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13" r:id="rId2"/>
    <p:sldMasterId id="2147483726" r:id="rId3"/>
    <p:sldMasterId id="2147483739" r:id="rId4"/>
  </p:sldMasterIdLst>
  <p:notesMasterIdLst>
    <p:notesMasterId r:id="rId39"/>
  </p:notesMasterIdLst>
  <p:handoutMasterIdLst>
    <p:handoutMasterId r:id="rId40"/>
  </p:handoutMasterIdLst>
  <p:sldIdLst>
    <p:sldId id="261" r:id="rId5"/>
    <p:sldId id="263" r:id="rId6"/>
    <p:sldId id="264" r:id="rId7"/>
    <p:sldId id="266" r:id="rId8"/>
    <p:sldId id="268" r:id="rId9"/>
    <p:sldId id="270" r:id="rId10"/>
    <p:sldId id="272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90" r:id="rId25"/>
    <p:sldId id="291" r:id="rId26"/>
    <p:sldId id="293" r:id="rId27"/>
    <p:sldId id="294" r:id="rId28"/>
    <p:sldId id="296" r:id="rId29"/>
    <p:sldId id="297" r:id="rId30"/>
    <p:sldId id="299" r:id="rId31"/>
    <p:sldId id="300" r:id="rId32"/>
    <p:sldId id="302" r:id="rId33"/>
    <p:sldId id="303" r:id="rId34"/>
    <p:sldId id="305" r:id="rId35"/>
    <p:sldId id="307" r:id="rId36"/>
    <p:sldId id="308" r:id="rId37"/>
    <p:sldId id="309" r:id="rId38"/>
  </p:sldIdLst>
  <p:sldSz cx="9144000" cy="6858000" type="screen4x3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74" autoAdjust="0"/>
  </p:normalViewPr>
  <p:slideViewPr>
    <p:cSldViewPr snapToGrid="0">
      <p:cViewPr>
        <p:scale>
          <a:sx n="75" d="100"/>
          <a:sy n="75" d="100"/>
        </p:scale>
        <p:origin x="182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79BBDE5-C5AD-4EDC-809E-C13C6EDDD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Clase 5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E5A06C-9B40-4ECA-A5AC-E7D98EA612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1B67D5-2C52-41B8-8E88-252EAB535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Programador FullStack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90F31F-EF75-4E20-A3EE-80DB32F51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B121-7674-496B-A310-A55D84444C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3963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749350" y="5513192"/>
            <a:ext cx="5994443" cy="522281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51822" cy="57996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5</a:t>
            </a:r>
          </a:p>
        </p:txBody>
      </p:sp>
      <p:sp>
        <p:nvSpPr>
          <p:cNvPr id="364" name="PlaceHolder 3"/>
          <p:cNvSpPr>
            <a:spLocks noGrp="1"/>
          </p:cNvSpPr>
          <p:nvPr>
            <p:ph type="dt"/>
          </p:nvPr>
        </p:nvSpPr>
        <p:spPr>
          <a:xfrm>
            <a:off x="4241321" y="0"/>
            <a:ext cx="3251822" cy="57996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ftr"/>
          </p:nvPr>
        </p:nvSpPr>
        <p:spPr>
          <a:xfrm>
            <a:off x="0" y="11026775"/>
            <a:ext cx="3251822" cy="57996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FullStack</a:t>
            </a:r>
          </a:p>
        </p:txBody>
      </p:sp>
      <p:sp>
        <p:nvSpPr>
          <p:cNvPr id="366" name="PlaceHolder 5"/>
          <p:cNvSpPr>
            <a:spLocks noGrp="1"/>
          </p:cNvSpPr>
          <p:nvPr>
            <p:ph type="sldNum"/>
          </p:nvPr>
        </p:nvSpPr>
        <p:spPr>
          <a:xfrm>
            <a:off x="4241321" y="11026775"/>
            <a:ext cx="3251822" cy="579966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EE22F7-56BA-4603-BD1B-1C405E564324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body"/>
          </p:nvPr>
        </p:nvSpPr>
        <p:spPr>
          <a:xfrm>
            <a:off x="679768" y="4777292"/>
            <a:ext cx="5437426" cy="3907734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3850588" y="9428743"/>
            <a:ext cx="2944946" cy="497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27B1A9-710A-4FB5-8788-477769C4FA48}" type="slidenum"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5C85B-E66A-473F-8853-1BC99AB03BC7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endParaRPr lang="es-A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00370B-754C-4C20-8F55-19744F615DA7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Programador FullStack</a:t>
            </a:r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1AE2CF75-E3F4-427A-98F0-8C4B416C3916}"/>
              </a:ext>
            </a:extLst>
          </p:cNvPr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Clase 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n 1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1" name="Imagen 1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Imagen 2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1" name="Imagen 2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6" name="Imagen 3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0" name="Imagen 35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1" name="Imagen 3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3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 rot="10800000" flipH="1">
            <a:off x="4442040" y="4602960"/>
            <a:ext cx="2220120" cy="230076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1028160" y="0"/>
            <a:ext cx="8116560" cy="12466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 rot="10800000">
            <a:off x="16233120" y="8641440"/>
            <a:ext cx="8116560" cy="178308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 flipH="1">
            <a:off x="6793920" y="4051440"/>
            <a:ext cx="2347560" cy="280404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8"/>
          <p:cNvSpPr/>
          <p:nvPr/>
        </p:nvSpPr>
        <p:spPr>
          <a:xfrm>
            <a:off x="1986120" y="1997640"/>
            <a:ext cx="4983480" cy="21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Programador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6000" b="1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full-stack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Google Shape;13;p1"/>
          <p:cNvPicPr/>
          <p:nvPr/>
        </p:nvPicPr>
        <p:blipFill>
          <a:blip r:embed="rId14"/>
          <a:srcRect l="86161"/>
          <a:stretch/>
        </p:blipFill>
        <p:spPr>
          <a:xfrm>
            <a:off x="0" y="6754320"/>
            <a:ext cx="9143280" cy="14616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4"/>
          <p:cNvSpPr/>
          <p:nvPr/>
        </p:nvSpPr>
        <p:spPr>
          <a:xfrm>
            <a:off x="1026720" y="360"/>
            <a:ext cx="8116560" cy="24192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 rot="10800000" flipH="1">
            <a:off x="2194920" y="960480"/>
            <a:ext cx="1097280" cy="4795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6"/>
          <p:cNvSpPr/>
          <p:nvPr/>
        </p:nvSpPr>
        <p:spPr>
          <a:xfrm>
            <a:off x="60480" y="34560"/>
            <a:ext cx="9158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s-A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CFP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0" y="6755040"/>
            <a:ext cx="9143280" cy="14544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8"/>
          <p:cNvSpPr/>
          <p:nvPr/>
        </p:nvSpPr>
        <p:spPr>
          <a:xfrm flipH="1">
            <a:off x="8439840" y="6615000"/>
            <a:ext cx="702720" cy="28512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Naming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11760" y="1330920"/>
            <a:ext cx="8519760" cy="43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nombran con sustantivos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Funciones: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Comienzan con verbos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caso de funciones booleanas, deben comenzar con "is", ej: isValid()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nombres descriptivos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nunca  son demasiado largos!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05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Evitar nombres sin significado como "aux" y "temp"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A5421B5-2088-4649-A473-B3544076849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5000"/>
              </a:lnSpc>
            </a:pPr>
            <a:r>
              <a:rPr lang="es-AR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Forma particular de organizar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88200">
              <a:lnSpc>
                <a:spcPct val="10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43344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que permiten </a:t>
            </a: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COLECCIONAR </a:t>
            </a: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GUARDARLOS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RECORRERLOS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MANIPULARLOS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7280">
              <a:lnSpc>
                <a:spcPct val="105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319320">
              <a:lnSpc>
                <a:spcPct val="10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Operaciones básicas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COLOCAR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0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OBTENER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8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91B97E-03BE-4815-844B-56AB96913A0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5511240" y="3525840"/>
            <a:ext cx="3149640" cy="18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960" tIns="111960" rIns="111960" bIns="111960"/>
          <a:lstStyle/>
          <a:p>
            <a:pPr marL="558720" indent="-3193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s-AR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PILAS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17440" lvl="1" indent="-3193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lang="es-AR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ARBOLES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Google Shape;382;p46"/>
          <p:cNvPicPr/>
          <p:nvPr/>
        </p:nvPicPr>
        <p:blipFill>
          <a:blip r:embed="rId2"/>
          <a:stretch/>
        </p:blipFill>
        <p:spPr>
          <a:xfrm>
            <a:off x="6378840" y="1824480"/>
            <a:ext cx="2764440" cy="13302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383;p46"/>
          <p:cNvPicPr/>
          <p:nvPr/>
        </p:nvPicPr>
        <p:blipFill>
          <a:blip r:embed="rId3"/>
          <a:stretch/>
        </p:blipFill>
        <p:spPr>
          <a:xfrm>
            <a:off x="6476760" y="5400000"/>
            <a:ext cx="2432520" cy="11106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384;p46"/>
          <p:cNvPicPr/>
          <p:nvPr/>
        </p:nvPicPr>
        <p:blipFill>
          <a:blip r:embed="rId4"/>
          <a:stretch/>
        </p:blipFill>
        <p:spPr>
          <a:xfrm>
            <a:off x="3866400" y="4157280"/>
            <a:ext cx="2027160" cy="10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-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según el número de mes muestre el nombre de dicho 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¿Cómo se puede hacer?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7F7A9C-7579-4562-B84F-83CA4C5E377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2" name="Google Shape;392;p47"/>
          <p:cNvPicPr/>
          <p:nvPr/>
        </p:nvPicPr>
        <p:blipFill>
          <a:blip r:embed="rId2"/>
          <a:stretch/>
        </p:blipFill>
        <p:spPr>
          <a:xfrm>
            <a:off x="4752000" y="4192920"/>
            <a:ext cx="4062600" cy="211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34080" y="1686600"/>
            <a:ext cx="8180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require('readline-sync');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switch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(nroMes)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Enero"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Febrero"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Marzo"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Abril"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Mayo"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Junio"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Julio"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Agosto“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Septiembre"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Octubre"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Noviembre“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mes es Diciembre"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break;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default: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"Ud no ha escrito un número de mes válido"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526F2D-7CF6-4F29-AD69-BEF6E09B34D1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Google Shape;400;p48"/>
          <p:cNvPicPr/>
          <p:nvPr/>
        </p:nvPicPr>
        <p:blipFill>
          <a:blip r:embed="rId2"/>
          <a:stretch/>
        </p:blipFill>
        <p:spPr>
          <a:xfrm>
            <a:off x="6143400" y="4688280"/>
            <a:ext cx="2999880" cy="188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Otras Necesidades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¿Qué pasa si en lugar de meses fueran clientes y números de clientes?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196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medida que tengo más clientes tengo que programar más Segun / Si… imposible en aplicaciones reales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B5D87BF-95ED-4B5D-A46B-05495D0CF66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0" name="Google Shape;408;p49"/>
          <p:cNvPicPr/>
          <p:nvPr/>
        </p:nvPicPr>
        <p:blipFill>
          <a:blip r:embed="rId2"/>
          <a:stretch/>
        </p:blipFill>
        <p:spPr>
          <a:xfrm>
            <a:off x="6418800" y="4663800"/>
            <a:ext cx="2724480" cy="191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arreglos son estructuras de datos homogéneas (todos sus datos son del mismo tipo)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Permiten almacenar un determinado número de datos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Tiene muchos elementos, y a cada uno de ellos se acceden indicando que posición se quiere usar (un índice)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9DBA16E-C9B9-4B70-BF39-43DFE133116C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4" name="Google Shape;416;p50"/>
          <p:cNvPicPr/>
          <p:nvPr/>
        </p:nvPicPr>
        <p:blipFill>
          <a:blip r:embed="rId2"/>
          <a:stretch/>
        </p:blipFill>
        <p:spPr>
          <a:xfrm>
            <a:off x="1139760" y="4815360"/>
            <a:ext cx="6637680" cy="16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</a:t>
            </a:r>
            <a:r>
              <a:rPr lang="es-A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Arreglos/Listas/Vectores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Lista = Array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deben ser del mismo tipo de dato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Zero-based (arreglos de base cero) -&gt; Índices comienzan en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elementos total = Length será igual al número del último elemento más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20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Propiedades: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ELEMENTO o ITEM: a, b, c, d, 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LONGITUD: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0484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7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 o SUBINDICE: 0, 1, 2, 3, 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1664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E1C1C3A-14BE-44BC-B7F2-0887D4306E7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5776560" y="4565520"/>
          <a:ext cx="2913120" cy="888480"/>
        </p:xfrm>
        <a:graphic>
          <a:graphicData uri="http://schemas.openxmlformats.org/drawingml/2006/table">
            <a:tbl>
              <a:tblPr/>
              <a:tblGrid>
                <a:gridCol w="58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" name="Table 5"/>
          <p:cNvGraphicFramePr/>
          <p:nvPr/>
        </p:nvGraphicFramePr>
        <p:xfrm>
          <a:off x="5769000" y="5203440"/>
          <a:ext cx="2913120" cy="308160"/>
        </p:xfrm>
        <a:graphic>
          <a:graphicData uri="http://schemas.openxmlformats.org/drawingml/2006/table">
            <a:tbl>
              <a:tblPr/>
              <a:tblGrid>
                <a:gridCol w="58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lang="es-A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0" marR="7560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0" name="CustomShape 6"/>
          <p:cNvSpPr/>
          <p:nvPr/>
        </p:nvSpPr>
        <p:spPr>
          <a:xfrm>
            <a:off x="5776560" y="4174920"/>
            <a:ext cx="2235240" cy="38988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7"/>
          <p:cNvSpPr/>
          <p:nvPr/>
        </p:nvSpPr>
        <p:spPr>
          <a:xfrm>
            <a:off x="5797440" y="4194360"/>
            <a:ext cx="221436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1800" tIns="181800" rIns="181800" bIns="181800" anchor="ctr"/>
          <a:lstStyle/>
          <a:p>
            <a:pPr algn="ctr">
              <a:lnSpc>
                <a:spcPct val="90000"/>
              </a:lnSpc>
            </a:pPr>
            <a:r>
              <a:rPr lang="es-AR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5844600" y="5656680"/>
            <a:ext cx="2483280" cy="2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29520" rIns="59040" bIns="2952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5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Definición de Arreglos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96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&lt;identificador&gt;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(&lt;maxl&gt;);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lang="es-AR" sz="196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arregloClientes =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96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Array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r>
            <a:r>
              <a:rPr lang="es-AR" sz="196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 instrucción define un arreglo con el nombre indicado en &lt;identificador&gt; y 1 dimensión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parámetro indica el valor máximo de elementos.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cantidad de dimensiones debe ser una, y la máxima cantidad de elementos debe ser una expresión numérica positiva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9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adelante veremos la manera de implementar arreglos de mas de una dimensión.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0332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3EB8761-DAF6-432A-8535-7F9FDD7E2FCA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Modifique el código del Ejercicio Identificación mes utilizando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9D2B9C0-34A4-4297-B235-DC694014550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3519720" y="3552480"/>
            <a:ext cx="2818440" cy="4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40" tIns="29520" rIns="59040" bIns="29520"/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Longitud = Length= 12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0" name="Google Shape;445;p53"/>
          <p:cNvPicPr/>
          <p:nvPr/>
        </p:nvPicPr>
        <p:blipFill>
          <a:blip r:embed="rId3"/>
          <a:srcRect t="19643" r="50493"/>
          <a:stretch/>
        </p:blipFill>
        <p:spPr>
          <a:xfrm>
            <a:off x="1598760" y="4122720"/>
            <a:ext cx="5487120" cy="1324440"/>
          </a:xfrm>
          <a:prstGeom prst="rect">
            <a:avLst/>
          </a:prstGeom>
          <a:ln>
            <a:noFill/>
          </a:ln>
        </p:spPr>
      </p:pic>
      <p:pic>
        <p:nvPicPr>
          <p:cNvPr id="481" name="Google Shape;446;p53"/>
          <p:cNvPicPr/>
          <p:nvPr/>
        </p:nvPicPr>
        <p:blipFill>
          <a:blip r:embed="rId4"/>
          <a:stretch/>
        </p:blipFill>
        <p:spPr>
          <a:xfrm rot="21533400">
            <a:off x="7740720" y="2940840"/>
            <a:ext cx="1113480" cy="10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- Identificación Mes –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28560" y="167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arregloMes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"Enero"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"Febrero"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"Marzo"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"Abril"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"Mayo"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"Junio"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"Julio"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"Agosto“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"Septiembre"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"Octubre"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"Noviembre“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arregloMes[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"Diciembre"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nroMes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número de mes que le interesa"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 = nroMes - </a:t>
            </a:r>
            <a:r>
              <a:rPr lang="es-AR" sz="1400" b="0" strike="noStrike" spc="-1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"El mes es "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arregloMes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indice</a:t>
            </a:r>
            <a:r>
              <a:rPr lang="es-A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]</a:t>
            </a:r>
            <a:r>
              <a:rPr lang="es-A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FA65DC-4285-4F58-AAB8-8B1D47C1232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28560" y="5435280"/>
            <a:ext cx="1913400" cy="339480"/>
          </a:xfrm>
          <a:prstGeom prst="rect">
            <a:avLst/>
          </a:prstGeom>
          <a:noFill/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5"/>
          <p:cNvSpPr/>
          <p:nvPr/>
        </p:nvSpPr>
        <p:spPr>
          <a:xfrm>
            <a:off x="4731120" y="3922920"/>
            <a:ext cx="4033440" cy="645480"/>
          </a:xfrm>
          <a:prstGeom prst="rect">
            <a:avLst/>
          </a:prstGeom>
          <a:solidFill>
            <a:schemeClr val="lt1"/>
          </a:solidFill>
          <a:ln w="284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Recuerde  que al ser el arreglo en base 0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hay que restar 1 al indice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 rot="10800000" flipH="1">
            <a:off x="2541960" y="4246380"/>
            <a:ext cx="2187720" cy="13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números y se los muestre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debe ser llamado num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num debe almacenarlos siguientes datos: 20, 14, 8, 0, 5, 19 y 24.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Mostrar los valores resultantes del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05C8B62-CE6A-4732-B9F7-6E1857B41FF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28560" y="18550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2400" algn="ctr"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funciones se establece un límite para el alcance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Locales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aquellas que se encuentran dentro de un método. El valor se confina al método en el que está declarada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 Globales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Son las que se definen o están declaradas en el algoritmo principal. Pueden utilizarse en cualquier método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8532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F69C857-AE7A-4E1C-93E5-723782B2283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Google Shape;271;p32"/>
          <p:cNvPicPr/>
          <p:nvPr/>
        </p:nvPicPr>
        <p:blipFill>
          <a:blip r:embed="rId2"/>
          <a:stretch/>
        </p:blipFill>
        <p:spPr>
          <a:xfrm>
            <a:off x="2692080" y="4191840"/>
            <a:ext cx="3176280" cy="23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llamado num que almacene los siguientes datos: 20, 14, 8, 0, 5, 19 y 24 y se los muestre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 utilizar arreglos en base cero los elementos validos van de 0 a n-1, donde n es el tamaño del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el ejemplo 1 las posiciones/indice del num entonces van desde 0 a 7-1, es decir de 0 a 6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F5D4976-1347-449B-8325-EBE9988A242D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7" name="Google Shape;478;p57"/>
          <p:cNvPicPr/>
          <p:nvPr/>
        </p:nvPicPr>
        <p:blipFill>
          <a:blip r:embed="rId2"/>
          <a:stretch/>
        </p:blipFill>
        <p:spPr>
          <a:xfrm>
            <a:off x="689760" y="4370040"/>
            <a:ext cx="7400880" cy="182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Arreglo de Números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D8AA7B7-A586-41A1-B265-878E9A013FA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28560" y="1653480"/>
            <a:ext cx="7886160" cy="40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ArregloNumeros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2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indice=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número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num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4" name="Google Shape;493;p59"/>
          <p:cNvPicPr/>
          <p:nvPr/>
        </p:nvPicPr>
        <p:blipFill>
          <a:blip r:embed="rId2"/>
          <a:stretch/>
        </p:blipFill>
        <p:spPr>
          <a:xfrm>
            <a:off x="4514760" y="1653480"/>
            <a:ext cx="4628520" cy="20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5 y llénelo con los números que el usuario desee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los números del arreglo al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AD1D3E-C7B8-4B1A-B2A6-CDAF8D7FC00E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Números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0F0CD46-A8F3-49EA-8BA5-E7F9B696FDB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628560" y="1550520"/>
            <a:ext cx="8195760" cy="31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 NumerosDeseados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nroDeseadoArreglo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nro,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numero que desea incorporar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= nro;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 “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nroDeseadoArreglo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4" name="Google Shape;515;p62"/>
          <p:cNvPicPr/>
          <p:nvPr/>
        </p:nvPicPr>
        <p:blipFill>
          <a:blip r:embed="rId2"/>
          <a:stretch/>
        </p:blipFill>
        <p:spPr>
          <a:xfrm>
            <a:off x="4356360" y="4086720"/>
            <a:ext cx="4786920" cy="248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6285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un arreglo de dimensión deseada por el usuario y llénelo con los nombres que el usuario desee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Crear un arreglo de las posiciones que desee el usuario y llenarlo con nombres de personas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1C25B09-E77D-4920-B62D-A8F933D60A08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Nombres Deseados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0DC277-CA34-4A34-8801-9643C8F4CCB3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14720" y="1501920"/>
            <a:ext cx="8356320" cy="31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NombresPersonas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('readline-sync');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dimensionArreglo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dimensión del arreglo: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nombrePersonas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(dimensionArreglo);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 ,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readlineSync.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que quiere poner en el lugar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+indice+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dimensionArreglo;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persona que ingreso en la posición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nombrePersonas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4" name="Google Shape;537;p65"/>
          <p:cNvPicPr/>
          <p:nvPr/>
        </p:nvPicPr>
        <p:blipFill>
          <a:blip r:embed="rId2"/>
          <a:stretch/>
        </p:blipFill>
        <p:spPr>
          <a:xfrm>
            <a:off x="3901680" y="4207680"/>
            <a:ext cx="5241600" cy="236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628560" y="19314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tenga dos arreglos uno que almacene 2 nombres y otro que almacene 3 números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CB3C76-89A8-47EA-9FC6-CB3886AF3AD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52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Dos Arreglos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D431D3-98CD-4E39-BAC6-D6F5E8829AE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399960" y="155052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 err="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DosArreglos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</a:p>
          <a:p>
            <a:pPr marL="228600" indent="-227880">
              <a:lnSpc>
                <a:spcPct val="70000"/>
              </a:lnSpc>
            </a:pP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70000"/>
              </a:lnSpc>
            </a:pP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70000"/>
              </a:lnSpc>
            </a:pP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70000"/>
              </a:lnSpc>
            </a:pPr>
            <a:endParaRPr lang="es-A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70000"/>
              </a:lnSpc>
            </a:pP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nombre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nombre de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nombre;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numero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el numero de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numero;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nombre en la posición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arregloNombres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arregloNumeros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4" name="Google Shape;559;p68"/>
          <p:cNvPicPr/>
          <p:nvPr/>
        </p:nvPicPr>
        <p:blipFill>
          <a:blip r:embed="rId2"/>
          <a:stretch/>
        </p:blipFill>
        <p:spPr>
          <a:xfrm>
            <a:off x="4571640" y="1495440"/>
            <a:ext cx="4571640" cy="2175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Construya un algoritmo que sume todos los elementos de un arreglo de tamaño 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dimensión del arreglo es ingresada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elementos (números) del arreglo son ingresados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69D6F1-1348-4B50-AA18-4A4F2BE4BA3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Suma Elementos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3A5B29-8660-4BCB-871A-7FF5E96B9BAF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476280" y="1595520"/>
            <a:ext cx="8248620" cy="40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50000"/>
              </a:lnSpc>
            </a:pPr>
            <a:r>
              <a:rPr lang="es-AR" sz="1400" b="1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 err="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SumaArreglo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('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readline-sync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"Ingrese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del arreglo: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 = </a:t>
            </a: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resultado;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=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readlineSync.</a:t>
            </a:r>
            <a:r>
              <a:rPr lang="es-AR" sz="1400" b="1" strike="noStrike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questionInt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"Indique el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nro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que va en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"+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numeroArreglo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resultado +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 err="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 dirty="0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&lt;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dimensionArreglo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++) {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</a:t>
            </a:r>
            <a:r>
              <a:rPr lang="es-AR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posicion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 dirty="0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"La suma del arreglo es: "</a:t>
            </a:r>
            <a:r>
              <a:rPr lang="es-A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</a:t>
            </a:r>
            <a:r>
              <a: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resultado); </a:t>
            </a:r>
            <a:endParaRPr lang="es-A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Google Shape;581;p71"/>
          <p:cNvPicPr/>
          <p:nvPr/>
        </p:nvPicPr>
        <p:blipFill>
          <a:blip r:embed="rId2"/>
          <a:stretch/>
        </p:blipFill>
        <p:spPr>
          <a:xfrm>
            <a:off x="4572000" y="4857680"/>
            <a:ext cx="4470040" cy="18860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2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debe intentar crear métodos con variables locales y pocos parámetros para favorecer la reutilización y el mantenimiento del software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DA6F24-FA92-494E-BD9D-E4E8DC979094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oogle Shape;279;p33"/>
          <p:cNvPicPr/>
          <p:nvPr/>
        </p:nvPicPr>
        <p:blipFill>
          <a:blip r:embed="rId2"/>
          <a:stretch/>
        </p:blipFill>
        <p:spPr>
          <a:xfrm>
            <a:off x="2296800" y="3399480"/>
            <a:ext cx="3805560" cy="29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628560" y="171468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Llenar un vector de 10 posiciones con números aleatorios entre 0 y 99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7560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los números aleatorios PSeInt utiliza la función Azar, ésta escoge un entero aleatorio entre 0 y x-1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AE32E5-C17B-40FA-AD42-11E3A431242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 –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789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Ejercicio – Completar Arreglo -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4EB467A-EC5C-4A69-A875-FCE0B70FE089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31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3" name="Google Shape;602;p74"/>
          <p:cNvPicPr/>
          <p:nvPr/>
        </p:nvPicPr>
        <p:blipFill>
          <a:blip r:embed="rId2"/>
          <a:stretch/>
        </p:blipFill>
        <p:spPr>
          <a:xfrm>
            <a:off x="4438800" y="4108320"/>
            <a:ext cx="4704480" cy="2466360"/>
          </a:xfrm>
          <a:prstGeom prst="rect">
            <a:avLst/>
          </a:prstGeom>
          <a:ln>
            <a:noFill/>
          </a:ln>
        </p:spPr>
      </p:pic>
      <p:sp>
        <p:nvSpPr>
          <p:cNvPr id="554" name="CustomShape 3"/>
          <p:cNvSpPr/>
          <p:nvPr/>
        </p:nvSpPr>
        <p:spPr>
          <a:xfrm>
            <a:off x="538200" y="1690920"/>
            <a:ext cx="8291160" cy="30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//Algoritmo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1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CompletarArreglo</a:t>
            </a:r>
            <a:r>
              <a:rPr lang="es-AR" sz="1400" b="0" strike="noStrike" spc="-1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arregloCompletar = 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Array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indice;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227880">
              <a:lnSpc>
                <a:spcPct val="9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arregloCompletar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 Azar(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(indice 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 &lt; </a:t>
            </a:r>
            <a:r>
              <a:rPr lang="es-AR" sz="1400" b="0" strike="noStrike" spc="-1">
                <a:solidFill>
                  <a:srgbClr val="A0522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indice++) {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"El numero en la posicion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indice, 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es: "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arregloCompletar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indice</a:t>
            </a:r>
            <a:r>
              <a:rPr lang="es-A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]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 Azar 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(tope)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 Math.floor(Math.random()*</a:t>
            </a: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tope</a:t>
            </a:r>
            <a:r>
              <a:rPr lang="es-AR" sz="1400" b="1" strike="noStrike" spc="-1">
                <a:solidFill>
                  <a:srgbClr val="00008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);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Dos Arreglos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Sumar los elementos de cada una de las posiciones de dos arreglos y guardar el resultado en otro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arreglo tiene dimensión 6 y los números de los dos vectores los carga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DC34AAD-D86F-46B4-969D-2C5BF9AD73A7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32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0" name="Google Shape;617;p76"/>
          <p:cNvPicPr/>
          <p:nvPr/>
        </p:nvPicPr>
        <p:blipFill>
          <a:blip r:embed="rId2"/>
          <a:srcRect t="-35" r="-31" b="7227"/>
          <a:stretch/>
        </p:blipFill>
        <p:spPr>
          <a:xfrm>
            <a:off x="4759920" y="3670920"/>
            <a:ext cx="4139280" cy="2879280"/>
          </a:xfrm>
          <a:prstGeom prst="rect">
            <a:avLst/>
          </a:prstGeom>
          <a:ln>
            <a:noFill/>
          </a:ln>
        </p:spPr>
      </p:pic>
      <p:sp>
        <p:nvSpPr>
          <p:cNvPr id="561" name="CustomShape 4"/>
          <p:cNvSpPr/>
          <p:nvPr/>
        </p:nvSpPr>
        <p:spPr>
          <a:xfrm>
            <a:off x="244080" y="4129920"/>
            <a:ext cx="4515120" cy="19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v1 = 		1, 3, 7, 9, 9, 5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v2 = 		6, 9, 2, 5, 9, 4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vSuma = 	7, 12, 9, 14, 18, 9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Invertir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 un arreglo de tamaño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 números ingresados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</a:t>
            </a: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dimensión N 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también es ingresada por el usuario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</a:t>
            </a:r>
            <a:r>
              <a:rPr lang="es-A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los números del arreglo pero del último al primero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04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3E7FC4-FF30-4765-BD3B-1676C847F69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33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608040" y="4188960"/>
            <a:ext cx="506880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			1, 3, 7, 9, 9, 5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		5, 9, 9, 7, 3, 1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6" name="Google Shape;627;p77"/>
          <p:cNvPicPr/>
          <p:nvPr/>
        </p:nvPicPr>
        <p:blipFill>
          <a:blip r:embed="rId2"/>
          <a:stretch/>
        </p:blipFill>
        <p:spPr>
          <a:xfrm>
            <a:off x="5677560" y="3553200"/>
            <a:ext cx="329292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Estructuras de Datos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Números en Arreglo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Almacene en un arreglo de dimensión N números (la cantidad es ingresada por el usuario)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Muestre cuántos números son positivos, cuántos son negativos y cuántos ceros hay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301C81D-8DDF-4489-A7F8-00CD7C2595A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1078920" y="3863520"/>
            <a:ext cx="698544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2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</a:t>
            </a: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 = 			0, -7, -9, 1, 0, 0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salida es:		1 positivos, 2 negativos y 3 ceros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1" name="Google Shape;636;p78"/>
          <p:cNvPicPr/>
          <p:nvPr/>
        </p:nvPicPr>
        <p:blipFill>
          <a:blip r:embed="rId2"/>
          <a:srcRect l="3467" t="33961" r="3680" b="11468"/>
          <a:stretch/>
        </p:blipFill>
        <p:spPr>
          <a:xfrm>
            <a:off x="974880" y="5127840"/>
            <a:ext cx="7193880" cy="1382760"/>
          </a:xfrm>
          <a:prstGeom prst="rect">
            <a:avLst/>
          </a:prstGeom>
          <a:ln>
            <a:noFill/>
          </a:ln>
        </p:spPr>
      </p:pic>
      <p:pic>
        <p:nvPicPr>
          <p:cNvPr id="572" name="Google Shape;637;p78"/>
          <p:cNvPicPr/>
          <p:nvPr/>
        </p:nvPicPr>
        <p:blipFill>
          <a:blip r:embed="rId3"/>
          <a:stretch/>
        </p:blipFill>
        <p:spPr>
          <a:xfrm>
            <a:off x="7424640" y="835920"/>
            <a:ext cx="1718640" cy="110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99960" y="1702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Global!'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 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'Hola Mundo!!'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r>
              <a:rPr lang="es-AR" sz="18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 indent="317520"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BC48C1-5D15-4F7F-8580-C249C845DC96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5492880" y="2569680"/>
            <a:ext cx="3516480" cy="12841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variable local esconde la  global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 flipH="1">
            <a:off x="2585160" y="3212280"/>
            <a:ext cx="2906280" cy="35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5" name="Google Shape;296;p35"/>
          <p:cNvPicPr/>
          <p:nvPr/>
        </p:nvPicPr>
        <p:blipFill>
          <a:blip r:embed="rId2"/>
          <a:stretch/>
        </p:blipFill>
        <p:spPr>
          <a:xfrm>
            <a:off x="995760" y="4843800"/>
            <a:ext cx="6086520" cy="173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476640" y="1605600"/>
            <a:ext cx="7886160" cy="46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1E79FF-E4A9-4E3A-8659-94DB4B0383D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Google Shape;312;p37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13" name="Google Shape;313;p37"/>
          <p:cNvPicPr/>
          <p:nvPr/>
        </p:nvPicPr>
        <p:blipFill>
          <a:blip r:embed="rId2"/>
          <a:stretch/>
        </p:blipFill>
        <p:spPr>
          <a:xfrm>
            <a:off x="3781440" y="4317480"/>
            <a:ext cx="4723560" cy="11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476280" y="1621440"/>
            <a:ext cx="7886160" cy="48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904C47F-806E-4A91-B8DB-17A8E7E1FDAB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Google Shape;328;p39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329;p39"/>
          <p:cNvPicPr/>
          <p:nvPr/>
        </p:nvPicPr>
        <p:blipFill>
          <a:blip r:embed="rId2"/>
          <a:stretch/>
        </p:blipFill>
        <p:spPr>
          <a:xfrm>
            <a:off x="3781440" y="4029840"/>
            <a:ext cx="4723560" cy="11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Ámbito de las Variables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s-AR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Ejemplos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75F2927-D7D5-4506-B9DB-ED71067D0C22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476280" y="1612800"/>
            <a:ext cx="7886160" cy="468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mensaje;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ambitoVariables();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ambitoVariables()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leeVariable();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mensaje = </a:t>
            </a:r>
            <a:r>
              <a:rPr lang="es-AR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‘Hola Mundo!!’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leeVariable() {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AR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console.log</a:t>
            </a: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(mensaje);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r>
              <a:rPr lang="es-AR" sz="1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5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8" name="Google Shape;344;p41"/>
          <p:cNvPicPr/>
          <p:nvPr/>
        </p:nvPicPr>
        <p:blipFill>
          <a:blip r:embed="rId2"/>
          <a:stretch/>
        </p:blipFill>
        <p:spPr>
          <a:xfrm>
            <a:off x="3781440" y="1752480"/>
            <a:ext cx="4723560" cy="1151640"/>
          </a:xfrm>
          <a:prstGeom prst="rect">
            <a:avLst/>
          </a:prstGeom>
          <a:ln>
            <a:noFill/>
          </a:ln>
        </p:spPr>
      </p:pic>
      <p:pic>
        <p:nvPicPr>
          <p:cNvPr id="429" name="Google Shape;345;p41"/>
          <p:cNvPicPr/>
          <p:nvPr/>
        </p:nvPicPr>
        <p:blipFill>
          <a:blip r:embed="rId3"/>
          <a:stretch/>
        </p:blipFill>
        <p:spPr>
          <a:xfrm>
            <a:off x="3795840" y="4354200"/>
            <a:ext cx="4695120" cy="12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Entender el problema, diseñar una estrategia, implementar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Nombres representativos de variables y 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 claro, comprensible, etc.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Identación en las estructuras de control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Comentarios en el código 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3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17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//Así se comenta en Javascript, con las dos barras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70000"/>
              </a:lnSpc>
            </a:pP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E4AE20-14B3-4626-8BDC-38128F81BBB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5" name="Google Shape;359;p43"/>
          <p:cNvPicPr/>
          <p:nvPr/>
        </p:nvPicPr>
        <p:blipFill>
          <a:blip r:embed="rId2"/>
          <a:stretch/>
        </p:blipFill>
        <p:spPr>
          <a:xfrm>
            <a:off x="6189600" y="4863600"/>
            <a:ext cx="2770920" cy="16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28560" y="275760"/>
            <a:ext cx="7886160" cy="12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Buenas Prácticas de Programación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628560" y="21600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Usar métodos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duplicar código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Dividir el problema en sub problemas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Construir el código tan simple como sea posible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5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el código funcione no significa que esté bien programado</a:t>
            </a:r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8587800" y="6575400"/>
            <a:ext cx="555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E5F9FB-5C37-4A21-9F29-93BE80A885D0}" type="slidenum">
              <a:rPr lang="es-AR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</a:t>
            </a:fld>
            <a:endParaRPr lang="es-A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9" name="Google Shape;367;p44"/>
          <p:cNvPicPr/>
          <p:nvPr/>
        </p:nvPicPr>
        <p:blipFill>
          <a:blip r:embed="rId2"/>
          <a:stretch/>
        </p:blipFill>
        <p:spPr>
          <a:xfrm>
            <a:off x="6090120" y="2120400"/>
            <a:ext cx="2424600" cy="149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1788</Words>
  <Application>Microsoft Office PowerPoint</Application>
  <PresentationFormat>Presentación en pantalla (4:3)</PresentationFormat>
  <Paragraphs>420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Mariela Gonzalez</cp:lastModifiedBy>
  <cp:revision>7</cp:revision>
  <cp:lastPrinted>2019-04-24T19:20:56Z</cp:lastPrinted>
  <dcterms:modified xsi:type="dcterms:W3CDTF">2019-04-24T19:20:56Z</dcterms:modified>
  <dc:language>es-AR</dc:language>
</cp:coreProperties>
</file>