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notesSlides/notesSlide1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_rels/notesSlide2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2.xml.rels" ContentType="application/vnd.openxmlformats-package.relationships+xml"/>
  <Override PartName="/ppt/theme/theme9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media/image3.png" ContentType="image/png"/>
  <Override PartName="/ppt/media/image53.jpeg" ContentType="image/jpeg"/>
  <Override PartName="/ppt/media/image28.png" ContentType="image/png"/>
  <Override PartName="/ppt/media/image1.jpeg" ContentType="image/jpeg"/>
  <Override PartName="/ppt/media/image2.png" ContentType="image/png"/>
  <Override PartName="/ppt/media/image4.jpeg" ContentType="image/jpeg"/>
  <Override PartName="/ppt/media/image5.png" ContentType="image/png"/>
  <Override PartName="/ppt/media/image6.png" ContentType="image/png"/>
  <Override PartName="/ppt/media/image9.png" ContentType="image/png"/>
  <Override PartName="/ppt/media/image31.png" ContentType="image/png"/>
  <Override PartName="/ppt/media/image7.jpeg" ContentType="image/jpeg"/>
  <Override PartName="/ppt/media/image8.png" ContentType="image/png"/>
  <Override PartName="/ppt/media/image56.png" ContentType="image/png"/>
  <Override PartName="/ppt/media/image10.jpeg" ContentType="image/jpeg"/>
  <Override PartName="/ppt/media/image11.png" ContentType="image/png"/>
  <Override PartName="/ppt/media/image12.png" ContentType="image/png"/>
  <Override PartName="/ppt/media/image13.jpeg" ContentType="image/jpeg"/>
  <Override PartName="/ppt/media/image14.png" ContentType="image/png"/>
  <Override PartName="/ppt/media/image15.png" ContentType="image/png"/>
  <Override PartName="/ppt/media/image49.png" ContentType="image/png"/>
  <Override PartName="/ppt/media/image16.jpeg" ContentType="image/jpeg"/>
  <Override PartName="/ppt/media/image17.png" ContentType="image/png"/>
  <Override PartName="/ppt/media/image18.png" ContentType="image/png"/>
  <Override PartName="/ppt/media/image19.jpeg" ContentType="image/jpeg"/>
  <Override PartName="/ppt/media/image40.jpeg" ContentType="image/jpeg"/>
  <Override PartName="/ppt/media/image20.png" ContentType="image/png"/>
  <Override PartName="/ppt/media/image21.png" ContentType="image/png"/>
  <Override PartName="/ppt/media/image22.jpeg" ContentType="image/jpeg"/>
  <Override PartName="/ppt/media/image23.png" ContentType="image/png"/>
  <Override PartName="/ppt/media/image24.png" ContentType="image/png"/>
  <Override PartName="/ppt/media/image36.jpeg" ContentType="image/jpeg"/>
  <Override PartName="/ppt/media/image25.png" ContentType="image/png"/>
  <Override PartName="/ppt/media/image26.png" ContentType="image/png"/>
  <Override PartName="/ppt/media/image27.png" ContentType="image/png"/>
  <Override PartName="/ppt/media/image29.png" ContentType="image/png"/>
  <Override PartName="/ppt/media/image41.jpeg" ContentType="image/jpeg"/>
  <Override PartName="/ppt/media/image30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2.jpeg" ContentType="image/jpe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4.png" ContentType="image/png"/>
  <Override PartName="/ppt/media/image55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_rels/slide53.xml.rels" ContentType="application/vnd.openxmlformats-package.relationships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50.xml.rels" ContentType="application/vnd.openxmlformats-package.relationships+xml"/>
  <Override PartName="/ppt/slides/_rels/slide6.xml.rels" ContentType="application/vnd.openxmlformats-package.relationships+xml"/>
  <Override PartName="/ppt/slides/_rels/slide51.xml.rels" ContentType="application/vnd.openxmlformats-package.relationships+xml"/>
  <Override PartName="/ppt/slides/_rels/slide7.xml.rels" ContentType="application/vnd.openxmlformats-package.relationships+xml"/>
  <Override PartName="/ppt/slides/_rels/slide5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slide" Target="slides/slide29.xml"/><Relationship Id="rId40" Type="http://schemas.openxmlformats.org/officeDocument/2006/relationships/slide" Target="slides/slide30.xml"/><Relationship Id="rId41" Type="http://schemas.openxmlformats.org/officeDocument/2006/relationships/slide" Target="slides/slide31.xml"/><Relationship Id="rId42" Type="http://schemas.openxmlformats.org/officeDocument/2006/relationships/slide" Target="slides/slide32.xml"/><Relationship Id="rId43" Type="http://schemas.openxmlformats.org/officeDocument/2006/relationships/slide" Target="slides/slide33.xml"/><Relationship Id="rId44" Type="http://schemas.openxmlformats.org/officeDocument/2006/relationships/slide" Target="slides/slide34.xml"/><Relationship Id="rId45" Type="http://schemas.openxmlformats.org/officeDocument/2006/relationships/slide" Target="slides/slide35.xml"/><Relationship Id="rId46" Type="http://schemas.openxmlformats.org/officeDocument/2006/relationships/slide" Target="slides/slide36.xml"/><Relationship Id="rId47" Type="http://schemas.openxmlformats.org/officeDocument/2006/relationships/slide" Target="slides/slide37.xml"/><Relationship Id="rId48" Type="http://schemas.openxmlformats.org/officeDocument/2006/relationships/slide" Target="slides/slide38.xml"/><Relationship Id="rId49" Type="http://schemas.openxmlformats.org/officeDocument/2006/relationships/slide" Target="slides/slide39.xml"/><Relationship Id="rId50" Type="http://schemas.openxmlformats.org/officeDocument/2006/relationships/slide" Target="slides/slide40.xml"/><Relationship Id="rId51" Type="http://schemas.openxmlformats.org/officeDocument/2006/relationships/slide" Target="slides/slide41.xml"/><Relationship Id="rId52" Type="http://schemas.openxmlformats.org/officeDocument/2006/relationships/slide" Target="slides/slide42.xml"/><Relationship Id="rId53" Type="http://schemas.openxmlformats.org/officeDocument/2006/relationships/slide" Target="slides/slide43.xml"/><Relationship Id="rId54" Type="http://schemas.openxmlformats.org/officeDocument/2006/relationships/slide" Target="slides/slide44.xml"/><Relationship Id="rId55" Type="http://schemas.openxmlformats.org/officeDocument/2006/relationships/slide" Target="slides/slide45.xml"/><Relationship Id="rId56" Type="http://schemas.openxmlformats.org/officeDocument/2006/relationships/slide" Target="slides/slide46.xml"/><Relationship Id="rId57" Type="http://schemas.openxmlformats.org/officeDocument/2006/relationships/slide" Target="slides/slide47.xml"/><Relationship Id="rId58" Type="http://schemas.openxmlformats.org/officeDocument/2006/relationships/slide" Target="slides/slide48.xml"/><Relationship Id="rId59" Type="http://schemas.openxmlformats.org/officeDocument/2006/relationships/slide" Target="slides/slide49.xml"/><Relationship Id="rId60" Type="http://schemas.openxmlformats.org/officeDocument/2006/relationships/slide" Target="slides/slide50.xml"/><Relationship Id="rId61" Type="http://schemas.openxmlformats.org/officeDocument/2006/relationships/slide" Target="slides/slide51.xml"/><Relationship Id="rId62" Type="http://schemas.openxmlformats.org/officeDocument/2006/relationships/slide" Target="slides/slide52.xml"/><Relationship Id="rId63" Type="http://schemas.openxmlformats.org/officeDocument/2006/relationships/slide" Target="slides/slide53.xml"/><Relationship Id="rId64" Type="http://schemas.openxmlformats.org/officeDocument/2006/relationships/slide" Target="slides/slide5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s-A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s-A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s-A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7EE22F7-56BA-4603-BD1B-1C405E564324}" type="slidenum"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s-A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</p:spPr>
        <p:txBody>
          <a:bodyPr lIns="0" rIns="0" tIns="0" bIns="0"/>
          <a:p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463CF30-57A5-470D-9356-A7BF0C8CF795}" type="slidenum"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527B1A9-710A-4FB5-8788-477769C4FA48}" type="slidenum"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DEFFC1E-3566-4DE0-A82C-02838C65296A}" type="slidenum"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0.png"/><Relationship Id="rId3" Type="http://schemas.openxmlformats.org/officeDocument/2006/relationships/image" Target="../media/image21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2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1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>
            <a:off x="8439840" y="6615000"/>
            <a:ext cx="702720" cy="28512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Google Shape;13;p1" descr=""/>
          <p:cNvPicPr/>
          <p:nvPr/>
        </p:nvPicPr>
        <p:blipFill>
          <a:blip r:embed="rId2"/>
          <a:srcRect l="86161" t="0" r="0" b="0"/>
          <a:stretch/>
        </p:blipFill>
        <p:spPr>
          <a:xfrm>
            <a:off x="0" y="6754320"/>
            <a:ext cx="9143280" cy="14616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026720" y="360"/>
            <a:ext cx="8116560" cy="24192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 flipH="1" rot="10800000">
            <a:off x="2194920" y="960480"/>
            <a:ext cx="1097280" cy="47952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4"/>
          <p:cNvSpPr/>
          <p:nvPr/>
        </p:nvSpPr>
        <p:spPr>
          <a:xfrm>
            <a:off x="4650480" y="1114560"/>
            <a:ext cx="4318560" cy="21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AR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CFP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Programador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full-stack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5"/>
          <p:cNvSpPr/>
          <p:nvPr/>
        </p:nvSpPr>
        <p:spPr>
          <a:xfrm>
            <a:off x="-2880" y="0"/>
            <a:ext cx="9146160" cy="73584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6"/>
          <p:cNvSpPr/>
          <p:nvPr/>
        </p:nvSpPr>
        <p:spPr>
          <a:xfrm>
            <a:off x="1028160" y="0"/>
            <a:ext cx="8116560" cy="124668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7"/>
          <p:cNvSpPr/>
          <p:nvPr/>
        </p:nvSpPr>
        <p:spPr>
          <a:xfrm flipH="1" rot="10800000">
            <a:off x="4442040" y="4602960"/>
            <a:ext cx="2220120" cy="2300760"/>
          </a:xfrm>
          <a:prstGeom prst="snip1Rect">
            <a:avLst>
              <a:gd name="adj" fmla="val 50000"/>
            </a:avLst>
          </a:prstGeom>
          <a:solidFill>
            <a:srgbClr val="5a3a9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8"/>
          <p:cNvSpPr/>
          <p:nvPr/>
        </p:nvSpPr>
        <p:spPr>
          <a:xfrm rot="10800000">
            <a:off x="16233120" y="8641440"/>
            <a:ext cx="8116560" cy="178308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9"/>
          <p:cNvSpPr/>
          <p:nvPr/>
        </p:nvSpPr>
        <p:spPr>
          <a:xfrm flipH="1">
            <a:off x="6793920" y="4051440"/>
            <a:ext cx="2347560" cy="2804040"/>
          </a:xfrm>
          <a:prstGeom prst="snip1Rect">
            <a:avLst>
              <a:gd name="adj" fmla="val 50000"/>
            </a:avLst>
          </a:prstGeom>
          <a:solidFill>
            <a:srgbClr val="5a3a9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0"/>
          <p:cNvSpPr/>
          <p:nvPr/>
        </p:nvSpPr>
        <p:spPr>
          <a:xfrm>
            <a:off x="1986120" y="1997640"/>
            <a:ext cx="4983480" cy="21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AR" sz="6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CFP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AR" sz="6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Programador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AR" sz="6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full-stack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A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A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A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 flipH="1">
            <a:off x="8439840" y="6615000"/>
            <a:ext cx="702720" cy="28512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8" name="Google Shape;13;p1" descr=""/>
          <p:cNvPicPr/>
          <p:nvPr/>
        </p:nvPicPr>
        <p:blipFill>
          <a:blip r:embed="rId2"/>
          <a:srcRect l="86161" t="0" r="0" b="0"/>
          <a:stretch/>
        </p:blipFill>
        <p:spPr>
          <a:xfrm>
            <a:off x="0" y="6754320"/>
            <a:ext cx="9143280" cy="146160"/>
          </a:xfrm>
          <a:prstGeom prst="rect">
            <a:avLst/>
          </a:prstGeom>
          <a:ln>
            <a:noFill/>
          </a:ln>
        </p:spPr>
      </p:pic>
      <p:sp>
        <p:nvSpPr>
          <p:cNvPr id="49" name="CustomShape 2"/>
          <p:cNvSpPr/>
          <p:nvPr/>
        </p:nvSpPr>
        <p:spPr>
          <a:xfrm>
            <a:off x="1026720" y="360"/>
            <a:ext cx="8116560" cy="24192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 flipH="1" rot="10800000">
            <a:off x="2194920" y="960480"/>
            <a:ext cx="1097280" cy="47952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4"/>
          <p:cNvSpPr/>
          <p:nvPr/>
        </p:nvSpPr>
        <p:spPr>
          <a:xfrm>
            <a:off x="0" y="6755040"/>
            <a:ext cx="9143280" cy="14544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 flipH="1">
            <a:off x="8439840" y="6615000"/>
            <a:ext cx="702720" cy="285120"/>
          </a:xfrm>
          <a:prstGeom prst="snip1Rect">
            <a:avLst>
              <a:gd name="adj" fmla="val 50000"/>
            </a:avLst>
          </a:prstGeom>
          <a:solidFill>
            <a:srgbClr val="5a3a9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1026720" y="360"/>
            <a:ext cx="8116560" cy="24192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 flipH="1" rot="10800000">
            <a:off x="2194920" y="960480"/>
            <a:ext cx="1097280" cy="479520"/>
          </a:xfrm>
          <a:prstGeom prst="snip1Rect">
            <a:avLst>
              <a:gd name="adj" fmla="val 50000"/>
            </a:avLst>
          </a:prstGeom>
          <a:solidFill>
            <a:srgbClr val="5a3a9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8"/>
          <p:cNvSpPr/>
          <p:nvPr/>
        </p:nvSpPr>
        <p:spPr>
          <a:xfrm>
            <a:off x="60480" y="34560"/>
            <a:ext cx="9158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A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CFP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A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A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A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 flipH="1">
            <a:off x="8439840" y="6615000"/>
            <a:ext cx="702720" cy="28512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Google Shape;13;p1" descr=""/>
          <p:cNvPicPr/>
          <p:nvPr/>
        </p:nvPicPr>
        <p:blipFill>
          <a:blip r:embed="rId2"/>
          <a:srcRect l="86161" t="0" r="0" b="0"/>
          <a:stretch/>
        </p:blipFill>
        <p:spPr>
          <a:xfrm>
            <a:off x="0" y="6754320"/>
            <a:ext cx="9143280" cy="14616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1026720" y="360"/>
            <a:ext cx="8116560" cy="24192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 flipH="1" rot="10800000">
            <a:off x="2194920" y="960480"/>
            <a:ext cx="1097280" cy="47952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4"/>
          <p:cNvSpPr/>
          <p:nvPr/>
        </p:nvSpPr>
        <p:spPr>
          <a:xfrm flipH="1" rot="10800000">
            <a:off x="4442040" y="4602960"/>
            <a:ext cx="2220120" cy="230076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5"/>
          <p:cNvSpPr/>
          <p:nvPr/>
        </p:nvSpPr>
        <p:spPr>
          <a:xfrm>
            <a:off x="1028160" y="0"/>
            <a:ext cx="8116560" cy="124668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6"/>
          <p:cNvSpPr/>
          <p:nvPr/>
        </p:nvSpPr>
        <p:spPr>
          <a:xfrm rot="10800000">
            <a:off x="16233120" y="8641440"/>
            <a:ext cx="8116560" cy="178308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 flipH="1">
            <a:off x="6793920" y="4051440"/>
            <a:ext cx="2347560" cy="280404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8"/>
          <p:cNvSpPr/>
          <p:nvPr/>
        </p:nvSpPr>
        <p:spPr>
          <a:xfrm>
            <a:off x="1986120" y="1997640"/>
            <a:ext cx="4983480" cy="21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AR" sz="6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CFP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AR" sz="6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Programador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AR" sz="6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full-stack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A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A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A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 flipH="1">
            <a:off x="8439840" y="6615000"/>
            <a:ext cx="702720" cy="28512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8" name="Google Shape;13;p1" descr=""/>
          <p:cNvPicPr/>
          <p:nvPr/>
        </p:nvPicPr>
        <p:blipFill>
          <a:blip r:embed="rId2"/>
          <a:srcRect l="86161" t="0" r="0" b="0"/>
          <a:stretch/>
        </p:blipFill>
        <p:spPr>
          <a:xfrm>
            <a:off x="0" y="6754320"/>
            <a:ext cx="9143280" cy="14616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1026720" y="360"/>
            <a:ext cx="8116560" cy="24192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 flipH="1" rot="10800000">
            <a:off x="2194920" y="960480"/>
            <a:ext cx="1097280" cy="47952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4"/>
          <p:cNvSpPr/>
          <p:nvPr/>
        </p:nvSpPr>
        <p:spPr>
          <a:xfrm>
            <a:off x="0" y="6755040"/>
            <a:ext cx="9143280" cy="14544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5"/>
          <p:cNvSpPr/>
          <p:nvPr/>
        </p:nvSpPr>
        <p:spPr>
          <a:xfrm flipH="1">
            <a:off x="8439840" y="6615000"/>
            <a:ext cx="702720" cy="28512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6"/>
          <p:cNvSpPr/>
          <p:nvPr/>
        </p:nvSpPr>
        <p:spPr>
          <a:xfrm>
            <a:off x="1026720" y="360"/>
            <a:ext cx="8116560" cy="24192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 flipH="1" rot="10800000">
            <a:off x="2194920" y="960480"/>
            <a:ext cx="1097280" cy="47952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8"/>
          <p:cNvSpPr/>
          <p:nvPr/>
        </p:nvSpPr>
        <p:spPr>
          <a:xfrm>
            <a:off x="60480" y="34560"/>
            <a:ext cx="9158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A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CFP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A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A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A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 flipH="1">
            <a:off x="8439840" y="6615000"/>
            <a:ext cx="702720" cy="28512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3" name="Google Shape;13;p1" descr=""/>
          <p:cNvPicPr/>
          <p:nvPr/>
        </p:nvPicPr>
        <p:blipFill>
          <a:blip r:embed="rId2"/>
          <a:srcRect l="86161" t="0" r="0" b="0"/>
          <a:stretch/>
        </p:blipFill>
        <p:spPr>
          <a:xfrm>
            <a:off x="0" y="6754320"/>
            <a:ext cx="9143280" cy="146160"/>
          </a:xfrm>
          <a:prstGeom prst="rect">
            <a:avLst/>
          </a:prstGeom>
          <a:ln>
            <a:noFill/>
          </a:ln>
        </p:spPr>
      </p:pic>
      <p:sp>
        <p:nvSpPr>
          <p:cNvPr id="184" name="CustomShape 2"/>
          <p:cNvSpPr/>
          <p:nvPr/>
        </p:nvSpPr>
        <p:spPr>
          <a:xfrm>
            <a:off x="1026720" y="360"/>
            <a:ext cx="8116560" cy="24192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 flipH="1" rot="10800000">
            <a:off x="2194920" y="960480"/>
            <a:ext cx="1097280" cy="47952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4"/>
          <p:cNvSpPr/>
          <p:nvPr/>
        </p:nvSpPr>
        <p:spPr>
          <a:xfrm flipH="1" rot="10800000">
            <a:off x="4442040" y="4602960"/>
            <a:ext cx="2220120" cy="230076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5"/>
          <p:cNvSpPr/>
          <p:nvPr/>
        </p:nvSpPr>
        <p:spPr>
          <a:xfrm>
            <a:off x="1028160" y="0"/>
            <a:ext cx="8116560" cy="124668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6"/>
          <p:cNvSpPr/>
          <p:nvPr/>
        </p:nvSpPr>
        <p:spPr>
          <a:xfrm rot="10800000">
            <a:off x="16233120" y="8641440"/>
            <a:ext cx="8116560" cy="178308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7"/>
          <p:cNvSpPr/>
          <p:nvPr/>
        </p:nvSpPr>
        <p:spPr>
          <a:xfrm flipH="1">
            <a:off x="6793920" y="4051440"/>
            <a:ext cx="2347560" cy="280404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8"/>
          <p:cNvSpPr/>
          <p:nvPr/>
        </p:nvSpPr>
        <p:spPr>
          <a:xfrm>
            <a:off x="1986120" y="1997640"/>
            <a:ext cx="4983480" cy="21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AR" sz="6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CFP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AR" sz="6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Programador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AR" sz="6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full-stack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A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A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A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 flipH="1">
            <a:off x="8439840" y="6615000"/>
            <a:ext cx="702720" cy="28512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8" name="Google Shape;13;p1" descr=""/>
          <p:cNvPicPr/>
          <p:nvPr/>
        </p:nvPicPr>
        <p:blipFill>
          <a:blip r:embed="rId2"/>
          <a:srcRect l="86161" t="0" r="0" b="0"/>
          <a:stretch/>
        </p:blipFill>
        <p:spPr>
          <a:xfrm>
            <a:off x="0" y="6754320"/>
            <a:ext cx="9143280" cy="146160"/>
          </a:xfrm>
          <a:prstGeom prst="rect">
            <a:avLst/>
          </a:prstGeom>
          <a:ln>
            <a:noFill/>
          </a:ln>
        </p:spPr>
      </p:pic>
      <p:sp>
        <p:nvSpPr>
          <p:cNvPr id="229" name="CustomShape 2"/>
          <p:cNvSpPr/>
          <p:nvPr/>
        </p:nvSpPr>
        <p:spPr>
          <a:xfrm>
            <a:off x="1026720" y="360"/>
            <a:ext cx="8116560" cy="24192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 flipH="1" rot="10800000">
            <a:off x="2194920" y="960480"/>
            <a:ext cx="1097280" cy="47952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4"/>
          <p:cNvSpPr/>
          <p:nvPr/>
        </p:nvSpPr>
        <p:spPr>
          <a:xfrm>
            <a:off x="0" y="6755040"/>
            <a:ext cx="9143280" cy="14544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5"/>
          <p:cNvSpPr/>
          <p:nvPr/>
        </p:nvSpPr>
        <p:spPr>
          <a:xfrm flipH="1">
            <a:off x="8439840" y="6615000"/>
            <a:ext cx="702720" cy="28512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6"/>
          <p:cNvSpPr/>
          <p:nvPr/>
        </p:nvSpPr>
        <p:spPr>
          <a:xfrm>
            <a:off x="1026720" y="360"/>
            <a:ext cx="8116560" cy="24192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7"/>
          <p:cNvSpPr/>
          <p:nvPr/>
        </p:nvSpPr>
        <p:spPr>
          <a:xfrm flipH="1" rot="10800000">
            <a:off x="2194920" y="960480"/>
            <a:ext cx="1097280" cy="47952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8"/>
          <p:cNvSpPr/>
          <p:nvPr/>
        </p:nvSpPr>
        <p:spPr>
          <a:xfrm>
            <a:off x="60480" y="34560"/>
            <a:ext cx="9158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A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CFP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A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A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A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 flipH="1">
            <a:off x="8439840" y="6615000"/>
            <a:ext cx="702720" cy="28512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3" name="Google Shape;13;p1" descr=""/>
          <p:cNvPicPr/>
          <p:nvPr/>
        </p:nvPicPr>
        <p:blipFill>
          <a:blip r:embed="rId2"/>
          <a:srcRect l="86161" t="0" r="0" b="0"/>
          <a:stretch/>
        </p:blipFill>
        <p:spPr>
          <a:xfrm>
            <a:off x="0" y="6754320"/>
            <a:ext cx="9143280" cy="146160"/>
          </a:xfrm>
          <a:prstGeom prst="rect">
            <a:avLst/>
          </a:prstGeom>
          <a:ln>
            <a:noFill/>
          </a:ln>
        </p:spPr>
      </p:pic>
      <p:sp>
        <p:nvSpPr>
          <p:cNvPr id="274" name="CustomShape 2"/>
          <p:cNvSpPr/>
          <p:nvPr/>
        </p:nvSpPr>
        <p:spPr>
          <a:xfrm>
            <a:off x="1026720" y="360"/>
            <a:ext cx="8116560" cy="24192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 flipH="1" rot="10800000">
            <a:off x="2194920" y="960480"/>
            <a:ext cx="1097280" cy="47952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4"/>
          <p:cNvSpPr/>
          <p:nvPr/>
        </p:nvSpPr>
        <p:spPr>
          <a:xfrm flipH="1" rot="10800000">
            <a:off x="4442040" y="4602960"/>
            <a:ext cx="2220120" cy="230076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5"/>
          <p:cNvSpPr/>
          <p:nvPr/>
        </p:nvSpPr>
        <p:spPr>
          <a:xfrm>
            <a:off x="1028160" y="0"/>
            <a:ext cx="8116560" cy="124668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6"/>
          <p:cNvSpPr/>
          <p:nvPr/>
        </p:nvSpPr>
        <p:spPr>
          <a:xfrm rot="10800000">
            <a:off x="16233120" y="8641440"/>
            <a:ext cx="8116560" cy="178308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7"/>
          <p:cNvSpPr/>
          <p:nvPr/>
        </p:nvSpPr>
        <p:spPr>
          <a:xfrm flipH="1">
            <a:off x="6793920" y="4051440"/>
            <a:ext cx="2347560" cy="280404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8"/>
          <p:cNvSpPr/>
          <p:nvPr/>
        </p:nvSpPr>
        <p:spPr>
          <a:xfrm>
            <a:off x="1986120" y="1997640"/>
            <a:ext cx="4983480" cy="21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AR" sz="6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CFP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AR" sz="6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Programador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AR" sz="6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full-stack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A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A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A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 flipH="1">
            <a:off x="8439840" y="6615000"/>
            <a:ext cx="702720" cy="28512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8" name="Google Shape;13;p1" descr=""/>
          <p:cNvPicPr/>
          <p:nvPr/>
        </p:nvPicPr>
        <p:blipFill>
          <a:blip r:embed="rId2"/>
          <a:srcRect l="86161" t="0" r="0" b="0"/>
          <a:stretch/>
        </p:blipFill>
        <p:spPr>
          <a:xfrm>
            <a:off x="0" y="6754320"/>
            <a:ext cx="9143280" cy="146160"/>
          </a:xfrm>
          <a:prstGeom prst="rect">
            <a:avLst/>
          </a:prstGeom>
          <a:ln>
            <a:noFill/>
          </a:ln>
        </p:spPr>
      </p:pic>
      <p:sp>
        <p:nvSpPr>
          <p:cNvPr id="319" name="CustomShape 2"/>
          <p:cNvSpPr/>
          <p:nvPr/>
        </p:nvSpPr>
        <p:spPr>
          <a:xfrm>
            <a:off x="1026720" y="360"/>
            <a:ext cx="8116560" cy="24192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 flipH="1" rot="10800000">
            <a:off x="2194920" y="960480"/>
            <a:ext cx="1097280" cy="47952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4"/>
          <p:cNvSpPr/>
          <p:nvPr/>
        </p:nvSpPr>
        <p:spPr>
          <a:xfrm>
            <a:off x="1026720" y="360"/>
            <a:ext cx="8116560" cy="24192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5"/>
          <p:cNvSpPr/>
          <p:nvPr/>
        </p:nvSpPr>
        <p:spPr>
          <a:xfrm flipH="1" rot="10800000">
            <a:off x="2194920" y="960480"/>
            <a:ext cx="1097280" cy="47952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6"/>
          <p:cNvSpPr/>
          <p:nvPr/>
        </p:nvSpPr>
        <p:spPr>
          <a:xfrm>
            <a:off x="60480" y="34560"/>
            <a:ext cx="9158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A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CFP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7"/>
          <p:cNvSpPr/>
          <p:nvPr/>
        </p:nvSpPr>
        <p:spPr>
          <a:xfrm>
            <a:off x="0" y="6755040"/>
            <a:ext cx="9143280" cy="14544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8"/>
          <p:cNvSpPr/>
          <p:nvPr/>
        </p:nvSpPr>
        <p:spPr>
          <a:xfrm flipH="1">
            <a:off x="8439840" y="6615000"/>
            <a:ext cx="702720" cy="28512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A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A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A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3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3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37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37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3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37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53.jpeg"/><Relationship Id="rId2" Type="http://schemas.openxmlformats.org/officeDocument/2006/relationships/slideLayout" Target="../slideLayouts/slideLayout6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6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slideLayout" Target="../slideLayouts/slideLayout6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0" y="5416200"/>
            <a:ext cx="914616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</a:pPr>
            <a:r>
              <a:rPr b="1" i="1" lang="es-A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Modularización y Métodos (Repaso)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92520" y="0"/>
            <a:ext cx="8961480" cy="8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1" lang="es-AR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Técnicas de Programación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Ámbito de las Variables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Ejemplos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394560" y="16794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s-AR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mensaje = </a:t>
            </a:r>
            <a:r>
              <a:rPr b="0" lang="es-A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'Hola Global!'</a:t>
            </a:r>
            <a:r>
              <a:rPr b="0" lang="es-AR" sz="1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s-AR" sz="1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ambitoVariables();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s-AR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b="0" lang="es-AR" sz="1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ambitoVariables() {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s-AR" sz="1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s-AR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 </a:t>
            </a:r>
            <a:r>
              <a:rPr b="0" lang="es-AR" sz="1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mensaje;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s-AR" sz="1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mensaje = </a:t>
            </a:r>
            <a:r>
              <a:rPr b="0" lang="es-A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'Hola Mundo!!'</a:t>
            </a:r>
            <a:r>
              <a:rPr b="0" lang="es-AR" sz="1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9680" indent="317520">
              <a:lnSpc>
                <a:spcPct val="150000"/>
              </a:lnSpc>
            </a:pPr>
            <a:r>
              <a:rPr b="0" lang="es-AR" sz="1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s-AR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b="0" lang="es-AR" sz="1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(mensaje);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9680" indent="317520">
              <a:lnSpc>
                <a:spcPct val="150000"/>
              </a:lnSpc>
            </a:pPr>
            <a:r>
              <a:rPr b="0" lang="es-AR" sz="1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B5385F7-B745-4A12-B958-624D824897DD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Ámbito de las Variables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Ejemplos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399960" y="17028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s-AR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mensaje = </a:t>
            </a:r>
            <a:r>
              <a:rPr b="0" lang="es-A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'Hola Global!'</a:t>
            </a:r>
            <a:r>
              <a:rPr b="0" lang="es-AR" sz="1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s-AR" sz="1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ambitoVariables();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s-AR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b="0" lang="es-AR" sz="1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ambitoVariables() {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s-AR" sz="1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s-AR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 </a:t>
            </a:r>
            <a:r>
              <a:rPr b="0" lang="es-AR" sz="1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mensaje;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s-AR" sz="1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mensaje = </a:t>
            </a:r>
            <a:r>
              <a:rPr b="0" lang="es-A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'Hola Mundo!!'</a:t>
            </a:r>
            <a:r>
              <a:rPr b="0" lang="es-AR" sz="1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9680" indent="317520">
              <a:lnSpc>
                <a:spcPct val="150000"/>
              </a:lnSpc>
            </a:pPr>
            <a:r>
              <a:rPr b="0" lang="es-AR" sz="1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s-AR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b="0" lang="es-AR" sz="1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(mensaje);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9680" indent="317520">
              <a:lnSpc>
                <a:spcPct val="150000"/>
              </a:lnSpc>
            </a:pPr>
            <a:r>
              <a:rPr b="0" lang="es-AR" sz="1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9680" indent="317520">
              <a:lnSpc>
                <a:spcPct val="15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4BC48C1-5D15-4F7F-8580-C249C845DC96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CustomShape 4"/>
          <p:cNvSpPr/>
          <p:nvPr/>
        </p:nvSpPr>
        <p:spPr>
          <a:xfrm>
            <a:off x="5492880" y="2569680"/>
            <a:ext cx="3516480" cy="128412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 variable local esconde la  global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5"/>
          <p:cNvSpPr/>
          <p:nvPr/>
        </p:nvSpPr>
        <p:spPr>
          <a:xfrm flipH="1">
            <a:off x="2585160" y="3212280"/>
            <a:ext cx="2906280" cy="35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405" name="Google Shape;296;p35" descr=""/>
          <p:cNvPicPr/>
          <p:nvPr/>
        </p:nvPicPr>
        <p:blipFill>
          <a:blip r:embed="rId1"/>
          <a:stretch/>
        </p:blipFill>
        <p:spPr>
          <a:xfrm>
            <a:off x="995760" y="4843800"/>
            <a:ext cx="6086520" cy="173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0CD76A3-D71D-4216-9F18-E5B0239927AC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Ámbito de las Variables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Ejemplos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3"/>
          <p:cNvSpPr/>
          <p:nvPr/>
        </p:nvSpPr>
        <p:spPr>
          <a:xfrm>
            <a:off x="476640" y="1605600"/>
            <a:ext cx="7886160" cy="465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ambitoVariables();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ambitoVariables() {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mensaje;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mensaje =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‘Hola Mundo!!’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(mensaje);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ambitoVariables();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ambitoVariables() {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leeVariable();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leeVariable() {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mensaje;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mensaje =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‘Hola Mundo!!’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(mensaje);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Ámbito de las Variables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Ejemplos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2"/>
          <p:cNvSpPr/>
          <p:nvPr/>
        </p:nvSpPr>
        <p:spPr>
          <a:xfrm>
            <a:off x="476640" y="1605600"/>
            <a:ext cx="7886160" cy="465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ambitoVariables();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ambitoVariables() {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mensaje;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mensaje =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‘Hola Mundo!!’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(mensaje);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ambitoVariables();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ambitoVariables() {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leeVariable();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leeVariable() {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mensaje;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mensaje =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‘Hola Mundo!!’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(mensaje);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41E79FF-E4A9-4E3A-8659-94DB4B0383DB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2" name="Google Shape;312;p37" descr=""/>
          <p:cNvPicPr/>
          <p:nvPr/>
        </p:nvPicPr>
        <p:blipFill>
          <a:blip r:embed="rId1"/>
          <a:stretch/>
        </p:blipFill>
        <p:spPr>
          <a:xfrm>
            <a:off x="3781440" y="1752480"/>
            <a:ext cx="4723560" cy="1151640"/>
          </a:xfrm>
          <a:prstGeom prst="rect">
            <a:avLst/>
          </a:prstGeom>
          <a:ln>
            <a:noFill/>
          </a:ln>
        </p:spPr>
      </p:pic>
      <p:pic>
        <p:nvPicPr>
          <p:cNvPr id="413" name="Google Shape;313;p37" descr=""/>
          <p:cNvPicPr/>
          <p:nvPr/>
        </p:nvPicPr>
        <p:blipFill>
          <a:blip r:embed="rId2"/>
          <a:stretch/>
        </p:blipFill>
        <p:spPr>
          <a:xfrm>
            <a:off x="3781440" y="4317480"/>
            <a:ext cx="4723560" cy="115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Ámbito de las Variables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Ejemplos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476280" y="161064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mensaje;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ambitoVariables();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ambitoVariables() {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mensaje =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‘Hola Mundo!!’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(mensaje);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mensaje;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ambitoVariables();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ambitoVariables() {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leeVariable();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leeVariable() {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mensaje =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‘Hola Mundo!!’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(mensaje);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2A42827-4546-42A9-9D07-3202E121DF9B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Ámbito de las Variables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Ejemplos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476280" y="1621440"/>
            <a:ext cx="7886160" cy="481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mensaje;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ambitoVariables();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ambitoVariables() {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mensaje =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‘Hola Mundo!!’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(mensaje);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mensaje;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ambitoVariables();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ambitoVariables() {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leeVariable();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leeVariable() {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mensaje =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‘Hola Mundo!!’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(mensaje);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904C47F-806E-4A91-B8DB-17A8E7E1FDAB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0" name="Google Shape;328;p39" descr=""/>
          <p:cNvPicPr/>
          <p:nvPr/>
        </p:nvPicPr>
        <p:blipFill>
          <a:blip r:embed="rId1"/>
          <a:stretch/>
        </p:blipFill>
        <p:spPr>
          <a:xfrm>
            <a:off x="3781440" y="1752480"/>
            <a:ext cx="4723560" cy="1151640"/>
          </a:xfrm>
          <a:prstGeom prst="rect">
            <a:avLst/>
          </a:prstGeom>
          <a:ln>
            <a:noFill/>
          </a:ln>
        </p:spPr>
      </p:pic>
      <p:pic>
        <p:nvPicPr>
          <p:cNvPr id="421" name="Google Shape;329;p39" descr=""/>
          <p:cNvPicPr/>
          <p:nvPr/>
        </p:nvPicPr>
        <p:blipFill>
          <a:blip r:embed="rId2"/>
          <a:stretch/>
        </p:blipFill>
        <p:spPr>
          <a:xfrm>
            <a:off x="3781440" y="4029840"/>
            <a:ext cx="4723560" cy="115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Ámbito de las Variables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Ejemplos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3" name="CustomShape 2"/>
          <p:cNvSpPr/>
          <p:nvPr/>
        </p:nvSpPr>
        <p:spPr>
          <a:xfrm>
            <a:off x="476280" y="1612800"/>
            <a:ext cx="7886160" cy="468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mensaje;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ambitoVariables();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ambitoVariables() {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mensaje =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‘Hola Mundo!!’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leeVariable();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leeVariable() {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(mensaje);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mensaje;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ambitoVariables();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ambitoVariables() {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leeVariable();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mensaje =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‘Hola Mundo!!’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leeVariable() {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(mensaje);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08F5E73-AC0A-416B-84E2-D48599729508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Ámbito de las Variables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Ejemplos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CustomShape 2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75F2927-D7D5-4506-B9DB-ED71067D0C22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CustomShape 3"/>
          <p:cNvSpPr/>
          <p:nvPr/>
        </p:nvSpPr>
        <p:spPr>
          <a:xfrm>
            <a:off x="476280" y="1612800"/>
            <a:ext cx="7886160" cy="468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mensaje;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ambitoVariables();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ambitoVariables() {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mensaje =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‘Hola Mundo!!’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leeVariable();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leeVariable() {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(mensaje);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mensaje;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ambitoVariables();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ambitoVariables() {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leeVariable();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mensaje =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‘Hola Mundo!!’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leeVariable() {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(mensaje);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5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8" name="Google Shape;344;p41" descr=""/>
          <p:cNvPicPr/>
          <p:nvPr/>
        </p:nvPicPr>
        <p:blipFill>
          <a:blip r:embed="rId1"/>
          <a:stretch/>
        </p:blipFill>
        <p:spPr>
          <a:xfrm>
            <a:off x="3781440" y="1752480"/>
            <a:ext cx="4723560" cy="1151640"/>
          </a:xfrm>
          <a:prstGeom prst="rect">
            <a:avLst/>
          </a:prstGeom>
          <a:ln>
            <a:noFill/>
          </a:ln>
        </p:spPr>
      </p:pic>
      <p:pic>
        <p:nvPicPr>
          <p:cNvPr id="429" name="Google Shape;345;p41" descr=""/>
          <p:cNvPicPr/>
          <p:nvPr/>
        </p:nvPicPr>
        <p:blipFill>
          <a:blip r:embed="rId2"/>
          <a:stretch/>
        </p:blipFill>
        <p:spPr>
          <a:xfrm>
            <a:off x="3795840" y="4354200"/>
            <a:ext cx="4695120" cy="125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0" y="5416200"/>
            <a:ext cx="914616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</a:pPr>
            <a:r>
              <a:rPr b="1" i="1" lang="es-AR" sz="296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Buenas Prácticas de Programación (Concepto)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1" name="CustomShape 2"/>
          <p:cNvSpPr/>
          <p:nvPr/>
        </p:nvSpPr>
        <p:spPr>
          <a:xfrm>
            <a:off x="92520" y="0"/>
            <a:ext cx="8961480" cy="8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1" lang="es-AR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Técnicas de Programación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s-A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Buenas Prácticas de Programación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3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1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Entender el problema, diseñar una estrategia, implementar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3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1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Nombres representativos de variables y métodos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3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1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Código claro, comprensible, etc.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3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1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Identación en las estructuras de control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3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1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Comentarios en el código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3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AR" sz="21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//Así se comenta en Javascript, con las dos barras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7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4E4AE20-14B3-4626-8BDC-38128F81BBB0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5" name="Google Shape;359;p43" descr=""/>
          <p:cNvPicPr/>
          <p:nvPr/>
        </p:nvPicPr>
        <p:blipFill>
          <a:blip r:embed="rId1"/>
          <a:stretch/>
        </p:blipFill>
        <p:spPr>
          <a:xfrm>
            <a:off x="6037200" y="3258720"/>
            <a:ext cx="2770920" cy="164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Métodos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Repaso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Agrupan</a:t>
            </a: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un conjunto de sentencias de código </a:t>
            </a:r>
            <a:r>
              <a:rPr b="1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cohesivas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Tienen un </a:t>
            </a:r>
            <a:r>
              <a:rPr b="1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nombre representativo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Pueden ser invocados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Pueden declarar parámetros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Pueden devolver un valor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Nos ayudan a </a:t>
            </a:r>
            <a:r>
              <a:rPr b="1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reusar</a:t>
            </a: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el código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040">
              <a:lnSpc>
                <a:spcPct val="9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11E63BE-3F96-492B-B66A-AF873E6F86BB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2" name="Google Shape;226;p26" descr=""/>
          <p:cNvPicPr/>
          <p:nvPr/>
        </p:nvPicPr>
        <p:blipFill>
          <a:blip r:embed="rId1"/>
          <a:srcRect l="3106" t="5250" r="2404" b="5510"/>
          <a:stretch/>
        </p:blipFill>
        <p:spPr>
          <a:xfrm>
            <a:off x="7305480" y="4887000"/>
            <a:ext cx="1618920" cy="152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s-A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Buenas Prácticas de Programación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58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Usar métodos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58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 duplicar código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58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Dividir el problema en sub problemas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58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Construir el código tan simple como sea posible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58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 el código funcione no significa que esté bien programado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7E5F9FB-5C37-4A21-9F29-93BE80A885D0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9" name="Google Shape;367;p44" descr=""/>
          <p:cNvPicPr/>
          <p:nvPr/>
        </p:nvPicPr>
        <p:blipFill>
          <a:blip r:embed="rId1"/>
          <a:stretch/>
        </p:blipFill>
        <p:spPr>
          <a:xfrm>
            <a:off x="6090120" y="2120400"/>
            <a:ext cx="2424600" cy="149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0" y="5416200"/>
            <a:ext cx="914616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</a:pPr>
            <a:r>
              <a:rPr b="1" i="1" lang="es-A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Arreglos (Conceptos)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1" name="CustomShape 2"/>
          <p:cNvSpPr/>
          <p:nvPr/>
        </p:nvSpPr>
        <p:spPr>
          <a:xfrm>
            <a:off x="92520" y="0"/>
            <a:ext cx="8961480" cy="8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1" lang="es-AR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Técnicas de Programación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s-A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5000"/>
              </a:lnSpc>
            </a:pPr>
            <a:r>
              <a:rPr b="1" lang="es-A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Forma particular de organizar datos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88200">
              <a:lnSpc>
                <a:spcPct val="105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8720" indent="-433440">
              <a:lnSpc>
                <a:spcPct val="105000"/>
              </a:lnSpc>
              <a:buClr>
                <a:srgbClr val="000000"/>
              </a:buClr>
              <a:buFont typeface="Arial"/>
              <a:buChar char="●"/>
            </a:pPr>
            <a:r>
              <a:rPr b="0" lang="es-A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que permiten </a:t>
            </a:r>
            <a:r>
              <a:rPr b="1" lang="es-A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COLECCIONAR </a:t>
            </a:r>
            <a:r>
              <a:rPr b="0" lang="es-A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elementos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117440" indent="-319320">
              <a:lnSpc>
                <a:spcPct val="105000"/>
              </a:lnSpc>
              <a:buClr>
                <a:srgbClr val="000000"/>
              </a:buClr>
              <a:buFont typeface="Arial"/>
              <a:buChar char="○"/>
            </a:pPr>
            <a:r>
              <a:rPr b="0" lang="es-A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GUARDARLOS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117440" indent="-319320">
              <a:lnSpc>
                <a:spcPct val="105000"/>
              </a:lnSpc>
              <a:buClr>
                <a:srgbClr val="000000"/>
              </a:buClr>
              <a:buFont typeface="Arial"/>
              <a:buChar char="○"/>
            </a:pPr>
            <a:r>
              <a:rPr b="0" lang="es-A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RECORRERLOS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117440" indent="-319320">
              <a:lnSpc>
                <a:spcPct val="105000"/>
              </a:lnSpc>
              <a:buClr>
                <a:srgbClr val="000000"/>
              </a:buClr>
              <a:buFont typeface="Arial"/>
              <a:buChar char="○"/>
            </a:pPr>
            <a:r>
              <a:rPr b="0" lang="es-A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MANIPULARLOS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107280">
              <a:lnSpc>
                <a:spcPct val="105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8720" indent="-319320">
              <a:lnSpc>
                <a:spcPct val="105000"/>
              </a:lnSpc>
              <a:buClr>
                <a:srgbClr val="000000"/>
              </a:buClr>
              <a:buFont typeface="Arial"/>
              <a:buChar char="●"/>
            </a:pPr>
            <a:r>
              <a:rPr b="0" lang="es-A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Operaciones básicas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117440" indent="-319320">
              <a:lnSpc>
                <a:spcPct val="105000"/>
              </a:lnSpc>
              <a:buClr>
                <a:srgbClr val="000000"/>
              </a:buClr>
              <a:buFont typeface="Arial"/>
              <a:buChar char="○"/>
            </a:pPr>
            <a:r>
              <a:rPr b="1" lang="es-A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COLOCAR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117440" indent="-319320">
              <a:lnSpc>
                <a:spcPct val="105000"/>
              </a:lnSpc>
              <a:buClr>
                <a:srgbClr val="000000"/>
              </a:buClr>
              <a:buFont typeface="Arial"/>
              <a:buChar char="○"/>
            </a:pPr>
            <a:r>
              <a:rPr b="1" lang="es-A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OBTENER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040">
              <a:lnSpc>
                <a:spcPct val="8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B91B97E-03BE-4815-844B-56AB96913A0F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CustomShape 4"/>
          <p:cNvSpPr/>
          <p:nvPr/>
        </p:nvSpPr>
        <p:spPr>
          <a:xfrm>
            <a:off x="5511240" y="3525840"/>
            <a:ext cx="3149640" cy="187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11960" rIns="111960" tIns="111960" bIns="111960"/>
          <a:p>
            <a:pPr marL="558720" indent="-3193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s-A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117440" indent="-3193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1" lang="es-A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LISTAS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117440" indent="-3193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1" lang="es-A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COLAS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117440" indent="-3193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1" lang="es-A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PILAS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117440" indent="-3193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1" lang="es-A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ARBOLES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6" name="Google Shape;382;p46" descr=""/>
          <p:cNvPicPr/>
          <p:nvPr/>
        </p:nvPicPr>
        <p:blipFill>
          <a:blip r:embed="rId1"/>
          <a:stretch/>
        </p:blipFill>
        <p:spPr>
          <a:xfrm>
            <a:off x="6378840" y="1824480"/>
            <a:ext cx="2764440" cy="1330200"/>
          </a:xfrm>
          <a:prstGeom prst="rect">
            <a:avLst/>
          </a:prstGeom>
          <a:ln>
            <a:noFill/>
          </a:ln>
        </p:spPr>
      </p:pic>
      <p:pic>
        <p:nvPicPr>
          <p:cNvPr id="447" name="Google Shape;383;p46" descr=""/>
          <p:cNvPicPr/>
          <p:nvPr/>
        </p:nvPicPr>
        <p:blipFill>
          <a:blip r:embed="rId2"/>
          <a:stretch/>
        </p:blipFill>
        <p:spPr>
          <a:xfrm>
            <a:off x="6476760" y="5400000"/>
            <a:ext cx="2432520" cy="1110600"/>
          </a:xfrm>
          <a:prstGeom prst="rect">
            <a:avLst/>
          </a:prstGeom>
          <a:ln>
            <a:noFill/>
          </a:ln>
        </p:spPr>
      </p:pic>
      <p:pic>
        <p:nvPicPr>
          <p:cNvPr id="448" name="Google Shape;384;p46" descr=""/>
          <p:cNvPicPr/>
          <p:nvPr/>
        </p:nvPicPr>
        <p:blipFill>
          <a:blip r:embed="rId3"/>
          <a:stretch/>
        </p:blipFill>
        <p:spPr>
          <a:xfrm>
            <a:off x="3866400" y="4157280"/>
            <a:ext cx="2027160" cy="109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s-A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- Arreglos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Construya un algoritmo que según el número de mes muestre el nombre de dicho mes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¿Cómo se puede hacer?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040">
              <a:lnSpc>
                <a:spcPct val="9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1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E7F7A9C-7579-4562-B84F-83CA4C5E377B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2" name="Google Shape;392;p47" descr=""/>
          <p:cNvPicPr/>
          <p:nvPr/>
        </p:nvPicPr>
        <p:blipFill>
          <a:blip r:embed="rId1"/>
          <a:stretch/>
        </p:blipFill>
        <p:spPr>
          <a:xfrm>
            <a:off x="4752000" y="4192920"/>
            <a:ext cx="4062600" cy="211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s-AR" sz="278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- Identificación Mes - Código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CustomShape 2"/>
          <p:cNvSpPr/>
          <p:nvPr/>
        </p:nvSpPr>
        <p:spPr>
          <a:xfrm>
            <a:off x="334080" y="1686600"/>
            <a:ext cx="818064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AR" sz="1400" spc="-1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//Algoritmo </a:t>
            </a:r>
            <a:r>
              <a:rPr b="0" lang="es-AR" sz="1400" spc="-1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 = require('readline-sync');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nroMes = readlineSync.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"Indique el número de mes que le interesa"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switch 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(nroMes) {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case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mes es Enero"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break;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case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mes es Febrero"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break;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case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mes es Marzo"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break;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case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4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mes es Abril"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break;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case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mes es Mayo"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break;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case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mes es Junio"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break;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case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7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mes es Julio"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break;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case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mes es Agosto“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break;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case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9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mes es Septiembre"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break;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case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mes es Octubre"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break;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case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11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mes es Noviembre“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break;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case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12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mes es Diciembre"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break;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default: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"Ud no ha escrito un número de mes válido"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5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7526F2D-7CF6-4F29-AD69-BEF6E09B34D1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6" name="Google Shape;400;p48" descr=""/>
          <p:cNvPicPr/>
          <p:nvPr/>
        </p:nvPicPr>
        <p:blipFill>
          <a:blip r:embed="rId1"/>
          <a:stretch/>
        </p:blipFill>
        <p:spPr>
          <a:xfrm>
            <a:off x="6143400" y="4688280"/>
            <a:ext cx="2999880" cy="188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s-AR" sz="278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Otras Necesidades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8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91960" indent="-177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¿Qué pasa si en lugar de meses fueran clientes y números de clientes?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040"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1960" indent="-177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medida que tengo más clientes tengo que programar más Segun / Si… imposible en aplicaciones reales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B5D87BF-95ED-4B5D-A46B-05495D0CF668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0" name="Google Shape;408;p49" descr=""/>
          <p:cNvPicPr/>
          <p:nvPr/>
        </p:nvPicPr>
        <p:blipFill>
          <a:blip r:embed="rId1"/>
          <a:stretch/>
        </p:blipFill>
        <p:spPr>
          <a:xfrm>
            <a:off x="6418800" y="4663800"/>
            <a:ext cx="2724480" cy="191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Arreglos/Listas/Vectores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Los arreglos son estructuras de datos homogéneas (todos sus datos son del mismo tipo)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Permiten almacenar un determinado número de datos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Tiene muchos elementos, y a cada uno de ellos se acceden indicando que posición se quiere usar (un índice)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040">
              <a:lnSpc>
                <a:spcPct val="9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3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9DBA16E-C9B9-4B70-BF39-43DFE133116C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4" name="Google Shape;416;p50" descr=""/>
          <p:cNvPicPr/>
          <p:nvPr/>
        </p:nvPicPr>
        <p:blipFill>
          <a:blip r:embed="rId1"/>
          <a:stretch/>
        </p:blipFill>
        <p:spPr>
          <a:xfrm>
            <a:off x="1139760" y="4815360"/>
            <a:ext cx="6637680" cy="169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</a:t>
            </a:r>
            <a:r>
              <a:rPr b="0" lang="es-A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Arreglos/Listas/Vectores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66760" indent="-262080">
              <a:lnSpc>
                <a:spcPct val="13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1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Lista = Array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2080">
              <a:lnSpc>
                <a:spcPct val="13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1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Los elementos deben ser del mismo tipo de dato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2080">
              <a:lnSpc>
                <a:spcPct val="13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1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Zero-based (arreglos de base cero) -&gt; Índices comienzan en 0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2080">
              <a:lnSpc>
                <a:spcPct val="13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1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 cantidad de elementos total = Length será igual al número del último elemento más 1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2080">
              <a:lnSpc>
                <a:spcPct val="13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1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Propiedades: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96880" indent="-204840">
              <a:lnSpc>
                <a:spcPct val="13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1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ELEMENTO o ITEM: a, b, c, d, e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96880" indent="-204840">
              <a:lnSpc>
                <a:spcPct val="13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1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LONGITUD: 5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96880" indent="-204840">
              <a:lnSpc>
                <a:spcPct val="13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1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INDICE o SUBINDICE: 0, 1, 2, 3, 4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116640">
              <a:lnSpc>
                <a:spcPct val="7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7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E1C1C3A-14BE-44BC-B7F2-0887D4306E77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68" name="Table 4"/>
          <p:cNvGraphicFramePr/>
          <p:nvPr/>
        </p:nvGraphicFramePr>
        <p:xfrm>
          <a:off x="5776560" y="4565520"/>
          <a:ext cx="2912760" cy="888120"/>
        </p:xfrm>
        <a:graphic>
          <a:graphicData uri="http://schemas.openxmlformats.org/drawingml/2006/table">
            <a:tbl>
              <a:tblPr/>
              <a:tblGrid>
                <a:gridCol w="582120"/>
                <a:gridCol w="582120"/>
                <a:gridCol w="582120"/>
                <a:gridCol w="582120"/>
                <a:gridCol w="584640"/>
              </a:tblGrid>
              <a:tr h="888480">
                <a:tc>
                  <a:txBody>
                    <a:bodyPr lIns="75600" rIns="75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A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</a:t>
                      </a:r>
                      <a:endParaRPr b="0" lang="es-A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0" marR="75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75600" rIns="75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A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b</a:t>
                      </a:r>
                      <a:endParaRPr b="0" lang="es-A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0" marR="75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75600" rIns="75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A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c</a:t>
                      </a:r>
                      <a:endParaRPr b="0" lang="es-A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0" marR="75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75600" rIns="75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A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d</a:t>
                      </a:r>
                      <a:endParaRPr b="0" lang="es-A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0" marR="75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75600" rIns="75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A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e</a:t>
                      </a:r>
                      <a:endParaRPr b="0" lang="es-A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0" marR="75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9" name="Table 5"/>
          <p:cNvGraphicFramePr/>
          <p:nvPr/>
        </p:nvGraphicFramePr>
        <p:xfrm>
          <a:off x="5769000" y="5203440"/>
          <a:ext cx="2912760" cy="307800"/>
        </p:xfrm>
        <a:graphic>
          <a:graphicData uri="http://schemas.openxmlformats.org/drawingml/2006/table">
            <a:tbl>
              <a:tblPr/>
              <a:tblGrid>
                <a:gridCol w="582120"/>
                <a:gridCol w="582120"/>
                <a:gridCol w="582120"/>
                <a:gridCol w="582120"/>
                <a:gridCol w="584640"/>
              </a:tblGrid>
              <a:tr h="308160">
                <a:tc>
                  <a:txBody>
                    <a:bodyPr lIns="75600" rIns="75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s-A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0" marR="75600">
                    <a:solidFill>
                      <a:srgbClr val="ffffff"/>
                    </a:solidFill>
                  </a:tcPr>
                </a:tc>
                <a:tc>
                  <a:txBody>
                    <a:bodyPr lIns="75600" rIns="75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1</a:t>
                      </a:r>
                      <a:endParaRPr b="0" lang="es-A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0" marR="75600">
                    <a:solidFill>
                      <a:srgbClr val="ffffff"/>
                    </a:solidFill>
                  </a:tcPr>
                </a:tc>
                <a:tc>
                  <a:txBody>
                    <a:bodyPr lIns="75600" rIns="75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2</a:t>
                      </a:r>
                      <a:endParaRPr b="0" lang="es-A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0" marR="75600">
                    <a:solidFill>
                      <a:srgbClr val="ffffff"/>
                    </a:solidFill>
                  </a:tcPr>
                </a:tc>
                <a:tc>
                  <a:txBody>
                    <a:bodyPr lIns="75600" rIns="75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3</a:t>
                      </a:r>
                      <a:endParaRPr b="0" lang="es-A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0" marR="75600">
                    <a:solidFill>
                      <a:srgbClr val="ffffff"/>
                    </a:solidFill>
                  </a:tcPr>
                </a:tc>
                <a:tc>
                  <a:txBody>
                    <a:bodyPr lIns="75600" rIns="75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</a:t>
                      </a:r>
                      <a:endParaRPr b="0" lang="es-A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0" marR="756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70" name="CustomShape 6"/>
          <p:cNvSpPr/>
          <p:nvPr/>
        </p:nvSpPr>
        <p:spPr>
          <a:xfrm>
            <a:off x="5776560" y="4174920"/>
            <a:ext cx="2235240" cy="389880"/>
          </a:xfrm>
          <a:prstGeom prst="roundRect">
            <a:avLst>
              <a:gd name="adj" fmla="val 16667"/>
            </a:avLst>
          </a:prstGeom>
          <a:solidFill>
            <a:srgbClr val="8064a2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7"/>
          <p:cNvSpPr/>
          <p:nvPr/>
        </p:nvSpPr>
        <p:spPr>
          <a:xfrm>
            <a:off x="5797440" y="4194360"/>
            <a:ext cx="221436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1800" rIns="181800" tIns="181800" bIns="181800" anchor="ctr"/>
          <a:p>
            <a:pPr algn="ctr">
              <a:lnSpc>
                <a:spcPct val="90000"/>
              </a:lnSpc>
            </a:pPr>
            <a:r>
              <a:rPr b="0" lang="es-AR" sz="2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2" name="CustomShape 8"/>
          <p:cNvSpPr/>
          <p:nvPr/>
        </p:nvSpPr>
        <p:spPr>
          <a:xfrm>
            <a:off x="5844600" y="5656680"/>
            <a:ext cx="2483280" cy="26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9040" rIns="59040" tIns="29520" bIns="29520"/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Longitud = Length= 5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Definición de Arreglos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4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AR" sz="196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let</a:t>
            </a:r>
            <a:r>
              <a:rPr b="1" lang="es-AR" sz="1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&lt;identificador&gt; </a:t>
            </a:r>
            <a:r>
              <a:rPr b="0" lang="es-AR" sz="1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</a:t>
            </a:r>
            <a:r>
              <a:rPr b="1" lang="es-AR" sz="1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1" lang="es-AR" sz="196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new Array</a:t>
            </a:r>
            <a:r>
              <a:rPr b="1" lang="es-AR" sz="1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(&lt;maxl&gt;);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7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70000"/>
              </a:lnSpc>
            </a:pPr>
            <a:r>
              <a:rPr b="1" lang="es-AR" sz="1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Ejemplo: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70000"/>
              </a:lnSpc>
            </a:pPr>
            <a:r>
              <a:rPr b="1" lang="es-AR" sz="1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b="1" lang="es-AR" sz="196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let</a:t>
            </a:r>
            <a:r>
              <a:rPr b="1" lang="es-AR" sz="1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s-AR" sz="1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arregloClientes =</a:t>
            </a:r>
            <a:r>
              <a:rPr b="1" lang="es-AR" sz="1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1" lang="es-AR" sz="196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new Array</a:t>
            </a:r>
            <a:r>
              <a:rPr b="1" lang="es-AR" sz="1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</a:t>
            </a:r>
            <a:r>
              <a:rPr b="0" lang="es-AR" sz="1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30</a:t>
            </a:r>
            <a:r>
              <a:rPr b="1" lang="es-AR" sz="1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7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7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1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Esta instrucción define un arreglo con el nombre indicado en &lt;identificador&gt; y 1 dimensión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7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1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 parámetro indica el valor máximo de elementos.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7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1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 cantidad de dimensiones debe ser una, y la máxima cantidad de elementos debe ser una expresión numérica positiva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7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1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Mas adelante veremos la manera de implementar arreglos de mas de una dimensión.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103320">
              <a:lnSpc>
                <a:spcPct val="7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3EB8761-DAF6-432A-8535-7F9FDD7E2FCA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s-AR" sz="278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- Identificación Mes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Modifique el código del Ejercicio Identificación mes utilizando arreglos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8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9D2B9C0-34A4-4297-B235-DC6940145508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9" name="CustomShape 4"/>
          <p:cNvSpPr/>
          <p:nvPr/>
        </p:nvSpPr>
        <p:spPr>
          <a:xfrm>
            <a:off x="3519720" y="3552480"/>
            <a:ext cx="281844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9040" rIns="59040" tIns="29520" bIns="29520"/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Longitud = Length= 12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0" name="Google Shape;445;p53" descr=""/>
          <p:cNvPicPr/>
          <p:nvPr/>
        </p:nvPicPr>
        <p:blipFill>
          <a:blip r:embed="rId1"/>
          <a:srcRect l="0" t="19643" r="50493" b="0"/>
          <a:stretch/>
        </p:blipFill>
        <p:spPr>
          <a:xfrm>
            <a:off x="1598760" y="4122720"/>
            <a:ext cx="5487120" cy="1324440"/>
          </a:xfrm>
          <a:prstGeom prst="rect">
            <a:avLst/>
          </a:prstGeom>
          <a:ln>
            <a:noFill/>
          </a:ln>
        </p:spPr>
      </p:pic>
      <p:pic>
        <p:nvPicPr>
          <p:cNvPr id="481" name="Google Shape;446;p53" descr=""/>
          <p:cNvPicPr/>
          <p:nvPr/>
        </p:nvPicPr>
        <p:blipFill>
          <a:blip r:embed="rId2"/>
          <a:stretch/>
        </p:blipFill>
        <p:spPr>
          <a:xfrm rot="21533400">
            <a:off x="7740720" y="2940840"/>
            <a:ext cx="1113480" cy="100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Métodos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Repaso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Cada vez que se encuentra una llamada a un </a:t>
            </a:r>
            <a:r>
              <a:rPr b="1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método</a:t>
            </a: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 programa ejecuta el código del método hasta que termina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Vuelve a la siguiente línea del lugar donde partió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FC866F7-B2C4-49E0-B5D1-5D963357E38C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CustomShape 4"/>
          <p:cNvSpPr/>
          <p:nvPr/>
        </p:nvSpPr>
        <p:spPr>
          <a:xfrm>
            <a:off x="118080" y="4335840"/>
            <a:ext cx="5202360" cy="14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27080">
              <a:lnSpc>
                <a:spcPct val="100000"/>
              </a:lnSpc>
            </a:pPr>
            <a:r>
              <a:rPr b="1" lang="es-AR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 </a:t>
            </a:r>
            <a:r>
              <a:rPr b="1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opcionMenu</a:t>
            </a:r>
            <a:r>
              <a:rPr b="1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800" spc="-1" strike="noStrike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r>
            <a:r>
              <a:rPr b="1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{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7080"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</a:t>
            </a: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dibujarGuiones();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7080"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</a:t>
            </a:r>
            <a:r>
              <a:rPr b="1" lang="es-AR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console.log(</a:t>
            </a:r>
            <a:r>
              <a:rPr b="0" lang="es-A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resultado de la operacion es: "</a:t>
            </a:r>
            <a:r>
              <a:rPr b="1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numero1</a:t>
            </a:r>
            <a:r>
              <a:rPr b="1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</a:t>
            </a: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numero2);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7080"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5"/>
          <p:cNvSpPr/>
          <p:nvPr/>
        </p:nvSpPr>
        <p:spPr>
          <a:xfrm>
            <a:off x="5486400" y="4428720"/>
            <a:ext cx="4440600" cy="20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dibujarGuiones() {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 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x;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 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s=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 (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x&lt;=</a:t>
            </a:r>
            <a:r>
              <a:rPr b="0" lang="es-AR" sz="1400" spc="-1" strike="noStrike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40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x++) {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s=s+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"-"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console.log(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CustomShape 6"/>
          <p:cNvSpPr/>
          <p:nvPr/>
        </p:nvSpPr>
        <p:spPr>
          <a:xfrm flipH="1" rot="10800000">
            <a:off x="8812800" y="5015880"/>
            <a:ext cx="3326760" cy="202320"/>
          </a:xfrm>
          <a:prstGeom prst="curvedConnector3">
            <a:avLst>
              <a:gd name="adj1" fmla="val 50002"/>
            </a:avLst>
          </a:prstGeom>
          <a:noFill/>
          <a:ln w="15840">
            <a:solidFill>
              <a:schemeClr val="accent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s-AR" sz="278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- Identificación Mes – Código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3" name="CustomShape 2"/>
          <p:cNvSpPr/>
          <p:nvPr/>
        </p:nvSpPr>
        <p:spPr>
          <a:xfrm>
            <a:off x="628560" y="1679760"/>
            <a:ext cx="7886160" cy="483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AR" sz="1400" spc="-1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//Algoritmo </a:t>
            </a:r>
            <a:r>
              <a:rPr b="0" lang="es-AR" sz="1400" spc="-1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 = require('readline-sync');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arregloMes = 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Array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2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12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b="0" lang="es-AR" sz="12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"Enero"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b="0" lang="es-AR" sz="12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"Febrero"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b="0" lang="es-AR" sz="1400" spc="-1" strike="noStrike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"Marzo"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b="0" lang="es-AR" sz="1400" spc="-1" strike="noStrike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"Abril"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b="0" lang="es-AR" sz="1400" spc="-1" strike="noStrike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4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"Mayo"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b="0" lang="es-AR" sz="1400" spc="-1" strike="noStrike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"Junio"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b="0" lang="es-AR" sz="1400" spc="-1" strike="noStrike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"Julio"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b="0" lang="es-AR" sz="1400" spc="-1" strike="noStrike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7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"Agosto“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b="0" lang="es-AR" sz="1400" spc="-1" strike="noStrike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"Septiembre"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b="0" lang="es-AR" sz="1400" spc="-1" strike="noStrike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9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"Octubre"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b="0" lang="es-AR" sz="1400" spc="-1" strike="noStrike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"Noviembre“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b="0" lang="es-AR" sz="1400" spc="-1" strike="noStrike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11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"Diciembre"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nroMes = readlineSync.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questionInt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"Indique el número de mes que le interesa"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indice = nroMes - </a:t>
            </a:r>
            <a:r>
              <a:rPr b="0" lang="es-AR" sz="1400" spc="-1" strike="noStrike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"El mes es "</a:t>
            </a:r>
            <a:r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arregloMes</a:t>
            </a:r>
            <a:r>
              <a:rPr b="1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</a:t>
            </a:r>
            <a:r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indice</a:t>
            </a:r>
            <a:r>
              <a:rPr b="1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]</a:t>
            </a:r>
            <a:r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4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E0BE949-DBB9-402D-BC24-028D02EAD764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s-AR" sz="278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- Identificación Mes – Código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6" name="CustomShape 2"/>
          <p:cNvSpPr/>
          <p:nvPr/>
        </p:nvSpPr>
        <p:spPr>
          <a:xfrm>
            <a:off x="628560" y="167508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AR" sz="1400" spc="-1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//Algoritmo </a:t>
            </a:r>
            <a:r>
              <a:rPr b="0" lang="es-AR" sz="1400" spc="-1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 = 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('readline-sync');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arregloMes = 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Array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2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12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b="0" lang="es-AR" sz="12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"Enero"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b="0" lang="es-AR" sz="12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"Febrero"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b="0" lang="es-AR" sz="1400" spc="-1" strike="noStrike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"Marzo"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b="0" lang="es-AR" sz="1400" spc="-1" strike="noStrike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"Abril"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b="0" lang="es-AR" sz="1400" spc="-1" strike="noStrike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4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"Mayo"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b="0" lang="es-AR" sz="1400" spc="-1" strike="noStrike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"Junio"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b="0" lang="es-AR" sz="1400" spc="-1" strike="noStrike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"Julio"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b="0" lang="es-AR" sz="1400" spc="-1" strike="noStrike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7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"Agosto“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b="0" lang="es-AR" sz="1400" spc="-1" strike="noStrike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"Septiembre"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b="0" lang="es-AR" sz="1400" spc="-1" strike="noStrike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9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"Octubre"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b="0" lang="es-AR" sz="1400" spc="-1" strike="noStrike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"Noviembre“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b="0" lang="es-AR" sz="1400" spc="-1" strike="noStrike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11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"Diciembre"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nroMes = readlineSync.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questionInt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"Indique el número de mes que le interesa"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indice = nroMes - </a:t>
            </a:r>
            <a:r>
              <a:rPr b="0" lang="es-AR" sz="1400" spc="-1" strike="noStrike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"El mes es "</a:t>
            </a:r>
            <a:r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arregloMes</a:t>
            </a:r>
            <a:r>
              <a:rPr b="1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</a:t>
            </a:r>
            <a:r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indice</a:t>
            </a:r>
            <a:r>
              <a:rPr b="1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]</a:t>
            </a:r>
            <a:r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7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4FA65DC-4285-4F58-AAB8-8B1D47C12329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8" name="CustomShape 4"/>
          <p:cNvSpPr/>
          <p:nvPr/>
        </p:nvSpPr>
        <p:spPr>
          <a:xfrm>
            <a:off x="628560" y="5435280"/>
            <a:ext cx="1913400" cy="339480"/>
          </a:xfrm>
          <a:prstGeom prst="rect">
            <a:avLst/>
          </a:prstGeom>
          <a:noFill/>
          <a:ln w="1908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5"/>
          <p:cNvSpPr/>
          <p:nvPr/>
        </p:nvSpPr>
        <p:spPr>
          <a:xfrm>
            <a:off x="4731120" y="3922920"/>
            <a:ext cx="4033440" cy="645480"/>
          </a:xfrm>
          <a:prstGeom prst="rect">
            <a:avLst/>
          </a:prstGeom>
          <a:solidFill>
            <a:schemeClr val="lt1"/>
          </a:solidFill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Recuerde  que al ser el arreglo en base 0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hay que restar 1 al indice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0" name="CustomShape 6"/>
          <p:cNvSpPr/>
          <p:nvPr/>
        </p:nvSpPr>
        <p:spPr>
          <a:xfrm flipH="1" rot="10800000">
            <a:off x="6918480" y="6964560"/>
            <a:ext cx="2187720" cy="135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s-AR" sz="278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Arreglo de Números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2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Construya un algoritmo que tenga un arreglo de números y se los muestre al usuario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 arreglo debe ser llamado num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 arreglo num debe almacenarlos siguientes datos: 20, 14, 8, 0, 5, 19 y 24.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Mostrar los valores resultantes del arreglo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040">
              <a:lnSpc>
                <a:spcPct val="9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3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05C8B62-CE6A-4732-B9F7-6E1857B41FF2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s-AR" sz="278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Arreglo de Números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5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Crear un arreglo llamado num que almacene los siguientes datos: 20, 14, 8, 0, 5, 19 y 24 y se los muestre al usuario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 utilizar arreglos en base cero los elementos validos van de 0 a n-1, donde n es el tamaño del arreglo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 el ejemplo 1 las posiciones/indice del num entonces van desde 0 a 7-1, es decir de 0 a 6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6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F5D4976-1347-449B-8325-EBE9988A242D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7" name="Google Shape;478;p57" descr=""/>
          <p:cNvPicPr/>
          <p:nvPr/>
        </p:nvPicPr>
        <p:blipFill>
          <a:blip r:embed="rId1"/>
          <a:stretch/>
        </p:blipFill>
        <p:spPr>
          <a:xfrm>
            <a:off x="689760" y="4370040"/>
            <a:ext cx="7400880" cy="182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s-AR" sz="278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Arreglo de Números - Código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9" name="CustomShape 2"/>
          <p:cNvSpPr/>
          <p:nvPr/>
        </p:nvSpPr>
        <p:spPr>
          <a:xfrm>
            <a:off x="628560" y="1653480"/>
            <a:ext cx="7886160" cy="40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AR" sz="1400" spc="-1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//Algoritmo</a:t>
            </a:r>
            <a:r>
              <a:rPr b="0" lang="es-AR" sz="1400" spc="-1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ArregloNumeros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num = 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Array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2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7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indice=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14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4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19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24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while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7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 {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número en la posición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indice,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 es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num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++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0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85A14C0-F1AB-49C3-B777-EB8F14664783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s-AR" sz="278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Arreglo de Números - Código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2" name="CustomShape 2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D8AA7B7-A586-41A1-B265-878E9A013FA4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3" name="CustomShape 3"/>
          <p:cNvSpPr/>
          <p:nvPr/>
        </p:nvSpPr>
        <p:spPr>
          <a:xfrm>
            <a:off x="628560" y="1653480"/>
            <a:ext cx="7886160" cy="40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AR" sz="1400" spc="-1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//Algoritmo</a:t>
            </a:r>
            <a:r>
              <a:rPr b="0" lang="es-AR" sz="1400" spc="-1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ArregloNumeros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num = 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Array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2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7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indice=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14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4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19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24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while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7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 {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número en la posición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indice,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 es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num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++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4" name="Google Shape;493;p59" descr=""/>
          <p:cNvPicPr/>
          <p:nvPr/>
        </p:nvPicPr>
        <p:blipFill>
          <a:blip r:embed="rId1"/>
          <a:stretch/>
        </p:blipFill>
        <p:spPr>
          <a:xfrm>
            <a:off x="4514760" y="1653480"/>
            <a:ext cx="4628520" cy="202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s-AR" sz="278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Números Deseados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6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Construya un algoritmo que tenga un arreglo de dimensión 5 y llénelo con los números que el usuario desee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Muestre los números del arreglo al usuario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7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CAD1D3E-C7B8-4B1A-B2A6-CDAF8D7FC00E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s-AR" sz="278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Números Deseados - Código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9" name="CustomShape 2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BC72753-02A3-422B-BAD8-3E30DFF3CA19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0" name="CustomShape 3"/>
          <p:cNvSpPr/>
          <p:nvPr/>
        </p:nvSpPr>
        <p:spPr>
          <a:xfrm>
            <a:off x="628560" y="1550520"/>
            <a:ext cx="8195760" cy="31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//Algoritmo NumerosDeseados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 = 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('readline-sync');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nroDeseadoArreglo = 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Array 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nro, indice;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indice++) {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nro = readlineSync.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questionInt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"Indique el numero que desea incorporar en la posicion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+indice+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”: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nroDeseadoArreglo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= nro;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indice++) {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numero en la posicion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indice,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 es “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nroDeseadoArreglo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s-AR" sz="278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Números Deseados - Código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2" name="CustomShape 2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0F0CD46-A8F3-49EA-8BA5-E7F9B696FDB6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3" name="CustomShape 3"/>
          <p:cNvSpPr/>
          <p:nvPr/>
        </p:nvSpPr>
        <p:spPr>
          <a:xfrm>
            <a:off x="628560" y="1550520"/>
            <a:ext cx="8195760" cy="31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//Algoritmo NumerosDeseados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 = 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('readline-sync');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nroDeseadoArreglo = 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Array 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nro, indice;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indice++) {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nro = readlineSync.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questionInt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"Indique el numero que desea incorporar en la posicion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+indice+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”: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nroDeseadoArreglo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= nro;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indice++) {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numero en la posicion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indice,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 es “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nroDeseadoArreglo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4" name="Google Shape;515;p62" descr=""/>
          <p:cNvPicPr/>
          <p:nvPr/>
        </p:nvPicPr>
        <p:blipFill>
          <a:blip r:embed="rId1"/>
          <a:stretch/>
        </p:blipFill>
        <p:spPr>
          <a:xfrm>
            <a:off x="4356360" y="4086720"/>
            <a:ext cx="4786920" cy="248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s-AR" sz="278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Nombres Deseados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6" name="CustomShape 2"/>
          <p:cNvSpPr/>
          <p:nvPr/>
        </p:nvSpPr>
        <p:spPr>
          <a:xfrm>
            <a:off x="628560" y="155052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Construya un algoritmo que tenga un arreglo de dimensión deseada por el usuario y llénelo con los nombres que el usuario desee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040">
              <a:lnSpc>
                <a:spcPct val="9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Crear un arreglo de las posiciones que desee el usuario y llenarlo con nombres de personas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040">
              <a:lnSpc>
                <a:spcPct val="9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7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1C25B09-E77D-4920-B62D-A8F933D60A08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Métodos con Retorno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Sintaxis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F99DFB6-0ADD-47AE-84EB-B58943C958AC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3"/>
          <p:cNvSpPr/>
          <p:nvPr/>
        </p:nvSpPr>
        <p:spPr>
          <a:xfrm>
            <a:off x="528840" y="1865160"/>
            <a:ext cx="8614440" cy="325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AR" sz="21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 </a:t>
            </a:r>
            <a:r>
              <a:rPr b="0" lang="es-A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nombre_del_metodo</a:t>
            </a:r>
            <a:r>
              <a:rPr b="1" lang="es-AR" sz="21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argumento_1,argumento_2,... </a:t>
            </a:r>
            <a:r>
              <a:rPr b="1" lang="es-AR" sz="21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 </a:t>
            </a:r>
            <a:r>
              <a:rPr b="1" lang="es-A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{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</a:t>
            </a:r>
            <a:r>
              <a:rPr b="1" lang="es-AR" sz="21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1" lang="es-A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retorno;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</a:t>
            </a:r>
            <a:r>
              <a:rPr b="0" lang="es-A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acción 1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</a:t>
            </a:r>
            <a:r>
              <a:rPr b="0" lang="es-A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acción 2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</a:t>
            </a:r>
            <a:r>
              <a:rPr b="0" lang="es-A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 . .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</a:t>
            </a:r>
            <a:r>
              <a:rPr b="0" lang="es-A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acción n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</a:t>
            </a:r>
            <a:r>
              <a:rPr b="1" lang="es-AR" sz="21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return </a:t>
            </a:r>
            <a:r>
              <a:rPr b="0" lang="es-A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retorno;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s-AR" sz="278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Nombres Deseados - Código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414720" y="1501920"/>
            <a:ext cx="8356320" cy="316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</a:pPr>
            <a:r>
              <a:rPr b="1" lang="es-AR" sz="1400" spc="-1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//Algoritmo</a:t>
            </a:r>
            <a:r>
              <a:rPr b="0" lang="es-AR" sz="1400" spc="-1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s-AR" sz="1400" spc="-1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NombresPersonas</a:t>
            </a:r>
            <a:r>
              <a:rPr b="0" lang="es-AR" sz="1400" spc="-1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 = 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('readline-sync');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dimensionArreglo = readlineSync.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questionInt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"Ingrese la dimensión del arreglo: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nombrePersonas = 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Array 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(dimensionArreglo);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nombre , indice;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dimensionArreglo; indice++) {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= readlineSync.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"Ingrese el nombre que quiere poner en el lugar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+indice+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":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nombrePersonas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nombre;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dimensionArreglo; indice++) {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"La persona que ingreso en la posición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indice,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 es: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nombrePersonas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0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1DA48CB-6AE0-4231-BF98-9BD38FB04F10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s-AR" sz="278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Nombres Deseados - Código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2" name="CustomShape 2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70DC277-CA34-4A34-8801-9643C8F4CCB3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3" name="CustomShape 3"/>
          <p:cNvSpPr/>
          <p:nvPr/>
        </p:nvSpPr>
        <p:spPr>
          <a:xfrm>
            <a:off x="414720" y="1501920"/>
            <a:ext cx="8356320" cy="316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</a:pPr>
            <a:r>
              <a:rPr b="1" lang="es-AR" sz="1400" spc="-1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//Algoritmo</a:t>
            </a:r>
            <a:r>
              <a:rPr b="0" lang="es-AR" sz="1400" spc="-1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s-AR" sz="1400" spc="-1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NombresPersonas</a:t>
            </a:r>
            <a:r>
              <a:rPr b="0" lang="es-AR" sz="1400" spc="-1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 = 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('readline-sync');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dimensionArreglo = readlineSync.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questionInt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"Ingrese la dimensión del arreglo: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nombrePersonas = 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Array 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(dimensionArreglo);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nombre , indice;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dimensionArreglo; indice++) {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= readlineSync.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"Ingrese el nombre que quiere poner en el lugar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+indice+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":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nombrePersonas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nombre;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dimensionArreglo; indice++) {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"La persona que ingreso en la posición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indice,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 es: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nombrePersonas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4" name="Google Shape;537;p65" descr=""/>
          <p:cNvPicPr/>
          <p:nvPr/>
        </p:nvPicPr>
        <p:blipFill>
          <a:blip r:embed="rId1"/>
          <a:stretch/>
        </p:blipFill>
        <p:spPr>
          <a:xfrm>
            <a:off x="3901680" y="4207680"/>
            <a:ext cx="5241600" cy="236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s-AR" sz="278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Dos Arreglos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6" name="CustomShape 2"/>
          <p:cNvSpPr/>
          <p:nvPr/>
        </p:nvSpPr>
        <p:spPr>
          <a:xfrm>
            <a:off x="628560" y="19314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Construya un algoritmo que tenga dos arreglos uno que almacene 2 nombres y otro que almacene 3 números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040">
              <a:lnSpc>
                <a:spcPct val="9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7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ECB3C76-89A8-47EA-9FC6-CB3886AF3ADB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s-AR" sz="25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Dos Arreglos - Código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9" name="CustomShape 2"/>
          <p:cNvSpPr/>
          <p:nvPr/>
        </p:nvSpPr>
        <p:spPr>
          <a:xfrm>
            <a:off x="399960" y="155052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70000"/>
              </a:lnSpc>
            </a:pPr>
            <a:r>
              <a:rPr b="1" lang="es-AR" sz="1400" spc="-1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//Algoritmo</a:t>
            </a:r>
            <a:r>
              <a:rPr b="0" lang="es-AR" sz="1400" spc="-1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s-AR" sz="1400" spc="-1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DosArreglos</a:t>
            </a:r>
            <a:r>
              <a:rPr b="0" lang="es-AR" sz="1400" spc="-1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7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 = 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('readline-sync');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7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arregloNombres = 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Array 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7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arregloNumeros = 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Array 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7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nombre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numero, indice;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indice++) {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= readlineSync.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"Ingrese el nombre de la posicion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+indice+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":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arregloNombres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nombre;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indice++) {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numero = readlineSync.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questionInt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"Ingrese el numero de la posicion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+indice+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":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arregloNumeros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numero;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indice++) {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nombre en la posición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indice,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 es: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arregloNombres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indice++) {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numero en la posicion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indice,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 es: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arregloNumeros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0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7B0C62F-CD4F-4A05-85A5-E0D22FD9E8AD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s-AR" sz="25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Dos Arreglos - Código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2" name="CustomShape 2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BD431D3-98CD-4E39-BAC6-D6F5E8829AE7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3" name="CustomShape 3"/>
          <p:cNvSpPr/>
          <p:nvPr/>
        </p:nvSpPr>
        <p:spPr>
          <a:xfrm>
            <a:off x="399960" y="155052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70000"/>
              </a:lnSpc>
            </a:pPr>
            <a:r>
              <a:rPr b="1" lang="es-AR" sz="1400" spc="-1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//Algoritmo</a:t>
            </a:r>
            <a:r>
              <a:rPr b="0" lang="es-AR" sz="1400" spc="-1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s-AR" sz="1400" spc="-1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DosArreglos</a:t>
            </a:r>
            <a:r>
              <a:rPr b="0" lang="es-AR" sz="1400" spc="-1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7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 = 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('readline-sync');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7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arregloNombres = 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Array 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7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arregloNumeros = 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Array 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7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nombre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numero, indice;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indice++) {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= readlineSync.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"Ingrese el nombre de la posicion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+indice+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":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arregloNombres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nombre;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indice++) {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numero = readlineSync.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questionInt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"Ingrese el numero de la posicion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+indice+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":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arregloNumeros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numero;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indice++) {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nombre en la posición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indice,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 es: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arregloNombres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indice++) {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numero en la posicion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indice,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 es: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arregloNumeros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4" name="Google Shape;559;p68" descr=""/>
          <p:cNvPicPr/>
          <p:nvPr/>
        </p:nvPicPr>
        <p:blipFill>
          <a:blip r:embed="rId1"/>
          <a:stretch/>
        </p:blipFill>
        <p:spPr>
          <a:xfrm>
            <a:off x="4438800" y="4098960"/>
            <a:ext cx="4704480" cy="247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s-AR" sz="278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Suma Elementos Arreglo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6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Construya un algoritmo que sume todos los elementos de un arreglo de tamaño N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 dimensión del arreglo es ingresada por el usuario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Los elementos (números) del arreglo son ingresados por el usuario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040">
              <a:lnSpc>
                <a:spcPct val="9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7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E69D6F1-1348-4B50-AA18-4A4F2BE4BA30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s-AR" sz="278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Suma Elementos Arreglo - Código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9" name="CustomShape 2"/>
          <p:cNvSpPr/>
          <p:nvPr/>
        </p:nvSpPr>
        <p:spPr>
          <a:xfrm>
            <a:off x="476280" y="1595520"/>
            <a:ext cx="7886160" cy="40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50000"/>
              </a:lnSpc>
            </a:pPr>
            <a:r>
              <a:rPr b="1" lang="es-AR" sz="1400" spc="-1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//Algoritmo</a:t>
            </a:r>
            <a:r>
              <a:rPr b="0" lang="es-AR" sz="1400" spc="-1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s-AR" sz="1400" spc="-1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SumaArreglo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5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 = 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('readline-sync');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5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dimensionArreglo = readlineSync.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questionInt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"Ingrese la dimension del arreglo: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arreglo = 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Array 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(dimensionArreglo);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numeroArreglo, indice, resultado;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dimensionArreglo; indice++) {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numeroArreglo = readlineSync.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questionInt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"Indique el nro que va en la posicion "+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indice+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":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numeroArreglo;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resultado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dimensionArreglo; indice++) {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resultado +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arreglo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dimensionArreglo; indice++) {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numero en la posicion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indice,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 es: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arreglo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"La suma del arreglo es: "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resultado);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0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8869E31-AEDF-4269-93F4-3200A51EB4C5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s-AR" sz="278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Suma Elementos Arreglo - Código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2" name="CustomShape 2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53A5B29-8660-4BCB-871A-7FF5E96B9BAF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3" name="CustomShape 3"/>
          <p:cNvSpPr/>
          <p:nvPr/>
        </p:nvSpPr>
        <p:spPr>
          <a:xfrm>
            <a:off x="476280" y="1595520"/>
            <a:ext cx="8667000" cy="40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50000"/>
              </a:lnSpc>
            </a:pPr>
            <a:r>
              <a:rPr b="1" lang="es-AR" sz="1400" spc="-1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//Algoritmo</a:t>
            </a:r>
            <a:r>
              <a:rPr b="0" lang="es-AR" sz="1400" spc="-1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s-AR" sz="1400" spc="-1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SumaArreglo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5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 = 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('readline-sync');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5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dimensionArreglo = readlineSync.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questionInt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"Ingrese la dimension del arreglo: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arreglo = 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Array 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(dimensionArreglo);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numeroArreglo, indice, resultado;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dimensionArreglo; indice++) {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numeroArreglo = readlineSync.</a:t>
            </a:r>
            <a:r>
              <a:rPr b="1" lang="es-AR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questionInt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"Indique el nro que va en la posicion "+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indice+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":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numeroArreglo;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resultado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dimensionArreglo; indice++) {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resultado +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arreglo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dimensionArreglo; indice++) {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numero en la posicion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indice,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 es: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arreglo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"La suma del arreglo es: "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resultado);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4" name="Google Shape;581;p71" descr=""/>
          <p:cNvPicPr/>
          <p:nvPr/>
        </p:nvPicPr>
        <p:blipFill>
          <a:blip r:embed="rId1"/>
          <a:stretch/>
        </p:blipFill>
        <p:spPr>
          <a:xfrm>
            <a:off x="4391280" y="4375080"/>
            <a:ext cx="4752360" cy="219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s-AR" sz="278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Completar Arreglo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6" name="CustomShape 2"/>
          <p:cNvSpPr/>
          <p:nvPr/>
        </p:nvSpPr>
        <p:spPr>
          <a:xfrm>
            <a:off x="628560" y="171468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Llenar un vector de 10 posiciones con números aleatorios entre 0 y 99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75600"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Para los números aleatorios PSeInt utiliza la función Azar, ésta escoge un entero aleatorio entre 0 y x-1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040">
              <a:lnSpc>
                <a:spcPct val="9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7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BAE32E5-C17B-40FA-AD42-11E3A4312429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s-AR" sz="278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Completar Arreglo - Código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9" name="CustomShape 2"/>
          <p:cNvSpPr/>
          <p:nvPr/>
        </p:nvSpPr>
        <p:spPr>
          <a:xfrm>
            <a:off x="538200" y="1690920"/>
            <a:ext cx="8291160" cy="30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</a:pPr>
            <a:r>
              <a:rPr b="1" lang="es-AR" sz="1400" spc="-1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//Algoritmo</a:t>
            </a:r>
            <a:r>
              <a:rPr b="0" lang="es-AR" sz="1400" spc="-1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s-AR" sz="1400" spc="-1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CompletarArreglo</a:t>
            </a:r>
            <a:r>
              <a:rPr b="0" lang="es-AR" sz="1400" spc="-1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arregloCompletar = 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Array 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indice;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indice++) {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227880">
              <a:lnSpc>
                <a:spcPct val="9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arregloCompletar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 Azar(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100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indice++) {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 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numero en la posicion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indice, 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 es: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arregloCompletar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 Azar 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(tope) {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return Math.floor(Math.random()*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tope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0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3FD9913-1A21-4F2A-AA1F-444AF50AD82A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0" y="5416200"/>
            <a:ext cx="914616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</a:pPr>
            <a:r>
              <a:rPr b="1" i="1" lang="es-A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Ámbito de las Variables (Concepto)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92520" y="0"/>
            <a:ext cx="8961480" cy="8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1" lang="es-AR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Técnicas de Programación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s-AR" sz="278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Completar Arreglo - Código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2" name="CustomShape 2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4EB467A-EC5C-4A69-A875-FCE0B70FE089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3" name="Google Shape;602;p74" descr=""/>
          <p:cNvPicPr/>
          <p:nvPr/>
        </p:nvPicPr>
        <p:blipFill>
          <a:blip r:embed="rId1"/>
          <a:stretch/>
        </p:blipFill>
        <p:spPr>
          <a:xfrm>
            <a:off x="4438800" y="4108320"/>
            <a:ext cx="4704480" cy="2466360"/>
          </a:xfrm>
          <a:prstGeom prst="rect">
            <a:avLst/>
          </a:prstGeom>
          <a:ln>
            <a:noFill/>
          </a:ln>
        </p:spPr>
      </p:pic>
      <p:sp>
        <p:nvSpPr>
          <p:cNvPr id="554" name="CustomShape 3"/>
          <p:cNvSpPr/>
          <p:nvPr/>
        </p:nvSpPr>
        <p:spPr>
          <a:xfrm>
            <a:off x="538200" y="1690920"/>
            <a:ext cx="8291160" cy="30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</a:pPr>
            <a:r>
              <a:rPr b="1" lang="es-AR" sz="1400" spc="-1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//Algoritmo</a:t>
            </a:r>
            <a:r>
              <a:rPr b="0" lang="es-AR" sz="1400" spc="-1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lang="es-AR" sz="1400" spc="-1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CompletarArreglo</a:t>
            </a:r>
            <a:r>
              <a:rPr b="0" lang="es-AR" sz="1400" spc="-1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arregloCompletar = 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Array 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indice;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indice++) {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227880">
              <a:lnSpc>
                <a:spcPct val="9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arregloCompletar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 Azar(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100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</a:t>
            </a:r>
            <a:r>
              <a:rPr b="0" lang="es-AR" sz="1400" spc="-1" strike="noStrike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indice++) {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 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numero en la posicion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indice,  </a:t>
            </a:r>
            <a:r>
              <a:rPr b="0" lang="es-A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 es: "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arregloCompletar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 Azar 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(tope) {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return Math.floor(Math.random()*</a:t>
            </a: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tope</a:t>
            </a:r>
            <a:r>
              <a:rPr b="1" lang="es-AR" sz="1400" spc="-1" strike="noStrike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};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CustomShape 1"/>
          <p:cNvSpPr/>
          <p:nvPr/>
        </p:nvSpPr>
        <p:spPr>
          <a:xfrm>
            <a:off x="0" y="0"/>
            <a:ext cx="9143280" cy="80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1" lang="es-AR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Técnicas de Programación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6" name="CustomShape 2"/>
          <p:cNvSpPr/>
          <p:nvPr/>
        </p:nvSpPr>
        <p:spPr>
          <a:xfrm>
            <a:off x="0" y="5416200"/>
            <a:ext cx="914616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</a:pPr>
            <a:r>
              <a:rPr b="1" i="1" lang="es-A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Arreglos (Ejercicios)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Sumar Dos Arreglos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8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Sumar los elementos de cada una de las posiciones de dos arreglos y guardar el resultado en otro arreglo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 arreglo tiene dimensión 6 y los números de los dos vectores los carga el usuario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040">
              <a:lnSpc>
                <a:spcPct val="9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9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DC34AAD-D86F-46B4-969D-2C5BF9AD73A7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0" name="Google Shape;617;p76" descr=""/>
          <p:cNvPicPr/>
          <p:nvPr/>
        </p:nvPicPr>
        <p:blipFill>
          <a:blip r:embed="rId1"/>
          <a:srcRect l="0" t="-35" r="-31" b="7227"/>
          <a:stretch/>
        </p:blipFill>
        <p:spPr>
          <a:xfrm>
            <a:off x="4759920" y="3670920"/>
            <a:ext cx="4139280" cy="2879280"/>
          </a:xfrm>
          <a:prstGeom prst="rect">
            <a:avLst/>
          </a:prstGeom>
          <a:ln>
            <a:noFill/>
          </a:ln>
        </p:spPr>
      </p:pic>
      <p:sp>
        <p:nvSpPr>
          <p:cNvPr id="561" name="CustomShape 4"/>
          <p:cNvSpPr/>
          <p:nvPr/>
        </p:nvSpPr>
        <p:spPr>
          <a:xfrm>
            <a:off x="244080" y="4129920"/>
            <a:ext cx="4515120" cy="193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Ejemplo</a:t>
            </a: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v1 = </a:t>
            </a: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1, 3, 7, 9, 9, 5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v2 = </a:t>
            </a: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6, 9, 2, 5, 9, 4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vSuma = </a:t>
            </a: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7, 12, 9, 14, 18, 9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Invertir Arreglo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3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Almacene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en un arreglo de tamaño</a:t>
            </a: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N 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los números ingresados por el usuario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 </a:t>
            </a: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dimensión N 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también es ingresada por el usuario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Muestre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los números del arreglo pero del último al primero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040">
              <a:lnSpc>
                <a:spcPct val="9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73E7FC4-FF30-4765-BD3B-1676C847F69B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5" name="CustomShape 4"/>
          <p:cNvSpPr/>
          <p:nvPr/>
        </p:nvSpPr>
        <p:spPr>
          <a:xfrm>
            <a:off x="608040" y="4188960"/>
            <a:ext cx="5068800" cy="156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Ejemplo</a:t>
            </a: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 = </a:t>
            </a: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1, 3, 7, 9, 9, 5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 salida es:</a:t>
            </a: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5, 9, 9, 7, 3, 1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6" name="Google Shape;627;p77" descr=""/>
          <p:cNvPicPr/>
          <p:nvPr/>
        </p:nvPicPr>
        <p:blipFill>
          <a:blip r:embed="rId1"/>
          <a:stretch/>
        </p:blipFill>
        <p:spPr>
          <a:xfrm>
            <a:off x="5677560" y="3553200"/>
            <a:ext cx="3292920" cy="284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s-A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Tipos de Números en Arreglo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8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Almacene en un arreglo de dimensión N números (la cantidad es ingresada por el usuario)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Muestre cuántos números son positivos, cuántos son negativos y cuántos ceros hay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9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301C81D-8DDF-4489-A7F8-00CD7C2595AB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0" name="CustomShape 4"/>
          <p:cNvSpPr/>
          <p:nvPr/>
        </p:nvSpPr>
        <p:spPr>
          <a:xfrm>
            <a:off x="1078920" y="3863520"/>
            <a:ext cx="6985440" cy="156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AR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Ejemplo</a:t>
            </a: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 = </a:t>
            </a: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0, -7, -9, 1, 0, 0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 salida es:</a:t>
            </a: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 positivos, 2 negativos y 3 ceros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1" name="Google Shape;636;p78" descr=""/>
          <p:cNvPicPr/>
          <p:nvPr/>
        </p:nvPicPr>
        <p:blipFill>
          <a:blip r:embed="rId1"/>
          <a:srcRect l="3467" t="33961" r="3680" b="11468"/>
          <a:stretch/>
        </p:blipFill>
        <p:spPr>
          <a:xfrm>
            <a:off x="974880" y="5127840"/>
            <a:ext cx="7193880" cy="1382760"/>
          </a:xfrm>
          <a:prstGeom prst="rect">
            <a:avLst/>
          </a:prstGeom>
          <a:ln>
            <a:noFill/>
          </a:ln>
        </p:spPr>
      </p:pic>
      <p:pic>
        <p:nvPicPr>
          <p:cNvPr id="572" name="Google Shape;637;p78" descr=""/>
          <p:cNvPicPr/>
          <p:nvPr/>
        </p:nvPicPr>
        <p:blipFill>
          <a:blip r:embed="rId2"/>
          <a:stretch/>
        </p:blipFill>
        <p:spPr>
          <a:xfrm>
            <a:off x="7424640" y="835920"/>
            <a:ext cx="1718640" cy="110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A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Naming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311760" y="1330920"/>
            <a:ext cx="8519760" cy="439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05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Variables: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8016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 nombran con sustantivos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05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Funciones: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8016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Comienzan con verbos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8016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 el caso de funciones booleanas, deben comenzar con "is", ej: isValid()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05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Usar nombres descriptivos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8016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nunca  son demasiado largos!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05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Evitar nombres sin significado como "aux" y "temp"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A5421B5-2088-4649-A473-B3544076849F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0" y="5416200"/>
            <a:ext cx="914616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</a:pPr>
            <a:r>
              <a:rPr b="1" i="1" lang="es-A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Ámbito de las Variables (Concepto)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92520" y="0"/>
            <a:ext cx="8961480" cy="8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1" lang="es-AR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Técnicas de Programación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s-A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Ámbito de las Variables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628560" y="185508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2400" algn="ctr">
              <a:lnSpc>
                <a:spcPct val="90000"/>
              </a:lnSpc>
            </a:pP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 utilizar funciones se establece un límite para el alcance de las variables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Variables Locales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Son aquellas que se encuentran dentro de un método. El valor se confina al método en el que está declarada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Variables Globales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Son las que se definen o están declaradas en el algoritmo principal. Pueden utilizarse en cualquier método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85320">
              <a:lnSpc>
                <a:spcPct val="9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040">
              <a:lnSpc>
                <a:spcPct val="9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F69C857-AE7A-4E1C-93E5-723782B2283B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2" name="Google Shape;271;p32" descr=""/>
          <p:cNvPicPr/>
          <p:nvPr/>
        </p:nvPicPr>
        <p:blipFill>
          <a:blip r:embed="rId1"/>
          <a:stretch/>
        </p:blipFill>
        <p:spPr>
          <a:xfrm>
            <a:off x="2692080" y="4191840"/>
            <a:ext cx="3176280" cy="231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s-A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Ámbito de las Variables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24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 debe intentar crear métodos con variables locales y pocos parámetros para favorecer la reutilización y el mantenimiento del software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4DA6F24-FA92-494E-BD9D-E4E8DC979094}" type="slidenum"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6" name="Google Shape;279;p33" descr=""/>
          <p:cNvPicPr/>
          <p:nvPr/>
        </p:nvPicPr>
        <p:blipFill>
          <a:blip r:embed="rId1"/>
          <a:stretch/>
        </p:blipFill>
        <p:spPr>
          <a:xfrm>
            <a:off x="2296800" y="3399480"/>
            <a:ext cx="3805560" cy="290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LibreOffice/5.2.4.2$Windows_x86 LibreOffice_project/3d5603e1122f0f102b62521720ab13a38a4e0eb0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es-AR</dc:language>
  <cp:lastModifiedBy/>
  <dcterms:modified xsi:type="dcterms:W3CDTF">2019-04-24T13:54:54Z</dcterms:modified>
  <cp:revision>4</cp:revision>
  <dc:subject/>
  <dc:title/>
</cp:coreProperties>
</file>