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  <p:sldMasterId id="2147483713" r:id="rId2"/>
    <p:sldMasterId id="2147483726" r:id="rId3"/>
    <p:sldMasterId id="2147483739" r:id="rId4"/>
  </p:sldMasterIdLst>
  <p:notesMasterIdLst>
    <p:notesMasterId r:id="rId22"/>
  </p:notesMasterIdLst>
  <p:handoutMasterIdLst>
    <p:handoutMasterId r:id="rId23"/>
  </p:handoutMasterIdLst>
  <p:sldIdLst>
    <p:sldId id="282" r:id="rId5"/>
    <p:sldId id="283" r:id="rId6"/>
    <p:sldId id="285" r:id="rId7"/>
    <p:sldId id="286" r:id="rId8"/>
    <p:sldId id="289" r:id="rId9"/>
    <p:sldId id="290" r:id="rId10"/>
    <p:sldId id="291" r:id="rId11"/>
    <p:sldId id="292" r:id="rId12"/>
    <p:sldId id="295" r:id="rId13"/>
    <p:sldId id="296" r:id="rId14"/>
    <p:sldId id="298" r:id="rId15"/>
    <p:sldId id="302" r:id="rId16"/>
    <p:sldId id="304" r:id="rId17"/>
    <p:sldId id="305" r:id="rId18"/>
    <p:sldId id="306" r:id="rId19"/>
    <p:sldId id="307" r:id="rId20"/>
    <p:sldId id="308" r:id="rId21"/>
  </p:sldIdLst>
  <p:sldSz cx="9144000" cy="6858000" type="screen4x3"/>
  <p:notesSz cx="6669088" cy="9926638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909671C-58E6-46B0-ACB8-57F267E2E8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Clase 6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A152230-49DE-4FC0-BD08-D49F36C24E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07735C-CE8E-4BCE-BB3E-BA6BB5EB79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AR"/>
              <a:t>Programador FullStack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EFFCF8-1D84-43CC-9B12-12E40D6B1D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A09D3-8A94-4D41-9D8B-30E69EDA598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015353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body"/>
          </p:nvPr>
        </p:nvSpPr>
        <p:spPr>
          <a:xfrm>
            <a:off x="735175" y="5513192"/>
            <a:ext cx="5881050" cy="5222819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36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190310" cy="579966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Clase 6</a:t>
            </a:r>
          </a:p>
        </p:txBody>
      </p:sp>
      <p:sp>
        <p:nvSpPr>
          <p:cNvPr id="368" name="PlaceHolder 3"/>
          <p:cNvSpPr>
            <a:spLocks noGrp="1"/>
          </p:cNvSpPr>
          <p:nvPr>
            <p:ph type="dt"/>
          </p:nvPr>
        </p:nvSpPr>
        <p:spPr>
          <a:xfrm>
            <a:off x="4161091" y="0"/>
            <a:ext cx="3190310" cy="579966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 type="ftr"/>
          </p:nvPr>
        </p:nvSpPr>
        <p:spPr>
          <a:xfrm>
            <a:off x="0" y="11026775"/>
            <a:ext cx="3190310" cy="579966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Programador FullStack</a:t>
            </a:r>
          </a:p>
        </p:txBody>
      </p:sp>
      <p:sp>
        <p:nvSpPr>
          <p:cNvPr id="370" name="PlaceHolder 5"/>
          <p:cNvSpPr>
            <a:spLocks noGrp="1"/>
          </p:cNvSpPr>
          <p:nvPr>
            <p:ph type="sldNum"/>
          </p:nvPr>
        </p:nvSpPr>
        <p:spPr>
          <a:xfrm>
            <a:off x="4161091" y="11026775"/>
            <a:ext cx="3190310" cy="579966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222B064-C3BD-4615-B37A-0EC9E3F81348}" type="slidenum"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8560" y="4132080"/>
            <a:ext cx="788652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669920" y="413208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628560" y="413208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2" name="Imagen 181"/>
          <p:cNvPicPr/>
          <p:nvPr/>
        </p:nvPicPr>
        <p:blipFill>
          <a:blip r:embed="rId2"/>
          <a:stretch/>
        </p:blipFill>
        <p:spPr>
          <a:xfrm>
            <a:off x="1450800" y="1530720"/>
            <a:ext cx="6241680" cy="4980240"/>
          </a:xfrm>
          <a:prstGeom prst="rect">
            <a:avLst/>
          </a:prstGeom>
          <a:ln>
            <a:noFill/>
          </a:ln>
        </p:spPr>
      </p:pic>
      <p:pic>
        <p:nvPicPr>
          <p:cNvPr id="183" name="Imagen 182"/>
          <p:cNvPicPr/>
          <p:nvPr/>
        </p:nvPicPr>
        <p:blipFill>
          <a:blip r:embed="rId2"/>
          <a:stretch/>
        </p:blipFill>
        <p:spPr>
          <a:xfrm>
            <a:off x="1450800" y="1530720"/>
            <a:ext cx="6241680" cy="498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subTitle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ubTitle"/>
          </p:nvPr>
        </p:nvSpPr>
        <p:spPr>
          <a:xfrm>
            <a:off x="628560" y="275760"/>
            <a:ext cx="7886520" cy="565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628560" y="413208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4669920" y="413208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628560" y="4132080"/>
            <a:ext cx="788652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8560" y="4132080"/>
            <a:ext cx="788652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4669920" y="413208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 type="body"/>
          </p:nvPr>
        </p:nvSpPr>
        <p:spPr>
          <a:xfrm>
            <a:off x="628560" y="413208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3" name="Imagen 272"/>
          <p:cNvPicPr/>
          <p:nvPr/>
        </p:nvPicPr>
        <p:blipFill>
          <a:blip r:embed="rId2"/>
          <a:stretch/>
        </p:blipFill>
        <p:spPr>
          <a:xfrm>
            <a:off x="1450800" y="1530720"/>
            <a:ext cx="6241680" cy="4980240"/>
          </a:xfrm>
          <a:prstGeom prst="rect">
            <a:avLst/>
          </a:prstGeom>
          <a:ln>
            <a:noFill/>
          </a:ln>
        </p:spPr>
      </p:pic>
      <p:pic>
        <p:nvPicPr>
          <p:cNvPr id="274" name="Imagen 273"/>
          <p:cNvPicPr/>
          <p:nvPr/>
        </p:nvPicPr>
        <p:blipFill>
          <a:blip r:embed="rId2"/>
          <a:stretch/>
        </p:blipFill>
        <p:spPr>
          <a:xfrm>
            <a:off x="1450800" y="1530720"/>
            <a:ext cx="6241680" cy="498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subTitle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ubTitle"/>
          </p:nvPr>
        </p:nvSpPr>
        <p:spPr>
          <a:xfrm>
            <a:off x="628560" y="275760"/>
            <a:ext cx="7886520" cy="565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628560" y="413208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4669920" y="413208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628560" y="4132080"/>
            <a:ext cx="788652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628560" y="4132080"/>
            <a:ext cx="788652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4669920" y="413208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PlaceHolder 5"/>
          <p:cNvSpPr>
            <a:spLocks noGrp="1"/>
          </p:cNvSpPr>
          <p:nvPr>
            <p:ph type="body"/>
          </p:nvPr>
        </p:nvSpPr>
        <p:spPr>
          <a:xfrm>
            <a:off x="628560" y="413208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8" name="Imagen 317"/>
          <p:cNvPicPr/>
          <p:nvPr/>
        </p:nvPicPr>
        <p:blipFill>
          <a:blip r:embed="rId2"/>
          <a:stretch/>
        </p:blipFill>
        <p:spPr>
          <a:xfrm>
            <a:off x="1450800" y="1530720"/>
            <a:ext cx="6241680" cy="4980240"/>
          </a:xfrm>
          <a:prstGeom prst="rect">
            <a:avLst/>
          </a:prstGeom>
          <a:ln>
            <a:noFill/>
          </a:ln>
        </p:spPr>
      </p:pic>
      <p:pic>
        <p:nvPicPr>
          <p:cNvPr id="319" name="Imagen 318"/>
          <p:cNvPicPr/>
          <p:nvPr/>
        </p:nvPicPr>
        <p:blipFill>
          <a:blip r:embed="rId2"/>
          <a:stretch/>
        </p:blipFill>
        <p:spPr>
          <a:xfrm>
            <a:off x="1450800" y="1530720"/>
            <a:ext cx="6241680" cy="498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subTitle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ubTitle"/>
          </p:nvPr>
        </p:nvSpPr>
        <p:spPr>
          <a:xfrm>
            <a:off x="628560" y="275760"/>
            <a:ext cx="7886520" cy="565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628560" y="413208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body"/>
          </p:nvPr>
        </p:nvSpPr>
        <p:spPr>
          <a:xfrm>
            <a:off x="4669920" y="413208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 type="body"/>
          </p:nvPr>
        </p:nvSpPr>
        <p:spPr>
          <a:xfrm>
            <a:off x="628560" y="4132080"/>
            <a:ext cx="788652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628560" y="4132080"/>
            <a:ext cx="788652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 type="body"/>
          </p:nvPr>
        </p:nvSpPr>
        <p:spPr>
          <a:xfrm>
            <a:off x="4669920" y="413208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PlaceHolder 5"/>
          <p:cNvSpPr>
            <a:spLocks noGrp="1"/>
          </p:cNvSpPr>
          <p:nvPr>
            <p:ph type="body"/>
          </p:nvPr>
        </p:nvSpPr>
        <p:spPr>
          <a:xfrm>
            <a:off x="628560" y="413208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4" name="Imagen 363"/>
          <p:cNvPicPr/>
          <p:nvPr/>
        </p:nvPicPr>
        <p:blipFill>
          <a:blip r:embed="rId2"/>
          <a:stretch/>
        </p:blipFill>
        <p:spPr>
          <a:xfrm>
            <a:off x="1450800" y="1530720"/>
            <a:ext cx="6241680" cy="4980240"/>
          </a:xfrm>
          <a:prstGeom prst="rect">
            <a:avLst/>
          </a:prstGeom>
          <a:ln>
            <a:noFill/>
          </a:ln>
        </p:spPr>
      </p:pic>
      <p:pic>
        <p:nvPicPr>
          <p:cNvPr id="365" name="Imagen 364"/>
          <p:cNvPicPr/>
          <p:nvPr/>
        </p:nvPicPr>
        <p:blipFill>
          <a:blip r:embed="rId2"/>
          <a:stretch/>
        </p:blipFill>
        <p:spPr>
          <a:xfrm>
            <a:off x="1450800" y="1530720"/>
            <a:ext cx="6241680" cy="498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628560" y="275760"/>
            <a:ext cx="7886520" cy="565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8560" y="413208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669920" y="413208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28560" y="4132080"/>
            <a:ext cx="788652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 flipH="1">
            <a:off x="8439840" y="6615000"/>
            <a:ext cx="703080" cy="28548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9" name="Google Shape;13;p1"/>
          <p:cNvPicPr/>
          <p:nvPr/>
        </p:nvPicPr>
        <p:blipFill>
          <a:blip r:embed="rId14"/>
          <a:srcRect l="86161"/>
          <a:stretch/>
        </p:blipFill>
        <p:spPr>
          <a:xfrm>
            <a:off x="0" y="6754320"/>
            <a:ext cx="9143640" cy="146520"/>
          </a:xfrm>
          <a:prstGeom prst="rect">
            <a:avLst/>
          </a:prstGeom>
          <a:ln>
            <a:noFill/>
          </a:ln>
        </p:spPr>
      </p:pic>
      <p:sp>
        <p:nvSpPr>
          <p:cNvPr id="140" name="CustomShape 2"/>
          <p:cNvSpPr/>
          <p:nvPr/>
        </p:nvSpPr>
        <p:spPr>
          <a:xfrm>
            <a:off x="1026720" y="360"/>
            <a:ext cx="8116920" cy="24228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 rot="10800000" flipH="1">
            <a:off x="1097280" y="480600"/>
            <a:ext cx="1097640" cy="47988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4"/>
          <p:cNvSpPr/>
          <p:nvPr/>
        </p:nvSpPr>
        <p:spPr>
          <a:xfrm>
            <a:off x="0" y="6755040"/>
            <a:ext cx="9143640" cy="1458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5"/>
          <p:cNvSpPr/>
          <p:nvPr/>
        </p:nvSpPr>
        <p:spPr>
          <a:xfrm flipH="1">
            <a:off x="8439840" y="6615000"/>
            <a:ext cx="703080" cy="28548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PlaceHolder 6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s-AR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  <p:sp>
        <p:nvSpPr>
          <p:cNvPr id="145" name="PlaceHolder 7"/>
          <p:cNvSpPr>
            <a:spLocks noGrp="1"/>
          </p:cNvSpPr>
          <p:nvPr>
            <p:ph type="sldNum"/>
          </p:nvPr>
        </p:nvSpPr>
        <p:spPr>
          <a:xfrm>
            <a:off x="8587800" y="6575400"/>
            <a:ext cx="5562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C363E0A-4B9B-424E-9C70-ACFAB44A7651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‹Nº›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6" name="CustomShape 8"/>
          <p:cNvSpPr/>
          <p:nvPr/>
        </p:nvSpPr>
        <p:spPr>
          <a:xfrm>
            <a:off x="1026720" y="360"/>
            <a:ext cx="8116920" cy="24228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9"/>
          <p:cNvSpPr/>
          <p:nvPr/>
        </p:nvSpPr>
        <p:spPr>
          <a:xfrm rot="10800000" flipH="1">
            <a:off x="1097280" y="480600"/>
            <a:ext cx="1097640" cy="47988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10"/>
          <p:cNvSpPr/>
          <p:nvPr/>
        </p:nvSpPr>
        <p:spPr>
          <a:xfrm>
            <a:off x="60480" y="34560"/>
            <a:ext cx="91620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s-A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CFP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11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/>
          <a:lstStyle/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864000" lvl="1" indent="-324000">
              <a:lnSpc>
                <a:spcPct val="9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1296000" lvl="2" indent="-288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1728000" lvl="3" indent="-216000">
              <a:lnSpc>
                <a:spcPct val="9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2160000" lvl="4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2592000" lvl="5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3024000" lvl="6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 flipH="1">
            <a:off x="8439840" y="6615000"/>
            <a:ext cx="703080" cy="28548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30" name="Google Shape;13;p1"/>
          <p:cNvPicPr/>
          <p:nvPr/>
        </p:nvPicPr>
        <p:blipFill>
          <a:blip r:embed="rId14"/>
          <a:srcRect l="86161"/>
          <a:stretch/>
        </p:blipFill>
        <p:spPr>
          <a:xfrm>
            <a:off x="0" y="6754320"/>
            <a:ext cx="9143640" cy="146520"/>
          </a:xfrm>
          <a:prstGeom prst="rect">
            <a:avLst/>
          </a:prstGeom>
          <a:ln>
            <a:noFill/>
          </a:ln>
        </p:spPr>
      </p:pic>
      <p:sp>
        <p:nvSpPr>
          <p:cNvPr id="231" name="CustomShape 2"/>
          <p:cNvSpPr/>
          <p:nvPr/>
        </p:nvSpPr>
        <p:spPr>
          <a:xfrm>
            <a:off x="1026720" y="360"/>
            <a:ext cx="8116920" cy="24228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 rot="10800000" flipH="1">
            <a:off x="1097280" y="480600"/>
            <a:ext cx="1097640" cy="47988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4"/>
          <p:cNvSpPr/>
          <p:nvPr/>
        </p:nvSpPr>
        <p:spPr>
          <a:xfrm>
            <a:off x="0" y="6755040"/>
            <a:ext cx="9143640" cy="1458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5"/>
          <p:cNvSpPr/>
          <p:nvPr/>
        </p:nvSpPr>
        <p:spPr>
          <a:xfrm flipH="1">
            <a:off x="8439840" y="6615000"/>
            <a:ext cx="703080" cy="28548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PlaceHolder 6"/>
          <p:cNvSpPr>
            <a:spLocks noGrp="1"/>
          </p:cNvSpPr>
          <p:nvPr>
            <p:ph type="sldNum"/>
          </p:nvPr>
        </p:nvSpPr>
        <p:spPr>
          <a:xfrm>
            <a:off x="8587800" y="6575400"/>
            <a:ext cx="5562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50C9A60-A917-44F9-8008-16B813B96417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‹Nº›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6" name="PlaceHolder 7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s-AR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  <p:sp>
        <p:nvSpPr>
          <p:cNvPr id="237" name="CustomShape 8"/>
          <p:cNvSpPr/>
          <p:nvPr/>
        </p:nvSpPr>
        <p:spPr>
          <a:xfrm>
            <a:off x="1026720" y="360"/>
            <a:ext cx="8116920" cy="24228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9"/>
          <p:cNvSpPr/>
          <p:nvPr/>
        </p:nvSpPr>
        <p:spPr>
          <a:xfrm rot="10800000" flipH="1">
            <a:off x="1097280" y="480600"/>
            <a:ext cx="1097640" cy="47988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10"/>
          <p:cNvSpPr/>
          <p:nvPr/>
        </p:nvSpPr>
        <p:spPr>
          <a:xfrm>
            <a:off x="60480" y="34560"/>
            <a:ext cx="91620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s-A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CFP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11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/>
          <a:lstStyle/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864000" lvl="1" indent="-324000">
              <a:lnSpc>
                <a:spcPct val="9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1296000" lvl="2" indent="-288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1728000" lvl="3" indent="-216000">
              <a:lnSpc>
                <a:spcPct val="9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2160000" lvl="4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2592000" lvl="5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3024000" lvl="6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 flipH="1">
            <a:off x="8439840" y="6615000"/>
            <a:ext cx="703080" cy="28548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6" name="Google Shape;13;p1"/>
          <p:cNvPicPr/>
          <p:nvPr/>
        </p:nvPicPr>
        <p:blipFill>
          <a:blip r:embed="rId14"/>
          <a:srcRect l="86161"/>
          <a:stretch/>
        </p:blipFill>
        <p:spPr>
          <a:xfrm>
            <a:off x="0" y="6754320"/>
            <a:ext cx="9143640" cy="146520"/>
          </a:xfrm>
          <a:prstGeom prst="rect">
            <a:avLst/>
          </a:prstGeom>
          <a:ln>
            <a:noFill/>
          </a:ln>
        </p:spPr>
      </p:pic>
      <p:sp>
        <p:nvSpPr>
          <p:cNvPr id="277" name="CustomShape 2"/>
          <p:cNvSpPr/>
          <p:nvPr/>
        </p:nvSpPr>
        <p:spPr>
          <a:xfrm>
            <a:off x="1026720" y="360"/>
            <a:ext cx="8116920" cy="24228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 rot="10800000" flipH="1">
            <a:off x="1097280" y="480600"/>
            <a:ext cx="1097640" cy="47988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4"/>
          <p:cNvSpPr/>
          <p:nvPr/>
        </p:nvSpPr>
        <p:spPr>
          <a:xfrm rot="10800000" flipH="1">
            <a:off x="2222280" y="2301840"/>
            <a:ext cx="2220480" cy="230112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5"/>
          <p:cNvSpPr/>
          <p:nvPr/>
        </p:nvSpPr>
        <p:spPr>
          <a:xfrm>
            <a:off x="1028160" y="0"/>
            <a:ext cx="8116920" cy="124704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6"/>
          <p:cNvSpPr/>
          <p:nvPr/>
        </p:nvSpPr>
        <p:spPr>
          <a:xfrm rot="10800000">
            <a:off x="8116200" y="6858000"/>
            <a:ext cx="8116920" cy="178344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7"/>
          <p:cNvSpPr/>
          <p:nvPr/>
        </p:nvSpPr>
        <p:spPr>
          <a:xfrm flipH="1">
            <a:off x="6794640" y="4051440"/>
            <a:ext cx="2347920" cy="280440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8"/>
          <p:cNvSpPr/>
          <p:nvPr/>
        </p:nvSpPr>
        <p:spPr>
          <a:xfrm>
            <a:off x="1986120" y="1997640"/>
            <a:ext cx="4983840" cy="212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s-AR" sz="6000" b="1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CFP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AR" sz="6000" b="1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Programador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AR" sz="6000" b="1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full-stack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PlaceHolder 9"/>
          <p:cNvSpPr>
            <a:spLocks noGrp="1"/>
          </p:cNvSpPr>
          <p:nvPr>
            <p:ph type="title"/>
          </p:nvPr>
        </p:nvSpPr>
        <p:spPr>
          <a:xfrm>
            <a:off x="92520" y="0"/>
            <a:ext cx="8961840" cy="80712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s-AR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s-AR" sz="4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  <p:sp>
        <p:nvSpPr>
          <p:cNvPr id="285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 flipH="1">
            <a:off x="8439840" y="6615000"/>
            <a:ext cx="703080" cy="28548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21" name="Google Shape;13;p1"/>
          <p:cNvPicPr/>
          <p:nvPr/>
        </p:nvPicPr>
        <p:blipFill>
          <a:blip r:embed="rId14"/>
          <a:srcRect l="86161"/>
          <a:stretch/>
        </p:blipFill>
        <p:spPr>
          <a:xfrm>
            <a:off x="0" y="6754320"/>
            <a:ext cx="9143640" cy="146520"/>
          </a:xfrm>
          <a:prstGeom prst="rect">
            <a:avLst/>
          </a:prstGeom>
          <a:ln>
            <a:noFill/>
          </a:ln>
        </p:spPr>
      </p:pic>
      <p:sp>
        <p:nvSpPr>
          <p:cNvPr id="322" name="CustomShape 2"/>
          <p:cNvSpPr/>
          <p:nvPr/>
        </p:nvSpPr>
        <p:spPr>
          <a:xfrm>
            <a:off x="1026720" y="360"/>
            <a:ext cx="8116920" cy="24228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 rot="10800000" flipH="1">
            <a:off x="1097280" y="480600"/>
            <a:ext cx="1097640" cy="47988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PlaceHolder 4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s-AR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  <p:sp>
        <p:nvSpPr>
          <p:cNvPr id="325" name="CustomShape 5"/>
          <p:cNvSpPr/>
          <p:nvPr/>
        </p:nvSpPr>
        <p:spPr>
          <a:xfrm>
            <a:off x="1026720" y="360"/>
            <a:ext cx="8116920" cy="24228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6"/>
          <p:cNvSpPr/>
          <p:nvPr/>
        </p:nvSpPr>
        <p:spPr>
          <a:xfrm rot="10800000" flipH="1">
            <a:off x="1097280" y="480600"/>
            <a:ext cx="1097640" cy="47988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CustomShape 7"/>
          <p:cNvSpPr/>
          <p:nvPr/>
        </p:nvSpPr>
        <p:spPr>
          <a:xfrm>
            <a:off x="60480" y="34560"/>
            <a:ext cx="91620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s-A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CFP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8"/>
          <p:cNvSpPr/>
          <p:nvPr/>
        </p:nvSpPr>
        <p:spPr>
          <a:xfrm>
            <a:off x="0" y="6755040"/>
            <a:ext cx="9143640" cy="1458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" name="CustomShape 9"/>
          <p:cNvSpPr/>
          <p:nvPr/>
        </p:nvSpPr>
        <p:spPr>
          <a:xfrm flipH="1">
            <a:off x="8439840" y="6615000"/>
            <a:ext cx="703080" cy="28548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PlaceHolder 10"/>
          <p:cNvSpPr>
            <a:spLocks noGrp="1"/>
          </p:cNvSpPr>
          <p:nvPr>
            <p:ph type="sldNum"/>
          </p:nvPr>
        </p:nvSpPr>
        <p:spPr>
          <a:xfrm>
            <a:off x="8515440" y="6575400"/>
            <a:ext cx="6285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4670323-6EDA-4748-85C3-5142486E7419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‹Nº›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1" name="PlaceHolder 11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/>
          <a:lstStyle/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864000" lvl="1" indent="-324000">
              <a:lnSpc>
                <a:spcPct val="9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1296000" lvl="2" indent="-288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1728000" lvl="3" indent="-216000">
              <a:lnSpc>
                <a:spcPct val="9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2160000" lvl="4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2592000" lvl="5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3024000" lvl="6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
</a:t>
            </a: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Arreglos, Métodos y Pasaje de Parámetros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1" name="TextShape 2"/>
          <p:cNvSpPr txBox="1"/>
          <p:nvPr/>
        </p:nvSpPr>
        <p:spPr>
          <a:xfrm>
            <a:off x="628560" y="2203920"/>
            <a:ext cx="5751000" cy="313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343080" indent="-34272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Podemos </a:t>
            </a:r>
            <a:r>
              <a:rPr lang="es-A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reutilizar</a:t>
            </a: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código!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Las </a:t>
            </a:r>
            <a:r>
              <a:rPr lang="es-A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modificaciones</a:t>
            </a: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se pueden hacer </a:t>
            </a:r>
            <a:r>
              <a:rPr lang="es-A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directamente</a:t>
            </a: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en los arreglos que pasamos como </a:t>
            </a:r>
            <a:r>
              <a:rPr lang="es-A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parámetro</a:t>
            </a: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(solo funciona para arreglos y matrices, no para otros tipos de datos)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2" name="TextShape 3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1491553-1850-4C9F-B103-DF590CC99A4E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23" name="Google Shape;466;p50"/>
          <p:cNvPicPr/>
          <p:nvPr/>
        </p:nvPicPr>
        <p:blipFill>
          <a:blip r:embed="rId2"/>
          <a:stretch/>
        </p:blipFill>
        <p:spPr>
          <a:xfrm>
            <a:off x="6587640" y="2765520"/>
            <a:ext cx="2386080" cy="3139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
</a:t>
            </a: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Invertir Arreglo (con Métodos)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6" name="TextShape 2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F1757A3-203D-4BE1-BAEA-595A34C07653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10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607" name="Google Shape;606;p64"/>
          <p:cNvPicPr/>
          <p:nvPr/>
        </p:nvPicPr>
        <p:blipFill>
          <a:blip r:embed="rId2"/>
          <a:stretch/>
        </p:blipFill>
        <p:spPr>
          <a:xfrm>
            <a:off x="6989760" y="4815000"/>
            <a:ext cx="1879920" cy="1621440"/>
          </a:xfrm>
          <a:prstGeom prst="rect">
            <a:avLst/>
          </a:prstGeom>
          <a:ln>
            <a:noFill/>
          </a:ln>
        </p:spPr>
      </p:pic>
      <p:sp>
        <p:nvSpPr>
          <p:cNvPr id="608" name="CustomShape 3"/>
          <p:cNvSpPr/>
          <p:nvPr/>
        </p:nvSpPr>
        <p:spPr>
          <a:xfrm>
            <a:off x="628560" y="1634760"/>
            <a:ext cx="8514720" cy="44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AR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readlineSync = require('readline-sync');</a:t>
            </a:r>
            <a:endParaRPr lang="es-A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 </a:t>
            </a:r>
            <a:r>
              <a:rPr lang="es-AR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cantidad = readlineSync.</a:t>
            </a:r>
            <a:r>
              <a:rPr lang="es-AR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questionInt</a:t>
            </a:r>
            <a:r>
              <a:rPr lang="es-AR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"Ingrese la cantidad de números:"</a:t>
            </a:r>
            <a:r>
              <a:rPr lang="es-AR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 </a:t>
            </a:r>
            <a:r>
              <a:rPr lang="es-AR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 = </a:t>
            </a:r>
            <a:r>
              <a:rPr lang="es-AR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Array</a:t>
            </a:r>
            <a:r>
              <a:rPr lang="es-AR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cantidad</a:t>
            </a:r>
            <a:r>
              <a:rPr lang="es-AR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</a:t>
            </a:r>
            <a:endParaRPr lang="es-A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A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"Cargando v"</a:t>
            </a:r>
            <a:r>
              <a:rPr lang="es-AR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cargarVector</a:t>
            </a:r>
            <a:r>
              <a:rPr lang="es-AR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</a:t>
            </a:r>
            <a:r>
              <a:rPr lang="es-AR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cantidad</a:t>
            </a:r>
            <a:r>
              <a:rPr lang="es-AR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"Mostrando invertido"</a:t>
            </a:r>
            <a:r>
              <a:rPr lang="es-AR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mostrarVectorInvertido</a:t>
            </a:r>
            <a:r>
              <a:rPr lang="es-AR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</a:t>
            </a:r>
            <a:r>
              <a:rPr lang="es-AR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cantidad</a:t>
            </a:r>
            <a:r>
              <a:rPr lang="es-AR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"Invierto los valores en el vector"</a:t>
            </a:r>
            <a:r>
              <a:rPr lang="es-AR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invertirVector</a:t>
            </a:r>
            <a:r>
              <a:rPr lang="es-AR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</a:t>
            </a:r>
            <a:r>
              <a:rPr lang="es-AR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cantidad</a:t>
            </a:r>
            <a:r>
              <a:rPr lang="es-AR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"Invierto los valores en el vector"</a:t>
            </a:r>
            <a:r>
              <a:rPr lang="es-AR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mostrarVector</a:t>
            </a:r>
            <a:r>
              <a:rPr lang="es-AR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</a:t>
            </a:r>
            <a:r>
              <a:rPr lang="es-AR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cantidad</a:t>
            </a:r>
            <a:r>
              <a:rPr lang="es-AR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" name="Google Shape;622;p66"/>
          <p:cNvPicPr/>
          <p:nvPr/>
        </p:nvPicPr>
        <p:blipFill>
          <a:blip r:embed="rId2"/>
          <a:stretch/>
        </p:blipFill>
        <p:spPr>
          <a:xfrm>
            <a:off x="8002440" y="1094040"/>
            <a:ext cx="1141200" cy="734040"/>
          </a:xfrm>
          <a:prstGeom prst="rect">
            <a:avLst/>
          </a:prstGeom>
          <a:ln>
            <a:noFill/>
          </a:ln>
        </p:spPr>
      </p:pic>
      <p:sp>
        <p:nvSpPr>
          <p:cNvPr id="616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
</a:t>
            </a: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Tipos de Números en Arreglo (con Métodos)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7" name="TextShape 2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7F0594C-80CF-47C7-A35A-43C539267830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11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8" name="CustomShape 3"/>
          <p:cNvSpPr/>
          <p:nvPr/>
        </p:nvSpPr>
        <p:spPr>
          <a:xfrm>
            <a:off x="479091" y="1299626"/>
            <a:ext cx="8514720" cy="306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AR" sz="16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cargarVector</a:t>
            </a:r>
            <a:r>
              <a:rPr lang="es-A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</a:t>
            </a:r>
            <a:r>
              <a:rPr lang="es-A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cantidad</a:t>
            </a:r>
            <a:r>
              <a:rPr lang="es-A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{</a:t>
            </a: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6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6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6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6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6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6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600" b="0" strike="noStrike" spc="-1" dirty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0; </a:t>
            </a:r>
            <a:r>
              <a:rPr lang="es-AR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&lt;cantidad</a:t>
            </a:r>
            <a:r>
              <a:rPr lang="es-AR" sz="1600" b="0" strike="noStrike" spc="-1" dirty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++)</a:t>
            </a:r>
            <a:r>
              <a:rPr lang="es-AR" sz="1600" b="0" strike="noStrike" spc="-1" dirty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{</a:t>
            </a: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</a:t>
            </a:r>
            <a:r>
              <a:rPr lang="es-A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= </a:t>
            </a:r>
            <a:r>
              <a:rPr lang="es-AR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readlineSync.</a:t>
            </a:r>
            <a:r>
              <a:rPr lang="es-AR" sz="16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questionInt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"Ingrese el valor en "</a:t>
            </a:r>
            <a:r>
              <a:rPr lang="es-A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": "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}</a:t>
            </a: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6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mostrarVector</a:t>
            </a:r>
            <a:r>
              <a:rPr lang="es-A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</a:t>
            </a:r>
            <a:r>
              <a:rPr lang="es-A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cantidad</a:t>
            </a:r>
            <a:r>
              <a:rPr lang="es-A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{</a:t>
            </a: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6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6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s-AR" sz="16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6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6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600" b="0" strike="noStrike" spc="-1" dirty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0; </a:t>
            </a:r>
            <a:r>
              <a:rPr lang="es-AR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&lt;cantidad</a:t>
            </a:r>
            <a:r>
              <a:rPr lang="es-AR" sz="1600" b="0" strike="noStrike" spc="-1" dirty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++)</a:t>
            </a:r>
            <a:r>
              <a:rPr lang="es-AR" sz="1600" b="0" strike="noStrike" spc="-1" dirty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{</a:t>
            </a: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457200"/>
            <a:r>
              <a:rPr lang="es-AR" sz="16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(v</a:t>
            </a:r>
            <a:r>
              <a:rPr lang="es-A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], </a:t>
            </a:r>
            <a:r>
              <a:rPr lang="es-AR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 “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72441349-3AA9-4CD1-8DE7-4774260649EC}"/>
              </a:ext>
            </a:extLst>
          </p:cNvPr>
          <p:cNvSpPr/>
          <p:nvPr/>
        </p:nvSpPr>
        <p:spPr>
          <a:xfrm>
            <a:off x="479091" y="4196003"/>
            <a:ext cx="8514720" cy="246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AR" sz="16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contarPositivos</a:t>
            </a:r>
            <a:r>
              <a:rPr lang="es-A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</a:t>
            </a:r>
            <a:r>
              <a:rPr lang="es-A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cantidad</a:t>
            </a:r>
            <a:r>
              <a:rPr lang="es-A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{</a:t>
            </a: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6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6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contador</a:t>
            </a:r>
            <a:r>
              <a:rPr lang="es-A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600" b="0" strike="noStrike" spc="-1" dirty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6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6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s-AR" sz="16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6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6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600" b="0" strike="noStrike" spc="-1" dirty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r>
              <a:rPr lang="es-AR" sz="1600" b="0" strike="noStrike" spc="-1" dirty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&lt;cantidad</a:t>
            </a:r>
            <a:r>
              <a:rPr lang="es-AR" sz="1600" b="0" strike="noStrike" spc="-1" dirty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++)</a:t>
            </a:r>
            <a:r>
              <a:rPr lang="es-AR" sz="1600" b="0" strike="noStrike" spc="-1" dirty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{</a:t>
            </a: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</a:t>
            </a:r>
            <a:r>
              <a:rPr lang="es-AR" sz="16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</a:t>
            </a:r>
            <a:r>
              <a:rPr lang="es-AR" sz="16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6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</a:t>
            </a:r>
            <a:r>
              <a:rPr lang="es-A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]&gt;</a:t>
            </a:r>
            <a:r>
              <a:rPr lang="es-AR" sz="1600" b="0" strike="noStrike" spc="-1" dirty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600" b="0" strike="noStrike" spc="-1" dirty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{</a:t>
            </a: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	contador</a:t>
            </a:r>
            <a:r>
              <a:rPr lang="es-A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++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457200"/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s-AR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return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contador;</a:t>
            </a: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E3A9BDDC-7072-4235-8732-02E9212A6004}"/>
              </a:ext>
            </a:extLst>
          </p:cNvPr>
          <p:cNvSpPr/>
          <p:nvPr/>
        </p:nvSpPr>
        <p:spPr>
          <a:xfrm>
            <a:off x="1456062" y="5223174"/>
            <a:ext cx="1350000" cy="289080"/>
          </a:xfrm>
          <a:prstGeom prst="roundRect">
            <a:avLst>
              <a:gd name="adj" fmla="val 16667"/>
            </a:avLst>
          </a:prstGeom>
          <a:solidFill>
            <a:schemeClr val="accent2">
              <a:alpha val="42745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32558426-764C-4E25-8BBC-3D8D7E34AE9E}"/>
              </a:ext>
            </a:extLst>
          </p:cNvPr>
          <p:cNvSpPr/>
          <p:nvPr/>
        </p:nvSpPr>
        <p:spPr>
          <a:xfrm>
            <a:off x="6388920" y="4724457"/>
            <a:ext cx="2126160" cy="665875"/>
          </a:xfrm>
          <a:prstGeom prst="rect">
            <a:avLst/>
          </a:prstGeom>
          <a:solidFill>
            <a:srgbClr val="FFFF00"/>
          </a:solidFill>
          <a:ln w="93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just">
              <a:lnSpc>
                <a:spcPct val="100000"/>
              </a:lnSpc>
            </a:pP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 uso &lt;0 y ==0 para los otros 2 </a:t>
            </a:r>
            <a:r>
              <a:rPr lang="es-AR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metodos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04BFD3B7-6363-47D1-8846-474F4A3E40E5}"/>
              </a:ext>
            </a:extLst>
          </p:cNvPr>
          <p:cNvSpPr/>
          <p:nvPr/>
        </p:nvSpPr>
        <p:spPr>
          <a:xfrm rot="10800000" flipH="1">
            <a:off x="2664069" y="5223174"/>
            <a:ext cx="3191608" cy="1671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Google Shape;657;p70"/>
          <p:cNvPicPr/>
          <p:nvPr/>
        </p:nvPicPr>
        <p:blipFill>
          <a:blip r:embed="rId2"/>
          <a:stretch/>
        </p:blipFill>
        <p:spPr>
          <a:xfrm>
            <a:off x="8002440" y="1094040"/>
            <a:ext cx="1141200" cy="734040"/>
          </a:xfrm>
          <a:prstGeom prst="rect">
            <a:avLst/>
          </a:prstGeom>
          <a:ln>
            <a:noFill/>
          </a:ln>
        </p:spPr>
      </p:pic>
      <p:sp>
        <p:nvSpPr>
          <p:cNvPr id="635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
</a:t>
            </a: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Tipos de Números en Arreglo (con Métodos)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6" name="TextShape 2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5E83794-8B97-407A-81DE-476101AAFE59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12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7" name="CustomShape 3"/>
          <p:cNvSpPr/>
          <p:nvPr/>
        </p:nvSpPr>
        <p:spPr>
          <a:xfrm>
            <a:off x="558221" y="1337885"/>
            <a:ext cx="8515080" cy="381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AR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readlineSync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= </a:t>
            </a:r>
            <a:r>
              <a:rPr lang="es-A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require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('</a:t>
            </a:r>
            <a:r>
              <a:rPr lang="es-A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readline-sync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');</a:t>
            </a:r>
            <a:endParaRPr lang="es-A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cantidad = </a:t>
            </a:r>
            <a:r>
              <a:rPr lang="es-A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readlineSync.</a:t>
            </a:r>
            <a:r>
              <a:rPr lang="es-AR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questionInt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"Ingrese la cantidad de números:"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 = </a:t>
            </a:r>
            <a:r>
              <a:rPr lang="es-AR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Array</a:t>
            </a:r>
            <a:r>
              <a:rPr lang="es-AR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cantidad</a:t>
            </a:r>
            <a:r>
              <a:rPr lang="es-AR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b="0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</a:p>
          <a:p>
            <a:pPr>
              <a:lnSpc>
                <a:spcPct val="100000"/>
              </a:lnSpc>
            </a:pPr>
            <a:endParaRPr lang="es-A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"Cargando v"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cargarVector</a:t>
            </a:r>
            <a:r>
              <a:rPr lang="es-AR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</a:t>
            </a:r>
            <a:r>
              <a:rPr lang="es-AR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cantidad</a:t>
            </a:r>
            <a:r>
              <a:rPr lang="es-AR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numNeg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contarNegativos</a:t>
            </a:r>
            <a:r>
              <a:rPr lang="es-AR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</a:t>
            </a:r>
            <a:r>
              <a:rPr lang="es-AR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cantidad</a:t>
            </a:r>
            <a:r>
              <a:rPr lang="es-AR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endParaRPr lang="es-A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numCero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contarCeros</a:t>
            </a:r>
            <a:r>
              <a:rPr lang="es-AR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</a:t>
            </a:r>
            <a:r>
              <a:rPr lang="es-AR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cantidad</a:t>
            </a:r>
            <a:r>
              <a:rPr lang="es-AR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endParaRPr lang="es-A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numPos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contarPositivos</a:t>
            </a:r>
            <a:r>
              <a:rPr lang="es-AR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</a:t>
            </a:r>
            <a:r>
              <a:rPr lang="es-AR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cantidad</a:t>
            </a:r>
            <a:r>
              <a:rPr lang="es-AR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""Los valores de v son:”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mostrarVector</a:t>
            </a:r>
            <a:r>
              <a:rPr lang="es-AR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</a:t>
            </a:r>
            <a:r>
              <a:rPr lang="es-AR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cantidad</a:t>
            </a:r>
            <a:r>
              <a:rPr lang="es-AR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numPos</a:t>
            </a:r>
            <a:r>
              <a:rPr lang="es-AR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 positivos, "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numNeg</a:t>
            </a:r>
            <a:r>
              <a:rPr lang="es-AR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 negativos, "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numCero</a:t>
            </a:r>
            <a:r>
              <a:rPr lang="es-AR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 ceros"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A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y Métodos
</a:t>
            </a:r>
            <a:r>
              <a:rPr lang="es-AR" sz="2789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Producto Escalar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1" name="TextShape 2"/>
          <p:cNvSpPr txBox="1"/>
          <p:nvPr/>
        </p:nvSpPr>
        <p:spPr>
          <a:xfrm>
            <a:off x="628560" y="216000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Cargue dos arreglos de dimensión N números          (la cantidad es ingresada por el usuario)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Calcule el producto escalar entre los dos arreglos: 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400">
              <a:lnSpc>
                <a:spcPct val="90000"/>
              </a:lnSpc>
            </a:pP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2" name="TextShape 3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D567AB1-998C-43CF-9A2B-CD420315CF0F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13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3" name="CustomShape 4"/>
          <p:cNvSpPr/>
          <p:nvPr/>
        </p:nvSpPr>
        <p:spPr>
          <a:xfrm>
            <a:off x="3354480" y="5104440"/>
            <a:ext cx="2612880" cy="1321560"/>
          </a:xfrm>
          <a:prstGeom prst="cloud">
            <a:avLst/>
          </a:prstGeom>
          <a:solidFill>
            <a:schemeClr val="lt1"/>
          </a:solidFill>
          <a:ln w="1260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4" name="CustomShape 5"/>
          <p:cNvSpPr/>
          <p:nvPr/>
        </p:nvSpPr>
        <p:spPr>
          <a:xfrm>
            <a:off x="88560" y="4548600"/>
            <a:ext cx="2926080" cy="193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AR" sz="24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Ejemplo</a:t>
            </a: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 =		3
v1 = 		0, 1, 2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v2 =		3, 4, 5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producto = 	14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5" name="CustomShape 6"/>
          <p:cNvSpPr/>
          <p:nvPr/>
        </p:nvSpPr>
        <p:spPr>
          <a:xfrm>
            <a:off x="3876120" y="5531400"/>
            <a:ext cx="156924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0x3+1x4+2x5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6" name="Google Shape;677;p72"/>
          <p:cNvPicPr/>
          <p:nvPr/>
        </p:nvPicPr>
        <p:blipFill>
          <a:blip r:embed="rId2"/>
          <a:srcRect t="19804" r="-30" b="40098"/>
          <a:stretch/>
        </p:blipFill>
        <p:spPr>
          <a:xfrm>
            <a:off x="1848240" y="3399480"/>
            <a:ext cx="5381640" cy="1619640"/>
          </a:xfrm>
          <a:prstGeom prst="rect">
            <a:avLst/>
          </a:prstGeom>
          <a:ln>
            <a:noFill/>
          </a:ln>
        </p:spPr>
      </p:pic>
      <p:pic>
        <p:nvPicPr>
          <p:cNvPr id="647" name="Google Shape;678;p72"/>
          <p:cNvPicPr/>
          <p:nvPr/>
        </p:nvPicPr>
        <p:blipFill>
          <a:blip r:embed="rId3"/>
          <a:stretch/>
        </p:blipFill>
        <p:spPr>
          <a:xfrm>
            <a:off x="6544080" y="4035960"/>
            <a:ext cx="2547360" cy="2539800"/>
          </a:xfrm>
          <a:prstGeom prst="rect">
            <a:avLst/>
          </a:prstGeom>
          <a:ln>
            <a:noFill/>
          </a:ln>
        </p:spPr>
      </p:pic>
      <p:sp>
        <p:nvSpPr>
          <p:cNvPr id="648" name="CustomShape 7"/>
          <p:cNvSpPr/>
          <p:nvPr/>
        </p:nvSpPr>
        <p:spPr>
          <a:xfrm flipH="1">
            <a:off x="2896560" y="5765400"/>
            <a:ext cx="464760" cy="72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dk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y Métodos
</a:t>
            </a:r>
            <a:r>
              <a:rPr lang="es-AR" sz="2789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Promedio Escolar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0" name="TextShape 2"/>
          <p:cNvSpPr txBox="1"/>
          <p:nvPr/>
        </p:nvSpPr>
        <p:spPr>
          <a:xfrm>
            <a:off x="628560" y="2160000"/>
            <a:ext cx="5742360" cy="4350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Desarrolle un algoritmo que permita cargar alumnos y sus notas en los tres trimestres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 debe permitir obtener el promedio anual (es decir, de sus tres notas) de un alumno (ingresado por el usuario)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Luego de resolverlo, pensar en aprovechar métodos y discutir como representar la información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1" name="TextShape 3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3B28F6D-44F7-4846-9FEF-1F6903F0AF19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14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652" name="Google Shape;687;p73"/>
          <p:cNvPicPr/>
          <p:nvPr/>
        </p:nvPicPr>
        <p:blipFill>
          <a:blip r:embed="rId2"/>
          <a:stretch/>
        </p:blipFill>
        <p:spPr>
          <a:xfrm>
            <a:off x="6371280" y="3088800"/>
            <a:ext cx="2395440" cy="249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3" name="Google Shape;692;p74"/>
          <p:cNvPicPr/>
          <p:nvPr/>
        </p:nvPicPr>
        <p:blipFill>
          <a:blip r:embed="rId2"/>
          <a:stretch/>
        </p:blipFill>
        <p:spPr>
          <a:xfrm>
            <a:off x="6942600" y="2352240"/>
            <a:ext cx="2115720" cy="2382840"/>
          </a:xfrm>
          <a:prstGeom prst="rect">
            <a:avLst/>
          </a:prstGeom>
          <a:ln>
            <a:noFill/>
          </a:ln>
        </p:spPr>
      </p:pic>
      <p:sp>
        <p:nvSpPr>
          <p:cNvPr id="654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y Métodos
</a:t>
            </a:r>
            <a:r>
              <a:rPr lang="es-AR" sz="2789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Cine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5" name="TextShape 2"/>
          <p:cNvSpPr txBox="1"/>
          <p:nvPr/>
        </p:nvSpPr>
        <p:spPr>
          <a:xfrm>
            <a:off x="628560" y="2160000"/>
            <a:ext cx="709020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Diseñar un algoritmo que recorra las butacas de una sala de cine y determine cuántas butacas desocupadas hay 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Suponga que para modelar este problema, se utiliza un arreglo con valores lógicos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 presencia de un valor verdadero (true) en el arreglo indica que la butaca está ocupada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 presencia de un valor falso (false) en el arreglo indica que la butaca está desocupada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6" name="TextShape 3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CF0AECD-E81C-496F-AD3B-B876BF4DA96E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15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y Métodos
</a:t>
            </a:r>
            <a:r>
              <a:rPr lang="es-AR" sz="2789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Multiplicación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8" name="TextShape 2"/>
          <p:cNvSpPr txBox="1"/>
          <p:nvPr/>
        </p:nvSpPr>
        <p:spPr>
          <a:xfrm>
            <a:off x="628560" y="216000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Implemente un método llamado “multiplicarArreglo” que recibe como parámetros tres arreglos de Enteros del mismo tamaño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Los dos primeros arreglos contienen los números que se quieren multiplicar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 tercer arreglo almacena el cálculo de la multiplicación de cada posición de los dos arreglos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Utilice este método para multiplicar los siguientes cuatro arreglos de tres elementos</a:t>
            </a: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 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9" name="TextShape 3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5571C87-DEA1-433D-AABE-C7E18DE97062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16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660" name="Google Shape;703;p75"/>
          <p:cNvPicPr/>
          <p:nvPr/>
        </p:nvPicPr>
        <p:blipFill>
          <a:blip r:embed="rId2"/>
          <a:stretch/>
        </p:blipFill>
        <p:spPr>
          <a:xfrm>
            <a:off x="7271640" y="4761360"/>
            <a:ext cx="1686600" cy="1686600"/>
          </a:xfrm>
          <a:prstGeom prst="rect">
            <a:avLst/>
          </a:prstGeom>
          <a:ln>
            <a:noFill/>
          </a:ln>
        </p:spPr>
      </p:pic>
      <p:sp>
        <p:nvSpPr>
          <p:cNvPr id="661" name="CustomShape 4"/>
          <p:cNvSpPr/>
          <p:nvPr/>
        </p:nvSpPr>
        <p:spPr>
          <a:xfrm>
            <a:off x="2853360" y="5863680"/>
            <a:ext cx="3436920" cy="584280"/>
          </a:xfrm>
          <a:prstGeom prst="rect">
            <a:avLst/>
          </a:prstGeom>
          <a:solidFill>
            <a:srgbClr val="FFFF00"/>
          </a:solidFill>
          <a:ln w="93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s-A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aproveche las ventajas de métodos para resolver el ejercicio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2" name="CustomShape 5"/>
          <p:cNvSpPr/>
          <p:nvPr/>
        </p:nvSpPr>
        <p:spPr>
          <a:xfrm>
            <a:off x="197640" y="4893840"/>
            <a:ext cx="2013480" cy="142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90000"/>
              </a:lnSpc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v1: [1, 2, 3]
v2: [4, 5, 6]
v3: [2, 1, 2]
v4: [1, 2, 1] 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3" name="CustomShape 6"/>
          <p:cNvSpPr/>
          <p:nvPr/>
        </p:nvSpPr>
        <p:spPr>
          <a:xfrm>
            <a:off x="1978920" y="5096520"/>
            <a:ext cx="5185800" cy="4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90000"/>
              </a:lnSpc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vResultado (v1*v2*v3*v4): [8, 20, 36]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y Métodos
</a:t>
            </a:r>
            <a:r>
              <a:rPr lang="es-AR" sz="2789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Jardín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5" name="TextShape 2"/>
          <p:cNvSpPr txBox="1"/>
          <p:nvPr/>
        </p:nvSpPr>
        <p:spPr>
          <a:xfrm>
            <a:off x="32040" y="2076480"/>
            <a:ext cx="9079920" cy="3101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7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19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 jardín infantil necesita un programa para poder asignar cursos a las aulas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7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19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 cuentan con tres aulas: </a:t>
            </a:r>
            <a:r>
              <a:rPr lang="es-AR" sz="196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Azul</a:t>
            </a:r>
            <a:r>
              <a:rPr lang="es-AR" sz="19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s-AR" sz="1960" b="1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Verde</a:t>
            </a:r>
            <a:r>
              <a:rPr lang="es-AR" sz="19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y </a:t>
            </a:r>
            <a:r>
              <a:rPr lang="es-AR" sz="1960" b="1" strike="noStrike" spc="-1">
                <a:solidFill>
                  <a:srgbClr val="929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Amarilla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7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19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Cada aula cuenta con una capacidad diferente (es decir, un número de bancos)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7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19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 aula </a:t>
            </a:r>
            <a:r>
              <a:rPr lang="es-AR" sz="196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Azul </a:t>
            </a:r>
            <a:r>
              <a:rPr lang="es-AR" sz="19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tiene 40 bancos, la </a:t>
            </a:r>
            <a:r>
              <a:rPr lang="es-AR" sz="1960" b="1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Verde</a:t>
            </a:r>
            <a:r>
              <a:rPr lang="es-AR" sz="19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35 y la </a:t>
            </a:r>
            <a:r>
              <a:rPr lang="es-AR" sz="1960" b="1" strike="noStrike" spc="-1">
                <a:solidFill>
                  <a:srgbClr val="929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Amarilla </a:t>
            </a:r>
            <a:r>
              <a:rPr lang="es-AR" sz="19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30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7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19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Dado un número de infantes ingresado por el usuario, el programa deberá determinar el aula que minimice la cantidad de bancos vacíos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7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19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 salida del algoritmo es el color que identifica al aula asignada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6" name="TextShape 3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70196FE-7673-4925-9284-5CAAD7DAD1EA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17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667" name="Google Shape;714;p76"/>
          <p:cNvPicPr/>
          <p:nvPr/>
        </p:nvPicPr>
        <p:blipFill>
          <a:blip r:embed="rId2"/>
          <a:stretch/>
        </p:blipFill>
        <p:spPr>
          <a:xfrm>
            <a:off x="6447960" y="4831560"/>
            <a:ext cx="2631960" cy="1743840"/>
          </a:xfrm>
          <a:prstGeom prst="rect">
            <a:avLst/>
          </a:prstGeom>
          <a:ln>
            <a:noFill/>
          </a:ln>
        </p:spPr>
      </p:pic>
      <p:sp>
        <p:nvSpPr>
          <p:cNvPr id="668" name="CustomShape 4"/>
          <p:cNvSpPr/>
          <p:nvPr/>
        </p:nvSpPr>
        <p:spPr>
          <a:xfrm>
            <a:off x="117000" y="5224680"/>
            <a:ext cx="6165360" cy="135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just">
              <a:lnSpc>
                <a:spcPct val="100000"/>
              </a:lnSpc>
            </a:pPr>
            <a:r>
              <a:rPr lang="es-A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Ejemplo: si la cantidad de personas de un curso es 34, entonces el aula a asignar será la Verde. El aula Amarilla no puede ser asignada porque la cantidad de personas es menor a la cantidad de bancos disponibles. El aula Azul es descartada porque quedan más bancos inutilizados que en el aula Verde (6 versus 1).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
</a:t>
            </a: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Pasos para Migrar a Métodos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5" name="TextShape 2"/>
          <p:cNvSpPr txBox="1"/>
          <p:nvPr/>
        </p:nvSpPr>
        <p:spPr>
          <a:xfrm>
            <a:off x="628560" y="2160000"/>
            <a:ext cx="5793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514080">
              <a:lnSpc>
                <a:spcPct val="8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s-AR" sz="25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Identificar código repetido o funcionalidad “reusable”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8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s-AR" sz="25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Identificar parámetros comunes y retorno (si fuese necesario devolver un resultado)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8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s-AR" sz="25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Modificar el código para aprovechar el código mejorado (por ejemplo, la carga de un vector o la escritura por pantalla)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6" name="TextShape 3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D9585C1-234B-42B5-916E-DEBB381A2785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27" name="Google Shape;474;p51"/>
          <p:cNvPicPr/>
          <p:nvPr/>
        </p:nvPicPr>
        <p:blipFill>
          <a:blip r:embed="rId2"/>
          <a:stretch/>
        </p:blipFill>
        <p:spPr>
          <a:xfrm>
            <a:off x="6587640" y="2765520"/>
            <a:ext cx="2386080" cy="3139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
</a:t>
            </a: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Sumar Arreglos (con Métodos)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4" name="TextShape 2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D59A638-B856-4B90-8B54-3D6726166123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5" name="CustomShape 3"/>
          <p:cNvSpPr/>
          <p:nvPr/>
        </p:nvSpPr>
        <p:spPr>
          <a:xfrm>
            <a:off x="628560" y="3525840"/>
            <a:ext cx="5931720" cy="637560"/>
          </a:xfrm>
          <a:prstGeom prst="roundRect">
            <a:avLst>
              <a:gd name="adj" fmla="val 16667"/>
            </a:avLst>
          </a:prstGeom>
          <a:solidFill>
            <a:schemeClr val="accent2">
              <a:alpha val="42745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6" name="CustomShape 4"/>
          <p:cNvSpPr/>
          <p:nvPr/>
        </p:nvSpPr>
        <p:spPr>
          <a:xfrm>
            <a:off x="628560" y="4570920"/>
            <a:ext cx="5931720" cy="637560"/>
          </a:xfrm>
          <a:prstGeom prst="roundRect">
            <a:avLst>
              <a:gd name="adj" fmla="val 16667"/>
            </a:avLst>
          </a:prstGeom>
          <a:solidFill>
            <a:schemeClr val="accent2">
              <a:alpha val="42745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CustomShape 5"/>
          <p:cNvSpPr/>
          <p:nvPr/>
        </p:nvSpPr>
        <p:spPr>
          <a:xfrm>
            <a:off x="628920" y="5577120"/>
            <a:ext cx="5866920" cy="415440"/>
          </a:xfrm>
          <a:prstGeom prst="roundRect">
            <a:avLst>
              <a:gd name="adj" fmla="val 16667"/>
            </a:avLst>
          </a:prstGeom>
          <a:solidFill>
            <a:schemeClr val="accent3">
              <a:alpha val="42745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CustomShape 6"/>
          <p:cNvSpPr/>
          <p:nvPr/>
        </p:nvSpPr>
        <p:spPr>
          <a:xfrm>
            <a:off x="628560" y="5992920"/>
            <a:ext cx="5866920" cy="242640"/>
          </a:xfrm>
          <a:prstGeom prst="roundRect">
            <a:avLst>
              <a:gd name="adj" fmla="val 16667"/>
            </a:avLst>
          </a:prstGeom>
          <a:solidFill>
            <a:srgbClr val="7030A0">
              <a:alpha val="43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CustomShape 7"/>
          <p:cNvSpPr/>
          <p:nvPr/>
        </p:nvSpPr>
        <p:spPr>
          <a:xfrm>
            <a:off x="6747120" y="3968280"/>
            <a:ext cx="2396520" cy="58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A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 carga de los vectores esta repetida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0" name="CustomShape 8"/>
          <p:cNvSpPr/>
          <p:nvPr/>
        </p:nvSpPr>
        <p:spPr>
          <a:xfrm>
            <a:off x="6746760" y="4808160"/>
            <a:ext cx="2396520" cy="58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A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 suma puede ser reutilizada (con el </a:t>
            </a:r>
            <a:r>
              <a:rPr lang="es-AR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</a:t>
            </a:r>
            <a:r>
              <a:rPr lang="es-A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1" name="CustomShape 9"/>
          <p:cNvSpPr/>
          <p:nvPr/>
        </p:nvSpPr>
        <p:spPr>
          <a:xfrm>
            <a:off x="6746760" y="5547960"/>
            <a:ext cx="23965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A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 escritura por pantalla puede ser reutilizada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(con el </a:t>
            </a:r>
            <a:r>
              <a:rPr lang="es-AR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</a:t>
            </a:r>
            <a:r>
              <a:rPr lang="es-A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2" name="CustomShape 10"/>
          <p:cNvSpPr/>
          <p:nvPr/>
        </p:nvSpPr>
        <p:spPr>
          <a:xfrm flipH="1">
            <a:off x="6496200" y="5978880"/>
            <a:ext cx="250560" cy="135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dk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" name="CustomShape 11"/>
          <p:cNvSpPr/>
          <p:nvPr/>
        </p:nvSpPr>
        <p:spPr>
          <a:xfrm>
            <a:off x="705240" y="1985400"/>
            <a:ext cx="6041520" cy="46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readlineSync = require('readline-sync');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v1=</a:t>
            </a: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Array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v2=</a:t>
            </a: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Array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vSuma=</a:t>
            </a: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Arra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y(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i="1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//Cargo el vector v1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 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0;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indice&lt;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6;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indice++)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v1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= readlineSync.</a:t>
            </a: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questionInt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"Ingrese el valor de v1["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indice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"]: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i="1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//Cargo el vector v2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 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0;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indice&lt;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6;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indice++)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v2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= readlineSync.</a:t>
            </a: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questionInt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"Ingrese el valor de v2["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indice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"]: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i="1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//Sumo los valores y muestro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 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0;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indice&lt;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6;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indice++)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vSuma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v1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v2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"vSuma["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indice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"]="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vSuma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4" name="CustomShape 12"/>
          <p:cNvSpPr/>
          <p:nvPr/>
        </p:nvSpPr>
        <p:spPr>
          <a:xfrm flipH="1">
            <a:off x="6561000" y="4260600"/>
            <a:ext cx="185760" cy="628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dk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" name="CustomShape 13"/>
          <p:cNvSpPr/>
          <p:nvPr/>
        </p:nvSpPr>
        <p:spPr>
          <a:xfrm rot="10800000">
            <a:off x="6747120" y="4260600"/>
            <a:ext cx="185760" cy="415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dk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CustomShape 14"/>
          <p:cNvSpPr/>
          <p:nvPr/>
        </p:nvSpPr>
        <p:spPr>
          <a:xfrm flipH="1">
            <a:off x="6496200" y="5100480"/>
            <a:ext cx="250560" cy="684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dk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
</a:t>
            </a: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Sumar Arreglos (con Métodos)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8" name="TextShape 2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3EF804B-5A3C-4D2A-9EDC-41B93C0C51F8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0" name="CustomShape 3"/>
          <p:cNvSpPr/>
          <p:nvPr/>
        </p:nvSpPr>
        <p:spPr>
          <a:xfrm>
            <a:off x="707691" y="1495800"/>
            <a:ext cx="8514720" cy="228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AR" sz="16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cargarVector</a:t>
            </a:r>
            <a:r>
              <a:rPr lang="es-A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</a:t>
            </a:r>
            <a:r>
              <a:rPr lang="es-A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cantidad</a:t>
            </a:r>
            <a:r>
              <a:rPr lang="es-A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{</a:t>
            </a:r>
            <a:endParaRPr lang="es-A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        </a:t>
            </a:r>
            <a:r>
              <a:rPr lang="es-AR" sz="16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6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s-AR" sz="16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6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6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600" b="0" strike="noStrike" spc="-1" dirty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0; </a:t>
            </a:r>
            <a:r>
              <a:rPr lang="es-AR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&lt;cantidad</a:t>
            </a:r>
            <a:r>
              <a:rPr lang="es-AR" sz="1600" b="0" strike="noStrike" spc="-1" dirty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++)</a:t>
            </a:r>
            <a:r>
              <a:rPr lang="es-AR" sz="1600" b="0" strike="noStrike" spc="-1" dirty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{</a:t>
            </a: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457200"/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</a:t>
            </a:r>
            <a:r>
              <a:rPr lang="es-A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= </a:t>
            </a:r>
            <a:r>
              <a:rPr lang="es-AR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readlineSync.</a:t>
            </a:r>
            <a:r>
              <a:rPr lang="es-AR" sz="16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questionInt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"Ingrese el valor de la posición "</a:t>
            </a:r>
            <a:r>
              <a:rPr lang="es-A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": "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457200"/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F0D9E223-7A12-4F00-ACF4-6C5E31E17F2E}"/>
              </a:ext>
            </a:extLst>
          </p:cNvPr>
          <p:cNvSpPr/>
          <p:nvPr/>
        </p:nvSpPr>
        <p:spPr>
          <a:xfrm>
            <a:off x="707691" y="3323879"/>
            <a:ext cx="8514720" cy="15919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AR" sz="16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mostrarVector</a:t>
            </a:r>
            <a:r>
              <a:rPr lang="es-A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</a:t>
            </a:r>
            <a:r>
              <a:rPr lang="es-A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cantidad</a:t>
            </a:r>
            <a:r>
              <a:rPr lang="es-A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{</a:t>
            </a: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6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6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6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6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6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6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600" b="0" strike="noStrike" spc="-1" dirty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0; </a:t>
            </a:r>
            <a:r>
              <a:rPr lang="es-AR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&lt;cantidad</a:t>
            </a:r>
            <a:r>
              <a:rPr lang="es-AR" sz="1600" b="0" strike="noStrike" spc="-1" dirty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++)</a:t>
            </a:r>
            <a:r>
              <a:rPr lang="es-AR" sz="1600" b="0" strike="noStrike" spc="-1" dirty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{</a:t>
            </a: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r>
              <a:rPr lang="es-AR" sz="16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console.log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(v</a:t>
            </a:r>
            <a:r>
              <a:rPr lang="es-A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], </a:t>
            </a:r>
            <a:r>
              <a:rPr lang="es-AR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 “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}</a:t>
            </a: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D551195B-47A0-4B45-B2EE-418A8D29819F}"/>
              </a:ext>
            </a:extLst>
          </p:cNvPr>
          <p:cNvSpPr/>
          <p:nvPr/>
        </p:nvSpPr>
        <p:spPr>
          <a:xfrm>
            <a:off x="707691" y="4919675"/>
            <a:ext cx="8551440" cy="14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AR" sz="16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sumarVector</a:t>
            </a:r>
            <a:r>
              <a:rPr lang="es-A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v1</a:t>
            </a:r>
            <a:r>
              <a:rPr lang="es-A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v2</a:t>
            </a:r>
            <a:r>
              <a:rPr lang="es-A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vSuma</a:t>
            </a:r>
            <a:r>
              <a:rPr lang="es-A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cantidad</a:t>
            </a:r>
            <a:r>
              <a:rPr lang="es-A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 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{ </a:t>
            </a: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6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 </a:t>
            </a:r>
            <a:r>
              <a:rPr lang="es-AR" sz="16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6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AR" sz="16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6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6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600" b="0" strike="noStrike" spc="-1" dirty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0; </a:t>
            </a:r>
            <a:r>
              <a:rPr lang="es-AR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&lt;cantidad</a:t>
            </a:r>
            <a:r>
              <a:rPr lang="es-AR" sz="1600" b="0" strike="noStrike" spc="-1" dirty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++)</a:t>
            </a:r>
            <a:r>
              <a:rPr lang="es-AR" sz="1600" b="0" strike="noStrike" spc="-1" dirty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{ </a:t>
            </a: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s-AR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vSuma</a:t>
            </a:r>
            <a:r>
              <a:rPr lang="es-A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v1</a:t>
            </a:r>
            <a:r>
              <a:rPr lang="es-A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v2</a:t>
            </a:r>
            <a:r>
              <a:rPr lang="es-A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];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 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r>
              <a:rPr lang="es-A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endParaRPr lang="es-A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4EF870D5-9AB1-4BF7-A83F-10F3B58EC483}"/>
              </a:ext>
            </a:extLst>
          </p:cNvPr>
          <p:cNvSpPr/>
          <p:nvPr/>
        </p:nvSpPr>
        <p:spPr>
          <a:xfrm>
            <a:off x="1780934" y="5613382"/>
            <a:ext cx="1094760" cy="460080"/>
          </a:xfrm>
          <a:prstGeom prst="ellipse">
            <a:avLst/>
          </a:prstGeom>
          <a:solidFill>
            <a:srgbClr val="92D050">
              <a:alpha val="51000"/>
            </a:srgbClr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5">
            <a:extLst>
              <a:ext uri="{FF2B5EF4-FFF2-40B4-BE49-F238E27FC236}">
                <a16:creationId xmlns:a16="http://schemas.microsoft.com/office/drawing/2014/main" id="{9D9C0856-331B-4505-A68F-B0ECA64727BE}"/>
              </a:ext>
            </a:extLst>
          </p:cNvPr>
          <p:cNvSpPr/>
          <p:nvPr/>
        </p:nvSpPr>
        <p:spPr>
          <a:xfrm>
            <a:off x="3202824" y="4915800"/>
            <a:ext cx="708120" cy="403920"/>
          </a:xfrm>
          <a:prstGeom prst="ellipse">
            <a:avLst/>
          </a:prstGeom>
          <a:solidFill>
            <a:srgbClr val="92D050">
              <a:alpha val="51000"/>
            </a:srgbClr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ABFD1A8B-2EF1-4245-B95F-0075062EAE32}"/>
              </a:ext>
            </a:extLst>
          </p:cNvPr>
          <p:cNvSpPr/>
          <p:nvPr/>
        </p:nvSpPr>
        <p:spPr>
          <a:xfrm>
            <a:off x="5926014" y="5001120"/>
            <a:ext cx="3217985" cy="1488960"/>
          </a:xfrm>
          <a:prstGeom prst="rect">
            <a:avLst/>
          </a:prstGeom>
          <a:solidFill>
            <a:srgbClr val="FFFF00"/>
          </a:solidFill>
          <a:ln w="93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just">
              <a:lnSpc>
                <a:spcPct val="100000"/>
              </a:lnSpc>
            </a:pP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Los cambios en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vSuma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se hacen en la variable definida externamente, es decir, que cambiamos sus valores en la función para que puedan ser observados en el Algoritmo principal</a:t>
            </a:r>
            <a:endParaRPr lang="es-A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
</a:t>
            </a: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Sumar Arreglos (con Métodos)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5" name="TextShape 2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D78B6B6-0558-4114-84A8-5B143A6A722D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66" name="Google Shape;537;p57"/>
          <p:cNvPicPr/>
          <p:nvPr/>
        </p:nvPicPr>
        <p:blipFill>
          <a:blip r:embed="rId2"/>
          <a:srcRect t="-35" r="-31" b="7227"/>
          <a:stretch/>
        </p:blipFill>
        <p:spPr>
          <a:xfrm>
            <a:off x="6697800" y="4873680"/>
            <a:ext cx="2445840" cy="1701360"/>
          </a:xfrm>
          <a:prstGeom prst="rect">
            <a:avLst/>
          </a:prstGeom>
          <a:ln>
            <a:noFill/>
          </a:ln>
        </p:spPr>
      </p:pic>
      <p:sp>
        <p:nvSpPr>
          <p:cNvPr id="567" name="CustomShape 3"/>
          <p:cNvSpPr/>
          <p:nvPr/>
        </p:nvSpPr>
        <p:spPr>
          <a:xfrm>
            <a:off x="628560" y="2120400"/>
            <a:ext cx="5910840" cy="42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readlineSync = require('readline-sync');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v1=</a:t>
            </a: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Array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v2=</a:t>
            </a: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Array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vSuma=</a:t>
            </a: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Arra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y(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"Cargando v1”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cargarVector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v1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"Cargando v2”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cargarVector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v2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sumarVector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v1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v2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vSuma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"Valores de v1"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mostrarVector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v1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Escribir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"Valores de v2"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mostrarVector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v2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"Valores de vSuma"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mostrarVector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vSuma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
</a:t>
            </a: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Invertir Arreglo (con Métodos)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9" name="TextShape 2"/>
          <p:cNvSpPr txBox="1"/>
          <p:nvPr/>
        </p:nvSpPr>
        <p:spPr>
          <a:xfrm>
            <a:off x="628560" y="216000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Almacene</a:t>
            </a: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en un arreglo de tamaño</a:t>
            </a:r>
            <a:r>
              <a:rPr lang="es-A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N </a:t>
            </a: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los números ingresados por el usuario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 </a:t>
            </a:r>
            <a:r>
              <a:rPr lang="es-A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dimensión N </a:t>
            </a: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también es ingresada por el usuario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Muestre</a:t>
            </a: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los números del arreglo pero del último al primero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400">
              <a:lnSpc>
                <a:spcPct val="90000"/>
              </a:lnSpc>
            </a:pP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0" name="TextShape 3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27B63AF-0331-4550-91DE-2731DCDBC31A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6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1" name="CustomShape 4"/>
          <p:cNvSpPr/>
          <p:nvPr/>
        </p:nvSpPr>
        <p:spPr>
          <a:xfrm>
            <a:off x="608040" y="4188960"/>
            <a:ext cx="4835520" cy="156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AR" sz="24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Ejemplo</a:t>
            </a: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v = 			1, 3, 7, 9, 9, 5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 salida es:		5, 9, 9, 7, 3, 1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2" name="Google Shape;547;p58"/>
          <p:cNvPicPr/>
          <p:nvPr/>
        </p:nvPicPr>
        <p:blipFill>
          <a:blip r:embed="rId2"/>
          <a:stretch/>
        </p:blipFill>
        <p:spPr>
          <a:xfrm>
            <a:off x="5677560" y="3553200"/>
            <a:ext cx="3293280" cy="2840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
</a:t>
            </a: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Invertir Arreglo (con Métodos)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4" name="TextShape 2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28F2534-2698-4B6E-B218-CE2CF7849155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7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5" name="CustomShape 3"/>
          <p:cNvSpPr/>
          <p:nvPr/>
        </p:nvSpPr>
        <p:spPr>
          <a:xfrm>
            <a:off x="628560" y="2120400"/>
            <a:ext cx="8492040" cy="355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readlineSync = require('readline-sync');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cantidad = readlineSync.</a:t>
            </a: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questionInt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"Ingrese la cantidad de números:"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 = </a:t>
            </a: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Array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cantidad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(indice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0;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indice &lt; cantidad 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indice++)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v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= readlineSync.</a:t>
            </a: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questionInt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"Ingrese v["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indice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"]"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 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cantidad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1;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indice &gt;= 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0;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indice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-- ) {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],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6" name="CustomShape 4"/>
          <p:cNvSpPr/>
          <p:nvPr/>
        </p:nvSpPr>
        <p:spPr>
          <a:xfrm>
            <a:off x="628560" y="3278880"/>
            <a:ext cx="4989960" cy="846720"/>
          </a:xfrm>
          <a:prstGeom prst="roundRect">
            <a:avLst>
              <a:gd name="adj" fmla="val 16667"/>
            </a:avLst>
          </a:prstGeom>
          <a:solidFill>
            <a:schemeClr val="accent2">
              <a:alpha val="42745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7" name="CustomShape 5"/>
          <p:cNvSpPr/>
          <p:nvPr/>
        </p:nvSpPr>
        <p:spPr>
          <a:xfrm>
            <a:off x="628560" y="4125960"/>
            <a:ext cx="4989960" cy="846720"/>
          </a:xfrm>
          <a:prstGeom prst="roundRect">
            <a:avLst>
              <a:gd name="adj" fmla="val 16667"/>
            </a:avLst>
          </a:prstGeom>
          <a:solidFill>
            <a:schemeClr val="dk2">
              <a:alpha val="42745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8" name="CustomShape 6"/>
          <p:cNvSpPr/>
          <p:nvPr/>
        </p:nvSpPr>
        <p:spPr>
          <a:xfrm>
            <a:off x="6815880" y="2817720"/>
            <a:ext cx="2129400" cy="119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 carga de los vectores esta repetida (</a:t>
            </a:r>
            <a:r>
              <a:rPr lang="es-AR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 ya la implementamos</a:t>
            </a: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!)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9" name="CustomShape 7"/>
          <p:cNvSpPr/>
          <p:nvPr/>
        </p:nvSpPr>
        <p:spPr>
          <a:xfrm flipH="1">
            <a:off x="5618880" y="3417840"/>
            <a:ext cx="1196640" cy="28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dk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0" name="CustomShape 8"/>
          <p:cNvSpPr/>
          <p:nvPr/>
        </p:nvSpPr>
        <p:spPr>
          <a:xfrm>
            <a:off x="6860520" y="4087800"/>
            <a:ext cx="2084760" cy="9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Mostrar invertido podría ser un método nuevo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1" name="CustomShape 9"/>
          <p:cNvSpPr/>
          <p:nvPr/>
        </p:nvSpPr>
        <p:spPr>
          <a:xfrm rot="10800000">
            <a:off x="6860520" y="4549320"/>
            <a:ext cx="1241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dk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2" name="CustomShape 10"/>
          <p:cNvSpPr/>
          <p:nvPr/>
        </p:nvSpPr>
        <p:spPr>
          <a:xfrm>
            <a:off x="6685560" y="5248800"/>
            <a:ext cx="2435040" cy="119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Invertir un arreglo también podría ser útil (y una alternativa a mostrar invertido)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3" name="CustomShape 11"/>
          <p:cNvSpPr/>
          <p:nvPr/>
        </p:nvSpPr>
        <p:spPr>
          <a:xfrm rot="10800000">
            <a:off x="6685560" y="5848920"/>
            <a:ext cx="1066320" cy="1299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dk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
</a:t>
            </a: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Invertir Arreglo (con Métodos)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5" name="TextShape 2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C055208-81D3-461B-923A-1281BFF3EE74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8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6" name="CustomShape 3"/>
          <p:cNvSpPr/>
          <p:nvPr/>
        </p:nvSpPr>
        <p:spPr>
          <a:xfrm>
            <a:off x="314460" y="1337541"/>
            <a:ext cx="8514720" cy="249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AR" sz="20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cargarVector</a:t>
            </a:r>
            <a:r>
              <a:rPr lang="es-A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</a:t>
            </a:r>
            <a:r>
              <a:rPr lang="es-A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cantidad</a:t>
            </a:r>
            <a:r>
              <a:rPr lang="es-A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{</a:t>
            </a:r>
            <a:endParaRPr lang="es-A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20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20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0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20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20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2000" b="0" strike="noStrike" spc="-1" dirty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0; </a:t>
            </a:r>
            <a:r>
              <a:rPr lang="es-A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&lt;cantidad</a:t>
            </a:r>
            <a:r>
              <a:rPr lang="es-AR" sz="2000" b="0" strike="noStrike" spc="-1" dirty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r>
              <a:rPr lang="es-A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++)</a:t>
            </a:r>
            <a:r>
              <a:rPr lang="es-AR" sz="2000" b="0" strike="noStrike" spc="-1" dirty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{</a:t>
            </a:r>
            <a:endParaRPr lang="es-A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r>
              <a:rPr lang="es-A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</a:t>
            </a:r>
            <a:r>
              <a:rPr lang="es-A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= </a:t>
            </a:r>
            <a:r>
              <a:rPr lang="es-A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readlineSync.</a:t>
            </a:r>
            <a:r>
              <a:rPr lang="es-AR" sz="20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questionInt</a:t>
            </a:r>
            <a:r>
              <a:rPr lang="es-A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"Ingrese el valor en "</a:t>
            </a:r>
            <a:r>
              <a:rPr lang="es-A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": "</a:t>
            </a:r>
            <a:r>
              <a:rPr lang="es-A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}</a:t>
            </a:r>
            <a:endParaRPr lang="es-A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30EAFAB2-5243-4BC9-8822-C571667A8FC4}"/>
              </a:ext>
            </a:extLst>
          </p:cNvPr>
          <p:cNvSpPr/>
          <p:nvPr/>
        </p:nvSpPr>
        <p:spPr>
          <a:xfrm>
            <a:off x="314100" y="3344001"/>
            <a:ext cx="8515080" cy="248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AR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mostrarVector</a:t>
            </a:r>
            <a:r>
              <a:rPr lang="es-AR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</a:t>
            </a:r>
            <a:r>
              <a:rPr lang="es-AR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cantidad</a:t>
            </a:r>
            <a:r>
              <a:rPr lang="es-AR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{</a:t>
            </a:r>
            <a:endParaRPr lang="es-A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b="0" strike="noStrike" spc="-1" dirty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0; </a:t>
            </a:r>
            <a:r>
              <a:rPr lang="es-A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&lt;cantidad</a:t>
            </a:r>
            <a:r>
              <a:rPr lang="es-AR" b="0" strike="noStrike" spc="-1" dirty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++)</a:t>
            </a:r>
            <a:r>
              <a:rPr lang="es-AR" b="0" strike="noStrike" spc="-1" dirty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{</a:t>
            </a:r>
            <a:endParaRPr lang="es-A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r>
              <a:rPr lang="es-AR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(v</a:t>
            </a:r>
            <a:r>
              <a:rPr lang="es-AR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], </a:t>
            </a:r>
            <a:r>
              <a:rPr lang="es-AR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 “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}</a:t>
            </a:r>
            <a:endParaRPr lang="es-A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661C319F-0F87-415E-A85C-7F45C9214200}"/>
              </a:ext>
            </a:extLst>
          </p:cNvPr>
          <p:cNvSpPr/>
          <p:nvPr/>
        </p:nvSpPr>
        <p:spPr>
          <a:xfrm>
            <a:off x="273600" y="5048421"/>
            <a:ext cx="8514720" cy="23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AR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mostrarVectorInvertido</a:t>
            </a:r>
            <a:r>
              <a:rPr lang="es-AR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</a:t>
            </a:r>
            <a:r>
              <a:rPr lang="es-AR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cantidad</a:t>
            </a:r>
            <a:r>
              <a:rPr lang="es-AR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{</a:t>
            </a:r>
            <a:endParaRPr lang="es-A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cantidad-1</a:t>
            </a:r>
            <a:r>
              <a:rPr lang="es-AR" b="0" strike="noStrike" spc="-1" dirty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r>
              <a:rPr lang="es-A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</a:t>
            </a:r>
            <a:r>
              <a:rPr lang="es-AR" b="0" strike="noStrike" spc="-1" dirty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=0;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--)</a:t>
            </a:r>
            <a:r>
              <a:rPr lang="es-AR" b="0" strike="noStrike" spc="-1" dirty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{</a:t>
            </a:r>
            <a:endParaRPr lang="es-A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r>
              <a:rPr lang="es-AR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(v</a:t>
            </a:r>
            <a:r>
              <a:rPr lang="es-AR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], </a:t>
            </a:r>
            <a:r>
              <a:rPr lang="es-AR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 “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}</a:t>
            </a:r>
            <a:endParaRPr lang="es-A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
</a:t>
            </a: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Invertir Arreglo (con Métodos)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7" name="TextShape 2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C1510BE-5EAC-4D72-AC7D-6E8B7599D37B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9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9" name="CustomShape 3"/>
          <p:cNvSpPr/>
          <p:nvPr/>
        </p:nvSpPr>
        <p:spPr>
          <a:xfrm>
            <a:off x="628560" y="2052720"/>
            <a:ext cx="8514720" cy="276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AR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invertirVector</a:t>
            </a:r>
            <a:r>
              <a:rPr lang="es-AR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</a:t>
            </a:r>
            <a:r>
              <a:rPr lang="es-AR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cantidad</a:t>
            </a:r>
            <a:r>
              <a:rPr lang="es-AR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{</a:t>
            </a:r>
            <a:endParaRPr lang="es-A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AR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indiceIzq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=0;</a:t>
            </a:r>
            <a:endParaRPr lang="es-A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AR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indiceDer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=cantidad-1</a:t>
            </a:r>
            <a:r>
              <a:rPr lang="es-AR" b="0" strike="noStrike" spc="-1" dirty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AR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aux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s-AR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while</a:t>
            </a:r>
            <a:r>
              <a:rPr lang="es-AR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indiceIzq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&lt; </a:t>
            </a:r>
            <a:r>
              <a:rPr lang="es-A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indiceDer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b="0" strike="noStrike" spc="-1" dirty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{</a:t>
            </a:r>
            <a:endParaRPr lang="es-A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1"/>
            <a:r>
              <a:rPr lang="es-A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aux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v</a:t>
            </a:r>
            <a:r>
              <a:rPr lang="es-AR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indiceIzq</a:t>
            </a:r>
            <a:r>
              <a:rPr lang="es-AR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1"/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</a:t>
            </a:r>
            <a:r>
              <a:rPr lang="es-AR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indiceIzq</a:t>
            </a:r>
            <a:r>
              <a:rPr lang="es-AR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v</a:t>
            </a:r>
            <a:r>
              <a:rPr lang="es-AR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indiceDer</a:t>
            </a:r>
            <a:r>
              <a:rPr lang="es-AR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1"/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</a:t>
            </a:r>
            <a:r>
              <a:rPr lang="es-AR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indiceDer</a:t>
            </a:r>
            <a:r>
              <a:rPr lang="es-AR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aux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1"/>
            <a:r>
              <a:rPr lang="es-A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indiceIzq</a:t>
            </a:r>
            <a:r>
              <a:rPr lang="es-AR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++</a:t>
            </a: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endParaRPr lang="es-A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1"/>
            <a:r>
              <a:rPr lang="es-A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indiceDer</a:t>
            </a:r>
            <a:r>
              <a:rPr lang="es-AR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--;</a:t>
            </a:r>
            <a:endParaRPr lang="es-A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0" name="CustomShape 4"/>
          <p:cNvSpPr/>
          <p:nvPr/>
        </p:nvSpPr>
        <p:spPr>
          <a:xfrm>
            <a:off x="5829120" y="2279520"/>
            <a:ext cx="2758680" cy="1569240"/>
          </a:xfrm>
          <a:prstGeom prst="rect">
            <a:avLst/>
          </a:prstGeom>
          <a:solidFill>
            <a:srgbClr val="FFFF00"/>
          </a:solidFill>
          <a:ln w="93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just">
              <a:lnSpc>
                <a:spcPct val="100000"/>
              </a:lnSpc>
            </a:pPr>
            <a:r>
              <a:rPr lang="es-A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Defino dos índices para moverme desde el primer elemento a la izquierda hacia la derecha y desde el ultimo elemento a la derecha hacia la izquierda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1" name="CustomShape 5"/>
          <p:cNvSpPr/>
          <p:nvPr/>
        </p:nvSpPr>
        <p:spPr>
          <a:xfrm rot="10800000">
            <a:off x="3534410" y="2654281"/>
            <a:ext cx="2409189" cy="19440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2" name="CustomShape 6"/>
          <p:cNvSpPr/>
          <p:nvPr/>
        </p:nvSpPr>
        <p:spPr>
          <a:xfrm>
            <a:off x="6279881" y="4633559"/>
            <a:ext cx="2126160" cy="1323000"/>
          </a:xfrm>
          <a:prstGeom prst="rect">
            <a:avLst/>
          </a:prstGeom>
          <a:solidFill>
            <a:srgbClr val="FFFF00"/>
          </a:solidFill>
          <a:ln w="93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just">
              <a:lnSpc>
                <a:spcPct val="100000"/>
              </a:lnSpc>
            </a:pP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Incremento </a:t>
            </a:r>
            <a:r>
              <a:rPr lang="es-AR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indiceIzq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en 1 y decremento </a:t>
            </a:r>
            <a:r>
              <a:rPr lang="es-AR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indiceDer</a:t>
            </a:r>
            <a:r>
              <a:rPr lang="es-A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en 1, hasta que haya pasado la mitad del arreglo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3" name="CustomShape 7"/>
          <p:cNvSpPr/>
          <p:nvPr/>
        </p:nvSpPr>
        <p:spPr>
          <a:xfrm rot="10800000">
            <a:off x="4413737" y="4075560"/>
            <a:ext cx="2118947" cy="1296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4" name="CustomShape 8"/>
          <p:cNvSpPr/>
          <p:nvPr/>
        </p:nvSpPr>
        <p:spPr>
          <a:xfrm>
            <a:off x="1882773" y="3405603"/>
            <a:ext cx="2979374" cy="962474"/>
          </a:xfrm>
          <a:prstGeom prst="roundRect">
            <a:avLst>
              <a:gd name="adj" fmla="val 16667"/>
            </a:avLst>
          </a:prstGeom>
          <a:solidFill>
            <a:schemeClr val="accent2">
              <a:alpha val="42745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1445</Words>
  <Application>Microsoft Office PowerPoint</Application>
  <PresentationFormat>Presentación en pantalla (4:3)</PresentationFormat>
  <Paragraphs>241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17</vt:i4>
      </vt:variant>
    </vt:vector>
  </HeadingPairs>
  <TitlesOfParts>
    <vt:vector size="27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Mariela Gonzalez</cp:lastModifiedBy>
  <cp:revision>5</cp:revision>
  <cp:lastPrinted>2019-04-29T20:10:49Z</cp:lastPrinted>
  <dcterms:modified xsi:type="dcterms:W3CDTF">2019-04-29T20:10:50Z</dcterms:modified>
  <dc:language>es-AR</dc:language>
</cp:coreProperties>
</file>