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75CFD5-D8E4-4DBB-BC77-E570C44A8235}">
  <a:tblStyle styleId="{4975CFD5-D8E4-4DBB-BC77-E570C44A82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92a9a0fe_0_0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92a9a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9d7c3b904_0_175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9d7c3b90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dc08ca5d_2_6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dc08ca5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dc08ca5d_2_0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dc08ca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d87c3ca5_0_8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d87c3c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fd87c3ca5_0_0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fd87c3c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fd87c3ca5_0_16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fd87c3c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dc08ca5d_0_24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dc08ca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dc08ca5d_0_15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dc08ca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e1a4f6df_6_5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de1a4f6d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02065470_1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b02065470_1_4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e1a4f6df_3_0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e1a4f6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9d7c3b90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39d7c3b904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23bd03e0_0_0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223bd0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9d7c3b904_0_76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9d7c3b90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e83e1a16_0_27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e83e1a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2e4ef0_0_19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dc2e4e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dc2e4ef0_0_0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dc2e4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5fcc8b34f1e360_2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5fcc8b34f1e36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e83e1a16_0_11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e83e1a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32109702_0_2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f321097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3cd69c15_0_6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3cd69c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9d7c3b904_0_171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9d7c3b90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850" y="2706900"/>
            <a:ext cx="57654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275" y="792300"/>
            <a:ext cx="57654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depen.io/webUnicen/pen/KmyoX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depen.io/webUnicen/pen/KmyGx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tackoverflow.com/questions/4201441/is-there-any-practical-reason-to-use-quoted-strings-for-json-key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85" name="Google Shape;185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compras</a:t>
            </a:r>
            <a:endParaRPr/>
          </a:p>
        </p:txBody>
      </p:sp>
      <p:sp>
        <p:nvSpPr>
          <p:cNvPr id="253" name="Google Shape;253;p32"/>
          <p:cNvSpPr txBox="1"/>
          <p:nvPr>
            <p:ph idx="4294967295" type="body"/>
          </p:nvPr>
        </p:nvSpPr>
        <p:spPr>
          <a:xfrm>
            <a:off x="311700" y="1308500"/>
            <a:ext cx="8520600" cy="344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Hagamos una lista de compras (un carrito de compras) que tenga el  precio de cada elemento y el total que gastamos llevamos gastado.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Manejar un arreglo de objetos en JS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100" y="2185313"/>
            <a:ext cx="580072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963" y="1928337"/>
            <a:ext cx="5426675" cy="35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0688" y="1733404"/>
            <a:ext cx="5592524" cy="26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final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900" y="1231138"/>
            <a:ext cx="52006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datos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9" name="Google Shape;269;p34"/>
          <p:cNvGraphicFramePr/>
          <p:nvPr/>
        </p:nvGraphicFramePr>
        <p:xfrm>
          <a:off x="2669500" y="230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{4975CFD5-D8E4-4DBB-BC77-E570C44A8235}</a:tableStyleId>
              </a:tblPr>
              <a:tblGrid>
                <a:gridCol w="3614775"/>
              </a:tblGrid>
              <a:tr h="47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"</a:t>
                      </a:r>
                      <a:r>
                        <a:rPr lang="en"/>
                        <a:t>producto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"</a:t>
                      </a:r>
                      <a:r>
                        <a:rPr lang="en"/>
                        <a:t>: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"</a:t>
                      </a:r>
                      <a:r>
                        <a:rPr lang="en"/>
                        <a:t>ddd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"</a:t>
                      </a:r>
                      <a:r>
                        <a:rPr lang="en"/>
                        <a:t>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"</a:t>
                      </a:r>
                      <a:r>
                        <a:rPr lang="en"/>
                        <a:t>precio</a:t>
                      </a:r>
                      <a:r>
                        <a:rPr lang="en"/>
                        <a:t>"</a:t>
                      </a:r>
                      <a:r>
                        <a:rPr lang="en"/>
                        <a:t>: 44}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{"producto": "ddd", "precio": 44}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{"producto": "ddd", "precio": 44}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{"producto": "ddd", "precio": 44}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{"producto": "ddd", "precio": 44}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{"producto": "ddd", "precio": 44}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{"producto": "ddd", "precio": 44}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{"producto": "ddd", "precio": 44}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28675" y="504300"/>
            <a:ext cx="7886700" cy="64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Código HTML</a:t>
            </a:r>
            <a:endParaRPr sz="3000"/>
          </a:p>
        </p:txBody>
      </p:sp>
      <p:sp>
        <p:nvSpPr>
          <p:cNvPr id="275" name="Google Shape;275;p35"/>
          <p:cNvSpPr txBox="1"/>
          <p:nvPr/>
        </p:nvSpPr>
        <p:spPr>
          <a:xfrm>
            <a:off x="498550" y="1069200"/>
            <a:ext cx="8511000" cy="54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Ejemplo de arreglo de objetos en JS.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"producto"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"precio"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"btnAgregar"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Agregar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btnTotal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&lt;thead&gt;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&lt;/thead&gt;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&lt;tbody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"tblCompras"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&gt;&lt;/tbody&gt;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"total"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"js/carrito.js"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  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628675" y="504300"/>
            <a:ext cx="7886700" cy="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Código JS</a:t>
            </a:r>
            <a:endParaRPr sz="3000"/>
          </a:p>
        </p:txBody>
      </p:sp>
      <p:sp>
        <p:nvSpPr>
          <p:cNvPr id="281" name="Google Shape;281;p36"/>
          <p:cNvSpPr txBox="1"/>
          <p:nvPr/>
        </p:nvSpPr>
        <p:spPr>
          <a:xfrm>
            <a:off x="628675" y="2214950"/>
            <a:ext cx="85152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btnAgregar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"#btnAgregar"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btnAgregar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agregar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btnTotal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"#btnTotal"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btnTotal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compras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628675" y="499825"/>
            <a:ext cx="7886700" cy="62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Código JS</a:t>
            </a:r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628675" y="1352450"/>
            <a:ext cx="85152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agregar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"Funcion Agregar"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'#producto'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'#precio'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renglon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"producto"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"precio"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endParaRPr sz="1800">
              <a:solidFill>
                <a:srgbClr val="001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compras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renglon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mostrarTablaCompras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628675" y="499825"/>
            <a:ext cx="7886700" cy="62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Código JS</a:t>
            </a:r>
            <a:endParaRPr/>
          </a:p>
        </p:txBody>
      </p:sp>
      <p:sp>
        <p:nvSpPr>
          <p:cNvPr id="293" name="Google Shape;293;p38"/>
          <p:cNvSpPr txBox="1"/>
          <p:nvPr/>
        </p:nvSpPr>
        <p:spPr>
          <a:xfrm>
            <a:off x="628675" y="1324650"/>
            <a:ext cx="8515200" cy="4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"Funcion Sumar"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9885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9885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 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compras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compras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compras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>
                <a:solidFill>
                  <a:srgbClr val="09885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compras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 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"#total"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"&lt;p&gt;Total: $"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"&lt;/p&gt;"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"&lt;p&gt;Maximo: $"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"&lt;/p&gt;"</a:t>
            </a:r>
            <a:endParaRPr sz="180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628675" y="504300"/>
            <a:ext cx="7886700" cy="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Código JS</a:t>
            </a:r>
            <a:endParaRPr sz="3000"/>
          </a:p>
        </p:txBody>
      </p:sp>
      <p:sp>
        <p:nvSpPr>
          <p:cNvPr id="299" name="Google Shape;299;p39"/>
          <p:cNvSpPr txBox="1"/>
          <p:nvPr/>
        </p:nvSpPr>
        <p:spPr>
          <a:xfrm>
            <a:off x="628675" y="1751575"/>
            <a:ext cx="85152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mostrarTablaCompras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compras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&lt;tr&gt;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&lt;td&gt;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&lt;td&gt;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&lt;/tr&gt;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`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"#tblCompras"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6042450" y="1399450"/>
            <a:ext cx="2971800" cy="11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dk2"/>
                </a:highlight>
              </a:rPr>
              <a:t>Esto es un Template Literal.</a:t>
            </a:r>
            <a:endParaRPr sz="120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dk2"/>
                </a:highlight>
              </a:rPr>
              <a:t>La comilla es el acento inverso.  </a:t>
            </a:r>
            <a:br>
              <a:rPr lang="en" sz="1200">
                <a:solidFill>
                  <a:srgbClr val="FFFFFF"/>
                </a:solidFill>
                <a:highlight>
                  <a:schemeClr val="dk2"/>
                </a:highlight>
              </a:rPr>
            </a:br>
            <a:r>
              <a:rPr lang="en" sz="1200">
                <a:solidFill>
                  <a:srgbClr val="FFFFFF"/>
                </a:solidFill>
                <a:highlight>
                  <a:schemeClr val="dk2"/>
                </a:highlight>
              </a:rPr>
              <a:t>Es una manera de incluir saltos de linea y el ${} se reemplaza por la evaluación de la expresión que engloba.</a:t>
            </a:r>
            <a:endParaRPr sz="120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cxnSp>
        <p:nvCxnSpPr>
          <p:cNvPr id="301" name="Google Shape;301;p39"/>
          <p:cNvCxnSpPr>
            <a:stCxn id="300" idx="2"/>
          </p:cNvCxnSpPr>
          <p:nvPr/>
        </p:nvCxnSpPr>
        <p:spPr>
          <a:xfrm flipH="1">
            <a:off x="6413250" y="2510950"/>
            <a:ext cx="1115100" cy="9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Funciones: pasaje de parámetros y </a:t>
            </a:r>
            <a:r>
              <a:rPr lang="en"/>
              <a:t>ámbitos</a:t>
            </a:r>
            <a:endParaRPr/>
          </a:p>
        </p:txBody>
      </p:sp>
      <p:sp>
        <p:nvSpPr>
          <p:cNvPr id="307" name="Google Shape;307;p4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idx="4294967295" type="body"/>
          </p:nvPr>
        </p:nvSpPr>
        <p:spPr>
          <a:xfrm>
            <a:off x="311700" y="1243525"/>
            <a:ext cx="8520600" cy="51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Tipos primitivos: se pasan por copia-valor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Tipos objetos: se pasan por referencia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Ejemplo: La </a:t>
            </a:r>
            <a:r>
              <a:rPr lang="en"/>
              <a:t>función</a:t>
            </a:r>
            <a:r>
              <a:rPr lang="en"/>
              <a:t> </a:t>
            </a:r>
            <a:r>
              <a:rPr b="1" lang="en"/>
              <a:t>aumentar </a:t>
            </a:r>
            <a:r>
              <a:rPr lang="en"/>
              <a:t>suma 1 a ambos </a:t>
            </a:r>
            <a:r>
              <a:rPr lang="en"/>
              <a:t>parámetros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/>
          </a:p>
        </p:txBody>
      </p:sp>
      <p:sp>
        <p:nvSpPr>
          <p:cNvPr id="313" name="Google Shape;313;p41"/>
          <p:cNvSpPr txBox="1"/>
          <p:nvPr>
            <p:ph type="title"/>
          </p:nvPr>
        </p:nvSpPr>
        <p:spPr>
          <a:xfrm>
            <a:off x="628675" y="275700"/>
            <a:ext cx="78867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/>
              <a:t>P</a:t>
            </a:r>
            <a:r>
              <a:rPr lang="en"/>
              <a:t>ar</a:t>
            </a:r>
            <a:r>
              <a:rPr lang="en"/>
              <a:t>ámetros</a:t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311700" y="3461467"/>
            <a:ext cx="39933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primitivo 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800">
                <a:solidFill>
                  <a:srgbClr val="800000"/>
                </a:solidFill>
                <a:highlight>
                  <a:srgbClr val="FFFFFF"/>
                </a:highlight>
              </a:rPr>
              <a:t>let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objeto 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valor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: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800">
                <a:solidFill>
                  <a:srgbClr val="800000"/>
                </a:solidFill>
                <a:highlight>
                  <a:srgbClr val="FFFFFF"/>
                </a:highlight>
              </a:rPr>
              <a:t>aumentar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primitivo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objeto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// primitivo: 5 (se copio)</a:t>
            </a:r>
            <a:endParaRPr sz="1800">
              <a:solidFill>
                <a:srgbClr val="8080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// objeto.valor: 6 (se 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usó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 el mismo)</a:t>
            </a:r>
            <a:endParaRPr/>
          </a:p>
        </p:txBody>
      </p:sp>
      <p:cxnSp>
        <p:nvCxnSpPr>
          <p:cNvPr id="315" name="Google Shape;315;p41"/>
          <p:cNvCxnSpPr/>
          <p:nvPr/>
        </p:nvCxnSpPr>
        <p:spPr>
          <a:xfrm>
            <a:off x="4516250" y="3493267"/>
            <a:ext cx="0" cy="17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41"/>
          <p:cNvSpPr txBox="1"/>
          <p:nvPr/>
        </p:nvSpPr>
        <p:spPr>
          <a:xfrm>
            <a:off x="4727500" y="3465033"/>
            <a:ext cx="41049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18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800">
                <a:solidFill>
                  <a:srgbClr val="800000"/>
                </a:solidFill>
                <a:highlight>
                  <a:srgbClr val="FFFFFF"/>
                </a:highlight>
              </a:rPr>
              <a:t>aumentar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primitivo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objeto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primitivo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objeto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valor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2657125" y="5674000"/>
            <a:ext cx="6222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https://codepen.io/webUnicen/pen/KmyoXP</a:t>
            </a:r>
            <a:endParaRPr sz="2400" u="sng">
              <a:solidFill>
                <a:schemeClr val="hlink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 de los datos</a:t>
            </a:r>
            <a:endParaRPr/>
          </a:p>
        </p:txBody>
      </p:sp>
      <p:sp>
        <p:nvSpPr>
          <p:cNvPr id="191" name="Google Shape;191;p24"/>
          <p:cNvSpPr txBox="1"/>
          <p:nvPr>
            <p:ph idx="4294967295" type="body"/>
          </p:nvPr>
        </p:nvSpPr>
        <p:spPr>
          <a:xfrm>
            <a:off x="311700" y="1642575"/>
            <a:ext cx="8520600" cy="47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Una forma de organizar las </a:t>
            </a:r>
            <a:r>
              <a:rPr b="1" lang="en"/>
              <a:t>variables </a:t>
            </a:r>
            <a:r>
              <a:rPr lang="en"/>
              <a:t>y </a:t>
            </a:r>
            <a:r>
              <a:rPr b="1" lang="en"/>
              <a:t>funciones </a:t>
            </a:r>
            <a:r>
              <a:rPr lang="en"/>
              <a:t>es a través de </a:t>
            </a:r>
            <a:r>
              <a:rPr b="1" lang="en"/>
              <a:t>objetos.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Encapsulan </a:t>
            </a:r>
            <a:r>
              <a:rPr b="1" lang="en"/>
              <a:t>datos</a:t>
            </a:r>
            <a:r>
              <a:rPr lang="en"/>
              <a:t> y </a:t>
            </a:r>
            <a:r>
              <a:rPr b="1" lang="en"/>
              <a:t>comportamiento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Son los objetos nativos en </a:t>
            </a:r>
            <a:r>
              <a:rPr lang="en"/>
              <a:t>JavaScript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 “clase” es de tipo “objeto” y son de estructura libre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idx="4294967295" type="body"/>
          </p:nvPr>
        </p:nvSpPr>
        <p:spPr>
          <a:xfrm>
            <a:off x="311700" y="12548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Cualquier argumento puede ser omitido o agregado.</a:t>
            </a:r>
            <a:endParaRPr sz="2400"/>
          </a:p>
          <a:p>
            <a:pPr indent="0" lvl="2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6350" lvl="2" marL="98425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" sz="20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sumar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(a, b, c)</a:t>
            </a:r>
            <a:endParaRPr sz="2000"/>
          </a:p>
          <a:p>
            <a:pPr indent="-6350" lvl="2" marL="98425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/>
          </a:p>
          <a:p>
            <a:pPr indent="-6350" lvl="2" marL="98425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a + b + c;</a:t>
            </a:r>
            <a:endParaRPr sz="2000"/>
          </a:p>
          <a:p>
            <a:pPr indent="-6350" lvl="2" marL="98425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6350" lvl="2" marL="98425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" lvl="2" marL="98425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sumar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//6</a:t>
            </a:r>
            <a:endParaRPr sz="2000"/>
          </a:p>
          <a:p>
            <a:pPr indent="-6350" lvl="2" marL="98425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sumar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//NaN : Hace 1+2+undefined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" lvl="2" marL="98425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sumar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//6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" lvl="2" marL="98425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3" name="Google Shape;323;p42"/>
          <p:cNvSpPr txBox="1"/>
          <p:nvPr>
            <p:ph type="title"/>
          </p:nvPr>
        </p:nvSpPr>
        <p:spPr>
          <a:xfrm>
            <a:off x="628675" y="275700"/>
            <a:ext cx="788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/>
              <a:t>Par</a:t>
            </a:r>
            <a:r>
              <a:rPr lang="en"/>
              <a:t>ámetros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idx="4294967295" type="body"/>
          </p:nvPr>
        </p:nvSpPr>
        <p:spPr>
          <a:xfrm>
            <a:off x="311700" y="1483450"/>
            <a:ext cx="8520600" cy="401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 una forma abreviada para escribir funciones: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(param) { }   </a:t>
            </a:r>
            <a:r>
              <a:rPr lang="en"/>
              <a:t>se reduce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(param)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Ejemplo: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unArreglo.forEach(elem =&gt;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console.log(elem)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3"/>
          <p:cNvSpPr/>
          <p:nvPr/>
        </p:nvSpPr>
        <p:spPr>
          <a:xfrm>
            <a:off x="724325" y="2323200"/>
            <a:ext cx="2634000" cy="9465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Functions</a:t>
            </a:r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512475" y="6011067"/>
            <a:ext cx="6700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https://codepen.io/webUnicen/pen/KmyGxG</a:t>
            </a:r>
            <a:endParaRPr sz="2400" u="sng">
              <a:solidFill>
                <a:schemeClr val="hlink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2" name="Google Shape;332;p43"/>
          <p:cNvCxnSpPr/>
          <p:nvPr/>
        </p:nvCxnSpPr>
        <p:spPr>
          <a:xfrm flipH="1" rot="10800000">
            <a:off x="3743550" y="3063167"/>
            <a:ext cx="1651500" cy="3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3"/>
          <p:cNvSpPr/>
          <p:nvPr/>
        </p:nvSpPr>
        <p:spPr>
          <a:xfrm>
            <a:off x="5669250" y="2323200"/>
            <a:ext cx="2005200" cy="9465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339" name="Google Shape;339;p4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628675" y="275700"/>
            <a:ext cx="7886700" cy="103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345" name="Google Shape;345;p45"/>
          <p:cNvSpPr txBox="1"/>
          <p:nvPr>
            <p:ph idx="4294967295" type="body"/>
          </p:nvPr>
        </p:nvSpPr>
        <p:spPr>
          <a:xfrm>
            <a:off x="311700" y="1306200"/>
            <a:ext cx="8520600" cy="53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Hacer una lista de documentos, con un formulario para agregar documentos con información correspondiente al título, al autor, al contenido temático y a la fecha de creación.</a:t>
            </a:r>
            <a:br>
              <a:rPr lang="en"/>
            </a:br>
            <a:r>
              <a:rPr lang="en"/>
              <a:t>Sobre esa lista proveer al menos 3 de los siguientes servicios de consulta:</a:t>
            </a:r>
            <a:br>
              <a:rPr lang="en"/>
            </a:br>
            <a:r>
              <a:rPr lang="en"/>
              <a:t>- autor con mas documentos.</a:t>
            </a:r>
            <a:br>
              <a:rPr lang="en"/>
            </a:br>
            <a:r>
              <a:rPr lang="en"/>
              <a:t>- cantidad de documentos con más de un año de antigüedad.</a:t>
            </a:r>
            <a:br>
              <a:rPr lang="en"/>
            </a:br>
            <a:r>
              <a:rPr lang="en"/>
              <a:t>- lista de documentos de un tema determinado.</a:t>
            </a:r>
            <a:br>
              <a:rPr lang="en"/>
            </a:br>
            <a:r>
              <a:rPr lang="en"/>
              <a:t>- título más moderno</a:t>
            </a:r>
            <a:br>
              <a:rPr lang="en"/>
            </a:br>
            <a:r>
              <a:rPr lang="en"/>
              <a:t>- título más antiguo</a:t>
            </a:r>
            <a:br>
              <a:rPr lang="en"/>
            </a:br>
            <a:r>
              <a:rPr lang="en"/>
              <a:t>- tema mas tratado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JSON? </a:t>
            </a:r>
            <a:endParaRPr/>
          </a:p>
        </p:txBody>
      </p:sp>
      <p:sp>
        <p:nvSpPr>
          <p:cNvPr id="197" name="Google Shape;197;p25"/>
          <p:cNvSpPr txBox="1"/>
          <p:nvPr>
            <p:ph idx="4294967295" type="body"/>
          </p:nvPr>
        </p:nvSpPr>
        <p:spPr>
          <a:xfrm>
            <a:off x="311700" y="1254850"/>
            <a:ext cx="8520600" cy="409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Organizado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</a:t>
            </a:r>
            <a:r>
              <a:rPr lang="en"/>
              <a:t>ácil</a:t>
            </a:r>
            <a:r>
              <a:rPr lang="en"/>
              <a:t> de acceder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 compone 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Registros (objetos):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 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Propiedades: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clave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Arreglos: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n">
                <a:solidFill>
                  <a:schemeClr val="dk1"/>
                </a:solidFill>
              </a:rPr>
              <a:t> (Contienen objetos)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5795200" y="2291800"/>
            <a:ext cx="3035100" cy="1548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"nombre":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"javier",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"materia": "web",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199" name="Google Shape;199;p25"/>
          <p:cNvSpPr txBox="1"/>
          <p:nvPr/>
        </p:nvSpPr>
        <p:spPr>
          <a:xfrm>
            <a:off x="5795200" y="1763775"/>
            <a:ext cx="30351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//objeto </a:t>
            </a:r>
            <a:r>
              <a:rPr lang="en">
                <a:solidFill>
                  <a:srgbClr val="666666"/>
                </a:solidFill>
              </a:rPr>
              <a:t>'profesor'</a:t>
            </a:r>
            <a:r>
              <a:rPr lang="en">
                <a:solidFill>
                  <a:srgbClr val="666666"/>
                </a:solidFill>
              </a:rPr>
              <a:t> con dos atributos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40" y="5499839"/>
            <a:ext cx="756675" cy="699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1836150" y="5499900"/>
            <a:ext cx="6804900" cy="69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confundir un Objeto JSON con una </a:t>
            </a:r>
            <a:r>
              <a:rPr lang="en" sz="1800"/>
              <a:t>función</a:t>
            </a:r>
            <a:r>
              <a:rPr lang="en" sz="1800"/>
              <a:t>, tiene llaves, pero no tiene </a:t>
            </a:r>
            <a:r>
              <a:rPr lang="en" sz="1800"/>
              <a:t>parámetros,</a:t>
            </a:r>
            <a:r>
              <a:rPr lang="en" sz="1800"/>
              <a:t> ni </a:t>
            </a:r>
            <a:r>
              <a:rPr lang="en" sz="1800"/>
              <a:t>código</a:t>
            </a:r>
            <a:r>
              <a:rPr lang="en" sz="1800"/>
              <a:t>, ni  la palabra </a:t>
            </a:r>
            <a:r>
              <a:rPr b="1" i="1" lang="en" sz="1800"/>
              <a:t>function</a:t>
            </a:r>
            <a:r>
              <a:rPr lang="en" sz="1800"/>
              <a:t> antes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Agregar y acceder a miembros</a:t>
            </a:r>
            <a:endParaRPr/>
          </a:p>
        </p:txBody>
      </p:sp>
      <p:sp>
        <p:nvSpPr>
          <p:cNvPr id="207" name="Google Shape;207;p26"/>
          <p:cNvSpPr txBox="1"/>
          <p:nvPr>
            <p:ph idx="4294967295" type="body"/>
          </p:nvPr>
        </p:nvSpPr>
        <p:spPr>
          <a:xfrm>
            <a:off x="311700" y="1201661"/>
            <a:ext cx="8520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b="1"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"full-stack"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"alumno"</a:t>
            </a:r>
            <a:r>
              <a:rPr b="1"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b="1"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"juan"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"apellido"</a:t>
            </a:r>
            <a:r>
              <a:rPr b="1"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"perez"</a:t>
            </a:r>
            <a:endParaRPr b="1" sz="2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b="1"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"apellido"</a:t>
            </a:r>
            <a:r>
              <a:rPr b="1"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"garcia"</a:t>
            </a:r>
            <a:endParaRPr b="1" sz="2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Agregar y acceder a miembros</a:t>
            </a:r>
            <a:endParaRPr/>
          </a:p>
        </p:txBody>
      </p:sp>
      <p:sp>
        <p:nvSpPr>
          <p:cNvPr id="213" name="Google Shape;213;p27"/>
          <p:cNvSpPr txBox="1"/>
          <p:nvPr>
            <p:ph idx="4294967295" type="body"/>
          </p:nvPr>
        </p:nvSpPr>
        <p:spPr>
          <a:xfrm>
            <a:off x="311700" y="1201661"/>
            <a:ext cx="8520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Podemos leer los miembros: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primerApellido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alumnos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 podemos agregar miembros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lugar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"cfp"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Claves</a:t>
            </a:r>
            <a:endParaRPr/>
          </a:p>
        </p:txBody>
      </p:sp>
      <p:sp>
        <p:nvSpPr>
          <p:cNvPr id="219" name="Google Shape;219;p28"/>
          <p:cNvSpPr txBox="1"/>
          <p:nvPr>
            <p:ph idx="4294967295" type="body"/>
          </p:nvPr>
        </p:nvSpPr>
        <p:spPr>
          <a:xfrm>
            <a:off x="311700" y="1392025"/>
            <a:ext cx="8520600" cy="502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Las claves pueden o no ir entre comillas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valor: 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O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"valor"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//Good practice!,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evita problemas si tenemos un campo que es una palabra reservada</a:t>
            </a:r>
            <a:endParaRPr sz="24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"if"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0" y="6245700"/>
            <a:ext cx="9079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http://stackoverflow.com/questions/4201441/is-there-any-practical-reason-to-use-quoted-strings-for-json-keys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en JSON</a:t>
            </a:r>
            <a:endParaRPr/>
          </a:p>
        </p:txBody>
      </p:sp>
      <p:sp>
        <p:nvSpPr>
          <p:cNvPr id="226" name="Google Shape;226;p29"/>
          <p:cNvSpPr txBox="1"/>
          <p:nvPr>
            <p:ph idx="4294967295" type="body"/>
          </p:nvPr>
        </p:nvSpPr>
        <p:spPr>
          <a:xfrm>
            <a:off x="311725" y="1026249"/>
            <a:ext cx="8203800" cy="76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Los valores pueden ser de los siguientes tipos: 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937500" y="1846548"/>
            <a:ext cx="7136100" cy="460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"cadena"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"texto"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"numero"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"otroObjeto"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{..},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"arreglo"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"verdadero"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"nada"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24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" name="Google Shape;228;p29"/>
          <p:cNvCxnSpPr/>
          <p:nvPr/>
        </p:nvCxnSpPr>
        <p:spPr>
          <a:xfrm flipH="1">
            <a:off x="3503025" y="2329550"/>
            <a:ext cx="220110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/>
          <p:nvPr/>
        </p:nvCxnSpPr>
        <p:spPr>
          <a:xfrm flipH="1">
            <a:off x="4753275" y="3309250"/>
            <a:ext cx="932700" cy="5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9"/>
          <p:cNvSpPr txBox="1"/>
          <p:nvPr/>
        </p:nvSpPr>
        <p:spPr>
          <a:xfrm>
            <a:off x="5715900" y="2215000"/>
            <a:ext cx="3428100" cy="12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chemeClr val="dk2"/>
                </a:highlight>
              </a:rPr>
              <a:t>Notar uso de comillas en </a:t>
            </a:r>
            <a:r>
              <a:rPr i="1" lang="en" sz="2400">
                <a:solidFill>
                  <a:srgbClr val="FFFFFF"/>
                </a:solidFill>
                <a:highlight>
                  <a:schemeClr val="dk2"/>
                </a:highlight>
              </a:rPr>
              <a:t>value </a:t>
            </a:r>
            <a:r>
              <a:rPr lang="en" sz="2400">
                <a:solidFill>
                  <a:srgbClr val="FFFFFF"/>
                </a:solidFill>
                <a:highlight>
                  <a:schemeClr val="dk2"/>
                </a:highlight>
              </a:rPr>
              <a:t>sólo para cadenas de texto</a:t>
            </a:r>
            <a:endParaRPr sz="24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sp>
        <p:nvSpPr>
          <p:cNvPr id="236" name="Google Shape;236;p30"/>
          <p:cNvSpPr txBox="1"/>
          <p:nvPr>
            <p:ph idx="4294967295" type="body"/>
          </p:nvPr>
        </p:nvSpPr>
        <p:spPr>
          <a:xfrm>
            <a:off x="311700" y="721450"/>
            <a:ext cx="35943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Super - Liviano para transferir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Datos auto-descriptos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Legible por el humano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Fácil de adoptar por los lenguajes orientados a objetos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830" y="288567"/>
            <a:ext cx="1735046" cy="9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0" t="5267"/>
          <a:stretch/>
        </p:blipFill>
        <p:spPr>
          <a:xfrm>
            <a:off x="3906000" y="2394740"/>
            <a:ext cx="5237999" cy="397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437" y="1517375"/>
            <a:ext cx="1506059" cy="82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2904" y="1656234"/>
            <a:ext cx="1772546" cy="5476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0"/>
          <p:cNvCxnSpPr/>
          <p:nvPr/>
        </p:nvCxnSpPr>
        <p:spPr>
          <a:xfrm>
            <a:off x="6382140" y="1574038"/>
            <a:ext cx="0" cy="4827000"/>
          </a:xfrm>
          <a:prstGeom prst="straightConnector1">
            <a:avLst/>
          </a:prstGeom>
          <a:noFill/>
          <a:ln cap="flat" cmpd="sng" w="19050">
            <a:solidFill>
              <a:srgbClr val="6AA4C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Ejemplo con JSON</a:t>
            </a:r>
            <a:endParaRPr/>
          </a:p>
        </p:txBody>
      </p:sp>
      <p:sp>
        <p:nvSpPr>
          <p:cNvPr id="247" name="Google Shape;247;p3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