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Work Sans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Javier Dotto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WorkSans-bold.fntdata"/><Relationship Id="rId10" Type="http://schemas.openxmlformats.org/officeDocument/2006/relationships/slide" Target="slides/slide5.xml"/><Relationship Id="rId54" Type="http://schemas.openxmlformats.org/officeDocument/2006/relationships/font" Target="fonts/Work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8-26T20:03:04.001">
    <p:pos x="6000" y="0"/>
    <p:text>aca idealmente breve teoria de que va en el cliente y en el servidor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8-26T20:38:02.720">
    <p:pos x="126" y="759"/>
    <p:text>reemplazar por un JSON d eeste ejemplo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19f9f3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19f9f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052862231_0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05286223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052862231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05286223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052862231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05286223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05286223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052862231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052862231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05286223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052862231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05286223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052862231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05286223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052862231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05286223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052862231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05286223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052862231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05286223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52862231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05286223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05286223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05286223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052862231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05286223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052862231_0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05286223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052862231_0_3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05286223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052862231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05286223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52862231_0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52862231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052862231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05286223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019f9f33c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019f9f33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52862231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5286223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052862231_0_4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05286223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52862231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05286223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052862231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052862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052862231_0_4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05286223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019f9f33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019f9f33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052862231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05286223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052862231_0_4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05286223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019f9f33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019f9f3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052862231_0_4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05286223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019f9f33c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019f9f3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019f9f33c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019f9f33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052862231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05286223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52862231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5286223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019f9f33c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019f9f33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52862231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0528622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052862231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05286223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52862231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05286223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052862231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05286223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052862231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05286223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850" y="2706900"/>
            <a:ext cx="576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275" y="792300"/>
            <a:ext cx="57654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"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 u="none" cap="none" strike="noStrike">
                <a:solidFill>
                  <a:schemeClr val="accent1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2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es.wikipedia.org/wiki/Representational_State_Transfer" TargetMode="External"/><Relationship Id="rId4" Type="http://schemas.openxmlformats.org/officeDocument/2006/relationships/hyperlink" Target="http://es.wikipedia.org/wiki/Representational_State_Transfer" TargetMode="External"/><Relationship Id="rId5" Type="http://schemas.openxmlformats.org/officeDocument/2006/relationships/hyperlink" Target="http://es.wikipedia.org/wiki/Representational_State_Transf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Relationship Id="rId5" Type="http://schemas.openxmlformats.org/officeDocument/2006/relationships/hyperlink" Target="https://chrome.google.com/webstore/detail/json-formatter/bcjindcccaagfpapjjmafapmmgkkhgoa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hyperlink" Target="https://chrome.google.com/webstore/detail/json-formatter/bcjindcccaagfpapjjmafapmmgkkhgo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mozilla.org/es/docs/Web/API/Response" TargetMode="External"/><Relationship Id="rId4" Type="http://schemas.openxmlformats.org/officeDocument/2006/relationships/hyperlink" Target="https://developer.mozilla.org/es/docs/Web/API/Fetch_API/Utilizando_Fetch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vascript.info/async-awai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mozilla.org/es/docs/Web/API/Fetch_API/Utilizando_Fetc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Consumir una API</a:t>
            </a:r>
            <a:endParaRPr/>
          </a:p>
        </p:txBody>
      </p:sp>
      <p:sp>
        <p:nvSpPr>
          <p:cNvPr id="194" name="Google Shape;194;p26"/>
          <p:cNvSpPr txBox="1"/>
          <p:nvPr>
            <p:ph type="ctrTitle"/>
          </p:nvPr>
        </p:nvSpPr>
        <p:spPr>
          <a:xfrm>
            <a:off x="92400" y="128575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idx="4294967295" type="body"/>
          </p:nvPr>
        </p:nvSpPr>
        <p:spPr>
          <a:xfrm>
            <a:off x="311700" y="1753575"/>
            <a:ext cx="8520600" cy="45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REST</a:t>
            </a:r>
            <a:r>
              <a:rPr lang="en" u="sng">
                <a:solidFill>
                  <a:schemeClr val="hlink"/>
                </a:solidFill>
                <a:hlinkClick r:id="rId4"/>
              </a:rPr>
              <a:t>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Representational State Transfer</a:t>
            </a:r>
            <a:r>
              <a:rPr lang="en" sz="2400"/>
              <a:t>, es un tipo de arquitectura de desarrollo web que se apoya totalmente en el estándar HTTP.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Es el tipo de arquitectura más natural y estándar para crear APIs para servicios orientados a Internet.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 mayoría de las APIs REST usan JSON para comunicarse.</a:t>
            </a:r>
            <a:endParaRPr sz="2400"/>
          </a:p>
        </p:txBody>
      </p:sp>
      <p:sp>
        <p:nvSpPr>
          <p:cNvPr id="276" name="Google Shape;276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282" name="Google Shape;282;p36"/>
          <p:cNvSpPr txBox="1"/>
          <p:nvPr>
            <p:ph idx="4294967295" type="body"/>
          </p:nvPr>
        </p:nvSpPr>
        <p:spPr>
          <a:xfrm>
            <a:off x="311700" y="1483450"/>
            <a:ext cx="8520600" cy="45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asocian URLs a recursos.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que se puede acceder o modificar mediante los métodos del protocolo HTTP.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basa en acciones (llamadas verbos) que manipulan los datos.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POST: Crear un recurso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GET: Obtener uno o muchos  recursos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PUT: Actualizar uno o muchos recursos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DELETE: Borrar un recurso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utilizan los errores del protocolo HTTP.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200 ok, 404 not found,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REST - EJEMPLO</a:t>
            </a:r>
            <a:endParaRPr/>
          </a:p>
        </p:txBody>
      </p:sp>
      <p:sp>
        <p:nvSpPr>
          <p:cNvPr id="288" name="Google Shape;288;p37"/>
          <p:cNvSpPr txBox="1"/>
          <p:nvPr>
            <p:ph idx="4294967295" type="body"/>
          </p:nvPr>
        </p:nvSpPr>
        <p:spPr>
          <a:xfrm>
            <a:off x="311700" y="1701475"/>
            <a:ext cx="8520600" cy="47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GET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/facturas      </a:t>
            </a: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</a:rPr>
              <a:t>  (en genérico /facturas)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cceder al listado de facturas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POST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/facturas     </a:t>
            </a: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</a:rPr>
              <a:t> (en genérico /facturas)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rear una factura nueva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GET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/facturas/123 </a:t>
            </a: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</a:rPr>
              <a:t> (en genérico /facturas/:id_fact)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cceder al detalle de </a:t>
            </a: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una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factura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PUT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/facturas/123 </a:t>
            </a: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</a:rPr>
              <a:t> (en genérico /facturas/:id_fact)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ditar la factura, sustituyendo la </a:t>
            </a: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totalidad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de la información anterior por la nueva.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DELETE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/facturas/123 (en genérico /facturas/:id_fact)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liminar la factura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rPr lang="en"/>
              <a:t>Manejo de errores </a:t>
            </a:r>
            <a:r>
              <a:rPr lang="en"/>
              <a:t>en REST</a:t>
            </a:r>
            <a:endParaRPr/>
          </a:p>
        </p:txBody>
      </p:sp>
      <p:sp>
        <p:nvSpPr>
          <p:cNvPr id="294" name="Google Shape;294;p38"/>
          <p:cNvSpPr txBox="1"/>
          <p:nvPr>
            <p:ph idx="4294967295" type="body"/>
          </p:nvPr>
        </p:nvSpPr>
        <p:spPr>
          <a:xfrm>
            <a:off x="311700" y="1649400"/>
            <a:ext cx="8520600" cy="4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roxima Nova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 pueden utilizar los errores del protocolo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200 OK Standard response for successful HTTP requests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201 Created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202 Accepted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301 Moved Permanently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400 Bad Request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401 Unauthorised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402 Payment Required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403 Forbidden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404 Not Found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405 Method Not Allowed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500 Internal Server Error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501 Not Implemented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Mockear nuestro back-end</a:t>
            </a:r>
            <a:endParaRPr/>
          </a:p>
        </p:txBody>
      </p:sp>
      <p:sp>
        <p:nvSpPr>
          <p:cNvPr id="300" name="Google Shape;300;p3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Mockear una API</a:t>
            </a:r>
            <a:endParaRPr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Primero vamos a mockear nuestra API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Mockear significa “reemplazar una implementación real por una falsa y simple”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Como las API devuelven JSON vamos a hacer nuestro archivo JSON estático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qué mockeamos?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Nos permite trabajar con el front end aunque nuestro back end no esté implementado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Creemos un archivo JSON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los archivos de nuestro servidor hagamos un “mock.json” con el contenido que queremos que nos devuelva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324" name="Google Shape;324;p43"/>
          <p:cNvSpPr txBox="1"/>
          <p:nvPr>
            <p:ph idx="4294967295" type="body"/>
          </p:nvPr>
        </p:nvSpPr>
        <p:spPr>
          <a:xfrm>
            <a:off x="311700" y="1302150"/>
            <a:ext cx="8520600" cy="511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inventar una respuesta (estilo de respuesta típica de una API):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3"/>
          <p:cNvSpPr txBox="1"/>
          <p:nvPr/>
        </p:nvSpPr>
        <p:spPr>
          <a:xfrm>
            <a:off x="826575" y="2637300"/>
            <a:ext cx="76071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"status": "OK",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"compras": [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"producto": "Manzana",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"precio": "20"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4662300" y="3122450"/>
            <a:ext cx="4170000" cy="89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Array de todos los registros de compras</a:t>
            </a:r>
            <a:endParaRPr sz="2400"/>
          </a:p>
        </p:txBody>
      </p:sp>
      <p:cxnSp>
        <p:nvCxnSpPr>
          <p:cNvPr id="327" name="Google Shape;327;p43"/>
          <p:cNvCxnSpPr>
            <a:stCxn id="326" idx="1"/>
          </p:cNvCxnSpPr>
          <p:nvPr/>
        </p:nvCxnSpPr>
        <p:spPr>
          <a:xfrm flipH="1">
            <a:off x="3676500" y="3568550"/>
            <a:ext cx="985800" cy="30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la respuesta JSON </a:t>
            </a:r>
            <a:endParaRPr/>
          </a:p>
        </p:txBody>
      </p:sp>
      <p:sp>
        <p:nvSpPr>
          <p:cNvPr id="333" name="Google Shape;333;p44"/>
          <p:cNvSpPr txBox="1"/>
          <p:nvPr>
            <p:ph idx="4294967295" type="body"/>
          </p:nvPr>
        </p:nvSpPr>
        <p:spPr>
          <a:xfrm>
            <a:off x="311700" y="1284800"/>
            <a:ext cx="8520600" cy="51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navegador por defecto siempre hace GET para bajar las páginas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ponemos la URL en el navegador vemos directamente el JSON (aunque solo nos sirve para GET, no para otros métodos de HTTP)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Carrito de compras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 largo de este </a:t>
            </a:r>
            <a:r>
              <a:rPr lang="en"/>
              <a:t>módulo</a:t>
            </a:r>
            <a:r>
              <a:rPr lang="en"/>
              <a:t> vamos a trabajar con nuestro carrito de compras para lograr que guarde los datos en un servidor.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hacerlo paso a paso.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paso por clase.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5"/>
          <p:cNvPicPr preferRelativeResize="0"/>
          <p:nvPr/>
        </p:nvPicPr>
        <p:blipFill rotWithShape="1">
          <a:blip r:embed="rId4">
            <a:alphaModFix/>
          </a:blip>
          <a:srcRect b="38891" l="0" r="0" t="5716"/>
          <a:stretch/>
        </p:blipFill>
        <p:spPr>
          <a:xfrm>
            <a:off x="200625" y="1205175"/>
            <a:ext cx="8314750" cy="54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en el navegador</a:t>
            </a:r>
            <a:endParaRPr/>
          </a:p>
        </p:txBody>
      </p:sp>
      <p:sp>
        <p:nvSpPr>
          <p:cNvPr id="340" name="Google Shape;340;p45"/>
          <p:cNvSpPr txBox="1"/>
          <p:nvPr>
            <p:ph idx="4294967295" type="body"/>
          </p:nvPr>
        </p:nvSpPr>
        <p:spPr>
          <a:xfrm>
            <a:off x="6064800" y="1692581"/>
            <a:ext cx="2850600" cy="178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Extensión para Chrome: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JSON Formatter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la respuesta JSON </a:t>
            </a:r>
            <a:endParaRPr/>
          </a:p>
        </p:txBody>
      </p:sp>
      <p:sp>
        <p:nvSpPr>
          <p:cNvPr id="346" name="Google Shape;346;p46"/>
          <p:cNvSpPr txBox="1"/>
          <p:nvPr>
            <p:ph idx="4294967295" type="body"/>
          </p:nvPr>
        </p:nvSpPr>
        <p:spPr>
          <a:xfrm>
            <a:off x="311700" y="1284800"/>
            <a:ext cx="8520600" cy="51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navegador por defecto siempre hace GET para bajar las páginas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ponemos la URL en el navegador vemos directamente el JSON (aunque solo nos sirve para GET, no para otros métodos de HTTP)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6"/>
          <p:cNvPicPr preferRelativeResize="0"/>
          <p:nvPr/>
        </p:nvPicPr>
        <p:blipFill rotWithShape="1">
          <a:blip r:embed="rId3">
            <a:alphaModFix/>
          </a:blip>
          <a:srcRect b="10340" l="0" r="0" t="6533"/>
          <a:stretch/>
        </p:blipFill>
        <p:spPr>
          <a:xfrm>
            <a:off x="220500" y="4203000"/>
            <a:ext cx="8693325" cy="1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respuesta</a:t>
            </a:r>
            <a:endParaRPr/>
          </a:p>
        </p:txBody>
      </p:sp>
      <p:sp>
        <p:nvSpPr>
          <p:cNvPr id="353" name="Google Shape;353;p47"/>
          <p:cNvSpPr txBox="1"/>
          <p:nvPr>
            <p:ph idx="4294967295" type="body"/>
          </p:nvPr>
        </p:nvSpPr>
        <p:spPr>
          <a:xfrm>
            <a:off x="311700" y="1302150"/>
            <a:ext cx="8520600" cy="511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Analizamos la estructura de la respuesta para poder leerla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7"/>
          <p:cNvSpPr txBox="1"/>
          <p:nvPr/>
        </p:nvSpPr>
        <p:spPr>
          <a:xfrm>
            <a:off x="705025" y="2459600"/>
            <a:ext cx="64830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"status"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"OK"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"compras"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2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"producto"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"Manzana"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2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"precio"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"20"</a:t>
            </a:r>
            <a:endParaRPr sz="2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47"/>
          <p:cNvSpPr txBox="1"/>
          <p:nvPr/>
        </p:nvSpPr>
        <p:spPr>
          <a:xfrm>
            <a:off x="4662300" y="3122450"/>
            <a:ext cx="4170000" cy="58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Array de todos los registros</a:t>
            </a:r>
            <a:endParaRPr sz="2400"/>
          </a:p>
        </p:txBody>
      </p:sp>
      <p:cxnSp>
        <p:nvCxnSpPr>
          <p:cNvPr id="356" name="Google Shape;356;p47"/>
          <p:cNvCxnSpPr>
            <a:stCxn id="355" idx="1"/>
          </p:cNvCxnSpPr>
          <p:nvPr/>
        </p:nvCxnSpPr>
        <p:spPr>
          <a:xfrm flipH="1">
            <a:off x="3732600" y="3415850"/>
            <a:ext cx="929700" cy="1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8"/>
          <p:cNvPicPr preferRelativeResize="0"/>
          <p:nvPr/>
        </p:nvPicPr>
        <p:blipFill rotWithShape="1">
          <a:blip r:embed="rId3">
            <a:alphaModFix/>
          </a:blip>
          <a:srcRect b="38891" l="0" r="0" t="5716"/>
          <a:stretch/>
        </p:blipFill>
        <p:spPr>
          <a:xfrm>
            <a:off x="200625" y="1205175"/>
            <a:ext cx="8314750" cy="54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en el navegador</a:t>
            </a:r>
            <a:endParaRPr/>
          </a:p>
        </p:txBody>
      </p:sp>
      <p:sp>
        <p:nvSpPr>
          <p:cNvPr id="363" name="Google Shape;363;p48"/>
          <p:cNvSpPr txBox="1"/>
          <p:nvPr>
            <p:ph idx="4294967295" type="body"/>
          </p:nvPr>
        </p:nvSpPr>
        <p:spPr>
          <a:xfrm>
            <a:off x="6064800" y="1692581"/>
            <a:ext cx="2850600" cy="17856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Extensión para Chrome: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JSON Formatter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Consumir la API</a:t>
            </a:r>
            <a:endParaRPr/>
          </a:p>
        </p:txBody>
      </p:sp>
      <p:sp>
        <p:nvSpPr>
          <p:cNvPr id="369" name="Google Shape;369;p4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Consumir la API mockeada</a:t>
            </a:r>
            <a:endParaRPr/>
          </a:p>
        </p:txBody>
      </p:sp>
      <p:sp>
        <p:nvSpPr>
          <p:cNvPr id="375" name="Google Shape;375;p5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Ahora nos falta consumir esa API desde el front-end.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 que tenemos que ver es que el producto que pusimos en el JSON aparezca en la página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Hasta ahora teníamos: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 (HTML)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Estilos (CSS)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Programar y editar el DOM (JS)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Todo dentro del cliente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 ahora vamos a agregar: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Conexión al servidor desde JS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Nuestra situación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idx="4294967295" type="body"/>
          </p:nvPr>
        </p:nvSpPr>
        <p:spPr>
          <a:xfrm>
            <a:off x="311700" y="1924050"/>
            <a:ext cx="8520600" cy="47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ES7 incorpora la interfaz </a:t>
            </a:r>
            <a:r>
              <a:rPr b="1" lang="en"/>
              <a:t>fetch()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promise = fetch(url);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 uso más simple de fetch() toma un argumento (la ruta del recurso que se quiera traer) y </a:t>
            </a:r>
            <a:r>
              <a:rPr b="1" lang="en" u="sng">
                <a:solidFill>
                  <a:schemeClr val="dk1"/>
                </a:solidFill>
              </a:rPr>
              <a:t>el resultado es una promesa</a:t>
            </a:r>
            <a:r>
              <a:rPr lang="en" u="sng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que contiene la respuesta (un objeto </a:t>
            </a:r>
            <a:r>
              <a:rPr lang="en" u="sng">
                <a:solidFill>
                  <a:schemeClr val="hlink"/>
                </a:solidFill>
                <a:hlinkClick r:id="rId3"/>
              </a:rPr>
              <a:t>Response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en ES7</a:t>
            </a:r>
            <a:endParaRPr/>
          </a:p>
        </p:txBody>
      </p:sp>
      <p:sp>
        <p:nvSpPr>
          <p:cNvPr id="388" name="Google Shape;388;p52"/>
          <p:cNvSpPr txBox="1"/>
          <p:nvPr/>
        </p:nvSpPr>
        <p:spPr>
          <a:xfrm>
            <a:off x="910225" y="6417850"/>
            <a:ext cx="8233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https://developer.mozilla.org/es/docs/Web/API/Fetch_API/Utilizando_Fetch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 y ASYNC</a:t>
            </a:r>
            <a:endParaRPr/>
          </a:p>
        </p:txBody>
      </p:sp>
      <p:sp>
        <p:nvSpPr>
          <p:cNvPr id="394" name="Google Shape;394;p53"/>
          <p:cNvSpPr txBox="1"/>
          <p:nvPr>
            <p:ph idx="4294967295" type="body"/>
          </p:nvPr>
        </p:nvSpPr>
        <p:spPr>
          <a:xfrm>
            <a:off x="311700" y="1530725"/>
            <a:ext cx="8520600" cy="488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</a:t>
            </a:r>
            <a:r>
              <a:rPr b="1" lang="en"/>
              <a:t>ES8</a:t>
            </a:r>
            <a:r>
              <a:rPr lang="en"/>
              <a:t> se incorpora dos palabras reservadas para facilitar la escritura de código con promesas</a:t>
            </a:r>
            <a:endParaRPr/>
          </a:p>
        </p:txBody>
      </p:sp>
      <p:sp>
        <p:nvSpPr>
          <p:cNvPr id="395" name="Google Shape;395;p53"/>
          <p:cNvSpPr txBox="1"/>
          <p:nvPr/>
        </p:nvSpPr>
        <p:spPr>
          <a:xfrm>
            <a:off x="3667200" y="6492500"/>
            <a:ext cx="5476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https://javascript.info/async-await</a:t>
            </a: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5155550" y="2416625"/>
            <a:ext cx="3196200" cy="4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AWAIT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Desencapsula el contenido de una promesa.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 reescribe como el THEN de la promesa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Solo puede usarse dentro de funciones ASYNC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53"/>
          <p:cNvSpPr txBox="1"/>
          <p:nvPr/>
        </p:nvSpPr>
        <p:spPr>
          <a:xfrm>
            <a:off x="843025" y="2456810"/>
            <a:ext cx="3196200" cy="4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ASYNC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Hace que una función devuelva una promesa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El return se encapsulará en la promesa automaticamente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</a:t>
            </a:r>
            <a:endParaRPr/>
          </a:p>
        </p:txBody>
      </p:sp>
      <p:sp>
        <p:nvSpPr>
          <p:cNvPr id="403" name="Google Shape;403;p54"/>
          <p:cNvSpPr txBox="1"/>
          <p:nvPr>
            <p:ph idx="4294967295" type="body"/>
          </p:nvPr>
        </p:nvSpPr>
        <p:spPr>
          <a:xfrm>
            <a:off x="311700" y="1924050"/>
            <a:ext cx="8520600" cy="47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fetch(url);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response = await promise;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await lee el objeto dentro de la promesa cuando esté listo.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Mientras tanto libera al navegador para que pueda hacer otra cosa.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4" name="Google Shape;404;p54"/>
          <p:cNvSpPr txBox="1"/>
          <p:nvPr/>
        </p:nvSpPr>
        <p:spPr>
          <a:xfrm>
            <a:off x="910225" y="6417850"/>
            <a:ext cx="8233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https://developer.mozilla.org/es/docs/Web/API/Fetch_API/Utilizando_Fetch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tenemos?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Hasta ahora tenemos: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sitio web que permite agregar cosas al carrito mediante JS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</a:t>
            </a:r>
            <a:r>
              <a:rPr lang="en"/>
              <a:t>Que pasa al refrescar la página?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/>
          <p:nvPr/>
        </p:nvSpPr>
        <p:spPr>
          <a:xfrm>
            <a:off x="273026" y="1633145"/>
            <a:ext cx="2110500" cy="914700"/>
          </a:xfrm>
          <a:prstGeom prst="homePlate">
            <a:avLst>
              <a:gd fmla="val 30129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Meto comida en el horno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0" name="Google Shape;410;p55"/>
          <p:cNvSpPr/>
          <p:nvPr/>
        </p:nvSpPr>
        <p:spPr>
          <a:xfrm>
            <a:off x="2062250" y="1633150"/>
            <a:ext cx="4952100" cy="914700"/>
          </a:xfrm>
          <a:prstGeom prst="chevron">
            <a:avLst>
              <a:gd fmla="val 29853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Miro el horno hasta que esté lista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1" name="Google Shape;411;p55"/>
          <p:cNvSpPr/>
          <p:nvPr/>
        </p:nvSpPr>
        <p:spPr>
          <a:xfrm>
            <a:off x="6787750" y="1633150"/>
            <a:ext cx="2110500" cy="914700"/>
          </a:xfrm>
          <a:prstGeom prst="chevron">
            <a:avLst>
              <a:gd fmla="val 29853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Ceno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2" name="Google Shape;412;p55"/>
          <p:cNvSpPr/>
          <p:nvPr/>
        </p:nvSpPr>
        <p:spPr>
          <a:xfrm>
            <a:off x="273026" y="4605285"/>
            <a:ext cx="2110500" cy="914700"/>
          </a:xfrm>
          <a:prstGeom prst="homePlate">
            <a:avLst>
              <a:gd fmla="val 30129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Meto comida en el horno y prendo timer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3" name="Google Shape;413;p55"/>
          <p:cNvSpPr/>
          <p:nvPr/>
        </p:nvSpPr>
        <p:spPr>
          <a:xfrm>
            <a:off x="2062248" y="4605303"/>
            <a:ext cx="2110500" cy="914700"/>
          </a:xfrm>
          <a:prstGeom prst="chevron">
            <a:avLst>
              <a:gd fmla="val 29853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Preparo la mesa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4" name="Google Shape;414;p55"/>
          <p:cNvSpPr/>
          <p:nvPr/>
        </p:nvSpPr>
        <p:spPr>
          <a:xfrm>
            <a:off x="6787762" y="4605303"/>
            <a:ext cx="2110500" cy="914700"/>
          </a:xfrm>
          <a:prstGeom prst="chevron">
            <a:avLst>
              <a:gd fmla="val 29853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Ceno con una serie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5" name="Google Shape;415;p55"/>
          <p:cNvSpPr/>
          <p:nvPr/>
        </p:nvSpPr>
        <p:spPr>
          <a:xfrm>
            <a:off x="2000570" y="2682730"/>
            <a:ext cx="4858500" cy="914700"/>
          </a:xfrm>
          <a:prstGeom prst="chevron">
            <a:avLst>
              <a:gd fmla="val 29853" name="adj"/>
            </a:avLst>
          </a:prstGeom>
          <a:solidFill>
            <a:srgbClr val="666666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 hace la comida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6" name="Google Shape;416;p55"/>
          <p:cNvSpPr/>
          <p:nvPr/>
        </p:nvSpPr>
        <p:spPr>
          <a:xfrm>
            <a:off x="3884453" y="4605303"/>
            <a:ext cx="2110500" cy="914700"/>
          </a:xfrm>
          <a:prstGeom prst="chevron">
            <a:avLst>
              <a:gd fmla="val 29853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Cargo la serie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7" name="Google Shape;417;p55"/>
          <p:cNvSpPr/>
          <p:nvPr/>
        </p:nvSpPr>
        <p:spPr>
          <a:xfrm>
            <a:off x="5759718" y="4605303"/>
            <a:ext cx="1254600" cy="914700"/>
          </a:xfrm>
          <a:prstGeom prst="chevron">
            <a:avLst>
              <a:gd fmla="val 29853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...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8" name="Google Shape;418;p55"/>
          <p:cNvSpPr txBox="1"/>
          <p:nvPr/>
        </p:nvSpPr>
        <p:spPr>
          <a:xfrm>
            <a:off x="2787989" y="923100"/>
            <a:ext cx="3114300" cy="40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SINCRÓNICO</a:t>
            </a:r>
            <a:endParaRPr b="1" sz="24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55"/>
          <p:cNvSpPr txBox="1"/>
          <p:nvPr/>
        </p:nvSpPr>
        <p:spPr>
          <a:xfrm>
            <a:off x="2695249" y="3945426"/>
            <a:ext cx="3299700" cy="40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ASINCRÓNICO</a:t>
            </a:r>
            <a:endParaRPr b="1" sz="24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2000575" y="5750425"/>
            <a:ext cx="3994500" cy="914700"/>
          </a:xfrm>
          <a:prstGeom prst="chevron">
            <a:avLst>
              <a:gd fmla="val 29853" name="adj"/>
            </a:avLst>
          </a:prstGeom>
          <a:solidFill>
            <a:srgbClr val="666666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 hace la comida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1" name="Google Shape;421;p55"/>
          <p:cNvSpPr/>
          <p:nvPr/>
        </p:nvSpPr>
        <p:spPr>
          <a:xfrm>
            <a:off x="5605249" y="5750425"/>
            <a:ext cx="1409100" cy="914700"/>
          </a:xfrm>
          <a:prstGeom prst="chevron">
            <a:avLst>
              <a:gd fmla="val 29853" name="adj"/>
            </a:avLst>
          </a:prstGeom>
          <a:solidFill>
            <a:schemeClr val="accent5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RING!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2" name="Google Shape;422;p55"/>
          <p:cNvSpPr txBox="1"/>
          <p:nvPr/>
        </p:nvSpPr>
        <p:spPr>
          <a:xfrm>
            <a:off x="7436200" y="5846150"/>
            <a:ext cx="170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Responde la promesa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23" name="Google Shape;423;p55"/>
          <p:cNvCxnSpPr>
            <a:stCxn id="422" idx="1"/>
            <a:endCxn id="421" idx="3"/>
          </p:cNvCxnSpPr>
          <p:nvPr/>
        </p:nvCxnSpPr>
        <p:spPr>
          <a:xfrm rot="10800000">
            <a:off x="7014400" y="6207800"/>
            <a:ext cx="421800" cy="9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Recibir JSON</a:t>
            </a:r>
            <a:endParaRPr/>
          </a:p>
        </p:txBody>
      </p:sp>
      <p:sp>
        <p:nvSpPr>
          <p:cNvPr id="429" name="Google Shape;429;p56"/>
          <p:cNvSpPr txBox="1"/>
          <p:nvPr/>
        </p:nvSpPr>
        <p:spPr>
          <a:xfrm>
            <a:off x="628675" y="2533650"/>
            <a:ext cx="82470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 ejecutar res.json()</a:t>
            </a:r>
            <a:r>
              <a:rPr b="1" lang="en" sz="2400"/>
              <a:t> </a:t>
            </a:r>
            <a:r>
              <a:rPr lang="en" sz="2400"/>
              <a:t>se parsea (“compila”) a un objeto automáticamente.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Devuelve una promesa, dado que convertir a JSON puede demorar mucho</a:t>
            </a:r>
            <a:endParaRPr sz="2400"/>
          </a:p>
        </p:txBody>
      </p:sp>
      <p:sp>
        <p:nvSpPr>
          <p:cNvPr id="430" name="Google Shape;430;p56"/>
          <p:cNvSpPr txBox="1"/>
          <p:nvPr/>
        </p:nvSpPr>
        <p:spPr>
          <a:xfrm>
            <a:off x="152400" y="1496100"/>
            <a:ext cx="86688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response.json()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¿Y si el archivo no existe?</a:t>
            </a:r>
            <a:endParaRPr/>
          </a:p>
        </p:txBody>
      </p:sp>
      <p:sp>
        <p:nvSpPr>
          <p:cNvPr id="436" name="Google Shape;436;p57"/>
          <p:cNvSpPr txBox="1"/>
          <p:nvPr>
            <p:ph idx="4294967295" type="body"/>
          </p:nvPr>
        </p:nvSpPr>
        <p:spPr>
          <a:xfrm>
            <a:off x="311700" y="1215350"/>
            <a:ext cx="8520600" cy="24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 objeto “response” tiene información de la respuesta obtenida del servidor.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 response.ok nos dice si la descarga pudo hacerse correctamente (Código HTTP 200)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763725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/>
        </p:nvSpPr>
        <p:spPr>
          <a:xfrm>
            <a:off x="176675" y="643875"/>
            <a:ext cx="8738700" cy="5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"#use-ajax"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58"/>
          <p:cNvSpPr/>
          <p:nvPr/>
        </p:nvSpPr>
        <p:spPr>
          <a:xfrm>
            <a:off x="3340301" y="3174000"/>
            <a:ext cx="2870100" cy="5100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8"/>
          <p:cNvSpPr/>
          <p:nvPr/>
        </p:nvSpPr>
        <p:spPr>
          <a:xfrm>
            <a:off x="176675" y="738919"/>
            <a:ext cx="1163700" cy="5100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8"/>
          <p:cNvSpPr/>
          <p:nvPr/>
        </p:nvSpPr>
        <p:spPr>
          <a:xfrm>
            <a:off x="3143250" y="2189225"/>
            <a:ext cx="990600" cy="5100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8"/>
          <p:cNvSpPr/>
          <p:nvPr/>
        </p:nvSpPr>
        <p:spPr>
          <a:xfrm>
            <a:off x="4303630" y="2189225"/>
            <a:ext cx="1811400" cy="5100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8"/>
          <p:cNvSpPr/>
          <p:nvPr/>
        </p:nvSpPr>
        <p:spPr>
          <a:xfrm>
            <a:off x="938492" y="2699225"/>
            <a:ext cx="2478000" cy="5100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8"/>
          <p:cNvSpPr/>
          <p:nvPr/>
        </p:nvSpPr>
        <p:spPr>
          <a:xfrm>
            <a:off x="2279700" y="3174000"/>
            <a:ext cx="990600" cy="5100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Ejercicio</a:t>
            </a:r>
            <a:r>
              <a:rPr lang="en"/>
              <a:t>: usar el json</a:t>
            </a:r>
            <a:endParaRPr/>
          </a:p>
        </p:txBody>
      </p:sp>
      <p:sp>
        <p:nvSpPr>
          <p:cNvPr id="454" name="Google Shape;454;p5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 … de la slide anterior es lo que procesa el JSON para mostrarlo en la tabla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Completar la adaptación del código para que funcione correctamente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/>
          <p:nvPr>
            <p:ph type="title"/>
          </p:nvPr>
        </p:nvSpPr>
        <p:spPr>
          <a:xfrm>
            <a:off x="483600" y="215250"/>
            <a:ext cx="8255400" cy="594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¿Cómo agrego el cartelito de “Loading…”?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/>
        </p:nvSpPr>
        <p:spPr>
          <a:xfrm>
            <a:off x="176675" y="643875"/>
            <a:ext cx="8738700" cy="50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"#use-ajax"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"&lt;h1&gt;Loading...&lt;/h1&gt;"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61"/>
          <p:cNvSpPr/>
          <p:nvPr/>
        </p:nvSpPr>
        <p:spPr>
          <a:xfrm>
            <a:off x="360325" y="2151125"/>
            <a:ext cx="8212200" cy="5100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type="title"/>
          </p:nvPr>
        </p:nvSpPr>
        <p:spPr>
          <a:xfrm>
            <a:off x="483600" y="215250"/>
            <a:ext cx="8176800" cy="605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/>
              <a:t>Y qué pasa si la descarga no se puede hacer?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Promesas (Terminología)</a:t>
            </a:r>
            <a:endParaRPr/>
          </a:p>
        </p:txBody>
      </p:sp>
      <p:sp>
        <p:nvSpPr>
          <p:cNvPr id="476" name="Google Shape;476;p63"/>
          <p:cNvSpPr txBox="1"/>
          <p:nvPr>
            <p:ph idx="4294967295" type="body"/>
          </p:nvPr>
        </p:nvSpPr>
        <p:spPr>
          <a:xfrm>
            <a:off x="311700" y="1270000"/>
            <a:ext cx="8520600" cy="51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Una promesa tiene 4 estados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Cumplida </a:t>
            </a:r>
            <a:r>
              <a:rPr i="1" lang="en"/>
              <a:t>(fulfilled)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Rechazada </a:t>
            </a:r>
            <a:r>
              <a:rPr i="1" lang="en"/>
              <a:t>(rejected)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Pendiente </a:t>
            </a:r>
            <a:r>
              <a:rPr i="1" lang="en"/>
              <a:t>(pending)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Finalizada </a:t>
            </a:r>
            <a:r>
              <a:rPr i="1" lang="en"/>
              <a:t>(settled)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Término </a:t>
            </a:r>
            <a:r>
              <a:rPr b="1" lang="en">
                <a:solidFill>
                  <a:schemeClr val="dk1"/>
                </a:solidFill>
              </a:rPr>
              <a:t>then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 vez de pasar funciones callback a una función, a la promesa le “encadenamos” las funciones callback.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397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hazAlgo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exitoCallback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falloCallback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39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hazAlgo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8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exitoCallback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falloCallback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7" name="Google Shape;47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750" y="1189125"/>
            <a:ext cx="3592800" cy="196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63"/>
          <p:cNvCxnSpPr/>
          <p:nvPr/>
        </p:nvCxnSpPr>
        <p:spPr>
          <a:xfrm flipH="1">
            <a:off x="1640425" y="5710525"/>
            <a:ext cx="2313000" cy="179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63"/>
          <p:cNvSpPr txBox="1"/>
          <p:nvPr/>
        </p:nvSpPr>
        <p:spPr>
          <a:xfrm>
            <a:off x="3953425" y="5341300"/>
            <a:ext cx="1506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Promise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"/>
          <p:cNvSpPr txBox="1"/>
          <p:nvPr/>
        </p:nvSpPr>
        <p:spPr>
          <a:xfrm>
            <a:off x="176675" y="643875"/>
            <a:ext cx="8881500" cy="6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"#use-ajax"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"&lt;h1&gt;Loading...&lt;/h1&gt;"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80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"&lt;h1&gt;Error - Failed URL!&lt;/h1&gt;"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"&lt;h1&gt;Connection error&lt;/h1&gt;"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64"/>
          <p:cNvSpPr/>
          <p:nvPr/>
        </p:nvSpPr>
        <p:spPr>
          <a:xfrm>
            <a:off x="337275" y="1835414"/>
            <a:ext cx="867300" cy="3213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4"/>
          <p:cNvSpPr/>
          <p:nvPr/>
        </p:nvSpPr>
        <p:spPr>
          <a:xfrm>
            <a:off x="369397" y="5176194"/>
            <a:ext cx="867300" cy="321300"/>
          </a:xfrm>
          <a:prstGeom prst="rect">
            <a:avLst/>
          </a:prstGeom>
          <a:solidFill>
            <a:srgbClr val="AF3E33">
              <a:alpha val="3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Limitaciones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El código Javascript que se ejecuta en el cliente (navegador/browser) no se persiste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Hay formas de guardarlo, pero estaría guardado en la PC del usuario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Necesitamos tener esos datos en el servidor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Funcionamiento</a:t>
            </a:r>
            <a:endParaRPr/>
          </a:p>
        </p:txBody>
      </p:sp>
      <p:pic>
        <p:nvPicPr>
          <p:cNvPr id="492" name="Google Shape;492;p65"/>
          <p:cNvPicPr preferRelativeResize="0"/>
          <p:nvPr/>
        </p:nvPicPr>
        <p:blipFill rotWithShape="1">
          <a:blip r:embed="rId3">
            <a:alphaModFix/>
          </a:blip>
          <a:srcRect b="22728" l="18866" r="19355" t="19216"/>
          <a:stretch/>
        </p:blipFill>
        <p:spPr>
          <a:xfrm>
            <a:off x="686375" y="2325137"/>
            <a:ext cx="7771300" cy="316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de Sistemas Web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76750" y="3275875"/>
            <a:ext cx="4926600" cy="1134300"/>
          </a:xfrm>
          <a:prstGeom prst="rect">
            <a:avLst/>
          </a:prstGeom>
          <a:noFill/>
          <a:ln cap="flat" cmpd="sng" w="28575">
            <a:solidFill>
              <a:srgbClr val="7F6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84338" y="4567900"/>
            <a:ext cx="4926600" cy="1373100"/>
          </a:xfrm>
          <a:prstGeom prst="rect">
            <a:avLst/>
          </a:prstGeom>
          <a:noFill/>
          <a:ln cap="flat" cmpd="sng" w="28575">
            <a:solidFill>
              <a:srgbClr val="7F6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252875" y="2202900"/>
            <a:ext cx="1530000" cy="902400"/>
          </a:xfrm>
          <a:prstGeom prst="rect">
            <a:avLst/>
          </a:prstGeom>
          <a:noFill/>
          <a:ln cap="flat" cmpd="sng" w="28575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Hardware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060500" y="2202825"/>
            <a:ext cx="5239800" cy="902400"/>
          </a:xfrm>
          <a:prstGeom prst="rect">
            <a:avLst/>
          </a:prstGeom>
          <a:noFill/>
          <a:ln cap="flat" cmpd="sng" w="28575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63" y="2202888"/>
            <a:ext cx="921276" cy="90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0"/>
          <p:cNvCxnSpPr>
            <a:stCxn id="220" idx="3"/>
            <a:endCxn id="221" idx="1"/>
          </p:cNvCxnSpPr>
          <p:nvPr/>
        </p:nvCxnSpPr>
        <p:spPr>
          <a:xfrm>
            <a:off x="1782875" y="2654100"/>
            <a:ext cx="277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0"/>
          <p:cNvCxnSpPr>
            <a:stCxn id="221" idx="3"/>
            <a:endCxn id="222" idx="1"/>
          </p:cNvCxnSpPr>
          <p:nvPr/>
        </p:nvCxnSpPr>
        <p:spPr>
          <a:xfrm>
            <a:off x="7300300" y="2654025"/>
            <a:ext cx="669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0"/>
          <p:cNvSpPr txBox="1"/>
          <p:nvPr/>
        </p:nvSpPr>
        <p:spPr>
          <a:xfrm>
            <a:off x="252875" y="3582700"/>
            <a:ext cx="1530000" cy="607800"/>
          </a:xfrm>
          <a:prstGeom prst="rect">
            <a:avLst/>
          </a:prstGeom>
          <a:noFill/>
          <a:ln cap="flat" cmpd="sng" w="28575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Hardware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50" y="3435463"/>
            <a:ext cx="921276" cy="90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0"/>
          <p:cNvCxnSpPr>
            <a:stCxn id="228" idx="3"/>
            <a:endCxn id="229" idx="1"/>
          </p:cNvCxnSpPr>
          <p:nvPr/>
        </p:nvCxnSpPr>
        <p:spPr>
          <a:xfrm>
            <a:off x="1782875" y="5251150"/>
            <a:ext cx="450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0"/>
          <p:cNvCxnSpPr>
            <a:stCxn id="231" idx="3"/>
            <a:endCxn id="226" idx="1"/>
          </p:cNvCxnSpPr>
          <p:nvPr/>
        </p:nvCxnSpPr>
        <p:spPr>
          <a:xfrm>
            <a:off x="6540775" y="3886600"/>
            <a:ext cx="1429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0"/>
          <p:cNvSpPr txBox="1"/>
          <p:nvPr/>
        </p:nvSpPr>
        <p:spPr>
          <a:xfrm>
            <a:off x="5554375" y="3435550"/>
            <a:ext cx="986400" cy="902100"/>
          </a:xfrm>
          <a:prstGeom prst="rect">
            <a:avLst/>
          </a:prstGeom>
          <a:noFill/>
          <a:ln cap="flat" cmpd="sng" w="28575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Front end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3410275" y="3435550"/>
            <a:ext cx="1246800" cy="902100"/>
          </a:xfrm>
          <a:prstGeom prst="rect">
            <a:avLst/>
          </a:prstGeom>
          <a:noFill/>
          <a:ln cap="flat" cmpd="sng" w="28575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 end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30"/>
          <p:cNvCxnSpPr>
            <a:stCxn id="232" idx="3"/>
            <a:endCxn id="231" idx="1"/>
          </p:cNvCxnSpPr>
          <p:nvPr/>
        </p:nvCxnSpPr>
        <p:spPr>
          <a:xfrm>
            <a:off x="4657075" y="3886600"/>
            <a:ext cx="897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0"/>
          <p:cNvSpPr txBox="1"/>
          <p:nvPr/>
        </p:nvSpPr>
        <p:spPr>
          <a:xfrm>
            <a:off x="24621" y="5531284"/>
            <a:ext cx="1429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5332975" y="4673275"/>
            <a:ext cx="1429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Cliente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5235675" y="3275875"/>
            <a:ext cx="1702500" cy="1867200"/>
          </a:xfrm>
          <a:prstGeom prst="rect">
            <a:avLst/>
          </a:prstGeom>
          <a:noFill/>
          <a:ln cap="flat" cmpd="sng" w="28575">
            <a:solidFill>
              <a:srgbClr val="7F6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3" y="4026453"/>
            <a:ext cx="607800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2233458" y="4800100"/>
            <a:ext cx="1633500" cy="902100"/>
          </a:xfrm>
          <a:prstGeom prst="rect">
            <a:avLst/>
          </a:prstGeom>
          <a:noFill/>
          <a:ln cap="flat" cmpd="sng" w="28575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30"/>
          <p:cNvCxnSpPr>
            <a:stCxn id="229" idx="0"/>
            <a:endCxn id="232" idx="1"/>
          </p:cNvCxnSpPr>
          <p:nvPr/>
        </p:nvCxnSpPr>
        <p:spPr>
          <a:xfrm flipH="1" rot="10800000">
            <a:off x="3050208" y="3886600"/>
            <a:ext cx="360000" cy="913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0"/>
          <p:cNvSpPr txBox="1"/>
          <p:nvPr/>
        </p:nvSpPr>
        <p:spPr>
          <a:xfrm>
            <a:off x="252875" y="4947250"/>
            <a:ext cx="1530000" cy="607800"/>
          </a:xfrm>
          <a:prstGeom prst="rect">
            <a:avLst/>
          </a:prstGeom>
          <a:noFill/>
          <a:ln cap="flat" cmpd="sng" w="28575">
            <a:solidFill>
              <a:srgbClr val="212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Hardware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52659" y="3156704"/>
            <a:ext cx="1429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0"/>
          <p:cNvCxnSpPr>
            <a:stCxn id="232" idx="1"/>
            <a:endCxn id="225" idx="3"/>
          </p:cNvCxnSpPr>
          <p:nvPr/>
        </p:nvCxnSpPr>
        <p:spPr>
          <a:xfrm rot="10800000">
            <a:off x="1782775" y="3886600"/>
            <a:ext cx="16275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encarga de manejar la interfaz gráfica del usuario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encarga de: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Almacenar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 seguridad (que cada uno vea solo sus datos, etc)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Pasos: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Estos son los pasos que vamos a seguir a través de las clases (el orden puede variar levemente):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Traer datos estáticos que están en el servidor (HOY)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 esos datos sean dinámicos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 esos datos estén guardados en un archivo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Guardar nuevos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Borrar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Editar datos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264" name="Google Shape;264;p34"/>
          <p:cNvSpPr txBox="1"/>
          <p:nvPr>
            <p:ph idx="4294967295" type="body"/>
          </p:nvPr>
        </p:nvSpPr>
        <p:spPr>
          <a:xfrm>
            <a:off x="311700" y="1250074"/>
            <a:ext cx="8520600" cy="20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API es una interfaz que nos da una aplicación para comunicarnos con ella</a:t>
            </a:r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831900" y="4365275"/>
            <a:ext cx="2799900" cy="1542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Cliente</a:t>
            </a:r>
            <a:endParaRPr sz="3000"/>
          </a:p>
        </p:txBody>
      </p:sp>
      <p:sp>
        <p:nvSpPr>
          <p:cNvPr id="266" name="Google Shape;266;p34"/>
          <p:cNvSpPr txBox="1"/>
          <p:nvPr/>
        </p:nvSpPr>
        <p:spPr>
          <a:xfrm>
            <a:off x="5701475" y="4365275"/>
            <a:ext cx="2799900" cy="1542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 Servidor</a:t>
            </a:r>
            <a:endParaRPr sz="3000"/>
          </a:p>
        </p:txBody>
      </p:sp>
      <p:cxnSp>
        <p:nvCxnSpPr>
          <p:cNvPr id="267" name="Google Shape;267;p34"/>
          <p:cNvCxnSpPr>
            <a:stCxn id="265" idx="3"/>
            <a:endCxn id="266" idx="1"/>
          </p:cNvCxnSpPr>
          <p:nvPr/>
        </p:nvCxnSpPr>
        <p:spPr>
          <a:xfrm>
            <a:off x="3631800" y="5136275"/>
            <a:ext cx="2069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4"/>
          <p:cNvSpPr/>
          <p:nvPr/>
        </p:nvSpPr>
        <p:spPr>
          <a:xfrm>
            <a:off x="5376850" y="4999325"/>
            <a:ext cx="253500" cy="2739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9" name="Google Shape;269;p34"/>
          <p:cNvSpPr txBox="1"/>
          <p:nvPr/>
        </p:nvSpPr>
        <p:spPr>
          <a:xfrm>
            <a:off x="5062350" y="3107300"/>
            <a:ext cx="994200" cy="51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API</a:t>
            </a:r>
            <a:endParaRPr sz="3000"/>
          </a:p>
        </p:txBody>
      </p:sp>
      <p:cxnSp>
        <p:nvCxnSpPr>
          <p:cNvPr id="270" name="Google Shape;270;p34"/>
          <p:cNvCxnSpPr>
            <a:stCxn id="269" idx="2"/>
            <a:endCxn id="268" idx="0"/>
          </p:cNvCxnSpPr>
          <p:nvPr/>
        </p:nvCxnSpPr>
        <p:spPr>
          <a:xfrm flipH="1">
            <a:off x="5503650" y="3617300"/>
            <a:ext cx="55800" cy="13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