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44"/>
  </p:notesMasterIdLst>
  <p:handoutMasterIdLst>
    <p:handoutMasterId r:id="rId45"/>
  </p:handoutMasterIdLst>
  <p:sldIdLst>
    <p:sldId id="278" r:id="rId2"/>
    <p:sldId id="274" r:id="rId3"/>
    <p:sldId id="275" r:id="rId4"/>
    <p:sldId id="276" r:id="rId5"/>
    <p:sldId id="277" r:id="rId6"/>
    <p:sldId id="272" r:id="rId7"/>
    <p:sldId id="273" r:id="rId8"/>
    <p:sldId id="268" r:id="rId9"/>
    <p:sldId id="269" r:id="rId10"/>
    <p:sldId id="270" r:id="rId11"/>
    <p:sldId id="262" r:id="rId12"/>
    <p:sldId id="263" r:id="rId13"/>
    <p:sldId id="264" r:id="rId14"/>
    <p:sldId id="265" r:id="rId15"/>
    <p:sldId id="266" r:id="rId16"/>
    <p:sldId id="256" r:id="rId17"/>
    <p:sldId id="257" r:id="rId18"/>
    <p:sldId id="258" r:id="rId19"/>
    <p:sldId id="259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</p:sldIdLst>
  <p:sldSz cx="9144000" cy="6858000" type="screen4x3"/>
  <p:notesSz cx="6797675" cy="9926638"/>
  <p:embeddedFontLst>
    <p:embeddedFont>
      <p:font typeface="Calibri" panose="020F0502020204030204" pitchFamily="34" charset="0"/>
      <p:regular r:id="rId46"/>
      <p:bold r:id="rId47"/>
      <p:italic r:id="rId48"/>
      <p:boldItalic r:id="rId49"/>
    </p:embeddedFont>
    <p:embeddedFont>
      <p:font typeface="Proxima Nova" panose="020B0604020202020204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000000"/>
          </p15:clr>
        </p15:guide>
        <p15:guide id="2" pos="2142" userDrawn="1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7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3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A87886D-E69E-4CF9-A7BD-B9F93E1D88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AR"/>
              <a:t>Programador Full Stack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C00DECB-6ED1-42C1-9869-46920EEC776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72144-6C84-4B85-ACA2-95A058CD7635}" type="datetimeFigureOut">
              <a:rPr lang="es-AR" smtClean="0"/>
              <a:t>28/10/2019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8CF1688-03AF-4009-B957-5E82733AC1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5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AR"/>
              <a:t>Modulo 5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24D0954-783E-4E3C-939E-C5072612293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5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3512D-8698-4E7C-8300-9145A10A3C5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16461474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797675" cy="9926638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4;n"/>
          <p:cNvSpPr txBox="1"/>
          <p:nvPr/>
        </p:nvSpPr>
        <p:spPr>
          <a:xfrm>
            <a:off x="0" y="1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5;n"/>
          <p:cNvSpPr txBox="1">
            <a:spLocks noGrp="1"/>
          </p:cNvSpPr>
          <p:nvPr>
            <p:ph type="dt" idx="10"/>
          </p:nvPr>
        </p:nvSpPr>
        <p:spPr>
          <a:xfrm>
            <a:off x="3850442" y="0"/>
            <a:ext cx="2944085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" name="Google Shape;6;n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5638" cy="3348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" name="Google Shape;7;n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6566" cy="390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n"/>
          <p:cNvSpPr txBox="1"/>
          <p:nvPr/>
        </p:nvSpPr>
        <p:spPr>
          <a:xfrm>
            <a:off x="0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n"/>
          <p:cNvSpPr txBox="1">
            <a:spLocks noGrp="1"/>
          </p:cNvSpPr>
          <p:nvPr>
            <p:ph type="sldNum" idx="12"/>
          </p:nvPr>
        </p:nvSpPr>
        <p:spPr>
          <a:xfrm>
            <a:off x="3850442" y="9428582"/>
            <a:ext cx="2944085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2159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032734b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032734bc0_0_0:notes"/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350A363-C9B2-4D8B-81B7-5330F09D810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43346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5" name="Google Shape;535;p44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44:notes"/>
          <p:cNvSpPr txBox="1">
            <a:spLocks noGrp="1"/>
          </p:cNvSpPr>
          <p:nvPr>
            <p:ph type="sldNum" idx="12"/>
          </p:nvPr>
        </p:nvSpPr>
        <p:spPr>
          <a:xfrm>
            <a:off x="3850443" y="9428585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12</a:t>
            </a:fld>
            <a:endParaRPr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CB01268-568C-4F86-BD91-B34AD0CA154F}"/>
              </a:ext>
            </a:extLst>
          </p:cNvPr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68571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5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3B1B083-0BBB-4480-BC4B-B2A85360D41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59694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9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327614B-ED85-48FA-9D87-159CBCF9885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555686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2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F7A5F13-1E76-4F5D-8C32-C95D17790A3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16976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fecha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2159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29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95:notes"/>
          <p:cNvSpPr txBox="1"/>
          <p:nvPr/>
        </p:nvSpPr>
        <p:spPr>
          <a:xfrm>
            <a:off x="3850442" y="9428582"/>
            <a:ext cx="2944085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2159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/>
          </a:p>
        </p:txBody>
      </p:sp>
      <p:sp>
        <p:nvSpPr>
          <p:cNvPr id="785" name="Google Shape;785;p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86" name="Google Shape;786;p95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72B01D6-9321-4FF5-8116-A4A9ECF2C69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94815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96:notes"/>
          <p:cNvSpPr txBox="1"/>
          <p:nvPr/>
        </p:nvSpPr>
        <p:spPr>
          <a:xfrm>
            <a:off x="3850442" y="9428582"/>
            <a:ext cx="2944085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2159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/>
          </a:p>
        </p:txBody>
      </p:sp>
      <p:sp>
        <p:nvSpPr>
          <p:cNvPr id="794" name="Google Shape;794;p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95" name="Google Shape;795;p96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F5FBD04-2368-4321-9B1D-39F78D19D2E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26286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97:notes"/>
          <p:cNvSpPr txBox="1"/>
          <p:nvPr/>
        </p:nvSpPr>
        <p:spPr>
          <a:xfrm>
            <a:off x="3850442" y="9428582"/>
            <a:ext cx="2944085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2159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/>
          </a:p>
        </p:txBody>
      </p:sp>
      <p:sp>
        <p:nvSpPr>
          <p:cNvPr id="803" name="Google Shape;803;p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04" name="Google Shape;804;p97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F648D9F-9045-4E87-8C8D-D3A0F15A76C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22296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98:notes"/>
          <p:cNvSpPr txBox="1"/>
          <p:nvPr/>
        </p:nvSpPr>
        <p:spPr>
          <a:xfrm>
            <a:off x="3850442" y="9428582"/>
            <a:ext cx="2944085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2159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/>
          </a:p>
        </p:txBody>
      </p:sp>
      <p:sp>
        <p:nvSpPr>
          <p:cNvPr id="812" name="Google Shape;812;p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13" name="Google Shape;813;p98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61F3FBC-E802-4794-84BC-FEEBCF53B6F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68263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08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4A65A6A-B74D-4D46-A373-F9588C69601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10120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09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612A67-2C82-420D-A479-98ECA894ED9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59841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5505232905_0_0:notes"/>
          <p:cNvSpPr txBox="1">
            <a:spLocks noGrp="1"/>
          </p:cNvSpPr>
          <p:nvPr>
            <p:ph type="body" idx="1"/>
          </p:nvPr>
        </p:nvSpPr>
        <p:spPr>
          <a:xfrm>
            <a:off x="679768" y="4777195"/>
            <a:ext cx="5438140" cy="390877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g55052329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791C37B-3D7F-4153-8741-19E0841992D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06234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3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8A153AD-0E57-4E1A-A76D-8CFE93FCE17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58573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/>
          <p:nvPr/>
        </p:nvSpPr>
        <p:spPr>
          <a:xfrm rot="10800000" flipH="1">
            <a:off x="1525" y="575"/>
            <a:ext cx="2220900" cy="2301300"/>
          </a:xfrm>
          <a:prstGeom prst="snip1Rect">
            <a:avLst>
              <a:gd name="adj" fmla="val 50000"/>
            </a:avLst>
          </a:prstGeom>
          <a:solidFill>
            <a:srgbClr val="0195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grpSp>
        <p:nvGrpSpPr>
          <p:cNvPr id="21" name="Google Shape;21;p2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2" name="Google Shape;22;p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" name="Google Shape;23;p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0195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0195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6" name="Google Shape;26;p2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" name="Google Shape;27;p2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accent5"/>
                </a:solidFill>
              </a:rPr>
              <a:t>CFP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28" name="Google Shape;28;p2"/>
          <p:cNvSpPr txBox="1">
            <a:spLocks noGrp="1"/>
          </p:cNvSpPr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 txBox="1">
            <a:spLocks noGrp="1"/>
          </p:cNvSpPr>
          <p:nvPr>
            <p:ph type="title"/>
          </p:nvPr>
        </p:nvSpPr>
        <p:spPr>
          <a:xfrm>
            <a:off x="628650" y="290400"/>
            <a:ext cx="7886700" cy="11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body" idx="1"/>
          </p:nvPr>
        </p:nvSpPr>
        <p:spPr>
          <a:xfrm>
            <a:off x="6286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body" idx="2"/>
          </p:nvPr>
        </p:nvSpPr>
        <p:spPr>
          <a:xfrm>
            <a:off x="46291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31" name="Google Shape;131;p13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FFFF"/>
                </a:solidFill>
              </a:rPr>
              <a:t>CFP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>
            <a:spLocks noGrp="1"/>
          </p:cNvSpPr>
          <p:nvPr>
            <p:ph type="title"/>
          </p:nvPr>
        </p:nvSpPr>
        <p:spPr>
          <a:xfrm>
            <a:off x="782241" y="124200"/>
            <a:ext cx="7886700" cy="10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body" idx="1"/>
          </p:nvPr>
        </p:nvSpPr>
        <p:spPr>
          <a:xfrm>
            <a:off x="629850" y="1077576"/>
            <a:ext cx="3868200" cy="25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2"/>
          </p:nvPr>
        </p:nvSpPr>
        <p:spPr>
          <a:xfrm>
            <a:off x="629850" y="3647181"/>
            <a:ext cx="3868200" cy="29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14"/>
          <p:cNvSpPr txBox="1">
            <a:spLocks noGrp="1"/>
          </p:cNvSpPr>
          <p:nvPr>
            <p:ph type="body" idx="3"/>
          </p:nvPr>
        </p:nvSpPr>
        <p:spPr>
          <a:xfrm>
            <a:off x="4629150" y="1077576"/>
            <a:ext cx="3887400" cy="25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7" name="Google Shape;137;p14"/>
          <p:cNvSpPr txBox="1">
            <a:spLocks noGrp="1"/>
          </p:cNvSpPr>
          <p:nvPr>
            <p:ph type="body" idx="4"/>
          </p:nvPr>
        </p:nvSpPr>
        <p:spPr>
          <a:xfrm>
            <a:off x="4629154" y="3647181"/>
            <a:ext cx="3887400" cy="29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14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4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40" name="Google Shape;140;p14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FFFF"/>
                </a:solidFill>
              </a:rPr>
              <a:t>CFP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>
            <a:spLocks noGrp="1"/>
          </p:cNvSpPr>
          <p:nvPr>
            <p:ph type="title"/>
          </p:nvPr>
        </p:nvSpPr>
        <p:spPr>
          <a:xfrm>
            <a:off x="628650" y="900000"/>
            <a:ext cx="78867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5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5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45" name="Google Shape;145;p15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FFFF"/>
                </a:solidFill>
              </a:rPr>
              <a:t>CFP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spacio en blanco">
  <p:cSld name="Espacio en blanco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>
            <a:spLocks noGrp="1"/>
          </p:cNvSpPr>
          <p:nvPr>
            <p:ph type="title"/>
          </p:nvPr>
        </p:nvSpPr>
        <p:spPr>
          <a:xfrm>
            <a:off x="629841" y="987426"/>
            <a:ext cx="2949300" cy="10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7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300" cy="54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3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3" name="Google Shape;153;p17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7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55" name="Google Shape;155;p17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FFFF"/>
                </a:solidFill>
              </a:rPr>
              <a:t>CFP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>
            <a:spLocks noGrp="1"/>
          </p:cNvSpPr>
          <p:nvPr>
            <p:ph type="title"/>
          </p:nvPr>
        </p:nvSpPr>
        <p:spPr>
          <a:xfrm>
            <a:off x="629841" y="1032932"/>
            <a:ext cx="2949300" cy="10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8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300" cy="40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9" name="Google Shape;159;p18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8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61" name="Google Shape;161;p18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FFFF"/>
                </a:solidFill>
              </a:rPr>
              <a:t>CFP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>
            <a:spLocks noGrp="1"/>
          </p:cNvSpPr>
          <p:nvPr>
            <p:ph type="title"/>
          </p:nvPr>
        </p:nvSpPr>
        <p:spPr>
          <a:xfrm>
            <a:off x="628650" y="200400"/>
            <a:ext cx="7886700" cy="11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9"/>
          <p:cNvSpPr txBox="1">
            <a:spLocks noGrp="1"/>
          </p:cNvSpPr>
          <p:nvPr>
            <p:ph type="body" idx="1"/>
          </p:nvPr>
        </p:nvSpPr>
        <p:spPr>
          <a:xfrm rot="5400000">
            <a:off x="2396400" y="392250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9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67" name="Google Shape;167;p19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FFFF"/>
                </a:solidFill>
              </a:rPr>
              <a:t>CFP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>
            <a:spLocks noGrp="1"/>
          </p:cNvSpPr>
          <p:nvPr>
            <p:ph type="title"/>
          </p:nvPr>
        </p:nvSpPr>
        <p:spPr>
          <a:xfrm rot="5400000">
            <a:off x="4647000" y="2706750"/>
            <a:ext cx="57651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0"/>
          <p:cNvSpPr txBox="1">
            <a:spLocks noGrp="1"/>
          </p:cNvSpPr>
          <p:nvPr>
            <p:ph type="body" idx="1"/>
          </p:nvPr>
        </p:nvSpPr>
        <p:spPr>
          <a:xfrm rot="5400000">
            <a:off x="646425" y="792150"/>
            <a:ext cx="57651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1" name="Google Shape;171;p20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0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73" name="Google Shape;173;p20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FFFF"/>
                </a:solidFill>
              </a:rPr>
              <a:t>CFP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bg>
      <p:bgPr>
        <a:solidFill>
          <a:schemeClr val="dk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>
            <a:spLocks noGrp="1"/>
          </p:cNvSpPr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 b="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 b="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 b="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 b="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 b="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 b="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 b="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 b="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 b="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76" name="Google Shape;176;p21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77" name="Google Shape;177;p21"/>
          <p:cNvSpPr/>
          <p:nvPr/>
        </p:nvSpPr>
        <p:spPr>
          <a:xfrm>
            <a:off x="0" y="4005064"/>
            <a:ext cx="110700" cy="285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8" name="Google Shape;178;p21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/>
          <p:nvPr/>
        </p:nvSpPr>
        <p:spPr>
          <a:xfrm>
            <a:off x="0" y="666875"/>
            <a:ext cx="110700" cy="619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2"/>
          <p:cNvSpPr txBox="1">
            <a:spLocks noGrp="1"/>
          </p:cNvSpPr>
          <p:nvPr>
            <p:ph type="title"/>
          </p:nvPr>
        </p:nvSpPr>
        <p:spPr>
          <a:xfrm>
            <a:off x="110625" y="-1"/>
            <a:ext cx="90333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sz="2800" b="1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28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28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28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28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28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28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28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28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82" name="Google Shape;182;p22"/>
          <p:cNvSpPr txBox="1">
            <a:spLocks noGrp="1"/>
          </p:cNvSpPr>
          <p:nvPr>
            <p:ph type="body" idx="1"/>
          </p:nvPr>
        </p:nvSpPr>
        <p:spPr>
          <a:xfrm>
            <a:off x="311700" y="721449"/>
            <a:ext cx="8520600" cy="56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sz="2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sz="22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sz="20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sz="20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sz="20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sz="20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sz="20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sz="20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400"/>
              <a:buFont typeface="Proxima Nova"/>
              <a:buChar char="■"/>
              <a:defRPr sz="20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83" name="Google Shape;183;p22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0" y="646977"/>
            <a:ext cx="8692200" cy="4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3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1" name="Google Shape;31;p3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019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</p:grpSp>
      <p:sp>
        <p:nvSpPr>
          <p:cNvPr id="33" name="Google Shape;33;p3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FFFF"/>
                </a:solidFill>
              </a:rPr>
              <a:t>CFP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2">
    <p:bg>
      <p:bgPr>
        <a:solidFill>
          <a:schemeClr val="dk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" name="Google Shape;186;p23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7" name="Google Shape;187;p23"/>
          <p:cNvSpPr txBox="1">
            <a:spLocks noGrp="1"/>
          </p:cNvSpPr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Proxima Nova"/>
              <a:buNone/>
              <a:defRPr sz="3600" b="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88" name="Google Shape;188;p23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2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7975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Proxima Nova"/>
              <a:buNone/>
              <a:defRPr sz="4800" b="0" i="0" u="none" strike="noStrike" cap="non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93" name="Google Shape;193;p25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">
  <p:cSld name="Filmina - Concepto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5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grpSp>
        <p:nvGrpSpPr>
          <p:cNvPr id="52" name="Google Shape;52;p5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53" name="Google Shape;53;p5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</p:grpSp>
      <p:sp>
        <p:nvSpPr>
          <p:cNvPr id="55" name="Google Shape;55;p5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FFFF"/>
                </a:solidFill>
              </a:rPr>
              <a:t>CFP</a:t>
            </a:r>
            <a:endParaRPr sz="2400" b="1">
              <a:solidFill>
                <a:srgbClr val="FFFFFF"/>
              </a:solidFill>
            </a:endParaRPr>
          </a:p>
        </p:txBody>
      </p:sp>
      <p:sp>
        <p:nvSpPr>
          <p:cNvPr id="56" name="Google Shape;56;p5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18766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Conceptos">
  <p:cSld name="Título - Concepto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/>
          <p:nvPr/>
        </p:nvSpPr>
        <p:spPr>
          <a:xfrm rot="10800000" flipH="1">
            <a:off x="1525" y="575"/>
            <a:ext cx="2220900" cy="23013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grpSp>
        <p:nvGrpSpPr>
          <p:cNvPr id="39" name="Google Shape;39;p4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40" name="Google Shape;40;p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1" name="Google Shape;41;p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42" name="Google Shape;42;p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43;p4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44" name="Google Shape;44;p4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5" name="Google Shape;45;p4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accent5"/>
                </a:solidFill>
              </a:rPr>
              <a:t>CFP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46" name="Google Shape;46;p4"/>
          <p:cNvSpPr txBox="1">
            <a:spLocks noGrp="1"/>
          </p:cNvSpPr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3379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Ejercicios">
  <p:cSld name="Título - Ejercicio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 rot="10800000" flipH="1">
            <a:off x="1525" y="575"/>
            <a:ext cx="2220900" cy="2301300"/>
          </a:xfrm>
          <a:prstGeom prst="snip1Rect">
            <a:avLst>
              <a:gd name="adj" fmla="val 50000"/>
            </a:avLst>
          </a:prstGeom>
          <a:solidFill>
            <a:srgbClr val="F25B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grpSp>
        <p:nvGrpSpPr>
          <p:cNvPr id="59" name="Google Shape;59;p6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60" name="Google Shape;60;p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1" name="Google Shape;61;p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62" name="Google Shape;62;p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63;p6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64" name="Google Shape;64;p6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5" name="Google Shape;65;p6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accent5"/>
                </a:solidFill>
              </a:rPr>
              <a:t>CFP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66" name="Google Shape;66;p6"/>
          <p:cNvSpPr txBox="1">
            <a:spLocks noGrp="1"/>
          </p:cNvSpPr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Ejercicios">
  <p:cSld name="Filmina - Ejercicio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69" name="Google Shape;69;p7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F25B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70" name="Google Shape;70;p7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2" name="Google Shape;72;p7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73" name="Google Shape;73;p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  <p:sp>
          <p:nvSpPr>
            <p:cNvPr id="74" name="Google Shape;74;p7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F25B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</p:grpSp>
      <p:sp>
        <p:nvSpPr>
          <p:cNvPr id="75" name="Google Shape;75;p7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FFFF"/>
                </a:solidFill>
              </a:rPr>
              <a:t>CFP</a:t>
            </a:r>
            <a:endParaRPr sz="2400" b="1">
              <a:solidFill>
                <a:srgbClr val="FFFFFF"/>
              </a:solidFill>
            </a:endParaRPr>
          </a:p>
        </p:txBody>
      </p:sp>
      <p:sp>
        <p:nvSpPr>
          <p:cNvPr id="76" name="Google Shape;76;p7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Resolución">
  <p:cSld name="Título - Resolució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 rot="10800000" flipH="1">
            <a:off x="1525" y="575"/>
            <a:ext cx="2220900" cy="2301300"/>
          </a:xfrm>
          <a:prstGeom prst="snip1Rect">
            <a:avLst>
              <a:gd name="adj" fmla="val 50000"/>
            </a:avLst>
          </a:prstGeom>
          <a:solidFill>
            <a:srgbClr val="EF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grpSp>
        <p:nvGrpSpPr>
          <p:cNvPr id="79" name="Google Shape;79;p8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80" name="Google Shape;80;p8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" name="Google Shape;81;p8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82" name="Google Shape;82;p8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8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84" name="Google Shape;84;p8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5" name="Google Shape;85;p8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accent5"/>
                </a:solidFill>
              </a:rPr>
              <a:t>CFP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86" name="Google Shape;86;p8"/>
          <p:cNvSpPr txBox="1">
            <a:spLocks noGrp="1"/>
          </p:cNvSpPr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Resolución">
  <p:cSld name="Filmina - Resolució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9" name="Google Shape;89;p9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90" name="Google Shape;90;p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9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EF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</p:grpSp>
      <p:sp>
        <p:nvSpPr>
          <p:cNvPr id="92" name="Google Shape;92;p9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FFFF"/>
                </a:solidFill>
              </a:rPr>
              <a:t>CFP</a:t>
            </a:r>
            <a:endParaRPr sz="2400" b="1">
              <a:solidFill>
                <a:srgbClr val="FFFFFF"/>
              </a:solidFill>
            </a:endParaRPr>
          </a:p>
        </p:txBody>
      </p:sp>
      <p:sp>
        <p:nvSpPr>
          <p:cNvPr id="93" name="Google Shape;93;p9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94" name="Google Shape;94;p9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EF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95" name="Google Shape;95;p9"/>
          <p:cNvSpPr txBox="1">
            <a:spLocks noGrp="1"/>
          </p:cNvSpPr>
          <p:nvPr>
            <p:ph type="sldNum" idx="12"/>
          </p:nvPr>
        </p:nvSpPr>
        <p:spPr>
          <a:xfrm>
            <a:off x="8515375" y="6575425"/>
            <a:ext cx="628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Repaso">
  <p:cSld name="Título - Repaso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 txBox="1"/>
          <p:nvPr/>
        </p:nvSpPr>
        <p:spPr>
          <a:xfrm>
            <a:off x="4650375" y="1114700"/>
            <a:ext cx="43194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rgbClr val="FFFFFF"/>
                </a:solidFill>
              </a:rPr>
              <a:t>CFP</a:t>
            </a:r>
            <a:endParaRPr sz="48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FFFF"/>
                </a:solidFill>
              </a:rPr>
              <a:t>Programador </a:t>
            </a:r>
            <a:endParaRPr sz="36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FFFF"/>
                </a:solidFill>
              </a:rPr>
              <a:t>full-stack</a:t>
            </a:r>
            <a:endParaRPr sz="3600" b="1">
              <a:solidFill>
                <a:srgbClr val="FFFFFF"/>
              </a:solidFill>
            </a:endParaRPr>
          </a:p>
        </p:txBody>
      </p:sp>
      <p:sp>
        <p:nvSpPr>
          <p:cNvPr id="99" name="Google Shape;99;p10"/>
          <p:cNvSpPr/>
          <p:nvPr/>
        </p:nvSpPr>
        <p:spPr>
          <a:xfrm>
            <a:off x="-2825" y="0"/>
            <a:ext cx="9147000" cy="7365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" name="Google Shape;100;p10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01" name="Google Shape;101;p10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0"/>
            <p:cNvSpPr/>
            <p:nvPr/>
          </p:nvSpPr>
          <p:spPr>
            <a:xfrm rot="10800000" flipH="1">
              <a:off x="1525" y="575"/>
              <a:ext cx="2220900" cy="2301300"/>
            </a:xfrm>
            <a:prstGeom prst="snip1Rect">
              <a:avLst>
                <a:gd name="adj" fmla="val 50000"/>
              </a:avLst>
            </a:prstGeom>
            <a:solidFill>
              <a:srgbClr val="5A3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  <p:grpSp>
          <p:nvGrpSpPr>
            <p:cNvPr id="103" name="Google Shape;103;p10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04" name="Google Shape;104;p10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0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06" name="Google Shape;106;p10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7" name="Google Shape;107;p10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accent5"/>
                </a:solidFill>
              </a:rPr>
              <a:t>CFP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108" name="Google Shape;108;p10"/>
          <p:cNvSpPr txBox="1">
            <a:spLocks noGrp="1"/>
          </p:cNvSpPr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Repaso">
  <p:cSld name="Filmina - Repaso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111" name="Google Shape;111;p1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5A3A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112" name="Google Shape;112;p11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13" name="Google Shape;113;p11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4" name="Google Shape;114;p1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15" name="Google Shape;115;p1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1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5A3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</p:grpSp>
      <p:sp>
        <p:nvSpPr>
          <p:cNvPr id="117" name="Google Shape;117;p11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FFFF"/>
                </a:solidFill>
              </a:rPr>
              <a:t>CFP</a:t>
            </a:r>
            <a:endParaRPr sz="2400" b="1">
              <a:solidFill>
                <a:srgbClr val="FFFFFF"/>
              </a:solidFill>
            </a:endParaRPr>
          </a:p>
        </p:txBody>
      </p:sp>
      <p:sp>
        <p:nvSpPr>
          <p:cNvPr id="118" name="Google Shape;118;p11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"/>
          <p:cNvSpPr txBox="1">
            <a:spLocks noGrp="1"/>
          </p:cNvSpPr>
          <p:nvPr>
            <p:ph type="title"/>
          </p:nvPr>
        </p:nvSpPr>
        <p:spPr>
          <a:xfrm>
            <a:off x="623888" y="11763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2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12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24" name="Google Shape;124;p12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FFFF"/>
                </a:solidFill>
              </a:rPr>
              <a:t>CFP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0195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628638" y="179400"/>
            <a:ext cx="7886700" cy="13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628650" y="1362727"/>
            <a:ext cx="7886700" cy="51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4" name="Google Shape;14;p1" descr="logos 111MIL-01.JPG"/>
          <p:cNvPicPr preferRelativeResize="0"/>
          <p:nvPr/>
        </p:nvPicPr>
        <p:blipFill rotWithShape="1">
          <a:blip r:embed="rId26">
            <a:alphaModFix/>
          </a:blip>
          <a:srcRect l="86163"/>
          <a:stretch/>
        </p:blipFill>
        <p:spPr>
          <a:xfrm>
            <a:off x="0" y="6754225"/>
            <a:ext cx="9143974" cy="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grpSp>
        <p:nvGrpSpPr>
          <p:cNvPr id="16" name="Google Shape;16;p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7" name="Google Shape;17;p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019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3" r:id="rId23"/>
    <p:sldLayoutId id="2147483674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6"/>
          <p:cNvSpPr txBox="1">
            <a:spLocks noGrp="1"/>
          </p:cNvSpPr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i="1"/>
              <a:t>Bases de Datos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94986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10</a:t>
            </a:fld>
            <a:endParaRPr/>
          </a:p>
        </p:txBody>
      </p:sp>
      <p:sp>
        <p:nvSpPr>
          <p:cNvPr id="473" name="Google Shape;473;p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s-AR" b="1"/>
              <a:t>Lenguaje SQL</a:t>
            </a:r>
            <a:endParaRPr b="1"/>
          </a:p>
        </p:txBody>
      </p:sp>
      <p:sp>
        <p:nvSpPr>
          <p:cNvPr id="474" name="Google Shape;474;p5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s-AR" sz="2590"/>
              <a:t>Algunas funciones del estándar SQL son: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F3449"/>
              </a:buClr>
              <a:buSzPts val="2590"/>
              <a:buChar char="•"/>
            </a:pPr>
            <a:r>
              <a:rPr lang="es-AR" sz="2590">
                <a:solidFill>
                  <a:srgbClr val="EF3449"/>
                </a:solidFill>
              </a:rPr>
              <a:t>DDL</a:t>
            </a:r>
            <a:endParaRPr/>
          </a:p>
          <a:p>
            <a:pPr marL="685800" lvl="1" indent="-24003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AR" sz="1800" b="1"/>
              <a:t>Definición de datos:</a:t>
            </a:r>
            <a:endParaRPr sz="1800" b="1"/>
          </a:p>
          <a:p>
            <a:pPr marL="1143000" lvl="2" indent="-23812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AR" sz="1800" b="1"/>
              <a:t>Creación de tablas (CREATE)</a:t>
            </a:r>
            <a:endParaRPr sz="1800" b="1"/>
          </a:p>
          <a:p>
            <a:pPr marL="1143000" lvl="2" indent="-23812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AR" sz="1800" b="1"/>
              <a:t>Modificación de tablas (ALTER)</a:t>
            </a:r>
            <a:endParaRPr sz="1800" b="1"/>
          </a:p>
          <a:p>
            <a:pPr marL="1143000" lvl="2" indent="-23812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AR" sz="1800" b="1"/>
              <a:t>Eliminación de tablas (DROP)</a:t>
            </a:r>
            <a:endParaRPr sz="1800" b="1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590"/>
              <a:buChar char="•"/>
            </a:pPr>
            <a:r>
              <a:rPr lang="es-AR" sz="2590">
                <a:solidFill>
                  <a:srgbClr val="0070C0"/>
                </a:solidFill>
              </a:rPr>
              <a:t>DML</a:t>
            </a:r>
            <a:endParaRPr/>
          </a:p>
          <a:p>
            <a:pPr marL="685800" lvl="1" indent="-24003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AR" sz="1800"/>
              <a:t>Consulta de datos</a:t>
            </a:r>
            <a:endParaRPr sz="1800"/>
          </a:p>
          <a:p>
            <a:pPr marL="1143000" lvl="2" indent="-23812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AR" sz="1800"/>
              <a:t>Selección (SELECT)</a:t>
            </a:r>
            <a:endParaRPr sz="1800"/>
          </a:p>
          <a:p>
            <a:pPr marL="685800" lvl="1" indent="-217169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220"/>
              <a:buChar char="•"/>
            </a:pPr>
            <a:r>
              <a:rPr lang="es-AR" sz="2220"/>
              <a:t>A</a:t>
            </a:r>
            <a:r>
              <a:rPr lang="es-AR" sz="1800"/>
              <a:t>ctualización de los datos</a:t>
            </a:r>
            <a:endParaRPr sz="1800"/>
          </a:p>
          <a:p>
            <a:pPr marL="1143000" lvl="2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s-AR" sz="1800"/>
              <a:t>Inserción (INSERT)</a:t>
            </a:r>
            <a:endParaRPr sz="1800"/>
          </a:p>
          <a:p>
            <a:pPr marL="1143000" lvl="2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s-AR" sz="1800"/>
              <a:t>Actualización (UPDATE)</a:t>
            </a:r>
            <a:endParaRPr sz="1800"/>
          </a:p>
          <a:p>
            <a:pPr marL="1143000" lvl="2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s-AR" sz="1800"/>
              <a:t>Eliminación (DELETE)</a:t>
            </a:r>
            <a:endParaRPr sz="1800"/>
          </a:p>
        </p:txBody>
      </p:sp>
      <p:sp>
        <p:nvSpPr>
          <p:cNvPr id="475" name="Google Shape;475;p59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lt1"/>
                </a:solidFill>
              </a:rPr>
              <a:t>Módulo 3: Base de Datos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78005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s"/>
              <a:t>Consultas</a:t>
            </a:r>
            <a:endParaRPr/>
          </a:p>
        </p:txBody>
      </p:sp>
      <p:sp>
        <p:nvSpPr>
          <p:cNvPr id="529" name="Google Shape;529;p6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s"/>
              <a:t>Base de Datos</a:t>
            </a:r>
            <a:endParaRPr/>
          </a:p>
        </p:txBody>
      </p:sp>
      <p:sp>
        <p:nvSpPr>
          <p:cNvPr id="531" name="Google Shape;531;p64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Módulo 3: Base de Datos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85592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12</a:t>
            </a:fld>
            <a:endParaRPr/>
          </a:p>
        </p:txBody>
      </p:sp>
      <p:sp>
        <p:nvSpPr>
          <p:cNvPr id="538" name="Google Shape;538;p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s" b="1"/>
              <a:t>Consultas Simples</a:t>
            </a:r>
            <a:br>
              <a:rPr lang="es"/>
            </a:br>
            <a:r>
              <a:rPr lang="es" sz="3100" i="1"/>
              <a:t>Repaso</a:t>
            </a:r>
            <a:endParaRPr sz="3100" i="1"/>
          </a:p>
        </p:txBody>
      </p:sp>
      <p:sp>
        <p:nvSpPr>
          <p:cNvPr id="539" name="Google Shape;539;p6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lang="es"/>
              <a:t>La sentencia </a:t>
            </a:r>
            <a:r>
              <a:rPr lang="es" b="1" i="1"/>
              <a:t>SELECT</a:t>
            </a:r>
            <a:r>
              <a:rPr lang="es"/>
              <a:t> sirve para recuperar datos de la BD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lang="es"/>
              <a:t>Una sentencia SELECT devuelve una tabla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lang="es"/>
              <a:t>Se utiliza </a:t>
            </a:r>
            <a:r>
              <a:rPr lang="es" b="1" i="1"/>
              <a:t>*</a:t>
            </a:r>
            <a:r>
              <a:rPr lang="es"/>
              <a:t> para recuperar todos los campos de la fila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lang="es"/>
              <a:t>La cláusula </a:t>
            </a:r>
            <a:r>
              <a:rPr lang="es" b="1" i="1"/>
              <a:t>WHERE</a:t>
            </a:r>
            <a:r>
              <a:rPr lang="es"/>
              <a:t> se usa para realizar las </a:t>
            </a:r>
            <a:r>
              <a:rPr lang="es" b="1"/>
              <a:t>restricciones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540" name="Google Shape;540;p65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Módulo 3: Base de Datos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6096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6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13</a:t>
            </a:fld>
            <a:endParaRPr/>
          </a:p>
        </p:txBody>
      </p:sp>
      <p:sp>
        <p:nvSpPr>
          <p:cNvPr id="546" name="Google Shape;546;p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s" b="1"/>
              <a:t>Sintaxis</a:t>
            </a:r>
            <a:br>
              <a:rPr lang="es"/>
            </a:br>
            <a:r>
              <a:rPr lang="es" sz="3100" i="1"/>
              <a:t>Repaso</a:t>
            </a:r>
            <a:endParaRPr/>
          </a:p>
        </p:txBody>
      </p:sp>
      <p:sp>
        <p:nvSpPr>
          <p:cNvPr id="547" name="Google Shape;547;p6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</a:pPr>
            <a:r>
              <a:rPr lang="es" sz="2400" b="1" dirty="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s" sz="2400" dirty="0">
                <a:latin typeface="Courier New"/>
                <a:ea typeface="Courier New"/>
                <a:cs typeface="Courier New"/>
                <a:sym typeface="Courier New"/>
              </a:rPr>
              <a:t> &lt;lista de atributos&gt; 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</a:pPr>
            <a:r>
              <a:rPr lang="es" sz="2400" b="1" dirty="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" sz="2400" dirty="0">
                <a:latin typeface="Courier New"/>
                <a:ea typeface="Courier New"/>
                <a:cs typeface="Courier New"/>
                <a:sym typeface="Courier New"/>
              </a:rPr>
              <a:t> &lt;nombre_tabla&gt;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</a:pPr>
            <a:r>
              <a:rPr lang="es" sz="2400" b="1" dirty="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s" sz="2400" dirty="0">
                <a:latin typeface="Courier New"/>
                <a:ea typeface="Courier New"/>
                <a:cs typeface="Courier New"/>
                <a:sym typeface="Courier New"/>
              </a:rPr>
              <a:t> &lt;condicion&gt;;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6876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Char char="o"/>
            </a:pPr>
            <a:r>
              <a:rPr lang="es" sz="2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&lt;condición&gt; es una expresión condicional (booleana) que se evalúa en las filas de la tabla</a:t>
            </a:r>
            <a:endParaRPr sz="2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76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Char char="o"/>
            </a:pPr>
            <a:r>
              <a:rPr lang="es" sz="2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&lt;lista de atributos&gt; es una lista de los atributos cuyos valores serán recuperados por la consulta</a:t>
            </a:r>
            <a:endParaRPr sz="2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76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Char char="o"/>
            </a:pPr>
            <a:r>
              <a:rPr lang="es" sz="2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&lt;lista de tablas&gt; es una lista de las tablas necesarias para procesar la consulta</a:t>
            </a:r>
            <a:endParaRPr sz="2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3300" lvl="0" indent="-24510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Courier New"/>
              <a:buNone/>
            </a:pP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</a:pPr>
            <a:endParaRPr dirty="0"/>
          </a:p>
        </p:txBody>
      </p:sp>
      <p:sp>
        <p:nvSpPr>
          <p:cNvPr id="549" name="Google Shape;549;p66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Módulo 3: Base de Datos</a:t>
            </a:r>
            <a:endParaRPr/>
          </a:p>
        </p:txBody>
      </p:sp>
      <p:sp>
        <p:nvSpPr>
          <p:cNvPr id="550" name="Google Shape;550;p66"/>
          <p:cNvSpPr/>
          <p:nvPr/>
        </p:nvSpPr>
        <p:spPr>
          <a:xfrm>
            <a:off x="628650" y="1466325"/>
            <a:ext cx="5208269" cy="128549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2396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6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14</a:t>
            </a:fld>
            <a:endParaRPr/>
          </a:p>
        </p:txBody>
      </p:sp>
      <p:sp>
        <p:nvSpPr>
          <p:cNvPr id="555" name="Google Shape;555;p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s" b="1"/>
              <a:t>Consultas Simples</a:t>
            </a:r>
            <a:br>
              <a:rPr lang="es"/>
            </a:br>
            <a:r>
              <a:rPr lang="es" sz="3100" i="1"/>
              <a:t>Repaso</a:t>
            </a:r>
            <a:endParaRPr/>
          </a:p>
        </p:txBody>
      </p:sp>
      <p:sp>
        <p:nvSpPr>
          <p:cNvPr id="556" name="Google Shape;556;p6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lang="es"/>
              <a:t>La cláusula </a:t>
            </a:r>
            <a:r>
              <a:rPr lang="es" b="1" i="1"/>
              <a:t>DISTINCT</a:t>
            </a:r>
            <a:r>
              <a:rPr lang="es"/>
              <a:t> se utiliza para no recuperar valores repetidos.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800"/>
              <a:buNone/>
            </a:pPr>
            <a:r>
              <a:rPr lang="es" b="1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SELECT DISTINCT 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&lt;nombre_columna&gt;, &lt;nombre_columna&gt;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800"/>
              <a:buNone/>
            </a:pPr>
            <a:r>
              <a:rPr lang="es" b="1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&lt;nombre_tabla&gt;</a:t>
            </a:r>
            <a:r>
              <a:rPr lang="es" b="1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endParaRPr/>
          </a:p>
        </p:txBody>
      </p:sp>
      <p:sp>
        <p:nvSpPr>
          <p:cNvPr id="557" name="Google Shape;557;p67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Módulo 1: Técnicas de Programación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23652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6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15</a:t>
            </a:fld>
            <a:endParaRPr/>
          </a:p>
        </p:txBody>
      </p:sp>
      <p:sp>
        <p:nvSpPr>
          <p:cNvPr id="563" name="Google Shape;563;p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s" b="1"/>
              <a:t>Consultas Simples</a:t>
            </a:r>
            <a:br>
              <a:rPr lang="es"/>
            </a:br>
            <a:r>
              <a:rPr lang="es" sz="3100" i="1"/>
              <a:t>Repaso</a:t>
            </a:r>
            <a:endParaRPr/>
          </a:p>
        </p:txBody>
      </p:sp>
      <p:sp>
        <p:nvSpPr>
          <p:cNvPr id="564" name="Google Shape;564;p6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lang="es"/>
              <a:t>Dentro de la </a:t>
            </a:r>
            <a:r>
              <a:rPr lang="es" i="1"/>
              <a:t>condición</a:t>
            </a:r>
            <a:r>
              <a:rPr lang="es"/>
              <a:t> del </a:t>
            </a:r>
            <a:r>
              <a:rPr lang="es" b="1" i="1"/>
              <a:t>WHERE</a:t>
            </a:r>
            <a:r>
              <a:rPr lang="es"/>
              <a:t> se pueden utilizar operadores aritmeticos (&lt;,&gt;,&lt;=,&gt;=,==,&lt;&gt;) y lógicos para comibar más de una conición (</a:t>
            </a:r>
            <a:r>
              <a:rPr lang="es" b="1" i="1"/>
              <a:t>OR</a:t>
            </a:r>
            <a:r>
              <a:rPr lang="es"/>
              <a:t>, </a:t>
            </a:r>
            <a:r>
              <a:rPr lang="es" b="1" i="1"/>
              <a:t>AND</a:t>
            </a:r>
            <a:r>
              <a:rPr lang="es"/>
              <a:t> y </a:t>
            </a:r>
            <a:r>
              <a:rPr lang="es" b="1" i="1"/>
              <a:t>NOT</a:t>
            </a:r>
            <a:r>
              <a:rPr lang="es"/>
              <a:t>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lang="es"/>
              <a:t>Otros operadores que también se pueden utilizar son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s" b="1" i="1"/>
              <a:t>Between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s" b="1" i="1"/>
              <a:t>Like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s" b="1" i="1"/>
              <a:t>In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endParaRPr/>
          </a:p>
        </p:txBody>
      </p:sp>
      <p:sp>
        <p:nvSpPr>
          <p:cNvPr id="565" name="Google Shape;565;p68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Módulo 1: Técnicas de Programación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87160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389879FC-71AD-46F8-9A65-3BE14178DC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Actualización de Datos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E0B30AD-CE61-4D59-A1B6-E2FFE57D1D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96956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F851C49-53D1-4149-A8FB-E91059F89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452437"/>
            <a:ext cx="8001000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35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4877F4F-CC58-492E-AFD0-871E52DF7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447675"/>
            <a:ext cx="7962900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82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969A9DD-A45B-4336-AC2D-6B9ECBBB9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404812"/>
            <a:ext cx="8172450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85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85"/>
          <p:cNvSpPr txBox="1"/>
          <p:nvPr/>
        </p:nvSpPr>
        <p:spPr>
          <a:xfrm>
            <a:off x="628650" y="900112"/>
            <a:ext cx="7886700" cy="1220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Introducción</a:t>
            </a:r>
            <a:br>
              <a:rPr lang="en-US" sz="4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Repaso</a:t>
            </a:r>
            <a:endParaRPr/>
          </a:p>
        </p:txBody>
      </p:sp>
      <p:sp>
        <p:nvSpPr>
          <p:cNvPr id="789" name="Google Shape;789;p85"/>
          <p:cNvSpPr txBox="1"/>
          <p:nvPr/>
        </p:nvSpPr>
        <p:spPr>
          <a:xfrm>
            <a:off x="628650" y="2160587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Limitaciones de los sistemas basados en archivos: </a:t>
            </a:r>
            <a:endParaRPr/>
          </a:p>
          <a:p>
            <a:pPr marL="0" marR="0" lvl="0" indent="-1651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Resulta complejo utilizar un sistema de archivos para:</a:t>
            </a:r>
            <a:endParaRPr/>
          </a:p>
          <a:p>
            <a:pPr marL="685800" marR="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Modificar dinámicamente la estructura de un archivo</a:t>
            </a:r>
            <a:endParaRPr/>
          </a:p>
          <a:p>
            <a:pPr marL="685800" marR="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Consultar o actualizar un archivo de forma flexible</a:t>
            </a:r>
            <a:endParaRPr/>
          </a:p>
          <a:p>
            <a:pPr marL="685800" marR="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Proteger ciertos datos de usuarios no autorizados</a:t>
            </a:r>
            <a:endParaRPr/>
          </a:p>
          <a:p>
            <a:pPr marL="685800" marR="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Permitir el acceso a los datos desde distintas aplicaciones</a:t>
            </a:r>
            <a:endParaRPr/>
          </a:p>
          <a:p>
            <a:pPr marL="0" marR="0" lvl="0" indent="-1651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n-US" sz="2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Solución:</a:t>
            </a:r>
            <a:r>
              <a:rPr lang="en-US" sz="2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Utilizar un sistema de gestión de bases de datos (DBMS)</a:t>
            </a:r>
            <a:endParaRPr/>
          </a:p>
        </p:txBody>
      </p:sp>
      <p:sp>
        <p:nvSpPr>
          <p:cNvPr id="790" name="Google Shape;790;p85"/>
          <p:cNvSpPr txBox="1"/>
          <p:nvPr/>
        </p:nvSpPr>
        <p:spPr>
          <a:xfrm>
            <a:off x="0" y="657542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Módulo 3: Bases de Datos</a:t>
            </a:r>
            <a:endParaRPr/>
          </a:p>
        </p:txBody>
      </p:sp>
      <p:sp>
        <p:nvSpPr>
          <p:cNvPr id="791" name="Google Shape;791;p85"/>
          <p:cNvSpPr txBox="1"/>
          <p:nvPr/>
        </p:nvSpPr>
        <p:spPr>
          <a:xfrm>
            <a:off x="7086600" y="657542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6184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1DFE7B7D-2A1A-4FDB-B836-A83CBEBD4E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Consultas Sub consultas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6414FEC2-EFFA-47CA-9DCF-30809D67B3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14196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3775895-0D38-4563-9318-C97E62B5B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13" y="364260"/>
            <a:ext cx="7591425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72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EFCD63B-1F1F-457F-A5A0-509C13A8B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75" y="252412"/>
            <a:ext cx="8505825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0669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A15E4B8-C6CC-4557-912E-2D3E9A7D9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05" y="351387"/>
            <a:ext cx="8105775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5004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9FCC448-5EC8-4459-9430-4AA734F5F7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3666"/>
          <a:stretch/>
        </p:blipFill>
        <p:spPr>
          <a:xfrm>
            <a:off x="525713" y="374916"/>
            <a:ext cx="7839075" cy="123660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B0922F3-29AA-4738-9A7F-ED305EAA1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7" y="1374948"/>
            <a:ext cx="4939071" cy="193302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1BFE795-6894-4EC0-ADA1-294C4500F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2601" y="3388167"/>
            <a:ext cx="4978622" cy="244307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C2F3CAB-9B1E-4238-A013-25154EC836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249" y="4790770"/>
            <a:ext cx="4307879" cy="190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95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658F3F58-20A0-4729-9208-427DB4D7F3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Consultas Multi-Tabla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E0FB0414-5CB6-490E-BC02-2A80CAD1CE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64016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8B98387-907E-4BAB-B5CB-C4F8BDAE5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11" y="338608"/>
            <a:ext cx="7829550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492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382CC7DB-F03A-47F4-B94D-9669FD92E2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Funciones de Agrupamiento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7724439-A003-4133-AFB7-827C16B348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163100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821F144-42A9-4B9A-9856-942EF4C8E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63" y="362845"/>
            <a:ext cx="7934325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1974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7CC77AD-3C1D-4E7B-ADA0-0CBA79A7E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77" y="314326"/>
            <a:ext cx="8705850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784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86"/>
          <p:cNvSpPr txBox="1"/>
          <p:nvPr/>
        </p:nvSpPr>
        <p:spPr>
          <a:xfrm>
            <a:off x="628650" y="900112"/>
            <a:ext cx="7886700" cy="1220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Introducción</a:t>
            </a:r>
            <a:br>
              <a:rPr lang="en-US" sz="4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Repaso</a:t>
            </a:r>
            <a:endParaRPr/>
          </a:p>
        </p:txBody>
      </p:sp>
      <p:sp>
        <p:nvSpPr>
          <p:cNvPr id="798" name="Google Shape;798;p86"/>
          <p:cNvSpPr txBox="1"/>
          <p:nvPr/>
        </p:nvSpPr>
        <p:spPr>
          <a:xfrm>
            <a:off x="428625" y="2082800"/>
            <a:ext cx="8229600" cy="449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DBMS es un software con capacidad para definir, mantener y utilizar una base de datos</a:t>
            </a:r>
            <a:endParaRPr/>
          </a:p>
          <a:p>
            <a:pPr marL="228600" marR="0" lvl="0" indent="-228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DBMS debe permitir definir estructuras de almacenamiento, acceder a los definir estructuras de almacenamiento, acceder a los datos de forma eficiente y segura, etc</a:t>
            </a:r>
            <a:endParaRPr/>
          </a:p>
          <a:p>
            <a:pPr marL="228600" marR="0" lvl="0" indent="-228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n-US" sz="2600" b="1" i="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Ejemplos de DBMS: </a:t>
            </a:r>
            <a:r>
              <a:rPr lang="en-US" sz="2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Oracle, IBM DB2, Microsoft SQL Server, Interbase, MySQL y PostgreSQL, entre otros</a:t>
            </a:r>
            <a:endParaRPr/>
          </a:p>
        </p:txBody>
      </p:sp>
      <p:sp>
        <p:nvSpPr>
          <p:cNvPr id="799" name="Google Shape;799;p86"/>
          <p:cNvSpPr txBox="1"/>
          <p:nvPr/>
        </p:nvSpPr>
        <p:spPr>
          <a:xfrm>
            <a:off x="0" y="657542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Módulo 3: Bases de Datos</a:t>
            </a:r>
            <a:endParaRPr/>
          </a:p>
        </p:txBody>
      </p:sp>
      <p:sp>
        <p:nvSpPr>
          <p:cNvPr id="800" name="Google Shape;800;p86"/>
          <p:cNvSpPr txBox="1"/>
          <p:nvPr/>
        </p:nvSpPr>
        <p:spPr>
          <a:xfrm>
            <a:off x="7086600" y="657542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40007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2084AF-9B72-470A-AFE4-246094EF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7C6E8B-C391-46CA-95E6-9C33AA43F4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37D02EC-93FF-446D-8B1D-A7572697F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71" y="337667"/>
            <a:ext cx="8524875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39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8B393EE-736B-49B0-8B43-E71162F29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83" y="398635"/>
            <a:ext cx="8582025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4676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AB9268D-10B6-468A-AE39-A94959B4B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082" y="385244"/>
            <a:ext cx="8277225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065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3048C4-1C6D-4062-B37E-899A6D349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31B1A7-B423-4CCE-9BFF-489FE5DFB8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C1EBA64-2BAA-48FE-85CD-F6F86C915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51" y="371945"/>
            <a:ext cx="84963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3818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5FF81F-0AB1-42BC-9D56-C108403EF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AA2274-4F15-47B9-A2AC-B8EC1861C6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6E49CCB-3A05-4E6B-834C-877DDE2FB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5" y="355301"/>
            <a:ext cx="7429500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2499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32DE7B-D739-4F08-81E8-C66406FC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776FD1-E955-4349-B0CB-8187977EE4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4AE0C84-9500-4BDF-8CF3-6FCC5B0DC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37" y="367136"/>
            <a:ext cx="8220075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3044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3880E3-2CCB-4737-834B-E847DB002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3B4961-733D-428F-84FF-B6A3FFA82A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1EA3CC8-DDAD-4EE7-8932-1F15BE0F6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75" y="357187"/>
            <a:ext cx="7848600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0306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7B979F1D-D87F-4E55-9AFF-AC9B2665E0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Seguridad y Transacciones en Base de Datos(Repaso)</a:t>
            </a:r>
            <a:endParaRPr lang="es-A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E9F4E31-B750-45EB-9012-A6A1077C8F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022948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0EF7D-9F62-4155-B785-46EF22300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Seguridad en Base de Datos </a:t>
            </a:r>
            <a:r>
              <a:rPr lang="es-ES" sz="3200" dirty="0"/>
              <a:t>Repaso</a:t>
            </a:r>
            <a:endParaRPr lang="es-AR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2F90A9-9F7B-4C8B-A191-6A3C21892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530725"/>
            <a:ext cx="9144000" cy="4980300"/>
          </a:xfrm>
        </p:spPr>
        <p:txBody>
          <a:bodyPr/>
          <a:lstStyle/>
          <a:p>
            <a:pPr marL="114300" indent="0">
              <a:buNone/>
            </a:pPr>
            <a:r>
              <a:rPr lang="es-ES" sz="2400" dirty="0"/>
              <a:t>• La seguridad se refiere a la protección de los datos contra accesos no autorizados</a:t>
            </a:r>
          </a:p>
          <a:p>
            <a:pPr marL="114300" indent="0">
              <a:buNone/>
            </a:pPr>
            <a:r>
              <a:rPr lang="es-ES" sz="2400" dirty="0"/>
              <a:t>• Diferentes tipos de datos precisan diferentes niveles de seguridad</a:t>
            </a:r>
          </a:p>
          <a:p>
            <a:pPr marL="114300" indent="0">
              <a:buNone/>
            </a:pPr>
            <a:r>
              <a:rPr lang="es-ES" sz="2400" dirty="0"/>
              <a:t>• El costo de la pérdida de los datos determinará el tipo de seguridad requerida</a:t>
            </a:r>
          </a:p>
          <a:p>
            <a:pPr marL="114300" indent="0">
              <a:buNone/>
            </a:pPr>
            <a:r>
              <a:rPr lang="es-ES" sz="2400" dirty="0"/>
              <a:t>• No serán útiles los sistemas de seguridad que impidan el acceso a los datos a un usuario legítimo o de seguridad requerida</a:t>
            </a:r>
          </a:p>
          <a:p>
            <a:pPr marL="114300" indent="0">
              <a:buNone/>
            </a:pPr>
            <a:r>
              <a:rPr lang="es-ES" sz="2400" dirty="0"/>
              <a:t>• El DBMS provee un subsistema de seguridad y autorización de la BD</a:t>
            </a:r>
          </a:p>
          <a:p>
            <a:pPr marL="114300" indent="0">
              <a:buNone/>
            </a:pPr>
            <a:r>
              <a:rPr lang="es-ES" sz="2400" dirty="0"/>
              <a:t>• Para acceder a la BD se requiere una cuenta de usuario y contraseña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638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1FA004-ECCA-450E-A6B9-1CCA88838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Seguridad en Base de Datos </a:t>
            </a:r>
            <a:r>
              <a:rPr lang="es-ES" sz="3200" dirty="0"/>
              <a:t>Repaso</a:t>
            </a:r>
            <a:endParaRPr lang="es-AR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F3A02C-5293-4353-9242-B6A55BD32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496" y="1530725"/>
            <a:ext cx="8985504" cy="4980300"/>
          </a:xfrm>
        </p:spPr>
        <p:txBody>
          <a:bodyPr/>
          <a:lstStyle/>
          <a:p>
            <a:pPr marL="114300" indent="0">
              <a:buNone/>
            </a:pPr>
            <a:r>
              <a:rPr lang="es-ES" dirty="0"/>
              <a:t>• El Administrador de la Base de Datos (DBA) -posee cuenta privilegiada ROOT- debe asegurar una política de acceso clara y consistente:</a:t>
            </a:r>
          </a:p>
          <a:p>
            <a:pPr marL="114300" indent="0">
              <a:buNone/>
            </a:pPr>
            <a:r>
              <a:rPr lang="es-ES" dirty="0"/>
              <a:t>• decidir quién entra a la BD y qué puede hacer sobre los objetos a los que puede acceder (limitado a lo que tienen acceso)</a:t>
            </a:r>
          </a:p>
          <a:p>
            <a:pPr marL="114300" indent="0">
              <a:buNone/>
            </a:pPr>
            <a:r>
              <a:rPr lang="es-ES" dirty="0"/>
              <a:t>• garantizar la seguridad de partes de la BD contra accesos no autorizados(sin derecho de acceso)</a:t>
            </a:r>
          </a:p>
          <a:p>
            <a:pPr marL="114300" indent="0">
              <a:buNone/>
            </a:pPr>
            <a:r>
              <a:rPr lang="es-ES" dirty="0"/>
              <a:t>• no impedir el acceso a los datos por usuarios habilitados (disponibilidad)</a:t>
            </a: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2487772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87"/>
          <p:cNvSpPr txBox="1"/>
          <p:nvPr/>
        </p:nvSpPr>
        <p:spPr>
          <a:xfrm>
            <a:off x="628650" y="900112"/>
            <a:ext cx="7886700" cy="1220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Introducción</a:t>
            </a:r>
            <a:br>
              <a:rPr lang="en-US" sz="4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Repaso</a:t>
            </a:r>
            <a:endParaRPr/>
          </a:p>
        </p:txBody>
      </p:sp>
      <p:sp>
        <p:nvSpPr>
          <p:cNvPr id="807" name="Google Shape;807;p87"/>
          <p:cNvSpPr txBox="1"/>
          <p:nvPr/>
        </p:nvSpPr>
        <p:spPr>
          <a:xfrm>
            <a:off x="628650" y="2160587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general en una base de datos hay más de una tabla, que habitualmente están relacionadas entre ellas</a:t>
            </a:r>
            <a:endParaRPr/>
          </a:p>
          <a:p>
            <a:pPr marL="228600" marR="0" lvl="0" indent="-228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tablas se conectan a través de un campo común que ambas poseen: específicamente el identificador de una tabla puede ser atributo de otra con la finalidad de proveer un vínculo entre ambas</a:t>
            </a:r>
            <a:endParaRPr/>
          </a:p>
        </p:txBody>
      </p:sp>
      <p:sp>
        <p:nvSpPr>
          <p:cNvPr id="808" name="Google Shape;808;p87"/>
          <p:cNvSpPr txBox="1"/>
          <p:nvPr/>
        </p:nvSpPr>
        <p:spPr>
          <a:xfrm>
            <a:off x="0" y="657542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Módulo 3: Bases de Datos</a:t>
            </a:r>
            <a:endParaRPr/>
          </a:p>
        </p:txBody>
      </p:sp>
      <p:sp>
        <p:nvSpPr>
          <p:cNvPr id="809" name="Google Shape;809;p87"/>
          <p:cNvSpPr txBox="1"/>
          <p:nvPr/>
        </p:nvSpPr>
        <p:spPr>
          <a:xfrm>
            <a:off x="7086600" y="657542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26868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1FA004-ECCA-450E-A6B9-1CCA88838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Seguridad en Base de Datos </a:t>
            </a:r>
            <a:r>
              <a:rPr lang="es-ES" sz="3200" dirty="0"/>
              <a:t>Repaso</a:t>
            </a:r>
            <a:endParaRPr lang="es-AR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F3A02C-5293-4353-9242-B6A55BD32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496" y="1530725"/>
            <a:ext cx="8985504" cy="4980300"/>
          </a:xfrm>
        </p:spPr>
        <p:txBody>
          <a:bodyPr/>
          <a:lstStyle/>
          <a:p>
            <a:pPr marL="114300" indent="0">
              <a:buNone/>
            </a:pPr>
            <a:r>
              <a:rPr lang="es-ES" sz="2700" dirty="0"/>
              <a:t>• El acceso a la BD se basa en otorgar y revocar privilegios sobre los objetos de la BD, dando acceso selectivo a otros usuarios (a discreción): </a:t>
            </a:r>
          </a:p>
          <a:p>
            <a:pPr marL="571500" lvl="1" indent="0">
              <a:buNone/>
            </a:pPr>
            <a:r>
              <a:rPr lang="es-ES" sz="2700" dirty="0"/>
              <a:t>• concesión de derechos (GRANT) </a:t>
            </a:r>
          </a:p>
          <a:p>
            <a:pPr marL="571500" lvl="1" indent="0">
              <a:buNone/>
            </a:pPr>
            <a:r>
              <a:rPr lang="es-ES" sz="2700" dirty="0"/>
              <a:t>• revocación de derechos (REVOKE)</a:t>
            </a:r>
          </a:p>
          <a:p>
            <a:pPr marL="114300" indent="0">
              <a:buNone/>
            </a:pPr>
            <a:r>
              <a:rPr lang="es-ES" sz="2700" dirty="0"/>
              <a:t>• Una transacción es una unidad lógica de trabajo atómica</a:t>
            </a:r>
          </a:p>
          <a:p>
            <a:pPr marL="114300" indent="0">
              <a:buNone/>
            </a:pPr>
            <a:r>
              <a:rPr lang="es-ES" sz="2700" dirty="0"/>
              <a:t>• No hay una sentencia explícita de inicio, implícitamente comienza por una sentencia SQL</a:t>
            </a:r>
          </a:p>
          <a:p>
            <a:pPr marL="114300" indent="0">
              <a:buNone/>
            </a:pPr>
            <a:r>
              <a:rPr lang="es-ES" sz="2700" dirty="0"/>
              <a:t>• Finalización: con COMMIT o ROLLBACK • Cada transacción tiene ciertas características, que se pueden especificar en la sentencia SET TRANSACTION</a:t>
            </a:r>
            <a:endParaRPr lang="es-AR" sz="2700" dirty="0"/>
          </a:p>
        </p:txBody>
      </p:sp>
    </p:spTree>
    <p:extLst>
      <p:ext uri="{BB962C8B-B14F-4D97-AF65-F5344CB8AC3E}">
        <p14:creationId xmlns:p14="http://schemas.microsoft.com/office/powerpoint/2010/main" val="855164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A1F752-EEE1-4CD4-8338-37C5934A7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SQL Procedural </a:t>
            </a:r>
            <a:br>
              <a:rPr lang="es-AR" dirty="0"/>
            </a:br>
            <a:r>
              <a:rPr lang="es-AR" sz="2800" dirty="0"/>
              <a:t>Repaso</a:t>
            </a:r>
            <a:endParaRPr lang="es-AR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2004BF-125C-4B87-9835-69C373F2C8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s-ES" sz="2900" dirty="0"/>
              <a:t>• </a:t>
            </a:r>
            <a:r>
              <a:rPr lang="es-ES" sz="2900" dirty="0" err="1"/>
              <a:t>Trigger</a:t>
            </a:r>
            <a:r>
              <a:rPr lang="es-ES" sz="2900" dirty="0"/>
              <a:t>: Es un procedimiento que es invocado automáticamente por el DBMS en respuesta a un evento específico de la Base de Datos</a:t>
            </a:r>
          </a:p>
          <a:p>
            <a:pPr marL="114300" indent="0">
              <a:buNone/>
            </a:pPr>
            <a:r>
              <a:rPr lang="es-ES" sz="2900" dirty="0"/>
              <a:t>• </a:t>
            </a:r>
            <a:r>
              <a:rPr lang="es-ES" sz="2900" dirty="0" err="1"/>
              <a:t>Stored</a:t>
            </a:r>
            <a:r>
              <a:rPr lang="es-ES" sz="2900" dirty="0"/>
              <a:t> </a:t>
            </a:r>
            <a:r>
              <a:rPr lang="es-ES" sz="2900" dirty="0" err="1"/>
              <a:t>Procedure</a:t>
            </a:r>
            <a:r>
              <a:rPr lang="es-ES" sz="2900" dirty="0"/>
              <a:t>: Es un procedimiento que es invocado explícitamente por el usuario</a:t>
            </a:r>
          </a:p>
          <a:p>
            <a:pPr marL="114300" indent="0">
              <a:buNone/>
            </a:pPr>
            <a:r>
              <a:rPr lang="es-ES" sz="2900" dirty="0"/>
              <a:t>• Función: Puede ser predefinida o definida por el usuario para realizar operaciones específicas sobre los datos, y pueden ser invocadas desde un </a:t>
            </a:r>
            <a:r>
              <a:rPr lang="es-ES" sz="2900" dirty="0" err="1"/>
              <a:t>trigger</a:t>
            </a:r>
            <a:r>
              <a:rPr lang="es-ES" sz="2900" dirty="0"/>
              <a:t>, </a:t>
            </a:r>
            <a:r>
              <a:rPr lang="es-ES" sz="2900" dirty="0" err="1"/>
              <a:t>stored</a:t>
            </a:r>
            <a:r>
              <a:rPr lang="es-ES" sz="2900" dirty="0"/>
              <a:t> </a:t>
            </a:r>
            <a:r>
              <a:rPr lang="es-ES" sz="2900" dirty="0" err="1"/>
              <a:t>procedure</a:t>
            </a:r>
            <a:r>
              <a:rPr lang="es-ES" sz="2900" dirty="0"/>
              <a:t> o explícitamente</a:t>
            </a:r>
            <a:endParaRPr lang="es-AR" sz="2900" dirty="0"/>
          </a:p>
        </p:txBody>
      </p:sp>
    </p:spTree>
    <p:extLst>
      <p:ext uri="{BB962C8B-B14F-4D97-AF65-F5344CB8AC3E}">
        <p14:creationId xmlns:p14="http://schemas.microsoft.com/office/powerpoint/2010/main" val="33666390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0267C8-0436-4000-8113-E47174288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Vistas en SQL </a:t>
            </a:r>
            <a:br>
              <a:rPr lang="es-AR" dirty="0"/>
            </a:br>
            <a:r>
              <a:rPr lang="es-AR" sz="3200" dirty="0"/>
              <a:t>Repaso</a:t>
            </a:r>
            <a:endParaRPr lang="es-AR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97C7B1-DB98-4D63-AFCB-7C049ABC40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s-ES" sz="3200" dirty="0"/>
              <a:t>• Tabla virtual (habitualmente no materializada) donde las filas se generan al operar sobre la vista, según su definición (no necesariamente existen en forma física)</a:t>
            </a:r>
          </a:p>
          <a:p>
            <a:pPr marL="114300" indent="0">
              <a:buNone/>
            </a:pPr>
            <a:r>
              <a:rPr lang="es-ES" sz="3200" dirty="0"/>
              <a:t>• Relación derivada que se define dando un nombre a una expresión de consulta</a:t>
            </a:r>
          </a:p>
          <a:p>
            <a:pPr marL="114300" indent="0">
              <a:buNone/>
            </a:pPr>
            <a:r>
              <a:rPr lang="es-ES" sz="3200" dirty="0"/>
              <a:t>• Su contenido está definido como una consulta sobre una o más tablas (u otras vistas)</a:t>
            </a: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50841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88"/>
          <p:cNvSpPr txBox="1"/>
          <p:nvPr/>
        </p:nvSpPr>
        <p:spPr>
          <a:xfrm>
            <a:off x="628650" y="900112"/>
            <a:ext cx="7886700" cy="1220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Introducción</a:t>
            </a:r>
            <a:br>
              <a:rPr lang="en-US" sz="4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Repaso</a:t>
            </a:r>
            <a:endParaRPr/>
          </a:p>
        </p:txBody>
      </p:sp>
      <p:sp>
        <p:nvSpPr>
          <p:cNvPr id="816" name="Google Shape;816;p88"/>
          <p:cNvSpPr txBox="1"/>
          <p:nvPr/>
        </p:nvSpPr>
        <p:spPr>
          <a:xfrm>
            <a:off x="628650" y="2160587"/>
            <a:ext cx="851535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Ese fue el caso de CLIENTE y VENDEDORES. El identificador primario de “CLIENTE” era Nº de Cliente, el identificador primario de “VENDEDORES” era el Nº de Vendedor y se relacionaban mediante el campo Nº de Vendedor</a:t>
            </a:r>
            <a:endParaRPr/>
          </a:p>
          <a:p>
            <a:pPr marL="228600" marR="0" lvl="0" indent="-228600" algn="just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la tabla CLIENTE, al campo Nº de Vendedor, no es el identificador primario: es el identificador secundario </a:t>
            </a:r>
            <a:endParaRPr/>
          </a:p>
          <a:p>
            <a:pPr marL="228600" marR="0" lvl="0" indent="-228600" algn="just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Identificador Primario: El campo que identifica inequívocamente a una entidad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88"/>
          <p:cNvSpPr txBox="1"/>
          <p:nvPr/>
        </p:nvSpPr>
        <p:spPr>
          <a:xfrm>
            <a:off x="0" y="657542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Módulo 3: Bases de Datos</a:t>
            </a:r>
            <a:endParaRPr/>
          </a:p>
        </p:txBody>
      </p:sp>
      <p:sp>
        <p:nvSpPr>
          <p:cNvPr id="818" name="Google Shape;818;p88"/>
          <p:cNvSpPr txBox="1"/>
          <p:nvPr/>
        </p:nvSpPr>
        <p:spPr>
          <a:xfrm>
            <a:off x="7086600" y="657542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7626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E56AD42-3E1A-40CB-941E-420F686F8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304800"/>
            <a:ext cx="79629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078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F75ADC5-6500-4A22-93F3-0053F7023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" y="295275"/>
            <a:ext cx="7667625" cy="62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463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s-AR"/>
              <a:t>Lenguaje de DLL (Repaso)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endParaRPr/>
          </a:p>
        </p:txBody>
      </p:sp>
      <p:sp>
        <p:nvSpPr>
          <p:cNvPr id="459" name="Google Shape;459;p5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s-AR"/>
              <a:t>Base de Datos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01286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9</a:t>
            </a:fld>
            <a:endParaRPr/>
          </a:p>
        </p:txBody>
      </p:sp>
      <p:sp>
        <p:nvSpPr>
          <p:cNvPr id="465" name="Google Shape;465;p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s-AR" sz="3959" b="1"/>
              <a:t>Lenguaje de Consulta – Creación de Esquemas</a:t>
            </a:r>
            <a:br>
              <a:rPr lang="es-AR" sz="3600"/>
            </a:br>
            <a:r>
              <a:rPr lang="es-AR" sz="2790" i="1"/>
              <a:t>Repaso</a:t>
            </a:r>
            <a:endParaRPr sz="2790" i="1"/>
          </a:p>
        </p:txBody>
      </p:sp>
      <p:sp>
        <p:nvSpPr>
          <p:cNvPr id="466" name="Google Shape;466;p5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35"/>
              <a:buChar char="•"/>
            </a:pPr>
            <a:r>
              <a:rPr lang="es-AR" sz="2035"/>
              <a:t>La definición de los datos se realiza a través de las sentencias de DDL (Data Definition Language) del SQL</a:t>
            </a:r>
            <a:endParaRPr/>
          </a:p>
          <a:p>
            <a:pPr marL="228600" lvl="0" indent="-22860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35"/>
              <a:buChar char="•"/>
            </a:pPr>
            <a:r>
              <a:rPr lang="es-AR" sz="2035"/>
              <a:t>Sus comandos permiten definir la semántica del esquema relacional: qué tablas o relaciones se establecen, sus dominios, asociaciones, restricciones, etc</a:t>
            </a:r>
            <a:endParaRPr sz="2035"/>
          </a:p>
          <a:p>
            <a:pPr marL="228600" lvl="0" indent="-22860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35"/>
              <a:buChar char="•"/>
            </a:pPr>
            <a:r>
              <a:rPr lang="es-AR" sz="2035"/>
              <a:t>Las tablas son indentificadas unívocamente por sus nombres y contienen filas y columnas</a:t>
            </a:r>
            <a:endParaRPr/>
          </a:p>
          <a:p>
            <a:pPr marL="228600" lvl="0" indent="-22860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35"/>
              <a:buChar char="•"/>
            </a:pPr>
            <a:r>
              <a:rPr lang="es-AR" sz="2035"/>
              <a:t>Una tabla en una base de datos relacional es similar a una tabla en papel, posee filas y columnas</a:t>
            </a:r>
            <a:endParaRPr sz="2035"/>
          </a:p>
        </p:txBody>
      </p:sp>
      <p:sp>
        <p:nvSpPr>
          <p:cNvPr id="467" name="Google Shape;467;p58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lt1"/>
                </a:solidFill>
              </a:rPr>
              <a:t>Módulo 3: Base de Datos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30943791"/>
      </p:ext>
    </p:extLst>
  </p:cSld>
  <p:clrMapOvr>
    <a:masterClrMapping/>
  </p:clrMapOvr>
</p:sld>
</file>

<file path=ppt/theme/theme1.xml><?xml version="1.0" encoding="utf-8"?>
<a:theme xmlns:a="http://schemas.openxmlformats.org/drawingml/2006/main" name="CFP-2019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1121</Words>
  <Application>Microsoft Office PowerPoint</Application>
  <PresentationFormat>Presentación en pantalla (4:3)</PresentationFormat>
  <Paragraphs>126</Paragraphs>
  <Slides>42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48" baseType="lpstr">
      <vt:lpstr>Courier New</vt:lpstr>
      <vt:lpstr>Arial</vt:lpstr>
      <vt:lpstr>Times New Roman</vt:lpstr>
      <vt:lpstr>Calibri</vt:lpstr>
      <vt:lpstr>Proxima Nova</vt:lpstr>
      <vt:lpstr>CFP-2019</vt:lpstr>
      <vt:lpstr>Bases de Datos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Base de Datos</vt:lpstr>
      <vt:lpstr>Lenguaje de Consulta – Creación de Esquemas Repaso</vt:lpstr>
      <vt:lpstr>Lenguaje SQL</vt:lpstr>
      <vt:lpstr>Base de Datos</vt:lpstr>
      <vt:lpstr>Consultas Simples Repaso</vt:lpstr>
      <vt:lpstr>Sintaxis Repaso</vt:lpstr>
      <vt:lpstr>Consultas Simples Repaso</vt:lpstr>
      <vt:lpstr>Consultas Simples Repaso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Seguridad en Base de Datos Repaso</vt:lpstr>
      <vt:lpstr>Seguridad en Base de Datos Repaso</vt:lpstr>
      <vt:lpstr>Seguridad en Base de Datos Repaso</vt:lpstr>
      <vt:lpstr>SQL Procedural  Repaso</vt:lpstr>
      <vt:lpstr>Vistas en SQL  Repaso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Mariela Gonzalez</cp:lastModifiedBy>
  <cp:revision>9</cp:revision>
  <cp:lastPrinted>2019-10-28T18:36:46Z</cp:lastPrinted>
  <dcterms:modified xsi:type="dcterms:W3CDTF">2019-10-28T18:39:41Z</dcterms:modified>
</cp:coreProperties>
</file>