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0" r:id="rId39"/>
    <p:sldId id="302" r:id="rId40"/>
    <p:sldId id="303" r:id="rId41"/>
    <p:sldId id="304" r:id="rId42"/>
    <p:sldId id="305" r:id="rId43"/>
    <p:sldId id="306" r:id="rId44"/>
    <p:sldId id="307" r:id="rId45"/>
    <p:sldId id="309" r:id="rId46"/>
    <p:sldId id="310" r:id="rId47"/>
    <p:sldId id="312" r:id="rId48"/>
    <p:sldId id="313" r:id="rId49"/>
    <p:sldId id="315" r:id="rId50"/>
    <p:sldId id="316" r:id="rId51"/>
    <p:sldId id="317" r:id="rId52"/>
    <p:sldId id="319" r:id="rId53"/>
    <p:sldId id="320" r:id="rId54"/>
    <p:sldId id="321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3" r:id="rId65"/>
    <p:sldId id="334" r:id="rId66"/>
    <p:sldId id="335" r:id="rId67"/>
    <p:sldId id="337" r:id="rId68"/>
    <p:sldId id="338" r:id="rId69"/>
    <p:sldId id="340" r:id="rId70"/>
    <p:sldId id="341" r:id="rId71"/>
    <p:sldId id="342" r:id="rId72"/>
    <p:sldId id="343" r:id="rId73"/>
    <p:sldId id="344" r:id="rId74"/>
    <p:sldId id="345" r:id="rId75"/>
    <p:sldId id="348" r:id="rId76"/>
    <p:sldId id="349" r:id="rId77"/>
    <p:sldId id="350" r:id="rId78"/>
    <p:sldId id="351" r:id="rId79"/>
    <p:sldId id="352" r:id="rId80"/>
    <p:sldId id="353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</p:sldIdLst>
  <p:sldSz cx="9144000" cy="6858000" type="screen4x3"/>
  <p:notesSz cx="6669088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Serran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7T18:53:35.145" idx="1">
    <p:pos x="196" y="967"/>
    <p:text>revisar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D931FD8-5087-4263-BFDE-A95B72F7D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CFP2019 - Modulo 3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37893A-3754-4DAE-A3F8-A7FF022B28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9F5-9B98-44FE-B49D-E2A025FE7975}" type="datetimeFigureOut">
              <a:rPr lang="es-AR" smtClean="0"/>
              <a:t>12/8/2019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E4CA95-573A-407C-81CB-B3B6E953FB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Semana 3 a 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316298-7483-40CA-BA82-DF846E846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E697-67EE-4CE4-98F2-21077FA437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235347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68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515d340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515d340b_0_18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62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515d340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515d340b_0_19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274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515d340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515d340b_0_19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006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6a098a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6a098a93_0_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40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96a098a9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96a098a93_0_3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839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515d340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9515d340b_0_20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86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9515d340b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9515d340b_0_22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712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96a098a9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96a098a93_0_51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715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9515d340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9515d340b_0_20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57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3ef77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3ef77c4b_0_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c487414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c487414ac_0_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176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9515d340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9515d340b_0_21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929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515d340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9515d340b_0_21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667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9515d340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9515d340b_0_22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030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0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51c1279d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51c1279d_0_39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173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51c1279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51c1279d_0_39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14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51c1279d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51c1279d_0_35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591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51c1279d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51c1279d_0_35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465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951c1279d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951c1279d_0_36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10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3ef77c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3ef77c4b_0_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5672dd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5672ddde_0_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239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951c1279d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951c1279d_0_37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42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5672dd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c5672ddde_0_33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5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951c1279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951c1279d_0_40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257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626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695974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695974b4_1_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617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695974b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695974b4_1_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793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695974b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695974b4_1_1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313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5695562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56955627_1_13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214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695974b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695974b4_1_1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14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3ef77c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3ef77c4b_0_1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695974b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695974b4_1_2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773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695974b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695974b4_1_2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029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695974b4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9695974b4_1_3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102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9695974b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9695974b4_1_3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800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99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8c1c35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b8c1c359d_0_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006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8c1c35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b8c1c359d_0_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5341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8c1c35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8c1c359d_0_1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3103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929e3e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929e3e85_0_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211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8c1c359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b8c1c359d_0_2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13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3ef77c4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3ef77c4b_0_1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b8c1c359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b8c1c359d_0_3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9019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929e3e8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929e3e85_0_51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116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8c1c35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8c1c359d_0_4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1419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b8c1c359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b8c1c359d_0_4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2947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6792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61b98e4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61b98e4c_0_2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7455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61b98e4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61b98e4c_0_2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0403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61b98e4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61b98e4c_0_3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5348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61b98e4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61b98e4c_0_3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5297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61b98e4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61b98e4c_0_4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3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3ef77c4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3ef77c4b_0_2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61b98e4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61b98e4c_0_4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7442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61b98e4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61b98e4c_0_5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8396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61b98e4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61b98e4c_0_5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568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61b98e4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c61b98e4c_0_6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4896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61b98e4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61b98e4c_0_6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9322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61b98e4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c61b98e4c_0_7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9737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9434ac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9434ace1_0_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5473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61b98e4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61b98e4c_0_8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6380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8870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61ea911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61ea911e_0_2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32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93ef77c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93ef77c4b_0_2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61ea911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61ea911e_0_3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1312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61ea911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61ea911e_0_3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202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61ea91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61ea911e_0_4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1248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61ea911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61ea911e_0_4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6177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61ea91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61ea911e_0_5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3969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61ea911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c61ea911e_0_6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122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1ea911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1ea911e_0_7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077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61ea911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61ea911e_0_7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1534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61ea911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61ea911e_0_8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3846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61ea911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61ea911e_0_8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91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3ef77c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93ef77c4b_0_3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9431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51a350c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51a350ce_0_2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5321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51a350c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51a350ce_0_2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3199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51a35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51a350ce_0_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37668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51a350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d51a350ce_0_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1863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51a350c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d51a350ce_0_1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70113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51a350c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d51a350ce_0_3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3425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51a350c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d51a350ce_0_1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695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3ef77c4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3ef77c4b_0_3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20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ncisco-serrano/material-curso-cfp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builder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factory_method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singleton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composite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adapter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mediator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strategy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-74840" y="0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Palabra reservada this + Repaso</a:t>
            </a:r>
            <a:endParaRPr dirty="0"/>
          </a:p>
        </p:txBody>
      </p:sp>
      <p:sp>
        <p:nvSpPr>
          <p:cNvPr id="6" name="Google Shape;180;p23">
            <a:extLst>
              <a:ext uri="{FF2B5EF4-FFF2-40B4-BE49-F238E27FC236}">
                <a16:creationId xmlns:a16="http://schemas.microsoft.com/office/drawing/2014/main" id="{4A2C17F9-FD15-4C7F-B6D5-A2766691888A}"/>
              </a:ext>
            </a:extLst>
          </p:cNvPr>
          <p:cNvSpPr txBox="1">
            <a:spLocks/>
          </p:cNvSpPr>
          <p:nvPr/>
        </p:nvSpPr>
        <p:spPr>
          <a:xfrm>
            <a:off x="311700" y="593367"/>
            <a:ext cx="8520600" cy="76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4000" b="0">
                <a:solidFill>
                  <a:schemeClr val="tx1"/>
                </a:solidFill>
              </a:rPr>
              <a:t>Agenda</a:t>
            </a:r>
            <a:endParaRPr lang="es-AR" sz="4000" b="0" dirty="0">
              <a:solidFill>
                <a:schemeClr val="tx1"/>
              </a:solidFill>
            </a:endParaRPr>
          </a:p>
        </p:txBody>
      </p:sp>
      <p:sp>
        <p:nvSpPr>
          <p:cNvPr id="7" name="Google Shape;181;p23">
            <a:extLst>
              <a:ext uri="{FF2B5EF4-FFF2-40B4-BE49-F238E27FC236}">
                <a16:creationId xmlns:a16="http://schemas.microsoft.com/office/drawing/2014/main" id="{AB941673-C953-4429-B737-FA1989DA84EF}"/>
              </a:ext>
            </a:extLst>
          </p:cNvPr>
          <p:cNvSpPr txBox="1">
            <a:spLocks/>
          </p:cNvSpPr>
          <p:nvPr/>
        </p:nvSpPr>
        <p:spPr>
          <a:xfrm>
            <a:off x="311700" y="1356867"/>
            <a:ext cx="8520600" cy="5307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SzPts val="2800"/>
              <a:buFont typeface="Arial"/>
              <a:buChar char="•"/>
            </a:pPr>
            <a:r>
              <a:rPr lang="es-AR" b="0" i="0" dirty="0">
                <a:solidFill>
                  <a:schemeClr val="tx1"/>
                </a:solidFill>
              </a:rPr>
              <a:t>Palabra reservada </a:t>
            </a:r>
            <a:r>
              <a:rPr lang="es-AR" b="0" i="0" dirty="0" err="1">
                <a:solidFill>
                  <a:schemeClr val="tx1"/>
                </a:solidFill>
              </a:rPr>
              <a:t>this</a:t>
            </a:r>
            <a:endParaRPr lang="es-AR" b="0" i="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AR" b="0" i="0" dirty="0">
                <a:solidFill>
                  <a:schemeClr val="tx1"/>
                </a:solidFill>
              </a:rPr>
              <a:t>Ejemplos del uso de </a:t>
            </a:r>
            <a:r>
              <a:rPr lang="es-AR" b="0" i="0" dirty="0" err="1">
                <a:solidFill>
                  <a:schemeClr val="tx1"/>
                </a:solidFill>
              </a:rPr>
              <a:t>this</a:t>
            </a:r>
            <a:endParaRPr lang="es-AR" b="0" i="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AR" b="0" i="0" dirty="0">
                <a:solidFill>
                  <a:schemeClr val="tx1"/>
                </a:solidFill>
              </a:rPr>
              <a:t>Repaso de la semana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AR" sz="3200" dirty="0">
                <a:solidFill>
                  <a:schemeClr val="tx1"/>
                </a:solidFill>
              </a:rPr>
              <a:t>Noción de Clase e Instancia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AR" sz="3200" dirty="0">
                <a:solidFill>
                  <a:schemeClr val="tx1"/>
                </a:solidFill>
              </a:rPr>
              <a:t>Encapsulamiento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AR" sz="3200" dirty="0">
                <a:solidFill>
                  <a:schemeClr val="tx1"/>
                </a:solidFill>
              </a:rPr>
              <a:t>Constructores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AR" sz="3200" dirty="0">
                <a:solidFill>
                  <a:schemeClr val="tx1"/>
                </a:solidFill>
              </a:rPr>
              <a:t>Composición Básica de Clases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AR" b="0" i="0" dirty="0">
                <a:solidFill>
                  <a:schemeClr val="tx1"/>
                </a:solidFill>
              </a:rPr>
              <a:t>Recomendaciones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AR" b="0" i="0" dirty="0">
                <a:solidFill>
                  <a:schemeClr val="tx1"/>
                </a:solidFill>
              </a:rPr>
              <a:t>Ejercicios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Herencia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BA4A03-788F-4E87-BF48-0F43704E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9" y="775911"/>
            <a:ext cx="8616461" cy="59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1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Noción de Generalización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generalizamos las cosas para poder entenderlas mejor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Generalizar es asignar una serie de características a un objeto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nos muestran un dispositivo raro y nos dicen que es un teléfono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Automáticamente suponemos que por tratarse de un teléfono, va a hacer llamadas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Estamos generalizando que los teléfonos hacen llamadas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Programación Orientada a Objetos, por inspirarse en la vida real, también refleja este concepto de generalización → </a:t>
            </a:r>
            <a:r>
              <a:rPr lang="en" i="1"/>
              <a:t>Herencia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386766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la Vida Real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 Televisor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de Tubo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Plasma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LCD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LED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 Teléfono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Teléfono Celular (los primeros)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Smartphone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ambos casos, por el hecho de tratarse de un Televisor o de un Teléfono, sabemos automáticamente que tienen una series de características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el caso de Televisor → muestra una imagen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el caso de Teléfono → hace llamadas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529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TypeScript (1)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63775" y="1356875"/>
            <a:ext cx="3611700" cy="265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160775" y="1356875"/>
            <a:ext cx="3000000" cy="132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160775" y="3147875"/>
            <a:ext cx="3000000" cy="86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0" y="4612575"/>
            <a:ext cx="7627575" cy="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5052225" y="3522750"/>
            <a:ext cx="1805700" cy="493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463775" y="4800075"/>
            <a:ext cx="4963500" cy="261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26"/>
          <p:cNvCxnSpPr>
            <a:endCxn id="204" idx="3"/>
          </p:cNvCxnSpPr>
          <p:nvPr/>
        </p:nvCxnSpPr>
        <p:spPr>
          <a:xfrm rot="5400000">
            <a:off x="5233625" y="4209675"/>
            <a:ext cx="915000" cy="5277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6"/>
          <p:cNvSpPr txBox="1"/>
          <p:nvPr/>
        </p:nvSpPr>
        <p:spPr>
          <a:xfrm>
            <a:off x="1159475" y="5417325"/>
            <a:ext cx="3572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SmartTV tiene lo mismo que Televisor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7" name="Google Shape;207;p26"/>
          <p:cNvCxnSpPr>
            <a:stCxn id="206" idx="0"/>
            <a:endCxn id="204" idx="2"/>
          </p:cNvCxnSpPr>
          <p:nvPr/>
        </p:nvCxnSpPr>
        <p:spPr>
          <a:xfrm rot="-5400000">
            <a:off x="2768225" y="5239425"/>
            <a:ext cx="355200" cy="600"/>
          </a:xfrm>
          <a:prstGeom prst="bentConnector3">
            <a:avLst>
              <a:gd name="adj1" fmla="val 5002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2120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TypeScript (2)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852000" y="1539375"/>
            <a:ext cx="3720000" cy="340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5170650" y="1539375"/>
            <a:ext cx="3000000" cy="132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5170650" y="3049075"/>
            <a:ext cx="3000000" cy="189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5" y="5283775"/>
            <a:ext cx="8609550" cy="6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5131175" y="3897700"/>
            <a:ext cx="1894500" cy="76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82000" y="5410575"/>
            <a:ext cx="5709000" cy="632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1250450" y="6256425"/>
            <a:ext cx="3572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También aplica a los métodos!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0" name="Google Shape;220;p27"/>
          <p:cNvCxnSpPr>
            <a:stCxn id="217" idx="2"/>
            <a:endCxn id="218" idx="3"/>
          </p:cNvCxnSpPr>
          <p:nvPr/>
        </p:nvCxnSpPr>
        <p:spPr>
          <a:xfrm rot="5400000">
            <a:off x="5451875" y="5100250"/>
            <a:ext cx="1065600" cy="1875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7"/>
          <p:cNvCxnSpPr>
            <a:stCxn id="219" idx="0"/>
            <a:endCxn id="218" idx="2"/>
          </p:cNvCxnSpPr>
          <p:nvPr/>
        </p:nvCxnSpPr>
        <p:spPr>
          <a:xfrm rot="-5400000">
            <a:off x="2930300" y="6149625"/>
            <a:ext cx="213000" cy="600"/>
          </a:xfrm>
          <a:prstGeom prst="bentConnector3">
            <a:avLst>
              <a:gd name="adj1" fmla="val 49965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27"/>
          <p:cNvSpPr/>
          <p:nvPr/>
        </p:nvSpPr>
        <p:spPr>
          <a:xfrm>
            <a:off x="5616367" y="2020627"/>
            <a:ext cx="962700" cy="295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7076850" y="2531175"/>
            <a:ext cx="10938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Y esto?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4" name="Google Shape;224;p27"/>
          <p:cNvCxnSpPr>
            <a:stCxn id="223" idx="0"/>
            <a:endCxn id="222" idx="3"/>
          </p:cNvCxnSpPr>
          <p:nvPr/>
        </p:nvCxnSpPr>
        <p:spPr>
          <a:xfrm rot="5400000" flipH="1">
            <a:off x="6920100" y="1827525"/>
            <a:ext cx="362700" cy="10446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9802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Beneficios de usar TypeScript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1356867"/>
            <a:ext cx="31527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830788" y="5052225"/>
            <a:ext cx="1855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Código TypeScript</a:t>
            </a:r>
            <a:endParaRPr b="1"/>
          </a:p>
        </p:txBody>
      </p:sp>
      <p:sp>
        <p:nvSpPr>
          <p:cNvPr id="232" name="Google Shape;232;p28"/>
          <p:cNvSpPr txBox="1"/>
          <p:nvPr/>
        </p:nvSpPr>
        <p:spPr>
          <a:xfrm>
            <a:off x="311709" y="5934850"/>
            <a:ext cx="32208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¿Cuál les parece que es más fácil de entender?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284" y="1356867"/>
            <a:ext cx="4925006" cy="519633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6729150" y="5052225"/>
            <a:ext cx="1855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Código JavaScript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414396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</a:t>
            </a:r>
            <a:r>
              <a:rPr lang="en" i="1"/>
              <a:t>super</a:t>
            </a:r>
            <a:endParaRPr i="1"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restricción que tenemos al hacer herencia es que tenemos que invocar al constructor de la clase padre (o </a:t>
            </a:r>
            <a:r>
              <a:rPr lang="en" i="1"/>
              <a:t>superclase</a:t>
            </a:r>
            <a:r>
              <a:rPr lang="en"/>
              <a:t>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no se invoca → error al hacer “tsc …”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Garantiza que las variables de la superclase se inicialicen de la manera esperada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la práctica van a utilizar una determinada librería en donde van a tener que heredar de una determinada clase para hacer algo determinado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93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</a:t>
            </a:r>
            <a:r>
              <a:rPr lang="en" i="1"/>
              <a:t>protected</a:t>
            </a:r>
            <a:endParaRPr i="1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en una subclase, se quiera acceder/modificar el valor de una variable interna de la superclase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Recordar que las variables internas se escriben con </a:t>
            </a:r>
            <a:r>
              <a:rPr lang="en" i="1"/>
              <a:t>private</a:t>
            </a:r>
            <a:r>
              <a:rPr lang="en"/>
              <a:t>, ya que las usa la misma 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Hay una forma de que las variables sigan siendo privadas para el exterior, pero que puedan ser accedidas desde una subclase → </a:t>
            </a:r>
            <a:r>
              <a:rPr lang="en" i="1"/>
              <a:t>protected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desde una subclase, queremos acceder a una variable privada de la superclase → Error al hacer “tsc …”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949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</a:t>
            </a:r>
            <a:r>
              <a:rPr lang="en" i="1"/>
              <a:t>protected</a:t>
            </a:r>
            <a:r>
              <a:rPr lang="en"/>
              <a:t> - Ejemplo</a:t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311700" y="1440675"/>
            <a:ext cx="3181500" cy="27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5101550" y="1440675"/>
            <a:ext cx="30000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5101550" y="3518475"/>
            <a:ext cx="25260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307375"/>
            <a:ext cx="8520600" cy="5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/>
          <p:nvPr/>
        </p:nvSpPr>
        <p:spPr>
          <a:xfrm>
            <a:off x="5131175" y="3897700"/>
            <a:ext cx="1894500" cy="76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89225" y="1820025"/>
            <a:ext cx="2526000" cy="376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278100" y="2386875"/>
            <a:ext cx="2260800" cy="707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" name="Google Shape;259;p31"/>
          <p:cNvCxnSpPr>
            <a:stCxn id="256" idx="3"/>
            <a:endCxn id="258" idx="3"/>
          </p:cNvCxnSpPr>
          <p:nvPr/>
        </p:nvCxnSpPr>
        <p:spPr>
          <a:xfrm rot="10800000" flipH="1">
            <a:off x="7025675" y="2740450"/>
            <a:ext cx="513300" cy="1539000"/>
          </a:xfrm>
          <a:prstGeom prst="bentConnector3">
            <a:avLst>
              <a:gd name="adj1" fmla="val 1463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1"/>
          <p:cNvCxnSpPr>
            <a:stCxn id="258" idx="1"/>
            <a:endCxn id="257" idx="3"/>
          </p:cNvCxnSpPr>
          <p:nvPr/>
        </p:nvCxnSpPr>
        <p:spPr>
          <a:xfrm rot="10800000">
            <a:off x="2915300" y="2008275"/>
            <a:ext cx="2362800" cy="732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31"/>
          <p:cNvSpPr txBox="1"/>
          <p:nvPr/>
        </p:nvSpPr>
        <p:spPr>
          <a:xfrm>
            <a:off x="958339" y="6151925"/>
            <a:ext cx="7227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Desde la subclase accedemos a una variable de la superclase</a:t>
            </a:r>
            <a:endParaRPr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9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Televisor empleando Herencia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631525" y="1356875"/>
            <a:ext cx="35721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4572000" y="1356875"/>
            <a:ext cx="402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mirarNetflix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'Mirando Netflix...'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4571999" y="5520400"/>
            <a:ext cx="37980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F0000"/>
                </a:solidFill>
              </a:rPr>
              <a:t>OPCIONAL</a:t>
            </a:r>
            <a:r>
              <a:rPr lang="en" sz="1800" b="1">
                <a:solidFill>
                  <a:srgbClr val="FF0000"/>
                </a:solidFill>
              </a:rPr>
              <a:t>: Copiar el código y jugar con private/protected</a:t>
            </a:r>
            <a:endParaRPr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1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 Reservada </a:t>
            </a:r>
            <a:r>
              <a:rPr lang="en" i="1"/>
              <a:t>this</a:t>
            </a:r>
            <a:endParaRPr i="1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se vio que se usaba </a:t>
            </a:r>
            <a:r>
              <a:rPr lang="en" i="1"/>
              <a:t>solamente</a:t>
            </a:r>
            <a:r>
              <a:rPr lang="en"/>
              <a:t> para diferenciar una variable cualquiera, de una interna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usarse también para llamar métodos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una variable que almacena una instancia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 variables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 métodos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/>
              <a:t>Es la forma que usa TypeScript (y otros lenguajes) para acceder al código de la instancia que está </a:t>
            </a:r>
            <a:r>
              <a:rPr lang="en" i="1"/>
              <a:t>dentro </a:t>
            </a:r>
            <a:r>
              <a:rPr lang="en"/>
              <a:t>de la clase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 código que está por fuera de la clase, se llama con la variable que concretamente definimos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Clase Televisor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150" y="1742792"/>
            <a:ext cx="23907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/>
          <p:nvPr/>
        </p:nvSpPr>
        <p:spPr>
          <a:xfrm>
            <a:off x="3530438" y="3896100"/>
            <a:ext cx="382200" cy="76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2256975" y="1995900"/>
            <a:ext cx="95700" cy="1900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5679300" y="4023150"/>
            <a:ext cx="31530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Indica de qué clase hereda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611700" y="2333850"/>
            <a:ext cx="1471800" cy="1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# → protected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- → private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+ → public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80" name="Google Shape;280;p33"/>
          <p:cNvCxnSpPr>
            <a:stCxn id="278" idx="1"/>
            <a:endCxn id="276" idx="3"/>
          </p:cNvCxnSpPr>
          <p:nvPr/>
        </p:nvCxnSpPr>
        <p:spPr>
          <a:xfrm flipH="1">
            <a:off x="3912600" y="4277850"/>
            <a:ext cx="17667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7149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Composición</a:t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473650" y="1470275"/>
            <a:ext cx="3818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botonPrendido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botonSubirVolumen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botonBajarVolumen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botonSubirCanal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botonBajarCanal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pantallaTelevisor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Pantalla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1133550" y="4815400"/>
            <a:ext cx="6876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Clases más </a:t>
            </a:r>
            <a:r>
              <a:rPr lang="en" sz="1800" b="1" i="1">
                <a:solidFill>
                  <a:srgbClr val="FF0000"/>
                </a:solidFill>
              </a:rPr>
              <a:t>sencillas </a:t>
            </a:r>
            <a:r>
              <a:rPr lang="en" sz="1800" b="1">
                <a:solidFill>
                  <a:srgbClr val="FF0000"/>
                </a:solidFill>
              </a:rPr>
              <a:t>componen una clase más </a:t>
            </a:r>
            <a:r>
              <a:rPr lang="en" sz="1800" b="1" i="1">
                <a:solidFill>
                  <a:srgbClr val="FF0000"/>
                </a:solidFill>
              </a:rPr>
              <a:t>compleja</a:t>
            </a:r>
            <a:endParaRPr sz="1800" b="1" i="1">
              <a:solidFill>
                <a:srgbClr val="FF0000"/>
              </a:solidFill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4460150" y="1470275"/>
            <a:ext cx="4499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ruedaDelanteraDerecha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ruedaDelanteraIzquierda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ruedaTraseraDerecha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ruedaTraseraIzquierda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volante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Volante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palancaCambios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TransmisionManual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1055825" y="1519625"/>
            <a:ext cx="967200" cy="30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4989205" y="1519625"/>
            <a:ext cx="576300" cy="30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1133550" y="5668400"/>
            <a:ext cx="6876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Televisor y Auto están </a:t>
            </a:r>
            <a:r>
              <a:rPr lang="en" sz="1800" b="1" i="1">
                <a:solidFill>
                  <a:srgbClr val="FF0000"/>
                </a:solidFill>
              </a:rPr>
              <a:t>compuestas </a:t>
            </a:r>
            <a:r>
              <a:rPr lang="en" sz="1800" b="1">
                <a:solidFill>
                  <a:srgbClr val="FF0000"/>
                </a:solidFill>
              </a:rPr>
              <a:t>por clases más </a:t>
            </a:r>
            <a:r>
              <a:rPr lang="en" sz="1800" b="1" i="1">
                <a:solidFill>
                  <a:srgbClr val="FF0000"/>
                </a:solidFill>
              </a:rPr>
              <a:t>simples</a:t>
            </a:r>
            <a:endParaRPr sz="1800" b="1" i="1">
              <a:solidFill>
                <a:srgbClr val="FF0000"/>
              </a:solidFill>
            </a:endParaRPr>
          </a:p>
        </p:txBody>
      </p:sp>
      <p:cxnSp>
        <p:nvCxnSpPr>
          <p:cNvPr id="298" name="Google Shape;298;p35"/>
          <p:cNvCxnSpPr>
            <a:stCxn id="295" idx="1"/>
            <a:endCxn id="297" idx="1"/>
          </p:cNvCxnSpPr>
          <p:nvPr/>
        </p:nvCxnSpPr>
        <p:spPr>
          <a:xfrm>
            <a:off x="1055825" y="1672625"/>
            <a:ext cx="77700" cy="4227600"/>
          </a:xfrm>
          <a:prstGeom prst="bentConnector3">
            <a:avLst>
              <a:gd name="adj1" fmla="val -3064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35"/>
          <p:cNvCxnSpPr>
            <a:stCxn id="296" idx="3"/>
            <a:endCxn id="297" idx="3"/>
          </p:cNvCxnSpPr>
          <p:nvPr/>
        </p:nvCxnSpPr>
        <p:spPr>
          <a:xfrm>
            <a:off x="5565505" y="1672625"/>
            <a:ext cx="2445000" cy="4227600"/>
          </a:xfrm>
          <a:prstGeom prst="bentConnector3">
            <a:avLst>
              <a:gd name="adj1" fmla="val 10973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9581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311700" y="171333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Herencia vs. Composición</a:t>
            </a:r>
            <a:endParaRPr dirty="0"/>
          </a:p>
        </p:txBody>
      </p:sp>
      <p:sp>
        <p:nvSpPr>
          <p:cNvPr id="305" name="Google Shape;305;p36"/>
          <p:cNvSpPr txBox="1">
            <a:spLocks noGrp="1"/>
          </p:cNvSpPr>
          <p:nvPr>
            <p:ph type="body" idx="1"/>
          </p:nvPr>
        </p:nvSpPr>
        <p:spPr>
          <a:xfrm>
            <a:off x="311700" y="842878"/>
            <a:ext cx="8520600" cy="601512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Suponer que teniendo una clase ya implementada, queremos implementar </a:t>
            </a:r>
            <a:r>
              <a:rPr lang="en" i="1" dirty="0"/>
              <a:t>una nueva</a:t>
            </a:r>
            <a:endParaRPr i="1"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Si hay cosas en común → Herencia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Tener cuidado → no abusar!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Las cosas en común tienen que tener sentido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No necesito tener acceso a variables internas de una determinada clase → Composición</a:t>
            </a:r>
          </a:p>
          <a:p>
            <a:pPr lvl="0"/>
            <a:r>
              <a:rPr lang="es-AR" dirty="0"/>
              <a:t>Ejemplo 1: quiero usar todos los métodos de la clase implementada, pero agregar </a:t>
            </a:r>
            <a:r>
              <a:rPr lang="es-AR" i="1" dirty="0"/>
              <a:t>uno </a:t>
            </a:r>
            <a:r>
              <a:rPr lang="es-AR" dirty="0"/>
              <a:t>más</a:t>
            </a:r>
          </a:p>
          <a:p>
            <a:pPr lvl="1">
              <a:spcBef>
                <a:spcPts val="0"/>
              </a:spcBef>
            </a:pPr>
            <a:r>
              <a:rPr lang="es-AR" dirty="0"/>
              <a:t>La idea es escribir la menor cantidad posible de código</a:t>
            </a:r>
          </a:p>
          <a:p>
            <a:pPr lvl="0">
              <a:spcBef>
                <a:spcPts val="0"/>
              </a:spcBef>
            </a:pPr>
            <a:r>
              <a:rPr lang="es-AR" dirty="0"/>
              <a:t>Ejemplo 2: quiero usar solo algunos métodos de la clase que tengo implementada</a:t>
            </a:r>
          </a:p>
          <a:p>
            <a:pPr lvl="1">
              <a:spcBef>
                <a:spcPts val="0"/>
              </a:spcBef>
            </a:pPr>
            <a:r>
              <a:rPr lang="es-AR" dirty="0"/>
              <a:t>La idea es exponer solamente la funcionalidad necesaria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783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es evitar duplicar código </a:t>
            </a:r>
            <a:r>
              <a:rPr lang="en" i="1"/>
              <a:t>siempre que se pueda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caso de aprovechar una clase empleando herencia o composición → siempre pensar en la forma de escribir el </a:t>
            </a:r>
            <a:r>
              <a:rPr lang="en" i="1"/>
              <a:t>mínimo código posible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exponer funcionalidad de forma innecesaria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se pueden heredar algunos métodos o variables → todo o nada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Paciencia para entender bien → No son conceptos fáciles, con la práctica se van ajustando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78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Repaso + Diagramas de Clase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5AAED0-40A4-466F-974B-09A9C835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7" y="703384"/>
            <a:ext cx="7961747" cy="57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9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Herencia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tenemos dos clases con variables y métodos similares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cosas en común ponerlas en una superclase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dos clases originales extenderán la superclase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Sirve para evitar que dupliquemos el código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→ para escribir menos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claro y prolijo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</a:t>
            </a:r>
            <a:r>
              <a:rPr lang="en" i="1"/>
              <a:t>protected </a:t>
            </a:r>
            <a:r>
              <a:rPr lang="en"/>
              <a:t>→ privadas salvo para subclases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la subclase </a:t>
            </a:r>
            <a:r>
              <a:rPr lang="en" i="1"/>
              <a:t>debe </a:t>
            </a:r>
            <a:r>
              <a:rPr lang="en"/>
              <a:t>incluir una llamada al constructor de la superclase → </a:t>
            </a:r>
            <a:r>
              <a:rPr lang="en" i="1"/>
              <a:t>super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incluirla → </a:t>
            </a:r>
            <a:r>
              <a:rPr lang="en" i="1"/>
              <a:t>tsc </a:t>
            </a:r>
            <a:r>
              <a:rPr lang="en"/>
              <a:t>se queja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077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Herencia vs. Composición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queremos usar toda la funcionalidad de una clase, y agregar más → herencia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Recordar que herencia hace que la subclase posea todas las cosas </a:t>
            </a:r>
            <a:r>
              <a:rPr lang="en" i="1"/>
              <a:t>public </a:t>
            </a:r>
            <a:r>
              <a:rPr lang="en"/>
              <a:t>y </a:t>
            </a:r>
            <a:r>
              <a:rPr lang="en" i="1"/>
              <a:t>protected </a:t>
            </a:r>
            <a:r>
              <a:rPr lang="en"/>
              <a:t>de la superclase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queremos usar solamente algunas cosas de una clase → composición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Recordar que si finalmente terminamos llamando a todos (o casi) los métodos de dicha clase, probablemente sea mejor usar herencia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Evitar </a:t>
            </a:r>
            <a:r>
              <a:rPr lang="en" i="1"/>
              <a:t>forzar </a:t>
            </a:r>
            <a:r>
              <a:rPr lang="en"/>
              <a:t>la herencia → un auto y un reloj pueden compartir un número de serie, pero no tienen nada que ver entre sí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445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 forma de plantear los diseños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momento, entendemos lo que un código hace a partir de </a:t>
            </a:r>
            <a:r>
              <a:rPr lang="en" i="1"/>
              <a:t>leer </a:t>
            </a:r>
            <a:r>
              <a:rPr lang="en"/>
              <a:t>el mismo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códigos muy largos, esto se puede complicar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varias ocasiones vimos diagramas para entender cómo organizar/diseñar las clases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 la lectura del </a:t>
            </a:r>
            <a:r>
              <a:rPr lang="en" i="1"/>
              <a:t>diagrama de clases</a:t>
            </a:r>
            <a:r>
              <a:rPr lang="en"/>
              <a:t>, podemos darnos una idea de cómo está organizado el código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planteamos el diagrama </a:t>
            </a:r>
            <a:r>
              <a:rPr lang="en" i="1"/>
              <a:t>antes </a:t>
            </a:r>
            <a:r>
              <a:rPr lang="en"/>
              <a:t>de pasar al código → asegurarse en todo momento que el código respete al diagrama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5103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 de Clase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3" y="1775717"/>
            <a:ext cx="35337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789175" y="1536625"/>
            <a:ext cx="50430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usan para representar código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es lograr que el diagrama explique lo que hace un sistema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Evitando tener que ir al código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Recordar que programar se hace más fácil si antes tenemos un diseño de la solución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Diagramas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5794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Clases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67338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Las clases se representan con un recuadro compuesto por tres secciones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La primera indica el </a:t>
            </a:r>
            <a:r>
              <a:rPr lang="en" sz="2400" i="1"/>
              <a:t>nombre </a:t>
            </a:r>
            <a:r>
              <a:rPr lang="en" sz="2400"/>
              <a:t>de la clase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La segunda indica las </a:t>
            </a:r>
            <a:r>
              <a:rPr lang="en" sz="2400" i="1"/>
              <a:t>variables internas </a:t>
            </a:r>
            <a:endParaRPr sz="2400"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La tercera indica los </a:t>
            </a:r>
            <a:r>
              <a:rPr lang="en" sz="2400" i="1"/>
              <a:t>métodos</a:t>
            </a:r>
            <a:endParaRPr sz="2400"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Los modificadores de acceso se representan igual tanto para variables/métodos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private 	→ -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public 		→ +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protected → #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Los tipos también se especifican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 variables es el propio tipo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 métodos es el tipo de valor que devuelve</a:t>
            </a:r>
            <a:endParaRPr sz="1800"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l="65538" r="17769" b="71937"/>
          <a:stretch/>
        </p:blipFill>
        <p:spPr>
          <a:xfrm>
            <a:off x="6562000" y="3887075"/>
            <a:ext cx="2111700" cy="252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36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311700" y="1356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Uso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634188" y="1673118"/>
            <a:ext cx="1016400" cy="26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910575" y="3156550"/>
            <a:ext cx="1645200" cy="26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3309100" y="1613871"/>
            <a:ext cx="4499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Hace referencia a una variable interna de la clase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309100" y="3097300"/>
            <a:ext cx="4499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Hace referencia a un método de la clase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98" name="Google Shape;198;p25"/>
          <p:cNvCxnSpPr>
            <a:stCxn id="194" idx="3"/>
            <a:endCxn id="196" idx="1"/>
          </p:cNvCxnSpPr>
          <p:nvPr/>
        </p:nvCxnSpPr>
        <p:spPr>
          <a:xfrm>
            <a:off x="2650588" y="1806318"/>
            <a:ext cx="658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5"/>
          <p:cNvCxnSpPr>
            <a:stCxn id="195" idx="3"/>
            <a:endCxn id="197" idx="1"/>
          </p:cNvCxnSpPr>
          <p:nvPr/>
        </p:nvCxnSpPr>
        <p:spPr>
          <a:xfrm>
            <a:off x="2555775" y="3289750"/>
            <a:ext cx="7533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401972"/>
            <a:ext cx="7490376" cy="11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/>
          <p:nvPr/>
        </p:nvSpPr>
        <p:spPr>
          <a:xfrm>
            <a:off x="311700" y="5574142"/>
            <a:ext cx="5421300" cy="71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11700" y="6285740"/>
            <a:ext cx="1016400" cy="26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6122300" y="5628300"/>
            <a:ext cx="2877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Imprimir ‘this’ sería imprimir el estado de la instancia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4" name="Google Shape;204;p25"/>
          <p:cNvCxnSpPr>
            <a:stCxn id="201" idx="3"/>
            <a:endCxn id="203" idx="1"/>
          </p:cNvCxnSpPr>
          <p:nvPr/>
        </p:nvCxnSpPr>
        <p:spPr>
          <a:xfrm>
            <a:off x="5733000" y="5929942"/>
            <a:ext cx="389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25"/>
          <p:cNvSpPr txBox="1"/>
          <p:nvPr/>
        </p:nvSpPr>
        <p:spPr>
          <a:xfrm>
            <a:off x="3911950" y="6343750"/>
            <a:ext cx="4811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El retorno del método ‘b’ es el retorno del método ‘a’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6" name="Google Shape;206;p25"/>
          <p:cNvCxnSpPr>
            <a:stCxn id="202" idx="3"/>
            <a:endCxn id="205" idx="1"/>
          </p:cNvCxnSpPr>
          <p:nvPr/>
        </p:nvCxnSpPr>
        <p:spPr>
          <a:xfrm>
            <a:off x="1328100" y="6418940"/>
            <a:ext cx="2583900" cy="1173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25"/>
          <p:cNvSpPr txBox="1"/>
          <p:nvPr/>
        </p:nvSpPr>
        <p:spPr>
          <a:xfrm>
            <a:off x="311700" y="3900875"/>
            <a:ext cx="6542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"Samsung"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Métodos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los métodos también se ponen los parámetros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especifican las variables y el tipo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 l="65591" r="2005" b="71768"/>
          <a:stretch/>
        </p:blipFill>
        <p:spPr>
          <a:xfrm>
            <a:off x="618700" y="2994325"/>
            <a:ext cx="3765000" cy="23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>
            <a:off x="679425" y="4019025"/>
            <a:ext cx="3704400" cy="26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5945000" y="3084800"/>
            <a:ext cx="24843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Método público</a:t>
            </a:r>
            <a:endParaRPr b="1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Retorna un boolean</a:t>
            </a:r>
            <a:endParaRPr b="1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Dos parámetros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Texto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Numérico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649000" y="4351900"/>
            <a:ext cx="1654800" cy="26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5945000" y="4743625"/>
            <a:ext cx="24843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Método público</a:t>
            </a:r>
            <a:endParaRPr b="1">
              <a:solidFill>
                <a:srgbClr val="FF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FF0000"/>
                </a:solidFill>
              </a:rPr>
              <a:t>No retorna nada</a:t>
            </a:r>
            <a:endParaRPr b="1">
              <a:solidFill>
                <a:srgbClr val="FF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b="1">
                <a:solidFill>
                  <a:srgbClr val="FF0000"/>
                </a:solidFill>
              </a:rPr>
              <a:t>No tiene parámetros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5" name="Google Shape;225;p29"/>
          <p:cNvCxnSpPr>
            <a:stCxn id="221" idx="3"/>
            <a:endCxn id="222" idx="1"/>
          </p:cNvCxnSpPr>
          <p:nvPr/>
        </p:nvCxnSpPr>
        <p:spPr>
          <a:xfrm rot="10800000" flipH="1">
            <a:off x="4383825" y="3758925"/>
            <a:ext cx="1561200" cy="392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9"/>
          <p:cNvCxnSpPr>
            <a:stCxn id="223" idx="3"/>
            <a:endCxn id="224" idx="1"/>
          </p:cNvCxnSpPr>
          <p:nvPr/>
        </p:nvCxnSpPr>
        <p:spPr>
          <a:xfrm>
            <a:off x="2303800" y="4484500"/>
            <a:ext cx="3641100" cy="666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6906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/>
        </p:nvSpPr>
        <p:spPr>
          <a:xfrm>
            <a:off x="1589056" y="5986350"/>
            <a:ext cx="59319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La clase Motor </a:t>
            </a:r>
            <a:r>
              <a:rPr lang="en" sz="1800" b="1" i="1">
                <a:solidFill>
                  <a:srgbClr val="FF0000"/>
                </a:solidFill>
              </a:rPr>
              <a:t>compone </a:t>
            </a:r>
            <a:r>
              <a:rPr lang="en" sz="1800" b="1">
                <a:solidFill>
                  <a:srgbClr val="FF0000"/>
                </a:solidFill>
              </a:rPr>
              <a:t>a la clase Auto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La clase Auto </a:t>
            </a:r>
            <a:r>
              <a:rPr lang="en" sz="1800" b="1" i="1">
                <a:solidFill>
                  <a:srgbClr val="FF0000"/>
                </a:solidFill>
              </a:rPr>
              <a:t>está compuesta</a:t>
            </a:r>
            <a:r>
              <a:rPr lang="en" sz="1800" b="1">
                <a:solidFill>
                  <a:srgbClr val="FF0000"/>
                </a:solidFill>
              </a:rPr>
              <a:t> por la clase Motor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entre Clases (1)</a:t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l="8106" r="51442" b="81928"/>
          <a:stretch/>
        </p:blipFill>
        <p:spPr>
          <a:xfrm>
            <a:off x="1647263" y="1757275"/>
            <a:ext cx="5849474" cy="19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/>
          <p:nvPr/>
        </p:nvSpPr>
        <p:spPr>
          <a:xfrm>
            <a:off x="3927950" y="2533950"/>
            <a:ext cx="12528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636350" y="4159950"/>
            <a:ext cx="18366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COMPOSICIÓN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236" name="Google Shape;236;p30"/>
          <p:cNvCxnSpPr>
            <a:stCxn id="234" idx="2"/>
            <a:endCxn id="235" idx="0"/>
          </p:cNvCxnSpPr>
          <p:nvPr/>
        </p:nvCxnSpPr>
        <p:spPr>
          <a:xfrm rot="-5400000" flipH="1">
            <a:off x="3901550" y="3506550"/>
            <a:ext cx="13062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0"/>
          <p:cNvSpPr txBox="1"/>
          <p:nvPr/>
        </p:nvSpPr>
        <p:spPr>
          <a:xfrm>
            <a:off x="1981850" y="5073150"/>
            <a:ext cx="51450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La flecha se lee desde el </a:t>
            </a:r>
            <a:r>
              <a:rPr lang="en" sz="1800" b="1" i="1">
                <a:solidFill>
                  <a:srgbClr val="FF0000"/>
                </a:solidFill>
              </a:rPr>
              <a:t>origen </a:t>
            </a:r>
            <a:r>
              <a:rPr lang="en" sz="1800" b="1">
                <a:solidFill>
                  <a:srgbClr val="FF0000"/>
                </a:solidFill>
              </a:rPr>
              <a:t>hacia el </a:t>
            </a:r>
            <a:r>
              <a:rPr lang="en" sz="1800" b="1" i="1">
                <a:solidFill>
                  <a:srgbClr val="FF0000"/>
                </a:solidFill>
              </a:rPr>
              <a:t>final</a:t>
            </a:r>
            <a:endParaRPr sz="1800" b="1" i="1">
              <a:solidFill>
                <a:srgbClr val="FF0000"/>
              </a:solidFill>
            </a:endParaRPr>
          </a:p>
        </p:txBody>
      </p:sp>
      <p:cxnSp>
        <p:nvCxnSpPr>
          <p:cNvPr id="238" name="Google Shape;238;p30"/>
          <p:cNvCxnSpPr>
            <a:stCxn id="235" idx="2"/>
            <a:endCxn id="237" idx="0"/>
          </p:cNvCxnSpPr>
          <p:nvPr/>
        </p:nvCxnSpPr>
        <p:spPr>
          <a:xfrm rot="-5400000" flipH="1">
            <a:off x="4358450" y="4876350"/>
            <a:ext cx="3930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30"/>
          <p:cNvCxnSpPr>
            <a:stCxn id="237" idx="2"/>
            <a:endCxn id="231" idx="0"/>
          </p:cNvCxnSpPr>
          <p:nvPr/>
        </p:nvCxnSpPr>
        <p:spPr>
          <a:xfrm rot="-5400000" flipH="1">
            <a:off x="4358150" y="5789550"/>
            <a:ext cx="3930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09089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l="63851" b="42614"/>
          <a:stretch/>
        </p:blipFill>
        <p:spPr>
          <a:xfrm>
            <a:off x="434175" y="1472350"/>
            <a:ext cx="3672925" cy="47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entre Clases (2)</a:t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2024050" y="4418675"/>
            <a:ext cx="511800" cy="939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5733575" y="2423200"/>
            <a:ext cx="18366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HERENCIA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248" name="Google Shape;248;p31"/>
          <p:cNvCxnSpPr>
            <a:stCxn id="246" idx="0"/>
            <a:endCxn id="247" idx="0"/>
          </p:cNvCxnSpPr>
          <p:nvPr/>
        </p:nvCxnSpPr>
        <p:spPr>
          <a:xfrm rot="-5400000">
            <a:off x="3468100" y="1234925"/>
            <a:ext cx="1995600" cy="4371900"/>
          </a:xfrm>
          <a:prstGeom prst="bentConnector3">
            <a:avLst>
              <a:gd name="adj1" fmla="val 11192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31"/>
          <p:cNvSpPr txBox="1"/>
          <p:nvPr/>
        </p:nvSpPr>
        <p:spPr>
          <a:xfrm>
            <a:off x="4385525" y="3316900"/>
            <a:ext cx="4532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La flecha se lee desde el </a:t>
            </a:r>
            <a:r>
              <a:rPr lang="en" sz="1800" b="1" i="1">
                <a:solidFill>
                  <a:srgbClr val="FF0000"/>
                </a:solidFill>
              </a:rPr>
              <a:t>origen </a:t>
            </a:r>
            <a:r>
              <a:rPr lang="en" sz="1800" b="1">
                <a:solidFill>
                  <a:srgbClr val="FF0000"/>
                </a:solidFill>
              </a:rPr>
              <a:t>hacia el </a:t>
            </a:r>
            <a:r>
              <a:rPr lang="en" sz="1800" b="1" i="1">
                <a:solidFill>
                  <a:srgbClr val="FF0000"/>
                </a:solidFill>
              </a:rPr>
              <a:t>final</a:t>
            </a:r>
            <a:endParaRPr sz="1800" b="1" i="1">
              <a:solidFill>
                <a:srgbClr val="FF0000"/>
              </a:solidFill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4328675" y="4713425"/>
            <a:ext cx="46464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La clase TelefonoConCamara </a:t>
            </a:r>
            <a:r>
              <a:rPr lang="en" sz="1800" b="1" i="1">
                <a:solidFill>
                  <a:srgbClr val="FF0000"/>
                </a:solidFill>
              </a:rPr>
              <a:t>hereda de </a:t>
            </a:r>
            <a:r>
              <a:rPr lang="en" sz="1800" b="1">
                <a:solidFill>
                  <a:srgbClr val="FF0000"/>
                </a:solidFill>
              </a:rPr>
              <a:t>la clase Telefono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251" name="Google Shape;251;p31"/>
          <p:cNvCxnSpPr>
            <a:stCxn id="247" idx="2"/>
            <a:endCxn id="249" idx="0"/>
          </p:cNvCxnSpPr>
          <p:nvPr/>
        </p:nvCxnSpPr>
        <p:spPr>
          <a:xfrm rot="-5400000" flipH="1">
            <a:off x="6465425" y="3129850"/>
            <a:ext cx="373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31"/>
          <p:cNvCxnSpPr>
            <a:stCxn id="249" idx="2"/>
            <a:endCxn id="250" idx="0"/>
          </p:cNvCxnSpPr>
          <p:nvPr/>
        </p:nvCxnSpPr>
        <p:spPr>
          <a:xfrm rot="-5400000" flipH="1">
            <a:off x="6214025" y="4274950"/>
            <a:ext cx="8763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83512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diagrama </a:t>
            </a:r>
            <a:r>
              <a:rPr lang="en" i="1"/>
              <a:t>siempre </a:t>
            </a:r>
            <a:r>
              <a:rPr lang="en"/>
              <a:t>debe ser acorde al código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Plantear el diagrama antes de escribir el código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Normalmente aparecen problemas durante la implementación, que no fueron tenidos en cuenta en el diagrama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hay ningún problema en ir acomodando el diagrama durante la implementación → lo ideal es tratar de reducir al mínimo estas situaciones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Cuanto más tiempo le dediquen al diagrama, más fácil les va a resultar escribir el código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4442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-3000" y="0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Polimorfismo + Repaso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A5F38A-7544-4A96-9E18-0FF5F2A7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21" y="852853"/>
            <a:ext cx="8123558" cy="55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3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Herencia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tenemos dos clases con variables y métodos similares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cosas en común ponerlas en una superclase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dos clases originales extenderán la superclase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Sirve para evitar que dupliquemos el código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→ para escribir menos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claro y prolijo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</a:t>
            </a:r>
            <a:r>
              <a:rPr lang="en" i="1"/>
              <a:t>protected </a:t>
            </a:r>
            <a:r>
              <a:rPr lang="en"/>
              <a:t>→ privadas salvo para subclases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la subclase </a:t>
            </a:r>
            <a:r>
              <a:rPr lang="en" i="1"/>
              <a:t>debe </a:t>
            </a:r>
            <a:r>
              <a:rPr lang="en"/>
              <a:t>incluir una llamada al constructor de la superclase → </a:t>
            </a:r>
            <a:r>
              <a:rPr lang="en" i="1"/>
              <a:t>super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incluirla → </a:t>
            </a:r>
            <a:r>
              <a:rPr lang="en" i="1"/>
              <a:t>tsc </a:t>
            </a:r>
            <a:r>
              <a:rPr lang="en"/>
              <a:t>se queja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279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Redefinición de Métodos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una clase hereda de otra, nos traemos los métodos y variables de dicha clase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Pero también se pueden redefinir los métodos de la clase padre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Suponer la clase Auto, y la clase AutoDeportivo que hereda de Auto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pueden acelerar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embargo, aceleran </a:t>
            </a:r>
            <a:r>
              <a:rPr lang="en" i="1"/>
              <a:t>diferente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Otro ejemplo, un teléfono de hace diez años con cámara, y un teléfono nuevo con cámara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pueden sacar fotos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embargo, uno saca mejores fotos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6533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Redefinición - Clase Auto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256550" y="1559075"/>
            <a:ext cx="3901200" cy="2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479900" y="1559075"/>
            <a:ext cx="4191000" cy="2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AutoDeportivo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256550" y="4737275"/>
            <a:ext cx="4272600" cy="183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'Fiesta'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superAuto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AutoDeportivo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'Mustang'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superAuto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superAuto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375" y="4737275"/>
            <a:ext cx="4191000" cy="4857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3" name="Google Shape;203;p26"/>
          <p:cNvSpPr txBox="1"/>
          <p:nvPr/>
        </p:nvSpPr>
        <p:spPr>
          <a:xfrm>
            <a:off x="4774575" y="5624550"/>
            <a:ext cx="42726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Los dos son un Auto, pero reaccionan diferente cuando los aceleramos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4" name="Google Shape;204;p26"/>
          <p:cNvCxnSpPr>
            <a:stCxn id="202" idx="2"/>
            <a:endCxn id="203" idx="0"/>
          </p:cNvCxnSpPr>
          <p:nvPr/>
        </p:nvCxnSpPr>
        <p:spPr>
          <a:xfrm rot="-5400000" flipH="1">
            <a:off x="6710475" y="5423450"/>
            <a:ext cx="401400" cy="6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05163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Redefinición de Métodos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invocamos a un método, se arranca de </a:t>
            </a:r>
            <a:r>
              <a:rPr lang="en" i="1"/>
              <a:t>abajo hacia arriba</a:t>
            </a:r>
            <a:r>
              <a:rPr lang="en"/>
              <a:t> → arranca en los hijos, para terminar en el padre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el ejemplo anterior, cuando invocamos al método “acelerar”, si la clase AutoDeportivo no definiese nada → se llama al “acelerar” de la clase padre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central es entender que ambas clases son un auto, pero reaccionan diferente al acelerarlos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Este concepto se llama </a:t>
            </a:r>
            <a:r>
              <a:rPr lang="en" i="1"/>
              <a:t>Polimorfismo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concreta es mucho más sencilla que la sensación que transmite el nombre del concepto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3689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la Semana - Herencia 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tenemos dos clases con variables y métodos similares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cosas en común ponerlas en una superclase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dos clases originales extenderán la superclase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Sirve para evitar que dupliquemos el código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→ para escribir menos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claro y prolijo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</a:t>
            </a:r>
            <a:r>
              <a:rPr lang="en" i="1"/>
              <a:t>protected </a:t>
            </a:r>
            <a:r>
              <a:rPr lang="en"/>
              <a:t>→ privadas salvo para subclases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la subclase </a:t>
            </a:r>
            <a:r>
              <a:rPr lang="en" i="1"/>
              <a:t>debe </a:t>
            </a:r>
            <a:r>
              <a:rPr lang="en"/>
              <a:t>incluir una llamada al constructor de la superclase → </a:t>
            </a:r>
            <a:r>
              <a:rPr lang="en" i="1"/>
              <a:t>super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incluirla → </a:t>
            </a:r>
            <a:r>
              <a:rPr lang="en" i="1"/>
              <a:t>tsc </a:t>
            </a:r>
            <a:r>
              <a:rPr lang="en"/>
              <a:t>se queja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67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913050" y="3714625"/>
            <a:ext cx="731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decodificador_a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decodificador_a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decodificador_b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decodificador_b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Clase e Instancia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modela una entidad que agrupa variables y métodos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Puede pensarse como una plantilla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Una instancia es un objeto que sale de esa plantilla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5278103" y="3734364"/>
            <a:ext cx="1860600" cy="35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278103" y="4602694"/>
            <a:ext cx="1860600" cy="35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1236762" y="3761222"/>
            <a:ext cx="2088600" cy="35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1246629" y="4622425"/>
            <a:ext cx="2088600" cy="35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1286100" y="5864825"/>
            <a:ext cx="679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Se tienen dos instancias de la misma clase (Decodificador)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226" name="Google Shape;226;p27"/>
          <p:cNvCxnSpPr>
            <a:stCxn id="222" idx="3"/>
            <a:endCxn id="225" idx="3"/>
          </p:cNvCxnSpPr>
          <p:nvPr/>
        </p:nvCxnSpPr>
        <p:spPr>
          <a:xfrm>
            <a:off x="7138703" y="4780894"/>
            <a:ext cx="942900" cy="1276500"/>
          </a:xfrm>
          <a:prstGeom prst="curvedConnector3">
            <a:avLst>
              <a:gd name="adj1" fmla="val 125265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7"/>
          <p:cNvCxnSpPr>
            <a:stCxn id="221" idx="3"/>
            <a:endCxn id="225" idx="3"/>
          </p:cNvCxnSpPr>
          <p:nvPr/>
        </p:nvCxnSpPr>
        <p:spPr>
          <a:xfrm>
            <a:off x="7138703" y="3912564"/>
            <a:ext cx="942900" cy="2144700"/>
          </a:xfrm>
          <a:prstGeom prst="curvedConnector3">
            <a:avLst>
              <a:gd name="adj1" fmla="val 125265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7"/>
          <p:cNvCxnSpPr>
            <a:stCxn id="223" idx="1"/>
            <a:endCxn id="225" idx="1"/>
          </p:cNvCxnSpPr>
          <p:nvPr/>
        </p:nvCxnSpPr>
        <p:spPr>
          <a:xfrm>
            <a:off x="1236762" y="3939422"/>
            <a:ext cx="49200" cy="2118000"/>
          </a:xfrm>
          <a:prstGeom prst="curvedConnector3">
            <a:avLst>
              <a:gd name="adj1" fmla="val -483994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7"/>
          <p:cNvCxnSpPr>
            <a:stCxn id="224" idx="1"/>
            <a:endCxn id="225" idx="1"/>
          </p:cNvCxnSpPr>
          <p:nvPr/>
        </p:nvCxnSpPr>
        <p:spPr>
          <a:xfrm>
            <a:off x="1246630" y="4800625"/>
            <a:ext cx="39600" cy="1256700"/>
          </a:xfrm>
          <a:prstGeom prst="curvedConnector3">
            <a:avLst>
              <a:gd name="adj1" fmla="val -60132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Composición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cuando una clase más compleja está compuesta por clases más sencillas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otras palabras, cuando una variable interna de una clase no es un tipo básico, sino otra 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caso de elegir entre herencia y composición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Pensar en escribir la menor cantidad de código posible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Pero también evitar exponer funcionalidad no pretendida → no abusar de la herencia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Ejemplo: un auto está compuesto por ruedas, motor, puertas,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0735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Diagramas de Clase</a:t>
            </a: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una de las formas de entender un sistema sin tener que ver el código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Sobre todo cuando tenemos miles de líneas de código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Plantear el diagrama de antemano es una buena práctica para poder organizar mejor el código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Aunque a veces tenemos que ir y venir para acomodar las cosas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solución bien planteada es mucho más fácil de implementar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tenemos un sistema real, si no hacemos un planteo de antemano, la organización del equipo desaparece y el desarrollo se torna un caos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6581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Polimorfismo</a:t>
            </a:r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Suponer dos clases: AutoCarreras y AutoCiudad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son autos → heredan de Auto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pueden acelerar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embargo → aceleran </a:t>
            </a:r>
            <a:r>
              <a:rPr lang="en" i="1"/>
              <a:t>diferente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clase padre Auto definen el método “acelerar”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Pero las clases hijas lo </a:t>
            </a:r>
            <a:r>
              <a:rPr lang="en" i="1"/>
              <a:t>redefinen</a:t>
            </a:r>
            <a:endParaRPr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Concretamente, definen en el código un método con el mismo nombre que en la clase padre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3216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Evitar </a:t>
            </a:r>
            <a:r>
              <a:rPr lang="en" i="1"/>
              <a:t>siempre </a:t>
            </a:r>
            <a:r>
              <a:rPr lang="en"/>
              <a:t>duplicar el código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/>
              <a:t>Tener cuidado cuando se usa herencia, </a:t>
            </a:r>
            <a:r>
              <a:rPr lang="en" i="1"/>
              <a:t>no forzarla</a:t>
            </a:r>
            <a:endParaRPr i="1"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auto y un avión tienen patente, pero no tiene nada que ver una cosa con la otra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Herencia hace que de una clase padre, se le transfiera a la clase hija todo lo que sea </a:t>
            </a:r>
            <a:r>
              <a:rPr lang="en" i="1"/>
              <a:t>public</a:t>
            </a:r>
            <a:r>
              <a:rPr lang="en"/>
              <a:t> y </a:t>
            </a:r>
            <a:r>
              <a:rPr lang="en" i="1"/>
              <a:t>protected</a:t>
            </a:r>
            <a:r>
              <a:rPr lang="en"/>
              <a:t> → a veces puede que traigamos cosas que no necesitamos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Tomarse el tiempo necesario para plantear correctamente la solución</a:t>
            </a:r>
            <a:endParaRPr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Cuanto más tiempo le dediquen al diagrama, más problemas se van a evitar en el código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433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-3000" y="0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Interfaces + abstract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A09E4D-FC38-484B-AD7E-258F3B74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5" y="800101"/>
            <a:ext cx="8297190" cy="56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9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Importancia de plantear la Solución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de las ideas centrales de POO es querer que una clase haga algo sin que me importe la forma en que lo hace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Recordar la forma original de plantear una clase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Variables internas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Métodos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posible hacer un planteo de esta manera en TypeScript sin definir la implementación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 podemos crear una clase teniendo </a:t>
            </a:r>
            <a:r>
              <a:rPr lang="en" i="1"/>
              <a:t>mucho más presente </a:t>
            </a:r>
            <a:r>
              <a:rPr lang="en"/>
              <a:t>el planteo de lo que debería hacer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511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 de Interfaces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TypeScript se pueden plantear los métodos que una clase </a:t>
            </a:r>
            <a:r>
              <a:rPr lang="en" i="1"/>
              <a:t>debe </a:t>
            </a:r>
            <a:r>
              <a:rPr lang="en"/>
              <a:t>tener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Estos “planteos” se llaman </a:t>
            </a:r>
            <a:r>
              <a:rPr lang="en" i="1"/>
              <a:t>interfaces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puede </a:t>
            </a:r>
            <a:r>
              <a:rPr lang="en" i="1"/>
              <a:t>heredar </a:t>
            </a:r>
            <a:r>
              <a:rPr lang="en"/>
              <a:t>de otra 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</a:t>
            </a:r>
            <a:r>
              <a:rPr lang="en" b="1"/>
              <a:t>también </a:t>
            </a:r>
            <a:r>
              <a:rPr lang="en"/>
              <a:t>puede </a:t>
            </a:r>
            <a:r>
              <a:rPr lang="en" i="1"/>
              <a:t>implementar </a:t>
            </a:r>
            <a:r>
              <a:rPr lang="en"/>
              <a:t>una interfaz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interfaces pueden verse como “contratos” que las clases deben cumplir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cumplirlo → tsc no compila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Los métodos que define la interfaz, deben ser implementados en la clase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305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de la Interfaz Auto</a:t>
            </a:r>
            <a:endParaRPr dirty="0"/>
          </a:p>
        </p:txBody>
      </p:sp>
      <p:sp>
        <p:nvSpPr>
          <p:cNvPr id="211" name="Google Shape;211;p27"/>
          <p:cNvSpPr txBox="1"/>
          <p:nvPr/>
        </p:nvSpPr>
        <p:spPr>
          <a:xfrm>
            <a:off x="4772700" y="1487550"/>
            <a:ext cx="4059600" cy="3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AutoCarreras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2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601900" y="1487550"/>
            <a:ext cx="33549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352362" y="5098461"/>
            <a:ext cx="4563038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La clase AutoCarreras implementa los métodos de la interfaz Auto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4352362" y="5866824"/>
            <a:ext cx="4791638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Se pueden agregar más variables/métodos siempre y cuando se respete el “contrato”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7" name="Google Shape;200;p26">
            <a:extLst>
              <a:ext uri="{FF2B5EF4-FFF2-40B4-BE49-F238E27FC236}">
                <a16:creationId xmlns:a16="http://schemas.microsoft.com/office/drawing/2014/main" id="{86E1E431-10A5-49CA-A244-5D15B78076EC}"/>
              </a:ext>
            </a:extLst>
          </p:cNvPr>
          <p:cNvSpPr txBox="1"/>
          <p:nvPr/>
        </p:nvSpPr>
        <p:spPr>
          <a:xfrm>
            <a:off x="169315" y="4183780"/>
            <a:ext cx="4058954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Tampoco se pueden definir los modificadores de acceso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8" name="Google Shape;201;p26">
            <a:extLst>
              <a:ext uri="{FF2B5EF4-FFF2-40B4-BE49-F238E27FC236}">
                <a16:creationId xmlns:a16="http://schemas.microsoft.com/office/drawing/2014/main" id="{DAD494D7-5A12-406B-83B1-20D4D5A635AB}"/>
              </a:ext>
            </a:extLst>
          </p:cNvPr>
          <p:cNvSpPr/>
          <p:nvPr/>
        </p:nvSpPr>
        <p:spPr>
          <a:xfrm>
            <a:off x="3634756" y="1346130"/>
            <a:ext cx="296100" cy="15582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2;p26">
            <a:extLst>
              <a:ext uri="{FF2B5EF4-FFF2-40B4-BE49-F238E27FC236}">
                <a16:creationId xmlns:a16="http://schemas.microsoft.com/office/drawing/2014/main" id="{A20D06FE-DA40-4634-A11E-E2A2A9D3F957}"/>
              </a:ext>
            </a:extLst>
          </p:cNvPr>
          <p:cNvSpPr txBox="1"/>
          <p:nvPr/>
        </p:nvSpPr>
        <p:spPr>
          <a:xfrm>
            <a:off x="311700" y="2397600"/>
            <a:ext cx="37566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Solamente definimos los métodos, no los implementamos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10" name="Google Shape;203;p26">
            <a:extLst>
              <a:ext uri="{FF2B5EF4-FFF2-40B4-BE49-F238E27FC236}">
                <a16:creationId xmlns:a16="http://schemas.microsoft.com/office/drawing/2014/main" id="{C31A4BE2-EC12-4816-BA9E-995C32E480A3}"/>
              </a:ext>
            </a:extLst>
          </p:cNvPr>
          <p:cNvSpPr txBox="1"/>
          <p:nvPr/>
        </p:nvSpPr>
        <p:spPr>
          <a:xfrm>
            <a:off x="336284" y="5329213"/>
            <a:ext cx="3707431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En caso de ponerlos → tsc se queja</a:t>
            </a:r>
            <a:endParaRPr sz="1800" b="1" dirty="0">
              <a:solidFill>
                <a:srgbClr val="FF0000"/>
              </a:solidFill>
            </a:endParaRPr>
          </a:p>
        </p:txBody>
      </p:sp>
      <p:cxnSp>
        <p:nvCxnSpPr>
          <p:cNvPr id="11" name="Google Shape;204;p26">
            <a:extLst>
              <a:ext uri="{FF2B5EF4-FFF2-40B4-BE49-F238E27FC236}">
                <a16:creationId xmlns:a16="http://schemas.microsoft.com/office/drawing/2014/main" id="{F05A56D7-67D4-4558-B1C2-10189CC9D05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190000" y="4637680"/>
            <a:ext cx="8792" cy="69153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05;p26">
            <a:extLst>
              <a:ext uri="{FF2B5EF4-FFF2-40B4-BE49-F238E27FC236}">
                <a16:creationId xmlns:a16="http://schemas.microsoft.com/office/drawing/2014/main" id="{7CEB7C1F-BA67-42C3-949E-C5431133E7D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16200000" flipH="1">
            <a:off x="1817006" y="3801994"/>
            <a:ext cx="754780" cy="87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908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Restricciones de las Interfaces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permite implementar los métodos → definición de interfaz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permite modificadores de acceso, todo lo que se plantee es </a:t>
            </a:r>
            <a:r>
              <a:rPr lang="en" i="1"/>
              <a:t>public</a:t>
            </a:r>
            <a:endParaRPr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Esto responde a la idea de conocer desde afuera </a:t>
            </a:r>
            <a:r>
              <a:rPr lang="en" b="1"/>
              <a:t>qué </a:t>
            </a:r>
            <a:r>
              <a:rPr lang="en"/>
              <a:t>es lo que hacen las clases → no tiene sentido que se puedan definir cosas privadas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las interfaces permiten definir variables, no es recomendables porque quedan públicas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rompe la abstracción!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6097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Abstractas</a:t>
            </a: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 un “punto intermedio” entre las clases y las interfaces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Ni todo definido (interfaces), ni todo implementado (clases)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</a:t>
            </a:r>
            <a:r>
              <a:rPr lang="en" i="1"/>
              <a:t>clases abstractas</a:t>
            </a:r>
            <a:r>
              <a:rPr lang="en"/>
              <a:t> son clases normales, pero que permiten tener métodos </a:t>
            </a:r>
            <a:r>
              <a:rPr lang="en" i="1"/>
              <a:t>sin implementar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contra que tienen, es que no se pueden instanciar → o sea no se pueden usar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Tiene que haber otra clase que las extienda e implemente el método que les falta implementar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no se puede usar si no tiene </a:t>
            </a:r>
            <a:r>
              <a:rPr lang="en" i="1"/>
              <a:t>todos </a:t>
            </a:r>
            <a:r>
              <a:rPr lang="en"/>
              <a:t>sus métodos implementados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350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Abstracción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momento de implementar una clase, se tiene que tener en cuenta la forma en que queremos que sea utilizada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siempre es proveer una determinada funcionalidad que no requiera conocer la forma en que está implementada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una clase que haga operaciones con matrices, no debería ser necesario saber cómo se hace cada operación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una calculadora, hay funciones que no necesitamos saber internamente cómo se hacen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concepto a seguir es ahorrar tiempo usando cosas que ya están hechas, en vez de reinventar la rueda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Abstractas - Ejemplo (1)</a:t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246675" y="1356875"/>
            <a:ext cx="386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apagar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4677300" y="1721975"/>
            <a:ext cx="41550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AutoCiudadChico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2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4187350" y="3429000"/>
            <a:ext cx="44046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Una clase abstracta tiene </a:t>
            </a:r>
            <a:r>
              <a:rPr lang="en" sz="1800" b="1" i="1">
                <a:solidFill>
                  <a:srgbClr val="FF0000"/>
                </a:solidFill>
              </a:rPr>
              <a:t>mínimo </a:t>
            </a:r>
            <a:r>
              <a:rPr lang="en" sz="1800" b="1">
                <a:solidFill>
                  <a:srgbClr val="FF0000"/>
                </a:solidFill>
              </a:rPr>
              <a:t>un método abstracto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256550" y="1430800"/>
            <a:ext cx="2476800" cy="29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4632300" y="1780550"/>
            <a:ext cx="4051200" cy="29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31"/>
          <p:cNvCxnSpPr>
            <a:stCxn id="242" idx="3"/>
            <a:endCxn id="243" idx="0"/>
          </p:cNvCxnSpPr>
          <p:nvPr/>
        </p:nvCxnSpPr>
        <p:spPr>
          <a:xfrm>
            <a:off x="2733350" y="1576450"/>
            <a:ext cx="3924600" cy="2040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31"/>
          <p:cNvSpPr/>
          <p:nvPr/>
        </p:nvSpPr>
        <p:spPr>
          <a:xfrm>
            <a:off x="566850" y="3611525"/>
            <a:ext cx="2476800" cy="29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6" name="Google Shape;246;p31"/>
          <p:cNvCxnSpPr>
            <a:stCxn id="245" idx="3"/>
            <a:endCxn id="239" idx="3"/>
          </p:cNvCxnSpPr>
          <p:nvPr/>
        </p:nvCxnSpPr>
        <p:spPr>
          <a:xfrm>
            <a:off x="3043650" y="3757175"/>
            <a:ext cx="1071300" cy="600"/>
          </a:xfrm>
          <a:prstGeom prst="bentConnector3">
            <a:avLst>
              <a:gd name="adj1" fmla="val 56695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17962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Abstractas - Ejemplo (2)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187475" y="1356875"/>
            <a:ext cx="4558800" cy="3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430" y="4674047"/>
            <a:ext cx="82391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4273500" y="2738375"/>
            <a:ext cx="4558800" cy="45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947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vs. Clase Abstracta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 </a:t>
            </a:r>
            <a:r>
              <a:rPr lang="en" i="1"/>
              <a:t>interfaz </a:t>
            </a:r>
            <a:r>
              <a:rPr lang="en"/>
              <a:t>cuando queremos mostrar </a:t>
            </a:r>
            <a:r>
              <a:rPr lang="en" i="1"/>
              <a:t>solamente </a:t>
            </a:r>
            <a:r>
              <a:rPr lang="en"/>
              <a:t>la funcionalidad de una determinada clase, o un conjunto de clases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</a:t>
            </a:r>
            <a:r>
              <a:rPr lang="en" i="1"/>
              <a:t>clases abstractas </a:t>
            </a:r>
            <a:r>
              <a:rPr lang="en"/>
              <a:t>se usan cuando queremos abstraer más cosas → variables, métodos privados, etc.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uso de interfaz es una buena práctica para plantear y mostrar fácilmente la funcionalidad que ofrecen las clases que implementen dicha interfaz → es muy recomendable usarlas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35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Muy importante el uso de la interfaz → ayuda a plantear lo que queremos hacer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uso de clase abstracta es útil cuando tenemos clases con las mismas variables, y queremos abstraerlas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 los métodos que </a:t>
            </a:r>
            <a:r>
              <a:rPr lang="en" i="1"/>
              <a:t>no podamos abstraer</a:t>
            </a:r>
            <a:r>
              <a:rPr lang="en"/>
              <a:t>, ponerlos como abstractos en la </a:t>
            </a:r>
            <a:r>
              <a:rPr lang="en" i="1"/>
              <a:t>superclase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paciencia con los conceptos, no son fáciles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van madurando de a poco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cuidado con las interfaces, TypeScript permite definir variables, pero todo es público en una interfaz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cuando una clase la implemente, va a tener una variable interna pública → Evitarlo!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25602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-3000" y="0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Patrones de Diseño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889F3F-2AD7-47AC-A180-DD9DDAEF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6" y="648921"/>
            <a:ext cx="8563708" cy="59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3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Importancia del trabajo en equipo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un proyecto, un aspecto central es el </a:t>
            </a:r>
            <a:r>
              <a:rPr lang="en" i="1"/>
              <a:t>delivery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Entregar las cosas en tiempo y forma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uso del tiempo tiene que ser eficiente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Hay que evitar perder mucho tiempo en temas que no lo merecen → siempre buscar ayuda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un equipo que hace un buen trabajo y un buen uso del tiempo → cliente contento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un equipo tiene malas prácticas y no usa el tiempo de forma eficiente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Problemas con el cliente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Problemas entre los miembros del equipo de trabajo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8901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Evitar reinventar la rueda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un proyecto, uno de los aspectos centrales es evitar implementar algo que ya esté hecho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es evitar perder tiempo de forma innecesaria </a:t>
            </a:r>
            <a:r>
              <a:rPr lang="en" i="1"/>
              <a:t>reinventando la rueda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Además, reutilizar un código hecho normalmente implica un código revisado, y que está probado que funciona como debiera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tratarse de una librería, también se tiene documentación para entender su funcionamiento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reinventamos algo que ya está hecho, perdemos tiempo en implementar, testear y documentar el código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25942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Conocidos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Soluciones Conocidas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Normalmente, muchos de los problemas que tenemos, es muy probable que otras personas ya los hayan tenido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tanto, es muy probable que ya haya una solución a ese tipo de problema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importante conocer las formas típicas de resolver un determinado tipo de problema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manera, cuando le expliquemos a otra persona cómo resolvimos un problema, al decir que se aplicó tal tipo de solución, nos entiendan mucho más fácil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Hasta sin necesidad de ver el código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1813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Problemas Conocidos</a:t>
            </a:r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Constructores con muchos parámetros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Instanciar diferentes clases con un mismo método 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Restringir la cantidad de veces que se instancie nuestra 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Clases que estén compuestas por clases, y a su vez esas clases las componen otras clases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 así sucesivamente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Ejemplo clásico → sistema de archivos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tipo de retorno de una función nos complica la implementación de nuestro sistema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Interacción con un sistema complejo, compuesto por varios subsistemas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7561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problemas conocidos en programación tienen soluciones conocidas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soluciones conocidas se llaman </a:t>
            </a:r>
            <a:r>
              <a:rPr lang="en" i="1"/>
              <a:t>patrones de diseño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tratan de formas de programar que facilitan la resolución de un problema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Existen muchos patrones de diseño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Vamos a ver los patrones que usan como solución, los mecanismos de programación orientada a objetos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https://github.com/francisco-serrano/material-curso-cfp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099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Encapsulamiento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Relacionado con la abstracción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métodos de las clases pueden guardar estados en variables internas de la clase, por lo que se puede evitar que desde afuera se usen a través del modificador </a:t>
            </a:r>
            <a:r>
              <a:rPr lang="en" i="1"/>
              <a:t>‘private’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hay que mostrar cosas que no son necesarias que se sepan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es que el usuario de la clase, esté el menor tiempo posible para entender lo que hace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una persona quiere hacer una multiplicación de matrices, no le interesa saber cómo está hecha → solo quiere llamar al método que le haga el trabajo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Builder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¿Cuándo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Cuando queremos construir objetos complejos → con muchos parámetros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Cuando queremos hacer la construcción de forma más prolija y clara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¿Cómo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Básicamente tenemos la clase compleja a construir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Después varias clases que se encargan de construir la clase compleja → cada una construye con un criterio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Finalmente se invoca a las clases encargadas de construir la clase compleja, para obtener una instancia de dicha clase compleja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https://sourcemaking.com/design_patterns/builder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835372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Factory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¿Cuándo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Cuando tenemos varias formas de trabajar dentro de un determinado método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¿Cómo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Cada forma diferente de trabajar, es una clase diferente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Se define una forma estándar de trabajar → interfaces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Cada clase que implemente la interfaz, es un criterio diferente para trabajar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https://sourcemaking.com/design_patterns/factory_method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8280204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Singleton</a:t>
            </a:r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¿Cuándo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Cuando se necesita </a:t>
            </a:r>
            <a:r>
              <a:rPr lang="en" i="1" dirty="0"/>
              <a:t>solamente</a:t>
            </a:r>
            <a:r>
              <a:rPr lang="en" dirty="0"/>
              <a:t> una instancia de una clase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Se puede usar por ejemplo en conexiones, loggers, etc.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¿Cómo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La idea es que la persona que implementa la clase, use los mecanismos de POO para restringir la instanciación de la clase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Variable interna del mismo tipo de la clase</a:t>
            </a:r>
            <a:endParaRPr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dirty="0"/>
              <a:t>Instanciada una sola vez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El constructor es privado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Se tiene un getter para obtener la instancia única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https://sourcemaking.com/design_patterns/singleton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838596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Composite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¿Cuándo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Cuando queremos modelar composiciones anidadas, por ejemplo un sistema de archivos, una jerarquía de empleados, etc.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¿Cómo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Se recae fuertemente en la herencia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Se tiene una clase básica, y otra clase que lleva un listado de clases básicas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Ambas clases implementan una interfaz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La clave está en que la clase que lleva el listado, tiene como variable interna una lista de objetos que implementen la interfaz definida anteriormente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https://sourcemaking.com/design_patterns/composite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0972983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Adapter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¿Cuándo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Queremos utilizar una clase, pero la forma en que trabaja no se adapta al sistema que ya tenemos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Por ejemplo tenemos un cargador con un determinado enchufe, pero la toma de corriente tiene otro enchufe → la solución es el adaptador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¿Cómo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Se implementa una clase Adapter que tenga como variable interna la clase que queremos utilizar originalmente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Dicha clase se encargará de abstraer la forma en que el sistema existente interactúa con la clase que originalmente era incompatible con nuestro sistema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https://sourcemaking.com/design_patterns/adapter</a:t>
            </a:r>
            <a:endParaRPr sz="4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5631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Mediator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¿Cuándo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Tenemos varios objetos que interactúan en reiteradas ocasiones → acoplamiento elevado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Queremos abstraer la interacción entre dichos objetos a fin de reducir la complejidad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¿Cómo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Implementamos una clase que contenga las instancias que originalmente interactúan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En la clase nueva se gestiona/simplifica la interacción a fin de abstraerla de cara al usuario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https://sourcemaking.com/design_patterns/mediator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6765269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 - Strategy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¿Cuándo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Tenemos varios algoritmos disponibles para resolver un mismo problema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dirty="0"/>
              <a:t>¿Cómo se usa?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Usamos una interfaz, de la cual luego vamos a tener una clase por cada algoritmo disponible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Cada clase implementa la interfaz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Luego un método recibe como parámetro un objeto que implemente la interfaz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https://sourcemaking.com/design_patterns/strategy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6614920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los patrones son soluciones elegantes a ciertos problemas, no todos los problemas que tengamos se resuelven mediante un patrón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forzarlos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de las ideas de los patrones es que en caso de aplicar alguno, al momento de explicar nuestra solución, se nos facilita mucho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Tener en cuenta la justificación de por qué usamos cada patrón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Pensar la aplicación de cada patrón en términos de </a:t>
            </a:r>
            <a:r>
              <a:rPr lang="en" i="1"/>
              <a:t>cuál es el problema</a:t>
            </a:r>
            <a:r>
              <a:rPr lang="en"/>
              <a:t>, y qué </a:t>
            </a:r>
            <a:r>
              <a:rPr lang="en" i="1"/>
              <a:t>beneficios me traería </a:t>
            </a:r>
            <a:r>
              <a:rPr lang="en"/>
              <a:t>aplicar un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6778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87923" y="0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Manejo de Errores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General de POO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A7F57F-0A79-4974-AFD9-A8556D20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7" y="1151502"/>
            <a:ext cx="8578292" cy="55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869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Expectativa vs. Realidad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cuando estamos programando, pensamos en el funcionamiento del sistema según la funcionalidad que debería proveer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Sin embargo, también es muy común no prestar el tiempo necesario a contemplar todos los casos posibles en nuestras clases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realidad es que el código es utilizado más veces de forma incorrecta que las que uno se imagina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lo tanto es muy importante tener en cuenta posibles casos donde usen nuestras clases de una manera diferente a la originalmente pensada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29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momento de instanciar una clase, se llama a un método especial que se llama </a:t>
            </a:r>
            <a:r>
              <a:rPr lang="en" i="1"/>
              <a:t>constructor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encarga de inicializar el estado interno de una instancia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puede utilizarse para asignar valores por defecto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311700" y="3988475"/>
            <a:ext cx="6141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311700" y="5296175"/>
            <a:ext cx="3687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Constructores</a:t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1994375" y="3996400"/>
            <a:ext cx="4289100" cy="35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1984507" y="5310285"/>
            <a:ext cx="322200" cy="35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5627850" y="4399875"/>
            <a:ext cx="3154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Constructor usando una configuración por parámetro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5627850" y="5502138"/>
            <a:ext cx="3154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Constructor usando una configuración por defecto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254" name="Google Shape;254;p30"/>
          <p:cNvCxnSpPr>
            <a:stCxn id="250" idx="2"/>
            <a:endCxn id="252" idx="1"/>
          </p:cNvCxnSpPr>
          <p:nvPr/>
        </p:nvCxnSpPr>
        <p:spPr>
          <a:xfrm rot="-5400000" flipH="1">
            <a:off x="4606175" y="3885550"/>
            <a:ext cx="554400" cy="14889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30"/>
          <p:cNvCxnSpPr>
            <a:stCxn id="251" idx="3"/>
            <a:endCxn id="253" idx="1"/>
          </p:cNvCxnSpPr>
          <p:nvPr/>
        </p:nvCxnSpPr>
        <p:spPr>
          <a:xfrm>
            <a:off x="2306707" y="5488485"/>
            <a:ext cx="3321000" cy="521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Necesidad de </a:t>
            </a:r>
            <a:r>
              <a:rPr lang="en" i="1"/>
              <a:t>estandarizar</a:t>
            </a:r>
            <a:endParaRPr i="1"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Estableciendo una forma común de resolver los problemas, es más fácil que el grupo e incluso uno mismo entienda la forma en que resuelve las cosas → y por ende lo resuelva más rápido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momento, para validar parámetros, cada uno lo hacía de la manera en que se le ocurría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Retornar valores inválidos, imprimir mensajes, etc.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Existen formas específicas de hacer el manejo de errores, provistas por los lenguajes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90956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Errores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TypeScript se pueden lanzar errores cuando se detecta que algún valor no cumple con alguna condición determinada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Junto con cada error se puede incluir un mensaje de error que nosotros querramos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manera, cada vez que por ejemplo queramos hacer </a:t>
            </a:r>
            <a:r>
              <a:rPr lang="en" i="1"/>
              <a:t>validación de parámetros</a:t>
            </a:r>
            <a:r>
              <a:rPr lang="en"/>
              <a:t>, en caso de presentarse valores inválidos, generamos un </a:t>
            </a:r>
            <a:r>
              <a:rPr lang="en" i="1"/>
              <a:t>error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767670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Errores en TypeScript (1)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311700" y="1376200"/>
            <a:ext cx="645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sumarValores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[]):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0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 se pueden sumar los valores de un arreglo vacío'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sumaTotal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sumaTotal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sumaTotal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resultado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sumarValores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0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'Ocurrió un error esperado, seteando resultado en 0'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866850" y="1848266"/>
            <a:ext cx="5685300" cy="270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3795375" y="3179375"/>
            <a:ext cx="51342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Cuando se detecta algo que consideramos inválido → lanzamos el error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208" name="Google Shape;208;p27"/>
          <p:cNvCxnSpPr>
            <a:stCxn id="206" idx="2"/>
            <a:endCxn id="207" idx="0"/>
          </p:cNvCxnSpPr>
          <p:nvPr/>
        </p:nvCxnSpPr>
        <p:spPr>
          <a:xfrm rot="-5400000" flipH="1">
            <a:off x="4505550" y="1322516"/>
            <a:ext cx="1060800" cy="2652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7"/>
          <p:cNvSpPr/>
          <p:nvPr/>
        </p:nvSpPr>
        <p:spPr>
          <a:xfrm>
            <a:off x="251850" y="4692000"/>
            <a:ext cx="5768400" cy="145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6276675" y="4960200"/>
            <a:ext cx="26529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Con los bloques try/catch capturamos un error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211" name="Google Shape;211;p27"/>
          <p:cNvCxnSpPr>
            <a:stCxn id="209" idx="2"/>
            <a:endCxn id="210" idx="2"/>
          </p:cNvCxnSpPr>
          <p:nvPr/>
        </p:nvCxnSpPr>
        <p:spPr>
          <a:xfrm rot="-5400000">
            <a:off x="5235450" y="3777900"/>
            <a:ext cx="268200" cy="4467000"/>
          </a:xfrm>
          <a:prstGeom prst="bentConnector3">
            <a:avLst>
              <a:gd name="adj1" fmla="val -8878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562302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Errores en TypeScript (2)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94967"/>
            <a:ext cx="53530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03817"/>
            <a:ext cx="60483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1286225" y="4294825"/>
            <a:ext cx="7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Cuando ejecutamos código sin envolverlo en un try/catch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1417025" y="6023100"/>
            <a:ext cx="7491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Cuando lo ejecutamos envolviéndolo, es decir contemplando el caso en que se de el error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221" name="Google Shape;221;p28"/>
          <p:cNvCxnSpPr>
            <a:stCxn id="218" idx="2"/>
            <a:endCxn id="219" idx="0"/>
          </p:cNvCxnSpPr>
          <p:nvPr/>
        </p:nvCxnSpPr>
        <p:spPr>
          <a:xfrm rot="-5400000" flipH="1">
            <a:off x="3964825" y="3227517"/>
            <a:ext cx="438300" cy="16962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28"/>
          <p:cNvCxnSpPr>
            <a:stCxn id="217" idx="2"/>
            <a:endCxn id="220" idx="0"/>
          </p:cNvCxnSpPr>
          <p:nvPr/>
        </p:nvCxnSpPr>
        <p:spPr>
          <a:xfrm rot="-5400000" flipH="1">
            <a:off x="3861525" y="4721717"/>
            <a:ext cx="428100" cy="21747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904643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Posibilidad de Definir Errores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11700" y="1840375"/>
            <a:ext cx="4805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CustomError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CustomError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323578" y="1907475"/>
            <a:ext cx="3051300" cy="270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4355700" y="2404725"/>
            <a:ext cx="44766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Definimos nuestros propios errores como si fuesen una clase más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231" name="Google Shape;231;p29"/>
          <p:cNvCxnSpPr>
            <a:stCxn id="229" idx="3"/>
            <a:endCxn id="230" idx="0"/>
          </p:cNvCxnSpPr>
          <p:nvPr/>
        </p:nvCxnSpPr>
        <p:spPr>
          <a:xfrm>
            <a:off x="3374878" y="2042625"/>
            <a:ext cx="3219000" cy="3621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89275"/>
            <a:ext cx="60388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4667400" y="5559525"/>
            <a:ext cx="44766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El uso de errores propios nos puede ayudar a ver por donde viene un error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249027" y="4546525"/>
            <a:ext cx="846300" cy="270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5" name="Google Shape;235;p29"/>
          <p:cNvCxnSpPr>
            <a:endCxn id="233" idx="0"/>
          </p:cNvCxnSpPr>
          <p:nvPr/>
        </p:nvCxnSpPr>
        <p:spPr>
          <a:xfrm>
            <a:off x="1095300" y="4681725"/>
            <a:ext cx="5810400" cy="8778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112736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Interfaces</a:t>
            </a: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Consiste en un planteo de lo que una clase debería hacer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Los métodos se especifican pero no se implementan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No se ponen modificadores de acceso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Todo es </a:t>
            </a:r>
            <a:r>
              <a:rPr lang="en" i="1"/>
              <a:t>public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Recomendación → si bien se puede, no poner variables internas en las interfaces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Porque se pondría todo como público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Las clases que implementen la interfaz expondrían al exterior su estado → se rompe el encapsulamiento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00392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Clase Abstracta</a:t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Existe un “punto intermedio” entre las clases y las interfaces</a:t>
            </a:r>
            <a:endParaRPr sz="2800"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Ni todo definido (interfaces), ni todo implementado (clases)</a:t>
            </a:r>
            <a:endParaRPr sz="240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Las </a:t>
            </a:r>
            <a:r>
              <a:rPr lang="en" sz="2800" i="1">
                <a:solidFill>
                  <a:srgbClr val="000000"/>
                </a:solidFill>
              </a:rPr>
              <a:t>clases abstractas</a:t>
            </a:r>
            <a:r>
              <a:rPr lang="en" sz="2800">
                <a:solidFill>
                  <a:srgbClr val="000000"/>
                </a:solidFill>
              </a:rPr>
              <a:t> son clases normales, pero que permiten tener métodos </a:t>
            </a:r>
            <a:r>
              <a:rPr lang="en" sz="2800" i="1">
                <a:solidFill>
                  <a:srgbClr val="000000"/>
                </a:solidFill>
              </a:rPr>
              <a:t>sin implementar</a:t>
            </a:r>
            <a:endParaRPr sz="2800" i="1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La contra que tienen, es que no se pueden instanciar → o sea no se pueden usar</a:t>
            </a:r>
            <a:endParaRPr sz="2800"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Tiene que haber otra clase que las extienda e implemente el método que les falta implementar</a:t>
            </a:r>
            <a:endParaRPr sz="240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Una clase no se puede usar si no tiene </a:t>
            </a:r>
            <a:r>
              <a:rPr lang="en" sz="2800" i="1">
                <a:solidFill>
                  <a:srgbClr val="000000"/>
                </a:solidFill>
              </a:rPr>
              <a:t>todos </a:t>
            </a:r>
            <a:r>
              <a:rPr lang="en" sz="2800">
                <a:solidFill>
                  <a:srgbClr val="000000"/>
                </a:solidFill>
              </a:rPr>
              <a:t>sus métodos implementados</a:t>
            </a:r>
            <a:endParaRPr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153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Patrones de Diseño</a:t>
            </a:r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Los problemas conocidos en programación tienen soluciones conocidas</a:t>
            </a:r>
            <a:endParaRPr sz="280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Las soluciones conocidas se llaman </a:t>
            </a:r>
            <a:r>
              <a:rPr lang="en" sz="2800" i="1">
                <a:solidFill>
                  <a:srgbClr val="000000"/>
                </a:solidFill>
              </a:rPr>
              <a:t>patrones de diseño</a:t>
            </a:r>
            <a:endParaRPr sz="280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Se tratan de formas de programar que facilitan la resolución de un problema</a:t>
            </a:r>
            <a:endParaRPr sz="280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Existen muchos patrones de diseño</a:t>
            </a:r>
            <a:endParaRPr sz="2800"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Vamos a ver los patrones que usan como solución, los mecanismos de programación orientada a objetos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031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Errores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4294967295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TypeScript se pueden lanzar errores cuando se detecta que algún valor no cumple con alguna condición determinada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Junto con cada error se puede incluir un mensaje de error que nosotros querramos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manera, cada vez que por ejemplo queramos hacer </a:t>
            </a:r>
            <a:r>
              <a:rPr lang="en" i="1"/>
              <a:t>validación de parámetros</a:t>
            </a:r>
            <a:r>
              <a:rPr lang="en"/>
              <a:t>, en caso de presentarse valores inválidos, generamos un </a:t>
            </a:r>
            <a:r>
              <a:rPr lang="en" i="1"/>
              <a:t>error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3270131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Recordar hacer un planteo de la solución antes de pasar a la implementación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El uso de interfaces es muy recomendable para pensar de forma más pulida la funcionalidad que debería tener una clase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Una clase tiene que tener una sola responsabilidad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Los patrones de diseño si bien son soluciones conocidas a problemas conocidos, no son una </a:t>
            </a:r>
            <a:r>
              <a:rPr lang="en" i="1"/>
              <a:t>navaja suiza</a:t>
            </a:r>
            <a:endParaRPr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No forzarlos, saber justificar el por qué de su uso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Usar manejo de errores para contemplar casos de datos inválidos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80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conjunto de clases sencillas pueden formar una clase más compleja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posibilidad de que una clase se use como tipo, nos otorga la posibilidad de (por ejemplo) usar una clase como tipo de una variable interna de otra clase</a:t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572871" y="4095065"/>
            <a:ext cx="486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Composición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1118350" y="4116300"/>
            <a:ext cx="657900" cy="35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589400" y="4357525"/>
            <a:ext cx="657900" cy="601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31"/>
          <p:cNvCxnSpPr>
            <a:stCxn id="263" idx="2"/>
            <a:endCxn id="264" idx="2"/>
          </p:cNvCxnSpPr>
          <p:nvPr/>
        </p:nvCxnSpPr>
        <p:spPr>
          <a:xfrm rot="-5400000" flipH="1">
            <a:off x="3939550" y="1980450"/>
            <a:ext cx="486600" cy="5471100"/>
          </a:xfrm>
          <a:prstGeom prst="bentConnector3">
            <a:avLst>
              <a:gd name="adj1" fmla="val 14054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31"/>
          <p:cNvSpPr txBox="1"/>
          <p:nvPr/>
        </p:nvSpPr>
        <p:spPr>
          <a:xfrm>
            <a:off x="148800" y="6091825"/>
            <a:ext cx="89952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Una clase compleja (Recta) está compuesta por una clase más sencilla (Punto)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4729325" y="4116300"/>
            <a:ext cx="4637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Recta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punto_b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pB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punto_b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pB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-3000" y="0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General de POO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639639-5A47-4772-9D21-22F44319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4" y="837866"/>
            <a:ext cx="8581292" cy="57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09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 de una Clase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3816000" y="1356875"/>
            <a:ext cx="5016300" cy="4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Recta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asignarValores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getPuntoA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getPuntoB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asignarValores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3542475" y="1604275"/>
            <a:ext cx="138300" cy="5034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3542475" y="2404425"/>
            <a:ext cx="138300" cy="601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3542475" y="3302375"/>
            <a:ext cx="138300" cy="15483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542475" y="5147425"/>
            <a:ext cx="138300" cy="8085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1512750" y="1633975"/>
            <a:ext cx="1894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Variables Internas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1512750" y="2483025"/>
            <a:ext cx="1894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Constructor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1512750" y="3854525"/>
            <a:ext cx="1894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Métodos Públicos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1512750" y="5329675"/>
            <a:ext cx="1894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Métodos Privados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11700" y="6252675"/>
            <a:ext cx="85206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Este es el orden que siempre se tiene que respetar para que la clase sea legible</a:t>
            </a:r>
            <a:endParaRPr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420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Composición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 cuando queremos que una clase compleja esté </a:t>
            </a:r>
            <a:r>
              <a:rPr lang="en" i="1"/>
              <a:t>compuesta </a:t>
            </a:r>
            <a:r>
              <a:rPr lang="en"/>
              <a:t>por clases más sencillas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Auto compuesto por Motor, Rueda, Puerta, etc.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Televisor compuesto por Botón, Pantalla, etc.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Telefono compuesto por Pantalla, Cámara, Altavoz, Botón, etc.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Una clase Biblioteca compuesta por las clases Libro, Cliente, etc.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Básicamente una composición es que una clase sencilla figure como </a:t>
            </a:r>
            <a:r>
              <a:rPr lang="en" i="1"/>
              <a:t>variable interna </a:t>
            </a:r>
            <a:r>
              <a:rPr lang="en"/>
              <a:t>de otra clase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23411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 cuando queremos que una clase haga lo mismo que otra, pero </a:t>
            </a:r>
            <a:r>
              <a:rPr lang="en" i="1"/>
              <a:t>agregando/modificando </a:t>
            </a:r>
            <a:r>
              <a:rPr lang="en"/>
              <a:t>funcionalidad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AutoDeportivo hace lo mismo que Auto, pero modifica la forma en que acelera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SmartTV hace lo mismo que un televisor común, pero agrega funciones como por ejemplo la conexión a internet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en cuenta el modificador </a:t>
            </a:r>
            <a:r>
              <a:rPr lang="en" i="1"/>
              <a:t>protected</a:t>
            </a:r>
            <a:endParaRPr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como el </a:t>
            </a:r>
            <a:r>
              <a:rPr lang="en" i="1"/>
              <a:t>private</a:t>
            </a:r>
            <a:r>
              <a:rPr lang="en"/>
              <a:t>, pero haciendo que las subclases puedan verlo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0188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Funcionan como un “contrato” que debe cumplir una determinada 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especifican los métodos pero sin comportamiento, es decir sin codificar lo que hacen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clases que </a:t>
            </a:r>
            <a:r>
              <a:rPr lang="en" i="1"/>
              <a:t>implementen </a:t>
            </a:r>
            <a:r>
              <a:rPr lang="en"/>
              <a:t>a las interfaces tienen la obligación de implementar todos los métodos definidos en la interfaz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Son una muy buena práctica ya que ayudan a plantear lo que debería hacer una clase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47918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Muchos de los problemas que tenemos, son problemas conocidos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lo tanto, problemas conocidos → soluciones conocidas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</a:t>
            </a:r>
            <a:r>
              <a:rPr lang="en" i="1"/>
              <a:t>patrón de diseño </a:t>
            </a:r>
            <a:r>
              <a:rPr lang="en"/>
              <a:t>se le llama a una solución conocida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patrón tiene una situación específica en donde es </a:t>
            </a:r>
            <a:r>
              <a:rPr lang="en" i="1"/>
              <a:t>aplicable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Muy importante → saber justificar la razón de por qué se aplica el patrón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muy común aplicar patrones en donde el problema no los requiere → el patrón queda forzado, y termina siendo más problemática la solución que el problema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4278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estamos desarrollando, la mayoría de las veces llamamos a métodos con los valores equivocados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TypeScript provee mecanismos específicos para gestionar valores inválidos → </a:t>
            </a:r>
            <a:r>
              <a:rPr lang="en" i="1"/>
              <a:t>errores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Usando bloques </a:t>
            </a:r>
            <a:r>
              <a:rPr lang="en" i="1"/>
              <a:t>try/catch </a:t>
            </a:r>
            <a:r>
              <a:rPr lang="en"/>
              <a:t>podemos capturar errores esperados, para darle un tratamiento específico → permite que nuestro programa se recupere de los errores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Usando </a:t>
            </a:r>
            <a:r>
              <a:rPr lang="en" i="1"/>
              <a:t>throw </a:t>
            </a:r>
            <a:r>
              <a:rPr lang="en"/>
              <a:t>podemos lanzar un determinado error, en caso de haberlo descubierto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se pueden definir errores propios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definen como clases que </a:t>
            </a:r>
            <a:r>
              <a:rPr lang="en" i="1"/>
              <a:t>extienden </a:t>
            </a:r>
            <a:r>
              <a:rPr lang="en"/>
              <a:t>de Error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Errores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0693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</a:t>
            </a:r>
            <a:r>
              <a:rPr lang="en" i="1"/>
              <a:t>siempre</a:t>
            </a:r>
            <a:r>
              <a:rPr lang="en"/>
              <a:t> un planteo del sistema que vamos a hacer → diagrama de clase, interfaces, etc.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Al momento del planteo, pensar en función de cómo se debiera usar una clase </a:t>
            </a:r>
            <a:r>
              <a:rPr lang="en" i="1"/>
              <a:t>desde afuera </a:t>
            </a:r>
            <a:r>
              <a:rPr lang="en"/>
              <a:t>→ esto permite ayudarnos a saber qué cosas hacerlas públicas y qué cosas no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→ una responsabilidad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Ejemplo: la clase Auto no puede tener un método que se encargue de calcular el promedio de un arreglo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nombres descriptivos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Respetar la organización de una 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paciencia con los conceptos, es imposible hacer las cosas bien de entrada → madurez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19736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D5D0-0CAB-4910-BB46-D6FBAC0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ED037-E497-48F5-8E1F-847E36899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A896CC-2331-48C4-B6DB-E97A7939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497262"/>
            <a:ext cx="8721970" cy="60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311700" y="1536623"/>
            <a:ext cx="8667900" cy="567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Priorizar </a:t>
            </a:r>
            <a:r>
              <a:rPr lang="en" i="1"/>
              <a:t>siempre </a:t>
            </a:r>
            <a:r>
              <a:rPr lang="en"/>
              <a:t>la legibilidad del código</a:t>
            </a:r>
            <a:endParaRPr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Usar nombres descriptivos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una clase tiene funcionalidades que no tienen nada que ver una con otra → </a:t>
            </a:r>
            <a:r>
              <a:rPr lang="en" i="1"/>
              <a:t>separar clases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</a:t>
            </a:r>
            <a:r>
              <a:rPr lang="en" i="1"/>
              <a:t>siempre </a:t>
            </a:r>
            <a:r>
              <a:rPr lang="en"/>
              <a:t>un planteo de lo que se va a implementar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Pensar </a:t>
            </a:r>
            <a:r>
              <a:rPr lang="en" i="1"/>
              <a:t>defensivamente</a:t>
            </a:r>
            <a:r>
              <a:rPr lang="en"/>
              <a:t>: chequear siempre los parámetros que llegan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un archivo por clase → ‘nombreclase.ts’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Evitar en la medida de lo posible el </a:t>
            </a:r>
            <a:r>
              <a:rPr lang="en" i="1"/>
              <a:t>código duplicado</a:t>
            </a:r>
            <a:r>
              <a:rPr lang="en"/>
              <a:t> </a:t>
            </a:r>
            <a:endParaRPr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Métodos con código repetido, usar un método privado, y que ambas métodos lo invoquen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6650</Words>
  <Application>Microsoft Office PowerPoint</Application>
  <PresentationFormat>Presentación en pantalla (4:3)</PresentationFormat>
  <Paragraphs>855</Paragraphs>
  <Slides>88</Slides>
  <Notes>87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88</vt:i4>
      </vt:variant>
    </vt:vector>
  </HeadingPairs>
  <TitlesOfParts>
    <vt:vector size="92" baseType="lpstr">
      <vt:lpstr>Arial</vt:lpstr>
      <vt:lpstr>Calibri</vt:lpstr>
      <vt:lpstr>Courier New</vt:lpstr>
      <vt:lpstr>CFP-2019</vt:lpstr>
      <vt:lpstr>Presentación de PowerPoint</vt:lpstr>
      <vt:lpstr>Palabra Reservada this</vt:lpstr>
      <vt:lpstr>Ejemplos de Uso</vt:lpstr>
      <vt:lpstr>Repaso - Clase e Instancia</vt:lpstr>
      <vt:lpstr>Repaso - Abstracción</vt:lpstr>
      <vt:lpstr>Repaso - Encapsulamiento</vt:lpstr>
      <vt:lpstr>Repaso - Constructores</vt:lpstr>
      <vt:lpstr>Repaso - Composición</vt:lpstr>
      <vt:lpstr>Recomendaciones Generales</vt:lpstr>
      <vt:lpstr>Presentación de PowerPoint</vt:lpstr>
      <vt:lpstr>Noción de Generalización</vt:lpstr>
      <vt:lpstr>Herencia en la Vida Real</vt:lpstr>
      <vt:lpstr>Herencia en TypeScript (1)</vt:lpstr>
      <vt:lpstr>Herencia en TypeScript (2)</vt:lpstr>
      <vt:lpstr>Beneficios de usar TypeScript</vt:lpstr>
      <vt:lpstr>Uso de super</vt:lpstr>
      <vt:lpstr>Uso de protected</vt:lpstr>
      <vt:lpstr>Uso de protected - Ejemplo</vt:lpstr>
      <vt:lpstr>Clase Televisor empleando Herencia</vt:lpstr>
      <vt:lpstr>Representación Clase Televisor</vt:lpstr>
      <vt:lpstr>Repaso de Composición</vt:lpstr>
      <vt:lpstr>Herencia vs. Composición</vt:lpstr>
      <vt:lpstr>Recomendaciones</vt:lpstr>
      <vt:lpstr>Presentación de PowerPoint</vt:lpstr>
      <vt:lpstr>Repaso - Herencia</vt:lpstr>
      <vt:lpstr>Repaso - Herencia vs. Composición</vt:lpstr>
      <vt:lpstr>Nueva forma de plantear los diseños</vt:lpstr>
      <vt:lpstr>Diagramas de Clase</vt:lpstr>
      <vt:lpstr>Representación de Clases</vt:lpstr>
      <vt:lpstr>Representación de Métodos</vt:lpstr>
      <vt:lpstr>Relaciones entre Clases (1)</vt:lpstr>
      <vt:lpstr>Relaciones entre Clases (2)</vt:lpstr>
      <vt:lpstr>Recomendaciones</vt:lpstr>
      <vt:lpstr>Presentación de PowerPoint</vt:lpstr>
      <vt:lpstr>Repaso de Herencia</vt:lpstr>
      <vt:lpstr>Redefinición de Métodos</vt:lpstr>
      <vt:lpstr>Redefinición - Clase Auto</vt:lpstr>
      <vt:lpstr>Redefinición de Métodos</vt:lpstr>
      <vt:lpstr>Repaso de la Semana - Herencia </vt:lpstr>
      <vt:lpstr>Repaso - Composición</vt:lpstr>
      <vt:lpstr>Repaso - Diagramas de Clase</vt:lpstr>
      <vt:lpstr>Repaso - Polimorfismo</vt:lpstr>
      <vt:lpstr>Recomendaciones</vt:lpstr>
      <vt:lpstr>Presentación de PowerPoint</vt:lpstr>
      <vt:lpstr>Importancia de plantear la Solución</vt:lpstr>
      <vt:lpstr>Concepto de Interfaces</vt:lpstr>
      <vt:lpstr>Ejemplo de la Interfaz Auto</vt:lpstr>
      <vt:lpstr>Restricciones de las Interfaces</vt:lpstr>
      <vt:lpstr>Clases Abstractas</vt:lpstr>
      <vt:lpstr>Clases Abstractas - Ejemplo (1)</vt:lpstr>
      <vt:lpstr>Clases Abstractas - Ejemplo (2)</vt:lpstr>
      <vt:lpstr>Interfaz vs. Clase Abstracta</vt:lpstr>
      <vt:lpstr>Recomendaciones</vt:lpstr>
      <vt:lpstr>Presentación de PowerPoint</vt:lpstr>
      <vt:lpstr>Importancia del trabajo en equipo</vt:lpstr>
      <vt:lpstr>Evitar reinventar la rueda</vt:lpstr>
      <vt:lpstr>Problemas Conocidos Soluciones Conocidas</vt:lpstr>
      <vt:lpstr>Ejemplos de Problemas Conocidos</vt:lpstr>
      <vt:lpstr>Patrones de Diseño</vt:lpstr>
      <vt:lpstr>Patrones de Diseño - Builder</vt:lpstr>
      <vt:lpstr>Patrones de Diseño - Factory</vt:lpstr>
      <vt:lpstr>Patrones de Diseño - Singleton</vt:lpstr>
      <vt:lpstr>Patrones de Diseño - Composite</vt:lpstr>
      <vt:lpstr>Patrones de Diseño - Adapter</vt:lpstr>
      <vt:lpstr>Patrones de Diseño - Mediator</vt:lpstr>
      <vt:lpstr>Patrones de Diseño - Strategy</vt:lpstr>
      <vt:lpstr>Recomendaciones</vt:lpstr>
      <vt:lpstr>Presentación de PowerPoint</vt:lpstr>
      <vt:lpstr>Expectativa vs. Realidad</vt:lpstr>
      <vt:lpstr>Necesidad de estandarizar</vt:lpstr>
      <vt:lpstr>Manejo de Errores</vt:lpstr>
      <vt:lpstr>Errores en TypeScript (1)</vt:lpstr>
      <vt:lpstr>Errores en TypeScript (2)</vt:lpstr>
      <vt:lpstr>Posibilidad de Definir Errores</vt:lpstr>
      <vt:lpstr>Repaso - Interfaces</vt:lpstr>
      <vt:lpstr>Repaso - Clase Abstracta</vt:lpstr>
      <vt:lpstr>Repaso - Patrones de Diseño</vt:lpstr>
      <vt:lpstr>Repaso - Errores</vt:lpstr>
      <vt:lpstr>Recomendaciones Generales</vt:lpstr>
      <vt:lpstr>Presentación de PowerPoint</vt:lpstr>
      <vt:lpstr>Organización de una Clase</vt:lpstr>
      <vt:lpstr>Composición</vt:lpstr>
      <vt:lpstr>Herencia</vt:lpstr>
      <vt:lpstr>Interfaces</vt:lpstr>
      <vt:lpstr>Patrones de Diseño</vt:lpstr>
      <vt:lpstr>Manejo de Errores</vt:lpstr>
      <vt:lpstr>Recomendaciones Generales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Palabra Reservada this</dc:title>
  <dc:creator>Mariela Gonzalez</dc:creator>
  <cp:lastModifiedBy>Mariela Gonzalez</cp:lastModifiedBy>
  <cp:revision>11</cp:revision>
  <dcterms:modified xsi:type="dcterms:W3CDTF">2019-08-12T17:08:23Z</dcterms:modified>
</cp:coreProperties>
</file>