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6a098a93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96a098a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515d340b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515d340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487414a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c48741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6b3ba1d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d6b3ba1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515d340b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515d340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515d340b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515d340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487414ac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487414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515d340b_0_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515d340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9515d340b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9515d340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515d340b_0_1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9515d340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515d340b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515d340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9515d340b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9515d340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515d340b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515d340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515d340b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515d34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515d340b_0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515d34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6a098a9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6a098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96a098a9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96a098a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515d340b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515d340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515d340b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515d340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i="1" lang="en"/>
              <a:t>protected</a:t>
            </a:r>
            <a:r>
              <a:rPr lang="en"/>
              <a:t> - Ejemplo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311700" y="1440675"/>
            <a:ext cx="31815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5101550" y="1440675"/>
            <a:ext cx="3000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5101550" y="3518475"/>
            <a:ext cx="25260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07375"/>
            <a:ext cx="8520600" cy="5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5131175" y="3897700"/>
            <a:ext cx="1894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89225" y="1820025"/>
            <a:ext cx="2526000" cy="37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278100" y="2386875"/>
            <a:ext cx="2260800" cy="7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1"/>
          <p:cNvCxnSpPr>
            <a:stCxn id="256" idx="3"/>
            <a:endCxn id="258" idx="3"/>
          </p:cNvCxnSpPr>
          <p:nvPr/>
        </p:nvCxnSpPr>
        <p:spPr>
          <a:xfrm flipH="1" rot="10800000">
            <a:off x="7025675" y="2740450"/>
            <a:ext cx="513300" cy="1539000"/>
          </a:xfrm>
          <a:prstGeom prst="bentConnector3">
            <a:avLst>
              <a:gd fmla="val 14637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1"/>
          <p:cNvCxnSpPr>
            <a:stCxn id="258" idx="1"/>
            <a:endCxn id="257" idx="3"/>
          </p:cNvCxnSpPr>
          <p:nvPr/>
        </p:nvCxnSpPr>
        <p:spPr>
          <a:xfrm rot="10800000">
            <a:off x="2915300" y="2008275"/>
            <a:ext cx="2362800" cy="732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1"/>
          <p:cNvSpPr txBox="1"/>
          <p:nvPr/>
        </p:nvSpPr>
        <p:spPr>
          <a:xfrm>
            <a:off x="958339" y="6151925"/>
            <a:ext cx="722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Desde la subclase accedemos a una variable de la superclase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Televisor empleando Herencia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31525" y="1356875"/>
            <a:ext cx="35721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4572000" y="1356875"/>
            <a:ext cx="40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mirarNetflix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'Mirando Netflix...'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1999" y="5520400"/>
            <a:ext cx="3798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OPCIONAL</a:t>
            </a:r>
            <a:r>
              <a:rPr b="1" lang="en" sz="1800">
                <a:solidFill>
                  <a:srgbClr val="FF0000"/>
                </a:solidFill>
              </a:rPr>
              <a:t>: Copiar el código y jugar con private/protected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Clase Televisor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50" y="1742792"/>
            <a:ext cx="23907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/>
          <p:nvPr/>
        </p:nvSpPr>
        <p:spPr>
          <a:xfrm>
            <a:off x="3530438" y="3896100"/>
            <a:ext cx="3822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2256975" y="1995900"/>
            <a:ext cx="95700" cy="1900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5679300" y="4023150"/>
            <a:ext cx="3153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Indica de qué clase hereda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611700" y="2333850"/>
            <a:ext cx="14718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# → protected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- → private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+ → public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0" name="Google Shape;280;p33"/>
          <p:cNvCxnSpPr>
            <a:stCxn id="278" idx="1"/>
            <a:endCxn id="276" idx="3"/>
          </p:cNvCxnSpPr>
          <p:nvPr/>
        </p:nvCxnSpPr>
        <p:spPr>
          <a:xfrm flipH="1">
            <a:off x="3912600" y="4277850"/>
            <a:ext cx="17667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Clase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Partir de la clase Televisor en el repo de 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Composición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73650" y="1470275"/>
            <a:ext cx="381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botonPrendido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botonSubirVolumen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botonBajarVolumen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botonSubirCanal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botonBajarCanal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pantallaTelevisor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Pantalla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1133550" y="4815400"/>
            <a:ext cx="6876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Clases más </a:t>
            </a:r>
            <a:r>
              <a:rPr b="1" i="1" lang="en" sz="1800">
                <a:solidFill>
                  <a:srgbClr val="FF0000"/>
                </a:solidFill>
              </a:rPr>
              <a:t>sencillas </a:t>
            </a:r>
            <a:r>
              <a:rPr b="1" lang="en" sz="1800">
                <a:solidFill>
                  <a:srgbClr val="FF0000"/>
                </a:solidFill>
              </a:rPr>
              <a:t>componen una clase más </a:t>
            </a:r>
            <a:r>
              <a:rPr b="1" i="1" lang="en" sz="1800">
                <a:solidFill>
                  <a:srgbClr val="FF0000"/>
                </a:solidFill>
              </a:rPr>
              <a:t>compleja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460150" y="1470275"/>
            <a:ext cx="449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ruedaDelanteraDerecha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ruedaDelanteraIzquierda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ruedaTraseraDerecha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ruedaTraseraIzquierda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volante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Volante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palancaCambios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TransmisionManual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1055825" y="1519625"/>
            <a:ext cx="9672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4989205" y="1519625"/>
            <a:ext cx="5763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1133550" y="5668400"/>
            <a:ext cx="6876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Televisor y Auto están </a:t>
            </a:r>
            <a:r>
              <a:rPr b="1" i="1" lang="en" sz="1800">
                <a:solidFill>
                  <a:srgbClr val="FF0000"/>
                </a:solidFill>
              </a:rPr>
              <a:t>compuestas </a:t>
            </a:r>
            <a:r>
              <a:rPr b="1" lang="en" sz="1800">
                <a:solidFill>
                  <a:srgbClr val="FF0000"/>
                </a:solidFill>
              </a:rPr>
              <a:t>por clases más </a:t>
            </a:r>
            <a:r>
              <a:rPr b="1" i="1" lang="en" sz="1800">
                <a:solidFill>
                  <a:srgbClr val="FF0000"/>
                </a:solidFill>
              </a:rPr>
              <a:t>simples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298" name="Google Shape;298;p35"/>
          <p:cNvCxnSpPr>
            <a:stCxn id="295" idx="1"/>
            <a:endCxn id="297" idx="1"/>
          </p:cNvCxnSpPr>
          <p:nvPr/>
        </p:nvCxnSpPr>
        <p:spPr>
          <a:xfrm>
            <a:off x="1055825" y="1672625"/>
            <a:ext cx="77700" cy="4227600"/>
          </a:xfrm>
          <a:prstGeom prst="bentConnector3">
            <a:avLst>
              <a:gd fmla="val -30646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5"/>
          <p:cNvCxnSpPr>
            <a:stCxn id="296" idx="3"/>
            <a:endCxn id="297" idx="3"/>
          </p:cNvCxnSpPr>
          <p:nvPr/>
        </p:nvCxnSpPr>
        <p:spPr>
          <a:xfrm>
            <a:off x="5565505" y="1672625"/>
            <a:ext cx="2445000" cy="4227600"/>
          </a:xfrm>
          <a:prstGeom prst="bentConnector3">
            <a:avLst>
              <a:gd fmla="val 10973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vs. Composición (1)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Suponer que teniendo una clase ya implementada, queremos implementar </a:t>
            </a:r>
            <a:r>
              <a:rPr i="1" lang="en"/>
              <a:t>una nueva</a:t>
            </a:r>
            <a:endParaRPr i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hay </a:t>
            </a:r>
            <a:r>
              <a:rPr lang="en"/>
              <a:t>cosas en común → 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cuidado → no abusar!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tienen que tener sentido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necesito tener acceso a variables internas de una determinada clase → Composición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vs. Composición (2)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Suponer que teniendo una clase ya implementada, queremos implementar </a:t>
            </a:r>
            <a:r>
              <a:rPr i="1" lang="en"/>
              <a:t>una nueva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1: quiero usar todos los métodos de la clase implementada, pero agregar </a:t>
            </a:r>
            <a:r>
              <a:rPr i="1" lang="en"/>
              <a:t>uno </a:t>
            </a:r>
            <a:r>
              <a:rPr lang="en"/>
              <a:t>más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escribir la menor cantidad posible de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2: quiero usar solo algunos métodos de la clase que tengo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exponer solamente la funcionalidad necesaria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evitar duplicar código </a:t>
            </a:r>
            <a:r>
              <a:rPr i="1" lang="en"/>
              <a:t>siempre que se pueda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aprovechar una clase empleando herencia o composición → siempre pensar en la forma de escribir el </a:t>
            </a:r>
            <a:r>
              <a:rPr i="1" lang="en"/>
              <a:t>mínimo código posible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exponer funcionalidad de forma innecesaria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se pueden heredar algunos métodos o variables → todo o nada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Paciencia para entender bien → No son conceptos fáciles, con la práctica se van ajustando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23" name="Google Shape;323;p39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3747475" y="1530725"/>
            <a:ext cx="52338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las clases y métodos que se muestran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Agregar variables/métodos adicionales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cada clase en un archivo diferente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Ojo con la forma de hacer los </a:t>
            </a:r>
            <a:r>
              <a:rPr i="1" lang="en"/>
              <a:t>import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las cosas a GitHub y avisar por Slack</a:t>
            </a:r>
            <a:endParaRPr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0" y="1650375"/>
            <a:ext cx="35337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Noción de generalización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la vida real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en TypeScript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Uso de </a:t>
            </a:r>
            <a:r>
              <a:rPr i="1" lang="en"/>
              <a:t>super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Uso de </a:t>
            </a:r>
            <a:r>
              <a:rPr i="1" lang="en"/>
              <a:t>protected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Televisor usando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vs. Composición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proyecto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Registro Automotor visto anteriormente, pero agregando soporte de motos y camiones usando herencia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Definir tarea NPM para compilar y correr los archivos 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Enviar por Slack el link al repositorio de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Noción de Generalización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generalizamos las cosas para poder entenderlas mejor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Generalizar es asignar una serie de características a un objeto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nos muestran un dispositivo raro y nos dicen que es un teléfono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Automáticamente suponemos que por tratarse de un teléfono, va a hacer llamadas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Estamos generalizando que los teléfonos hacen llamadas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Programación Orientada a Objetos, por inspirarse en la vida real, también refleja este concepto de generalización → </a:t>
            </a:r>
            <a:r>
              <a:rPr i="1" lang="en"/>
              <a:t>Herencia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la Vida Real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Televisor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de Tubo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Plasma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LCD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LED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Teléfono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Teléfono Celular (los primeros)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Smartphone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ambos casos, por el hecho de tratarse de un Televisor o de un Teléfono, sabemos automáticamente que tienen una series de características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Televisor → muestra una imagen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Teléfono → hace llamadas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(1)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63775" y="1356875"/>
            <a:ext cx="3611700" cy="26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160775" y="1356875"/>
            <a:ext cx="3000000" cy="13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160775" y="3147875"/>
            <a:ext cx="3000000" cy="86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0" y="4612575"/>
            <a:ext cx="7627575" cy="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5052225" y="3522750"/>
            <a:ext cx="1805700" cy="4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63775" y="4800075"/>
            <a:ext cx="49635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6"/>
          <p:cNvCxnSpPr>
            <a:endCxn id="204" idx="3"/>
          </p:cNvCxnSpPr>
          <p:nvPr/>
        </p:nvCxnSpPr>
        <p:spPr>
          <a:xfrm rot="5400000">
            <a:off x="5233625" y="4209675"/>
            <a:ext cx="915000" cy="527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 txBox="1"/>
          <p:nvPr/>
        </p:nvSpPr>
        <p:spPr>
          <a:xfrm>
            <a:off x="1159475" y="54173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SmartTV tiene lo mismo que Televisor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7" name="Google Shape;207;p26"/>
          <p:cNvCxnSpPr>
            <a:stCxn id="206" idx="0"/>
            <a:endCxn id="204" idx="2"/>
          </p:cNvCxnSpPr>
          <p:nvPr/>
        </p:nvCxnSpPr>
        <p:spPr>
          <a:xfrm rot="-5400000">
            <a:off x="2768225" y="5239425"/>
            <a:ext cx="3552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(2)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852000" y="1539375"/>
            <a:ext cx="3720000" cy="3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170650" y="1539375"/>
            <a:ext cx="3000000" cy="13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5170650" y="3049075"/>
            <a:ext cx="3000000" cy="18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5283775"/>
            <a:ext cx="8609550" cy="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5131175" y="3897700"/>
            <a:ext cx="1894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82000" y="5410575"/>
            <a:ext cx="5709000" cy="6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1250450" y="62564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También aplica a los métodos!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0" name="Google Shape;220;p27"/>
          <p:cNvCxnSpPr>
            <a:stCxn id="217" idx="2"/>
            <a:endCxn id="218" idx="3"/>
          </p:cNvCxnSpPr>
          <p:nvPr/>
        </p:nvCxnSpPr>
        <p:spPr>
          <a:xfrm rot="5400000">
            <a:off x="5451875" y="5100250"/>
            <a:ext cx="1065600" cy="187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7"/>
          <p:cNvCxnSpPr>
            <a:stCxn id="219" idx="0"/>
            <a:endCxn id="218" idx="2"/>
          </p:cNvCxnSpPr>
          <p:nvPr/>
        </p:nvCxnSpPr>
        <p:spPr>
          <a:xfrm rot="-5400000">
            <a:off x="2930300" y="6149625"/>
            <a:ext cx="213000" cy="600"/>
          </a:xfrm>
          <a:prstGeom prst="bentConnector3">
            <a:avLst>
              <a:gd fmla="val 499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7"/>
          <p:cNvSpPr/>
          <p:nvPr/>
        </p:nvSpPr>
        <p:spPr>
          <a:xfrm>
            <a:off x="5616367" y="2020627"/>
            <a:ext cx="962700" cy="29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7076850" y="2531175"/>
            <a:ext cx="1093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 esto?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4" name="Google Shape;224;p27"/>
          <p:cNvCxnSpPr>
            <a:stCxn id="223" idx="0"/>
            <a:endCxn id="222" idx="3"/>
          </p:cNvCxnSpPr>
          <p:nvPr/>
        </p:nvCxnSpPr>
        <p:spPr>
          <a:xfrm flipH="1" rot="5400000">
            <a:off x="6920100" y="1827525"/>
            <a:ext cx="362700" cy="1044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 de usar TypeScript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1356867"/>
            <a:ext cx="31527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830788" y="5052225"/>
            <a:ext cx="1855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Código TypeScript</a:t>
            </a:r>
            <a:endParaRPr b="1"/>
          </a:p>
        </p:txBody>
      </p:sp>
      <p:sp>
        <p:nvSpPr>
          <p:cNvPr id="232" name="Google Shape;232;p28"/>
          <p:cNvSpPr txBox="1"/>
          <p:nvPr/>
        </p:nvSpPr>
        <p:spPr>
          <a:xfrm>
            <a:off x="311709" y="5934850"/>
            <a:ext cx="322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¿Cuál les parece que es más fácil de entender?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284" y="1356867"/>
            <a:ext cx="4925006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6729150" y="5052225"/>
            <a:ext cx="1855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Código JavaScript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i="1" lang="en"/>
              <a:t>super</a:t>
            </a:r>
            <a:endParaRPr i="1"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restricción que tenemos al hacer herencia es que tenemos que invocar al constructor de la clase padre (o </a:t>
            </a:r>
            <a:r>
              <a:rPr i="1" lang="en"/>
              <a:t>superclase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no se invoca → error al hacer “tsc …”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Garantiza que las variables de la superclase se inicialicen de la manera esperada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la práctica van a utilizar una determinada librería en donde van a tener que heredar de una determinada clase para hacer algo determinado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i="1" lang="en"/>
              <a:t>protected</a:t>
            </a:r>
            <a:endParaRPr i="1"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en una subclase, se quiera acceder/modificar el valor de una variable interna de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que las variables internas se escriben con </a:t>
            </a:r>
            <a:r>
              <a:rPr i="1" lang="en"/>
              <a:t>private</a:t>
            </a:r>
            <a:r>
              <a:rPr lang="en"/>
              <a:t>, ya que las usa la misma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Hay una forma de que las variables sigan siendo privadas para el exterior, pero que puedan ser accedidas desde una subclase → </a:t>
            </a:r>
            <a:r>
              <a:rPr i="1" lang="en"/>
              <a:t>protected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desde una subclase, queremos acceder a una variable privada de la superclase → Error al hacer “tsc …”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