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c5672ddde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c5672dd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951c1279d_0_4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951c1279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951c1279d_0_17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951c1279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5951c1279d_0_17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5951c1279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951c1279d_0_18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951c1279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51c1279d_0_16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51c1279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951c1279d_0_3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951c1279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951c1279d_0_39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951c1279d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51c1279d_0_3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951c1279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951c1279d_0_3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951c1279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951c1279d_0_3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951c1279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5672ddde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5672dd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951c1279d_0_3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951c1279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628650" y="29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spacio en blanco" showMasterSp="0">
  <p:cSld name="Espacio en blanc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28650" y="200400"/>
            <a:ext cx="78867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4647000" y="2706750"/>
            <a:ext cx="57651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646425" y="792150"/>
            <a:ext cx="57651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CFP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CFP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Repaso + Diagramas de Clase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42614" l="63851" r="0" t="0"/>
          <a:stretch/>
        </p:blipFill>
        <p:spPr>
          <a:xfrm>
            <a:off x="434175" y="1472350"/>
            <a:ext cx="3672925" cy="478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entre Clases (2)</a:t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2024050" y="4418675"/>
            <a:ext cx="511800" cy="93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 txBox="1"/>
          <p:nvPr/>
        </p:nvSpPr>
        <p:spPr>
          <a:xfrm>
            <a:off x="5733575" y="2423200"/>
            <a:ext cx="1836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HERENCIA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48" name="Google Shape;248;p31"/>
          <p:cNvCxnSpPr>
            <a:stCxn id="246" idx="0"/>
            <a:endCxn id="247" idx="0"/>
          </p:cNvCxnSpPr>
          <p:nvPr/>
        </p:nvCxnSpPr>
        <p:spPr>
          <a:xfrm rot="-5400000">
            <a:off x="3468100" y="1234925"/>
            <a:ext cx="1995600" cy="4371900"/>
          </a:xfrm>
          <a:prstGeom prst="bentConnector3">
            <a:avLst>
              <a:gd fmla="val 11192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1"/>
          <p:cNvSpPr txBox="1"/>
          <p:nvPr/>
        </p:nvSpPr>
        <p:spPr>
          <a:xfrm>
            <a:off x="4385525" y="3316900"/>
            <a:ext cx="4532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flecha se lee desde el </a:t>
            </a:r>
            <a:r>
              <a:rPr b="1" i="1" lang="en" sz="1800">
                <a:solidFill>
                  <a:srgbClr val="FF0000"/>
                </a:solidFill>
              </a:rPr>
              <a:t>origen </a:t>
            </a:r>
            <a:r>
              <a:rPr b="1" lang="en" sz="1800">
                <a:solidFill>
                  <a:srgbClr val="FF0000"/>
                </a:solidFill>
              </a:rPr>
              <a:t>hacia el </a:t>
            </a:r>
            <a:r>
              <a:rPr b="1" i="1" lang="en" sz="1800">
                <a:solidFill>
                  <a:srgbClr val="FF0000"/>
                </a:solidFill>
              </a:rPr>
              <a:t>final</a:t>
            </a:r>
            <a:endParaRPr b="1" i="1" sz="1800">
              <a:solidFill>
                <a:srgbClr val="FF0000"/>
              </a:solidFill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328675" y="4713425"/>
            <a:ext cx="4646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TelefonoConCamara </a:t>
            </a:r>
            <a:r>
              <a:rPr b="1" i="1" lang="en" sz="1800">
                <a:solidFill>
                  <a:srgbClr val="FF0000"/>
                </a:solidFill>
              </a:rPr>
              <a:t>hereda de </a:t>
            </a:r>
            <a:r>
              <a:rPr b="1" lang="en" sz="1800">
                <a:solidFill>
                  <a:srgbClr val="FF0000"/>
                </a:solidFill>
              </a:rPr>
              <a:t>la clase Telefono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51" name="Google Shape;251;p31"/>
          <p:cNvCxnSpPr>
            <a:stCxn id="247" idx="2"/>
            <a:endCxn id="249" idx="0"/>
          </p:cNvCxnSpPr>
          <p:nvPr/>
        </p:nvCxnSpPr>
        <p:spPr>
          <a:xfrm flipH="1" rot="-5400000">
            <a:off x="6465425" y="3129850"/>
            <a:ext cx="373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31"/>
          <p:cNvCxnSpPr>
            <a:stCxn id="249" idx="2"/>
            <a:endCxn id="250" idx="0"/>
          </p:cNvCxnSpPr>
          <p:nvPr/>
        </p:nvCxnSpPr>
        <p:spPr>
          <a:xfrm flipH="1" rot="-5400000">
            <a:off x="6214025" y="4274950"/>
            <a:ext cx="876300" cy="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Recomendaciones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diagrama </a:t>
            </a:r>
            <a:r>
              <a:rPr i="1" lang="en"/>
              <a:t>siempre </a:t>
            </a:r>
            <a:r>
              <a:rPr lang="en"/>
              <a:t>debe ser acorde al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Plantear el diagrama antes de escribir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Normalmente aparecen problemas durante la implementación, que no fueron tenidos en cuenta en el diagrama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ningún problema en ir acomodando el diagrama durante la implementación → lo ideal es tratar de reducir al mínimo estas situaciones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Cuanto más tiempo le dediquen al diagrama, más fácil les va a resultar escribir el código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264" name="Google Shape;264;p33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CFP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En Clase</a:t>
            </a:r>
            <a:endParaRPr/>
          </a:p>
        </p:txBody>
      </p:sp>
      <p:grpSp>
        <p:nvGrpSpPr>
          <p:cNvPr id="270" name="Google Shape;270;p34"/>
          <p:cNvGrpSpPr/>
          <p:nvPr/>
        </p:nvGrpSpPr>
        <p:grpSpPr>
          <a:xfrm>
            <a:off x="3335375" y="1874912"/>
            <a:ext cx="5453846" cy="4226146"/>
            <a:chOff x="3628188" y="1431200"/>
            <a:chExt cx="5012726" cy="3949300"/>
          </a:xfrm>
        </p:grpSpPr>
        <p:pic>
          <p:nvPicPr>
            <p:cNvPr id="271" name="Google Shape;271;p34"/>
            <p:cNvPicPr preferRelativeResize="0"/>
            <p:nvPr/>
          </p:nvPicPr>
          <p:blipFill rotWithShape="1">
            <a:blip r:embed="rId3">
              <a:alphaModFix/>
            </a:blip>
            <a:srcRect b="63792" l="63948" r="0" t="3017"/>
            <a:stretch/>
          </p:blipFill>
          <p:spPr>
            <a:xfrm>
              <a:off x="5540600" y="1431200"/>
              <a:ext cx="2974775" cy="225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4"/>
            <p:cNvPicPr preferRelativeResize="0"/>
            <p:nvPr/>
          </p:nvPicPr>
          <p:blipFill rotWithShape="1">
            <a:blip r:embed="rId4">
              <a:alphaModFix/>
            </a:blip>
            <a:srcRect b="40863" l="43788" r="0" t="36162"/>
            <a:stretch/>
          </p:blipFill>
          <p:spPr>
            <a:xfrm>
              <a:off x="3628188" y="3690500"/>
              <a:ext cx="5012726" cy="169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34"/>
          <p:cNvSpPr txBox="1"/>
          <p:nvPr>
            <p:ph idx="4294967295" type="body"/>
          </p:nvPr>
        </p:nvSpPr>
        <p:spPr>
          <a:xfrm>
            <a:off x="311700" y="1536625"/>
            <a:ext cx="49281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Iniciar proyecto NPM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Implementar el diagrama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que esté incompleto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Agregar lo que crean necesario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Subirlo a GitHub y avisar por Slack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- Fuera de Clase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628650" y="1530725"/>
            <a:ext cx="7886700" cy="49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1 (empleando draw.io)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Elegir tres ejercicios realizados anteriormente de los </a:t>
            </a:r>
            <a:r>
              <a:rPr i="1" lang="en"/>
              <a:t>fuera de clase</a:t>
            </a:r>
            <a:r>
              <a:rPr lang="en"/>
              <a:t> y plantear el diagrama de clase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Ejercicio 2 (empleando draw.io, NPM y GitHub)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Plantear un diagrama de clase con los siguientes requisitos e implementar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Herencia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Composición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Variables protected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Avisar por Slack cuando tengan las cosas 🤙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43358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Herencia vs. Composición</a:t>
            </a:r>
            <a:endParaRPr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"/>
              <a:t>Nueva forma de plantear los diseños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Diagramas de 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Representación de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Representación de Métodos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Modificadores de Acceso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Relaciones entre Clases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Herencia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Cuando tenemos dos clases con variables y métodos similares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cosas en común ponerlas en una superclase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Las dos clases originales extenderán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Sirve para evitar que dupliquemos el código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Por lo tanto → para escribir menos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Código más claro y prolijo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Variables </a:t>
            </a:r>
            <a:r>
              <a:rPr i="1" lang="en"/>
              <a:t>protected </a:t>
            </a:r>
            <a:r>
              <a:rPr lang="en"/>
              <a:t>→ privadas salvo para subclases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constructor de la subclase </a:t>
            </a:r>
            <a:r>
              <a:rPr i="1" lang="en"/>
              <a:t>debe </a:t>
            </a:r>
            <a:r>
              <a:rPr lang="en"/>
              <a:t>incluir una llamada al constructor de la superclase → </a:t>
            </a:r>
            <a:r>
              <a:rPr i="1" lang="en"/>
              <a:t>super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no incluirla → </a:t>
            </a:r>
            <a:r>
              <a:rPr i="1" lang="en"/>
              <a:t>tsc </a:t>
            </a:r>
            <a:r>
              <a:rPr lang="en"/>
              <a:t>se queja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 - Herencia vs. Composición</a:t>
            </a:r>
            <a:endParaRPr/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queremos usar toda la funcionalidad de una clase, y agregar más → herencia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Recordar que herencia hace que la subclase posea todas las cosas </a:t>
            </a:r>
            <a:r>
              <a:rPr i="1" lang="en"/>
              <a:t>public </a:t>
            </a:r>
            <a:r>
              <a:rPr lang="en"/>
              <a:t>y </a:t>
            </a:r>
            <a:r>
              <a:rPr i="1" lang="en"/>
              <a:t>protected </a:t>
            </a:r>
            <a:r>
              <a:rPr lang="en"/>
              <a:t>de la superclase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queremos usar solamente algunas cosas de una clase → composición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Recordar que si finalmente terminamos llamando a todos (o casi) los métodos de dicha clase, probablemente sea mejor usar herencia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</a:t>
            </a:r>
            <a:r>
              <a:rPr i="1" lang="en"/>
              <a:t>forzar </a:t>
            </a:r>
            <a:r>
              <a:rPr lang="en"/>
              <a:t>la herencia → un auto y un reloj pueden compartir un número de serie, pero no tienen nada que ver entre sí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Nueva forma de plantear los diseños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momento, entendemos lo que un código hace a partir de </a:t>
            </a:r>
            <a:r>
              <a:rPr i="1" lang="en"/>
              <a:t>leer </a:t>
            </a:r>
            <a:r>
              <a:rPr lang="en"/>
              <a:t>el mismo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códigos muy largos, esto se puede complicar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varias ocasiones vimos diagramas para entender cómo organizar/diseñar las clases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 partir de la lectura del </a:t>
            </a:r>
            <a:r>
              <a:rPr i="1" lang="en"/>
              <a:t>diagrama de clases</a:t>
            </a:r>
            <a:r>
              <a:rPr lang="en"/>
              <a:t>, podemos darnos una idea de cómo está organizado el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Normalmente planteamos el diagrama </a:t>
            </a:r>
            <a:r>
              <a:rPr i="1" lang="en"/>
              <a:t>antes </a:t>
            </a:r>
            <a:r>
              <a:rPr lang="en"/>
              <a:t>de pasar al código → asegurarse en todo momento que el código respete al diagrama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Diagramas de Clase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1775717"/>
            <a:ext cx="3533775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789175" y="1536625"/>
            <a:ext cx="50430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usan para representar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es lograr que el diagrama explique lo que hace un sistema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Evitando tener que ir al código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Recordar que programar se hace más fácil si antes tenemos un diseño de la solución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Diagramas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Clases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536625"/>
            <a:ext cx="67338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Las clases se representan con un recuadro compuesto por tres secciones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primera indica el </a:t>
            </a:r>
            <a:r>
              <a:rPr i="1" lang="en" sz="2400"/>
              <a:t>nombre </a:t>
            </a:r>
            <a:r>
              <a:rPr lang="en" sz="2400"/>
              <a:t>de la clase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segunda indica las </a:t>
            </a:r>
            <a:r>
              <a:rPr i="1" lang="en" sz="2400"/>
              <a:t>variables internas 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La tercera indica los </a:t>
            </a:r>
            <a:r>
              <a:rPr i="1" lang="en" sz="2400"/>
              <a:t>métodos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Los modificadores de acceso se representan igual tanto para variables/métodos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private 	→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public 		→ +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protected → #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/>
              <a:t>Los tipos también se especifican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 variables es el propio tipo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En métodos es el tipo de valor que devuelve</a:t>
            </a:r>
            <a:endParaRPr sz="1800"/>
          </a:p>
        </p:txBody>
      </p:sp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b="71937" l="65538" r="17769" t="0"/>
          <a:stretch/>
        </p:blipFill>
        <p:spPr>
          <a:xfrm>
            <a:off x="6562000" y="3887075"/>
            <a:ext cx="2111700" cy="2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Representación de Métodos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En los métodos también se ponen los parámetros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especifican las variables y el tipo</a:t>
            </a:r>
            <a:endParaRPr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3">
            <a:alphaModFix/>
          </a:blip>
          <a:srcRect b="71768" l="65591" r="2005" t="0"/>
          <a:stretch/>
        </p:blipFill>
        <p:spPr>
          <a:xfrm>
            <a:off x="618700" y="2994325"/>
            <a:ext cx="3765000" cy="23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>
            <a:off x="679425" y="4019025"/>
            <a:ext cx="3704400" cy="26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5945000" y="3084800"/>
            <a:ext cx="24843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Método público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Retorna un boolean</a:t>
            </a:r>
            <a:endParaRPr b="1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Dos parámetros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Texto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Numérico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649000" y="4351900"/>
            <a:ext cx="1654800" cy="265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5945000" y="4743625"/>
            <a:ext cx="24843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Método público</a:t>
            </a:r>
            <a:endParaRPr b="1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FF0000"/>
                </a:solidFill>
              </a:rPr>
              <a:t>No retorna nada</a:t>
            </a:r>
            <a:endParaRPr b="1">
              <a:solidFill>
                <a:srgbClr val="FF0000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b="1" lang="en">
                <a:solidFill>
                  <a:srgbClr val="FF0000"/>
                </a:solidFill>
              </a:rPr>
              <a:t>No tiene parámetros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225" name="Google Shape;225;p29"/>
          <p:cNvCxnSpPr>
            <a:stCxn id="221" idx="3"/>
            <a:endCxn id="222" idx="1"/>
          </p:cNvCxnSpPr>
          <p:nvPr/>
        </p:nvCxnSpPr>
        <p:spPr>
          <a:xfrm flipH="1" rot="10800000">
            <a:off x="4383825" y="3758925"/>
            <a:ext cx="1561200" cy="3927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9"/>
          <p:cNvCxnSpPr>
            <a:stCxn id="223" idx="3"/>
            <a:endCxn id="224" idx="1"/>
          </p:cNvCxnSpPr>
          <p:nvPr/>
        </p:nvCxnSpPr>
        <p:spPr>
          <a:xfrm>
            <a:off x="2303800" y="4484500"/>
            <a:ext cx="3641100" cy="6666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/>
        </p:nvSpPr>
        <p:spPr>
          <a:xfrm>
            <a:off x="1589056" y="5986350"/>
            <a:ext cx="5931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Motor </a:t>
            </a:r>
            <a:r>
              <a:rPr b="1" i="1" lang="en" sz="1800">
                <a:solidFill>
                  <a:srgbClr val="FF0000"/>
                </a:solidFill>
              </a:rPr>
              <a:t>compone </a:t>
            </a:r>
            <a:r>
              <a:rPr b="1" lang="en" sz="1800">
                <a:solidFill>
                  <a:srgbClr val="FF0000"/>
                </a:solidFill>
              </a:rPr>
              <a:t>a la clase Auto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clase Auto </a:t>
            </a:r>
            <a:r>
              <a:rPr b="1" i="1" lang="en" sz="1800">
                <a:solidFill>
                  <a:srgbClr val="FF0000"/>
                </a:solidFill>
              </a:rPr>
              <a:t>está compuesta</a:t>
            </a:r>
            <a:r>
              <a:rPr b="1" lang="en" sz="1800">
                <a:solidFill>
                  <a:srgbClr val="FF0000"/>
                </a:solidFill>
              </a:rPr>
              <a:t> por la clase Motor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Relaciones entre Clases (1)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81928" l="8106" r="51442" t="0"/>
          <a:stretch/>
        </p:blipFill>
        <p:spPr>
          <a:xfrm>
            <a:off x="1647263" y="1757275"/>
            <a:ext cx="5849474" cy="19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3927950" y="2533950"/>
            <a:ext cx="1252800" cy="31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/>
        </p:nvSpPr>
        <p:spPr>
          <a:xfrm>
            <a:off x="3636350" y="4159950"/>
            <a:ext cx="1836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COMPOSICIÓN</a:t>
            </a:r>
            <a:endParaRPr b="1" sz="1800">
              <a:solidFill>
                <a:srgbClr val="FF0000"/>
              </a:solidFill>
            </a:endParaRPr>
          </a:p>
        </p:txBody>
      </p:sp>
      <p:cxnSp>
        <p:nvCxnSpPr>
          <p:cNvPr id="236" name="Google Shape;236;p30"/>
          <p:cNvCxnSpPr>
            <a:stCxn id="234" idx="2"/>
            <a:endCxn id="235" idx="0"/>
          </p:cNvCxnSpPr>
          <p:nvPr/>
        </p:nvCxnSpPr>
        <p:spPr>
          <a:xfrm flipH="1" rot="-5400000">
            <a:off x="3901550" y="3506550"/>
            <a:ext cx="13062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0"/>
          <p:cNvSpPr txBox="1"/>
          <p:nvPr/>
        </p:nvSpPr>
        <p:spPr>
          <a:xfrm>
            <a:off x="1981850" y="5073150"/>
            <a:ext cx="51450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La flecha se lee desde el </a:t>
            </a:r>
            <a:r>
              <a:rPr b="1" i="1" lang="en" sz="1800">
                <a:solidFill>
                  <a:srgbClr val="FF0000"/>
                </a:solidFill>
              </a:rPr>
              <a:t>origen </a:t>
            </a:r>
            <a:r>
              <a:rPr b="1" lang="en" sz="1800">
                <a:solidFill>
                  <a:srgbClr val="FF0000"/>
                </a:solidFill>
              </a:rPr>
              <a:t>hacia el </a:t>
            </a:r>
            <a:r>
              <a:rPr b="1" i="1" lang="en" sz="1800">
                <a:solidFill>
                  <a:srgbClr val="FF0000"/>
                </a:solidFill>
              </a:rPr>
              <a:t>final</a:t>
            </a:r>
            <a:endParaRPr b="1" i="1" sz="1800">
              <a:solidFill>
                <a:srgbClr val="FF0000"/>
              </a:solidFill>
            </a:endParaRPr>
          </a:p>
        </p:txBody>
      </p:sp>
      <p:cxnSp>
        <p:nvCxnSpPr>
          <p:cNvPr id="238" name="Google Shape;238;p30"/>
          <p:cNvCxnSpPr>
            <a:stCxn id="235" idx="2"/>
            <a:endCxn id="237" idx="0"/>
          </p:cNvCxnSpPr>
          <p:nvPr/>
        </p:nvCxnSpPr>
        <p:spPr>
          <a:xfrm flipH="1" rot="-5400000">
            <a:off x="4358450" y="4876350"/>
            <a:ext cx="393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0"/>
          <p:cNvCxnSpPr>
            <a:stCxn id="237" idx="2"/>
            <a:endCxn id="231" idx="0"/>
          </p:cNvCxnSpPr>
          <p:nvPr/>
        </p:nvCxnSpPr>
        <p:spPr>
          <a:xfrm flipH="1" rot="-5400000">
            <a:off x="4358150" y="5789550"/>
            <a:ext cx="3930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P-2019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