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5"/>
    <p:sldMasterId id="214748369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68580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326BEE7-BD92-41EB-9903-85283AFB41A3}">
  <a:tblStyle styleId="{9326BEE7-BD92-41EB-9903-85283AFB41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4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3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766a000d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766a00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c766a000d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c766a00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876b83010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876b83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a515e70b6_0_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a515e70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a515e70b6_0_3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a515e70b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a515e70b6_0_4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5a515e70b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a515e70b6_0_4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5a515e70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c766a000d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c766a000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a515e70b6_0_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a515e70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c766a000d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c766a000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ba477ca2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ba477ca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5c766a000d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5c766a00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c766a000d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c766a000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876b83010_0_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876b830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a515e70b6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a515e70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a515e70b6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a515e70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a515e70b6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a515e70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b547ac694_0_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b547ac6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b547ac694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b547ac6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876b83010_0_3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876b8301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c766a000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c766a00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2" name="Google Shape;182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3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8" name="Google Shape;188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91" name="Google Shape;191;p2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99" name="Google Shape;199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0" name="Google Shape;200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1" name="Google Shape;201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2" name="Google Shape;202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4" name="Google Shape;204;p25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5" name="Google Shape;205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6" name="Google Shape;206;p25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10" name="Google Shape;210;p2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" name="Google Shape;212;p2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13" name="Google Shape;213;p2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15" name="Google Shape;215;p2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9" name="Google Shape;219;p27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0" name="Google Shape;220;p27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" name="Google Shape;221;p27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2" name="Google Shape;222;p27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4" name="Google Shape;224;p27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6" name="Google Shape;226;p27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29" name="Google Shape;229;p28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2" name="Google Shape;232;p28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33" name="Google Shape;233;p2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35" name="Google Shape;235;p28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39" name="Google Shape;239;p29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40" name="Google Shape;240;p29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1" name="Google Shape;241;p29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42" name="Google Shape;242;p29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44" name="Google Shape;244;p29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5" name="Google Shape;245;p29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46" name="Google Shape;246;p29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9" name="Google Shape;249;p3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0" name="Google Shape;250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52" name="Google Shape;252;p3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54" name="Google Shape;254;p3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55" name="Google Shape;255;p30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3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61" name="Google Shape;261;p3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1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263" name="Google Shape;263;p3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64" name="Google Shape;264;p3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66" name="Google Shape;266;p31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7" name="Google Shape;267;p3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68" name="Google Shape;268;p31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71" name="Google Shape;271;p3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4" name="Google Shape;274;p3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75" name="Google Shape;275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77" name="Google Shape;277;p3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2" name="Google Shape;282;p3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628650" y="290400"/>
            <a:ext cx="78867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34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3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5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5" name="Google Shape;295;p35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35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7" name="Google Shape;297;p35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3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3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6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8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12" name="Google Shape;312;p38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13" name="Google Shape;313;p3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3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39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19" name="Google Shape;319;p3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3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3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628650" y="200400"/>
            <a:ext cx="78867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0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4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4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4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 rot="5400000">
            <a:off x="4646850" y="2706900"/>
            <a:ext cx="57654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 rot="5400000">
            <a:off x="646275" y="792300"/>
            <a:ext cx="57654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1" name="Google Shape;331;p41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4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1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/>
          <p:nvPr/>
        </p:nvSpPr>
        <p:spPr>
          <a:xfrm>
            <a:off x="0" y="666875"/>
            <a:ext cx="110700" cy="6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2"/>
          <p:cNvSpPr txBox="1"/>
          <p:nvPr>
            <p:ph type="title"/>
          </p:nvPr>
        </p:nvSpPr>
        <p:spPr>
          <a:xfrm>
            <a:off x="110625" y="-1"/>
            <a:ext cx="90333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37" name="Google Shape;337;p42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38" name="Google Shape;338;p42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42"/>
          <p:cNvSpPr/>
          <p:nvPr/>
        </p:nvSpPr>
        <p:spPr>
          <a:xfrm>
            <a:off x="0" y="646977"/>
            <a:ext cx="86922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1">
  <p:cSld name="MAIN_POINT">
    <p:bg>
      <p:bgPr>
        <a:solidFill>
          <a:schemeClr val="accen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/>
          <p:nvPr/>
        </p:nvSpPr>
        <p:spPr>
          <a:xfrm>
            <a:off x="101275" y="116640"/>
            <a:ext cx="8948400" cy="6625200"/>
          </a:xfrm>
          <a:prstGeom prst="rect">
            <a:avLst/>
          </a:prstGeom>
          <a:solidFill>
            <a:srgbClr val="E1E1E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3"/>
          <p:cNvSpPr txBox="1"/>
          <p:nvPr>
            <p:ph type="title"/>
          </p:nvPr>
        </p:nvSpPr>
        <p:spPr>
          <a:xfrm>
            <a:off x="483600" y="215250"/>
            <a:ext cx="81768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 u="none" cap="none" strike="noStrike">
                <a:solidFill>
                  <a:schemeClr val="accent1"/>
                </a:solidFill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bg>
      <p:bgPr>
        <a:solidFill>
          <a:schemeClr val="dk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45" name="Google Shape;345;p44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44"/>
          <p:cNvSpPr/>
          <p:nvPr/>
        </p:nvSpPr>
        <p:spPr>
          <a:xfrm>
            <a:off x="0" y="4005064"/>
            <a:ext cx="110700" cy="28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44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4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72" name="Google Shape;172;p22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628650" y="1362727"/>
            <a:ext cx="7886700" cy="5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174" name="Google Shape;174;p22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6" name="Google Shape;176;p2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77" name="Google Shape;177;p2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355" name="Google Shape;355;p4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Restricción de Tipos en Variables (2)</a:t>
            </a:r>
            <a:endParaRPr/>
          </a:p>
        </p:txBody>
      </p:sp>
      <p:pic>
        <p:nvPicPr>
          <p:cNvPr id="444" name="Google Shape;44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87467"/>
            <a:ext cx="8839200" cy="23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5"/>
          <p:cNvSpPr txBox="1"/>
          <p:nvPr/>
        </p:nvSpPr>
        <p:spPr>
          <a:xfrm>
            <a:off x="152400" y="1533925"/>
            <a:ext cx="4923900" cy="2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"Hola "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55"/>
          <p:cNvSpPr/>
          <p:nvPr/>
        </p:nvSpPr>
        <p:spPr>
          <a:xfrm>
            <a:off x="364800" y="4642550"/>
            <a:ext cx="1470600" cy="67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5"/>
          <p:cNvSpPr txBox="1"/>
          <p:nvPr/>
        </p:nvSpPr>
        <p:spPr>
          <a:xfrm>
            <a:off x="1345350" y="6076850"/>
            <a:ext cx="6453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00"/>
                </a:solidFill>
              </a:rPr>
              <a:t>A una variable de tipo “string” se le asignó un número</a:t>
            </a:r>
            <a:endParaRPr b="1" i="1" sz="1800">
              <a:solidFill>
                <a:srgbClr val="FF0000"/>
              </a:solidFill>
            </a:endParaRPr>
          </a:p>
        </p:txBody>
      </p:sp>
      <p:cxnSp>
        <p:nvCxnSpPr>
          <p:cNvPr id="448" name="Google Shape;448;p55"/>
          <p:cNvCxnSpPr>
            <a:stCxn id="446" idx="3"/>
            <a:endCxn id="447" idx="0"/>
          </p:cNvCxnSpPr>
          <p:nvPr/>
        </p:nvCxnSpPr>
        <p:spPr>
          <a:xfrm>
            <a:off x="1835400" y="4980650"/>
            <a:ext cx="2736600" cy="10962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56937"/>
            <a:ext cx="9144000" cy="188809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Restricción de Tipos en Funciones</a:t>
            </a:r>
            <a:endParaRPr/>
          </a:p>
        </p:txBody>
      </p:sp>
      <p:sp>
        <p:nvSpPr>
          <p:cNvPr id="455" name="Google Shape;455;p56"/>
          <p:cNvSpPr txBox="1"/>
          <p:nvPr/>
        </p:nvSpPr>
        <p:spPr>
          <a:xfrm>
            <a:off x="152400" y="1533925"/>
            <a:ext cx="4923900" cy="2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56"/>
          <p:cNvSpPr/>
          <p:nvPr/>
        </p:nvSpPr>
        <p:spPr>
          <a:xfrm>
            <a:off x="233775" y="4629525"/>
            <a:ext cx="2538900" cy="34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6"/>
          <p:cNvSpPr txBox="1"/>
          <p:nvPr/>
        </p:nvSpPr>
        <p:spPr>
          <a:xfrm>
            <a:off x="1979700" y="5628975"/>
            <a:ext cx="5184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00"/>
                </a:solidFill>
              </a:rPr>
              <a:t>A una función con parámetro de tipo “string” se le pasó una variable numérica</a:t>
            </a:r>
            <a:endParaRPr b="1" i="1" sz="1800">
              <a:solidFill>
                <a:srgbClr val="FF0000"/>
              </a:solidFill>
            </a:endParaRPr>
          </a:p>
        </p:txBody>
      </p:sp>
      <p:cxnSp>
        <p:nvCxnSpPr>
          <p:cNvPr id="458" name="Google Shape;458;p56"/>
          <p:cNvCxnSpPr>
            <a:stCxn id="456" idx="3"/>
            <a:endCxn id="457" idx="0"/>
          </p:cNvCxnSpPr>
          <p:nvPr/>
        </p:nvCxnSpPr>
        <p:spPr>
          <a:xfrm>
            <a:off x="2772675" y="4800975"/>
            <a:ext cx="1799400" cy="8280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básicos en TypeScript</a:t>
            </a:r>
            <a:endParaRPr/>
          </a:p>
        </p:txBody>
      </p:sp>
      <p:sp>
        <p:nvSpPr>
          <p:cNvPr id="464" name="Google Shape;464;p57"/>
          <p:cNvSpPr txBox="1"/>
          <p:nvPr>
            <p:ph idx="1" type="body"/>
          </p:nvPr>
        </p:nvSpPr>
        <p:spPr>
          <a:xfrm>
            <a:off x="311700" y="1536625"/>
            <a:ext cx="85206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5" name="Google Shape;465;p57"/>
          <p:cNvGraphicFramePr/>
          <p:nvPr/>
        </p:nvGraphicFramePr>
        <p:xfrm>
          <a:off x="952500" y="153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{9326BEE7-BD92-41EB-9903-85283AFB41A3}</a:tableStyleId>
              </a:tblPr>
              <a:tblGrid>
                <a:gridCol w="3619500"/>
                <a:gridCol w="3619500"/>
              </a:tblGrid>
              <a:tr h="58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</a:rPr>
                        <a:t>Tipo</a:t>
                      </a:r>
                      <a:endParaRPr b="1" sz="2400">
                        <a:solidFill>
                          <a:schemeClr val="dk2"/>
                        </a:solidFill>
                      </a:endParaRPr>
                    </a:p>
                  </a:txBody>
                  <a:tcPr marT="121900" marB="121900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</a:rPr>
                        <a:t>Significado</a:t>
                      </a:r>
                      <a:endParaRPr b="1" sz="1900"/>
                    </a:p>
                  </a:txBody>
                  <a:tcPr marT="121900" marB="121900" marR="91425" marL="91425">
                    <a:solidFill>
                      <a:srgbClr val="F3F3F3"/>
                    </a:solidFill>
                  </a:tcPr>
                </a:tc>
              </a:tr>
              <a:tr h="50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number</a:t>
                      </a:r>
                      <a:endParaRPr sz="18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Cualquier tipo de número</a:t>
                      </a:r>
                      <a:endParaRPr sz="1800"/>
                    </a:p>
                  </a:txBody>
                  <a:tcPr marT="121900" marB="121900" marR="91425" marL="91425"/>
                </a:tc>
              </a:tr>
              <a:tr h="50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boolean</a:t>
                      </a:r>
                      <a:endParaRPr sz="18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Verdadero/falso</a:t>
                      </a:r>
                      <a:endParaRPr sz="1800"/>
                    </a:p>
                  </a:txBody>
                  <a:tcPr marT="121900" marB="121900" marR="91425" marL="91425"/>
                </a:tc>
              </a:tr>
              <a:tr h="50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string</a:t>
                      </a:r>
                      <a:endParaRPr sz="18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Texto</a:t>
                      </a:r>
                      <a:endParaRPr sz="1800"/>
                    </a:p>
                  </a:txBody>
                  <a:tcPr marT="121900" marB="121900" marR="91425" marL="91425"/>
                </a:tc>
              </a:tr>
              <a:tr h="78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</a:t>
                      </a:r>
                      <a:r>
                        <a:rPr lang="en" sz="1800"/>
                        <a:t>ull</a:t>
                      </a:r>
                      <a:endParaRPr sz="18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Cuando un elemento no tiene valores</a:t>
                      </a:r>
                      <a:endParaRPr sz="1800"/>
                    </a:p>
                  </a:txBody>
                  <a:tcPr marT="121900" marB="121900" marR="91425" marL="91425"/>
                </a:tc>
              </a:tr>
              <a:tr h="78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undefined</a:t>
                      </a:r>
                      <a:endParaRPr sz="18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Cuando una variable no está inicializada</a:t>
                      </a:r>
                      <a:endParaRPr sz="1800"/>
                    </a:p>
                  </a:txBody>
                  <a:tcPr marT="121900" marB="121900" marR="91425" marL="91425"/>
                </a:tc>
              </a:tr>
              <a:tr h="50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any</a:t>
                      </a:r>
                      <a:endParaRPr sz="18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Cualquier tipo</a:t>
                      </a:r>
                      <a:endParaRPr sz="1800"/>
                    </a:p>
                  </a:txBody>
                  <a:tcPr marT="121900" marB="121900" marR="91425" marL="91425"/>
                </a:tc>
              </a:tr>
              <a:tr h="78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void</a:t>
                      </a:r>
                      <a:endParaRPr i="1" sz="18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Cuando las funciones no retornan nada</a:t>
                      </a:r>
                      <a:endParaRPr i="1" sz="1800"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Demostración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Básico de Tipos</a:t>
            </a:r>
            <a:endParaRPr/>
          </a:p>
        </p:txBody>
      </p:sp>
      <p:sp>
        <p:nvSpPr>
          <p:cNvPr id="471" name="Google Shape;471;p5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Implementar una función que sume los elementos de un arreglo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Forzar algún tipo de error a modo de ejemplificación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Razones para usar TypeScript</a:t>
            </a:r>
            <a:endParaRPr/>
          </a:p>
        </p:txBody>
      </p:sp>
      <p:sp>
        <p:nvSpPr>
          <p:cNvPr id="477" name="Google Shape;477;p5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Muchos de los errores en JS surgen al momento de ejecutar el código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ejemplo llamar a una función con un parámetro de otro tipo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proyectos grandes, este tipo de cuestiones hacen perder mucho tiempo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chequeo de tipos hace que gran parte de los errores que surjan, se puedan detectar al momento de escribir el código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 decir antes de ejecutarlo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trata de JavaScript pero con más funcionalidades</a:t>
            </a:r>
            <a:endParaRPr/>
          </a:p>
        </p:txBody>
      </p:sp>
      <p:pic>
        <p:nvPicPr>
          <p:cNvPr id="478" name="Google Shape;47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438" y="4733667"/>
            <a:ext cx="1485575" cy="14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Diferencias entre TypeScript y JavaScript</a:t>
            </a:r>
            <a:endParaRPr/>
          </a:p>
        </p:txBody>
      </p:sp>
      <p:sp>
        <p:nvSpPr>
          <p:cNvPr id="484" name="Google Shape;484;p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TS tiene orientación a objetos, JS es de scripting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Tipado estático vs. dinámico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TS tiene soporte de interfaces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TS tiene parámetros opcionales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Cambia la forma en que se importan las librerías en el código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JS → let readlineSync = require(“readline-sync”)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TS → import * as </a:t>
            </a:r>
            <a:r>
              <a:rPr lang="en"/>
              <a:t>R</a:t>
            </a:r>
            <a:r>
              <a:rPr lang="en"/>
              <a:t>eadlineSync from ‘./node_modules/readline-sync’;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Generales</a:t>
            </a:r>
            <a:endParaRPr/>
          </a:p>
        </p:txBody>
      </p:sp>
      <p:sp>
        <p:nvSpPr>
          <p:cNvPr id="490" name="Google Shape;490;p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Usar “camelCase” para definir funciones y variables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Usar nombres descriptivos para las variables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estructura “for” permite declarar variables en el mismo lugar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Tener en cuenta que el código que hagamos lo van a leer otras personas, o nosotros mismos dentro de varios meses o incluso años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Lo mejor es que el código sea fácil de leer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que igualmente sea complicado, usar comentarios para facilitar la lectura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496" name="Google Shape;496;p6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</a:t>
            </a:r>
            <a:endParaRPr/>
          </a:p>
        </p:txBody>
      </p:sp>
      <p:sp>
        <p:nvSpPr>
          <p:cNvPr id="502" name="Google Shape;502;p63"/>
          <p:cNvSpPr txBox="1"/>
          <p:nvPr>
            <p:ph idx="4294967295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 1 (Partir de los ejercicios de NPM)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Adaptar la forma de importar librerías a 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Agregar tipos a las variables y funciones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 2 (Partir de cero)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Definir funciones (con todos los tipos necesarios) para hacer lo siguiente: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Cargar un listado de palabras (por esta vez, usar el arreglo como variable global)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Insertar/eliminar/buscar/actualizar una palabra del listado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 3 (Adicional)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Agregar que la lista de palabras esté ordenada permanentemente (ayudarse con filminas de ordenamiento)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Archivos de Texto</a:t>
            </a:r>
            <a:endParaRPr/>
          </a:p>
        </p:txBody>
      </p:sp>
      <p:sp>
        <p:nvSpPr>
          <p:cNvPr id="508" name="Google Shape;508;p64"/>
          <p:cNvSpPr txBox="1"/>
          <p:nvPr>
            <p:ph idx="4294967295" type="body"/>
          </p:nvPr>
        </p:nvSpPr>
        <p:spPr>
          <a:xfrm>
            <a:off x="311700" y="1536619"/>
            <a:ext cx="8520600" cy="141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Instalar paquete → npm install @types/node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Crear archivo ‘abc.txt’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Escribir adentro ‘hola como andas todo bien’</a:t>
            </a:r>
            <a:endParaRPr/>
          </a:p>
        </p:txBody>
      </p:sp>
      <p:sp>
        <p:nvSpPr>
          <p:cNvPr id="509" name="Google Shape;509;p64"/>
          <p:cNvSpPr txBox="1"/>
          <p:nvPr/>
        </p:nvSpPr>
        <p:spPr>
          <a:xfrm>
            <a:off x="311700" y="3040200"/>
            <a:ext cx="55101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'fs'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texto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readFileSync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'abc.txt'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'utf8'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palabras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texto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palabras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10" name="Google Shape;51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55200"/>
            <a:ext cx="8839200" cy="8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4"/>
          <p:cNvSpPr/>
          <p:nvPr/>
        </p:nvSpPr>
        <p:spPr>
          <a:xfrm>
            <a:off x="3591825" y="3562225"/>
            <a:ext cx="980100" cy="30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64"/>
          <p:cNvSpPr txBox="1"/>
          <p:nvPr/>
        </p:nvSpPr>
        <p:spPr>
          <a:xfrm>
            <a:off x="5753700" y="4331875"/>
            <a:ext cx="3078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Nombre del archivo que vamos a leer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513" name="Google Shape;513;p64"/>
          <p:cNvCxnSpPr>
            <a:stCxn id="511" idx="2"/>
            <a:endCxn id="512" idx="0"/>
          </p:cNvCxnSpPr>
          <p:nvPr/>
        </p:nvCxnSpPr>
        <p:spPr>
          <a:xfrm flipH="1" rot="-5400000">
            <a:off x="5455575" y="2494525"/>
            <a:ext cx="463800" cy="3211200"/>
          </a:xfrm>
          <a:prstGeom prst="bentConnector3">
            <a:avLst>
              <a:gd fmla="val 4998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/>
        </p:nvSpPr>
        <p:spPr>
          <a:xfrm>
            <a:off x="1183700" y="1153350"/>
            <a:ext cx="2569800" cy="162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Programación básica</a:t>
            </a:r>
            <a:endParaRPr sz="3000"/>
          </a:p>
        </p:txBody>
      </p:sp>
      <p:sp>
        <p:nvSpPr>
          <p:cNvPr id="361" name="Google Shape;361;p47"/>
          <p:cNvSpPr txBox="1"/>
          <p:nvPr/>
        </p:nvSpPr>
        <p:spPr>
          <a:xfrm>
            <a:off x="5284050" y="1153350"/>
            <a:ext cx="2569800" cy="16272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Front end</a:t>
            </a:r>
            <a:endParaRPr sz="3000"/>
          </a:p>
        </p:txBody>
      </p:sp>
      <p:sp>
        <p:nvSpPr>
          <p:cNvPr id="362" name="Google Shape;362;p47"/>
          <p:cNvSpPr txBox="1"/>
          <p:nvPr/>
        </p:nvSpPr>
        <p:spPr>
          <a:xfrm>
            <a:off x="1183700" y="3156718"/>
            <a:ext cx="2569800" cy="16272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Programación orientada a objetos</a:t>
            </a:r>
            <a:endParaRPr sz="3000"/>
          </a:p>
        </p:txBody>
      </p:sp>
      <p:sp>
        <p:nvSpPr>
          <p:cNvPr id="363" name="Google Shape;363;p47"/>
          <p:cNvSpPr txBox="1"/>
          <p:nvPr/>
        </p:nvSpPr>
        <p:spPr>
          <a:xfrm>
            <a:off x="5284050" y="3156718"/>
            <a:ext cx="2569800" cy="16272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 end</a:t>
            </a:r>
            <a:endParaRPr sz="3000"/>
          </a:p>
        </p:txBody>
      </p:sp>
      <p:sp>
        <p:nvSpPr>
          <p:cNvPr id="364" name="Google Shape;364;p47"/>
          <p:cNvSpPr txBox="1"/>
          <p:nvPr/>
        </p:nvSpPr>
        <p:spPr>
          <a:xfrm>
            <a:off x="1183700" y="5106158"/>
            <a:ext cx="2569800" cy="1627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Bases de datos</a:t>
            </a:r>
            <a:endParaRPr sz="3000"/>
          </a:p>
        </p:txBody>
      </p:sp>
      <p:sp>
        <p:nvSpPr>
          <p:cNvPr id="365" name="Google Shape;365;p47"/>
          <p:cNvSpPr txBox="1"/>
          <p:nvPr/>
        </p:nvSpPr>
        <p:spPr>
          <a:xfrm>
            <a:off x="5284050" y="5106158"/>
            <a:ext cx="2569800" cy="16272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Integracion</a:t>
            </a:r>
            <a:endParaRPr sz="3000"/>
          </a:p>
        </p:txBody>
      </p:sp>
      <p:sp>
        <p:nvSpPr>
          <p:cNvPr id="366" name="Google Shape;366;p47"/>
          <p:cNvSpPr txBox="1"/>
          <p:nvPr/>
        </p:nvSpPr>
        <p:spPr>
          <a:xfrm>
            <a:off x="665000" y="76200"/>
            <a:ext cx="3607200" cy="7869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Programación</a:t>
            </a:r>
            <a:endParaRPr sz="3000"/>
          </a:p>
        </p:txBody>
      </p:sp>
      <p:sp>
        <p:nvSpPr>
          <p:cNvPr id="367" name="Google Shape;367;p47"/>
          <p:cNvSpPr txBox="1"/>
          <p:nvPr/>
        </p:nvSpPr>
        <p:spPr>
          <a:xfrm>
            <a:off x="4765350" y="76200"/>
            <a:ext cx="3607200" cy="7869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Web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Fuera de Clase</a:t>
            </a:r>
            <a:endParaRPr/>
          </a:p>
        </p:txBody>
      </p:sp>
      <p:sp>
        <p:nvSpPr>
          <p:cNvPr id="519" name="Google Shape;519;p6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Crear proyecto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sistema para cargar un arreglo a partir de archivo de texto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Subir a GitHub y pasar el link por Slack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Idem ejercicio anterior pero que cargue matrices a partir de archivo de texto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525" name="Google Shape;525;p6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 Adicionales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Fuera de Clase</a:t>
            </a:r>
            <a:endParaRPr/>
          </a:p>
        </p:txBody>
      </p:sp>
      <p:sp>
        <p:nvSpPr>
          <p:cNvPr id="531" name="Google Shape;531;p67"/>
          <p:cNvSpPr txBox="1"/>
          <p:nvPr>
            <p:ph idx="4294967295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 idea es ir incorporando lo visto en clases anteriores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Iniciar proyecto NPM en carpeta nueva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Descargar las librerías necesarias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Cargar un listado de nombres a partir de un archivo de texto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Cargar un listado de colegios a partir de otro archivo de texto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partir de ambos listados, saber en qué colegio va a votar una determinada persona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Subir a GitHub y avisar por Slack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73" name="Google Shape;373;p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Características del Lenguaje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Instalación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Traducción: TypeScript → JavaScript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Tipado en las variables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Restricciones impuestas en el tipado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Demostración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Comparación código JS/TS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Restricciones de tipos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Razones para usar TypeScript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Diferencias TypeScript/JavaScript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Recomendaciones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de TypeScript</a:t>
            </a:r>
            <a:endParaRPr/>
          </a:p>
        </p:txBody>
      </p:sp>
      <p:sp>
        <p:nvSpPr>
          <p:cNvPr id="379" name="Google Shape;379;p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Variables con tipos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Característica más importante (de ahí el nombre)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Código más legible/entendible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Más chequeos al momento de desarrollar → mayor seguridad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“traduce” a código Javascript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Comando tsc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 compatible con todas las librerías de JS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Soporte de clases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Programación orientada a objetos (en la próxima clase)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forma en que se definen los if/for/while se mantiene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Instalación</a:t>
            </a:r>
            <a:endParaRPr/>
          </a:p>
        </p:txBody>
      </p:sp>
      <p:sp>
        <p:nvSpPr>
          <p:cNvPr id="385" name="Google Shape;385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NPM: npm install -g typescript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Junto con el lenguaje, se instala el comando “</a:t>
            </a:r>
            <a:r>
              <a:rPr lang="en"/>
              <a:t>tsc</a:t>
            </a:r>
            <a:r>
              <a:rPr lang="en"/>
              <a:t>”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encarga de hacer la traducción del lenguaje TypeScript, al lenguaje JavaScript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00" y="4675293"/>
            <a:ext cx="8374000" cy="830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Pasaje TypeScript → JavaScript</a:t>
            </a:r>
            <a:endParaRPr/>
          </a:p>
        </p:txBody>
      </p:sp>
      <p:sp>
        <p:nvSpPr>
          <p:cNvPr id="392" name="Google Shape;392;p51"/>
          <p:cNvSpPr txBox="1"/>
          <p:nvPr/>
        </p:nvSpPr>
        <p:spPr>
          <a:xfrm>
            <a:off x="311700" y="1700025"/>
            <a:ext cx="29604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Código TypeScript </a:t>
            </a:r>
            <a:r>
              <a:rPr b="1" i="1" lang="en" sz="1800">
                <a:solidFill>
                  <a:srgbClr val="FF0000"/>
                </a:solidFill>
              </a:rPr>
              <a:t>ejemplo.ts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393" name="Google Shape;393;p51"/>
          <p:cNvSpPr txBox="1"/>
          <p:nvPr/>
        </p:nvSpPr>
        <p:spPr>
          <a:xfrm>
            <a:off x="311700" y="5510496"/>
            <a:ext cx="29604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Código JavaScript</a:t>
            </a:r>
            <a:r>
              <a:rPr b="1" lang="en" sz="1800">
                <a:solidFill>
                  <a:srgbClr val="FF0000"/>
                </a:solidFill>
              </a:rPr>
              <a:t> </a:t>
            </a:r>
            <a:r>
              <a:rPr b="1" i="1" lang="en" sz="1800">
                <a:solidFill>
                  <a:srgbClr val="FF0000"/>
                </a:solidFill>
              </a:rPr>
              <a:t>ejemplo.js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394" name="Google Shape;394;p51"/>
          <p:cNvSpPr txBox="1"/>
          <p:nvPr/>
        </p:nvSpPr>
        <p:spPr>
          <a:xfrm>
            <a:off x="311700" y="3429000"/>
            <a:ext cx="2960400" cy="898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</a:rPr>
              <a:t>tsc</a:t>
            </a:r>
            <a:r>
              <a:rPr b="1" lang="en" sz="3000">
                <a:solidFill>
                  <a:srgbClr val="FF0000"/>
                </a:solidFill>
              </a:rPr>
              <a:t> ejemplo.ts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395" name="Google Shape;395;p51"/>
          <p:cNvSpPr/>
          <p:nvPr/>
        </p:nvSpPr>
        <p:spPr>
          <a:xfrm rot="5400000">
            <a:off x="1342800" y="2562538"/>
            <a:ext cx="898200" cy="54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1"/>
          <p:cNvSpPr/>
          <p:nvPr/>
        </p:nvSpPr>
        <p:spPr>
          <a:xfrm rot="5400000">
            <a:off x="1342800" y="4644038"/>
            <a:ext cx="898200" cy="54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1"/>
          <p:cNvSpPr txBox="1"/>
          <p:nvPr/>
        </p:nvSpPr>
        <p:spPr>
          <a:xfrm>
            <a:off x="3597650" y="1631425"/>
            <a:ext cx="5591700" cy="4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Tiene como entrada un archivo con extensión .ts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Tiene como salida un archivo con extensión .js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Ejemplo: tsc ejemplo.ts → en la misma carpeta va a generarse el archivo “ejemplo.js”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Una vez generado el JS, se lo ejecuta como siempre → node ejemplo.js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Pasaje TypeScript → JavaScript</a:t>
            </a:r>
            <a:endParaRPr/>
          </a:p>
        </p:txBody>
      </p:sp>
      <p:sp>
        <p:nvSpPr>
          <p:cNvPr id="403" name="Google Shape;403;p52"/>
          <p:cNvSpPr/>
          <p:nvPr/>
        </p:nvSpPr>
        <p:spPr>
          <a:xfrm>
            <a:off x="4635013" y="1591350"/>
            <a:ext cx="118500" cy="1751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2"/>
          <p:cNvSpPr txBox="1"/>
          <p:nvPr/>
        </p:nvSpPr>
        <p:spPr>
          <a:xfrm>
            <a:off x="5017038" y="1613875"/>
            <a:ext cx="29604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Código TypeScript </a:t>
            </a:r>
            <a:r>
              <a:rPr b="1" i="1" lang="en" sz="1800">
                <a:solidFill>
                  <a:srgbClr val="FF0000"/>
                </a:solidFill>
              </a:rPr>
              <a:t>ejemplo.ts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405" name="Google Shape;405;p52"/>
          <p:cNvSpPr/>
          <p:nvPr/>
        </p:nvSpPr>
        <p:spPr>
          <a:xfrm>
            <a:off x="4635013" y="3987600"/>
            <a:ext cx="118500" cy="1751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2"/>
          <p:cNvSpPr txBox="1"/>
          <p:nvPr/>
        </p:nvSpPr>
        <p:spPr>
          <a:xfrm>
            <a:off x="5017038" y="5399771"/>
            <a:ext cx="29604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Código JavaScript </a:t>
            </a:r>
            <a:r>
              <a:rPr b="1" i="1" lang="en" sz="1800">
                <a:solidFill>
                  <a:srgbClr val="FF0000"/>
                </a:solidFill>
              </a:rPr>
              <a:t>ejemplo.js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407" name="Google Shape;407;p52"/>
          <p:cNvSpPr txBox="1"/>
          <p:nvPr/>
        </p:nvSpPr>
        <p:spPr>
          <a:xfrm>
            <a:off x="5017038" y="3357825"/>
            <a:ext cx="2960400" cy="898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tsc ejemplo.ts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408" name="Google Shape;408;p52"/>
          <p:cNvSpPr txBox="1"/>
          <p:nvPr/>
        </p:nvSpPr>
        <p:spPr>
          <a:xfrm>
            <a:off x="1697100" y="6107952"/>
            <a:ext cx="5749800" cy="55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¡El código es igual!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409" name="Google Shape;409;p52"/>
          <p:cNvSpPr/>
          <p:nvPr/>
        </p:nvSpPr>
        <p:spPr>
          <a:xfrm rot="5400000">
            <a:off x="6048138" y="2447900"/>
            <a:ext cx="898200" cy="54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2"/>
          <p:cNvSpPr/>
          <p:nvPr/>
        </p:nvSpPr>
        <p:spPr>
          <a:xfrm rot="5400000">
            <a:off x="6048138" y="4616338"/>
            <a:ext cx="898200" cy="54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2"/>
          <p:cNvSpPr txBox="1"/>
          <p:nvPr/>
        </p:nvSpPr>
        <p:spPr>
          <a:xfrm>
            <a:off x="1166563" y="1591350"/>
            <a:ext cx="30000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"Hola "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'Juan'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52"/>
          <p:cNvSpPr txBox="1"/>
          <p:nvPr/>
        </p:nvSpPr>
        <p:spPr>
          <a:xfrm>
            <a:off x="1166563" y="3987600"/>
            <a:ext cx="30000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"Hola "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'Juan'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 con Tipos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3"/>
          <p:cNvSpPr/>
          <p:nvPr/>
        </p:nvSpPr>
        <p:spPr>
          <a:xfrm>
            <a:off x="4709038" y="1388525"/>
            <a:ext cx="118500" cy="1859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3"/>
          <p:cNvSpPr/>
          <p:nvPr/>
        </p:nvSpPr>
        <p:spPr>
          <a:xfrm>
            <a:off x="4709038" y="3784775"/>
            <a:ext cx="118500" cy="1751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3"/>
          <p:cNvSpPr txBox="1"/>
          <p:nvPr/>
        </p:nvSpPr>
        <p:spPr>
          <a:xfrm>
            <a:off x="1061100" y="6041675"/>
            <a:ext cx="70218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Los tipos se </a:t>
            </a:r>
            <a:r>
              <a:rPr b="1" i="1" lang="en" sz="1800">
                <a:solidFill>
                  <a:srgbClr val="FF0000"/>
                </a:solidFill>
              </a:rPr>
              <a:t>eliminaron </a:t>
            </a:r>
            <a:r>
              <a:rPr b="1" lang="en" sz="1800">
                <a:solidFill>
                  <a:srgbClr val="FF0000"/>
                </a:solidFill>
              </a:rPr>
              <a:t>→ JS no tiene </a:t>
            </a:r>
            <a:r>
              <a:rPr b="1" i="1" lang="en" sz="1800">
                <a:solidFill>
                  <a:srgbClr val="FF0000"/>
                </a:solidFill>
              </a:rPr>
              <a:t>soporte de tipos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421" name="Google Shape;421;p53"/>
          <p:cNvSpPr txBox="1"/>
          <p:nvPr/>
        </p:nvSpPr>
        <p:spPr>
          <a:xfrm>
            <a:off x="1092538" y="1356875"/>
            <a:ext cx="36165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"Hola "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'Juan'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53"/>
          <p:cNvSpPr txBox="1"/>
          <p:nvPr/>
        </p:nvSpPr>
        <p:spPr>
          <a:xfrm>
            <a:off x="1092538" y="3952425"/>
            <a:ext cx="3000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"Hola "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'Juan'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53"/>
          <p:cNvSpPr txBox="1"/>
          <p:nvPr/>
        </p:nvSpPr>
        <p:spPr>
          <a:xfrm>
            <a:off x="5091063" y="1411050"/>
            <a:ext cx="29604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Código TypeScript </a:t>
            </a:r>
            <a:r>
              <a:rPr b="1" i="1" lang="en" sz="1800">
                <a:solidFill>
                  <a:srgbClr val="FF0000"/>
                </a:solidFill>
              </a:rPr>
              <a:t>ejemplo.ts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424" name="Google Shape;424;p53"/>
          <p:cNvSpPr txBox="1"/>
          <p:nvPr/>
        </p:nvSpPr>
        <p:spPr>
          <a:xfrm>
            <a:off x="5091063" y="5196946"/>
            <a:ext cx="29604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Código JavaScript </a:t>
            </a:r>
            <a:r>
              <a:rPr b="1" i="1" lang="en" sz="1800">
                <a:solidFill>
                  <a:srgbClr val="FF0000"/>
                </a:solidFill>
              </a:rPr>
              <a:t>ejemplo.js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425" name="Google Shape;425;p53"/>
          <p:cNvSpPr txBox="1"/>
          <p:nvPr/>
        </p:nvSpPr>
        <p:spPr>
          <a:xfrm>
            <a:off x="5091063" y="3155000"/>
            <a:ext cx="2960400" cy="898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tsc ejemplo.ts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426" name="Google Shape;426;p53"/>
          <p:cNvSpPr/>
          <p:nvPr/>
        </p:nvSpPr>
        <p:spPr>
          <a:xfrm rot="5400000">
            <a:off x="6122163" y="2245075"/>
            <a:ext cx="898200" cy="54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3"/>
          <p:cNvSpPr/>
          <p:nvPr/>
        </p:nvSpPr>
        <p:spPr>
          <a:xfrm rot="5400000">
            <a:off x="6122163" y="4413513"/>
            <a:ext cx="898200" cy="54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Restricción de Tipos en Variables (1)</a:t>
            </a:r>
            <a:endParaRPr/>
          </a:p>
        </p:txBody>
      </p:sp>
      <p:sp>
        <p:nvSpPr>
          <p:cNvPr id="433" name="Google Shape;433;p54"/>
          <p:cNvSpPr txBox="1"/>
          <p:nvPr/>
        </p:nvSpPr>
        <p:spPr>
          <a:xfrm>
            <a:off x="365125" y="1638025"/>
            <a:ext cx="4923900" cy="28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"Hola "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54"/>
          <p:cNvSpPr/>
          <p:nvPr/>
        </p:nvSpPr>
        <p:spPr>
          <a:xfrm>
            <a:off x="365125" y="2792425"/>
            <a:ext cx="2229900" cy="63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4"/>
          <p:cNvSpPr/>
          <p:nvPr/>
        </p:nvSpPr>
        <p:spPr>
          <a:xfrm>
            <a:off x="365125" y="3689425"/>
            <a:ext cx="3256200" cy="34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4"/>
          <p:cNvSpPr txBox="1"/>
          <p:nvPr/>
        </p:nvSpPr>
        <p:spPr>
          <a:xfrm>
            <a:off x="527550" y="4761150"/>
            <a:ext cx="80889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0000"/>
                </a:solidFill>
              </a:rPr>
              <a:t>Al querer compilar a JS nos va a dar error porque los tipos no son compatibles</a:t>
            </a:r>
            <a:endParaRPr b="1" i="1" sz="2400">
              <a:solidFill>
                <a:srgbClr val="FF0000"/>
              </a:solidFill>
            </a:endParaRPr>
          </a:p>
        </p:txBody>
      </p:sp>
      <p:cxnSp>
        <p:nvCxnSpPr>
          <p:cNvPr id="437" name="Google Shape;437;p54"/>
          <p:cNvCxnSpPr>
            <a:endCxn id="436" idx="0"/>
          </p:cNvCxnSpPr>
          <p:nvPr/>
        </p:nvCxnSpPr>
        <p:spPr>
          <a:xfrm>
            <a:off x="3621300" y="3860850"/>
            <a:ext cx="950700" cy="9003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54"/>
          <p:cNvCxnSpPr>
            <a:stCxn id="434" idx="3"/>
            <a:endCxn id="436" idx="0"/>
          </p:cNvCxnSpPr>
          <p:nvPr/>
        </p:nvCxnSpPr>
        <p:spPr>
          <a:xfrm>
            <a:off x="2595025" y="3110725"/>
            <a:ext cx="1977000" cy="16503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