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firstSlideNum="0" strictFirstAndLastChars="0" saveSubsetFonts="1" showSpecialPlsOnTitleSld="0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2817B5-5AC5-4249-A0D6-38C82A9F288D}">
  <a:tblStyle styleId="{D32817B5-5AC5-4249-A0D6-38C82A9F28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5.xml"/><Relationship Id="rId43" Type="http://schemas.openxmlformats.org/officeDocument/2006/relationships/font" Target="fonts/ProximaNov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0310de0c8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0310de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/>
              <a:t>El alumno debe ejecutar la consulta presentada. A la derecha se muestra parte de la tabla resultado.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/>
              <a:t>En condición se especificarán aquellas filas que cumplan con la condición booleana serán el resultado de la consulta.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El alumno debe ejecutar la consulta presentada. Notar que la tabla resultado devuelve las filas que corresponden a los productos que tienen un precio &gt; 900.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El alumno debe ejecutar la consulta presentada. Abajo se presenta la tabla resultado.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El alumno debe ejecutar la consulta presentada. A la derecha se muestra parte de la tabla resultado.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cap="none"/>
              <a:t>El operador “like” busca en una columna según un patrón especifico. </a:t>
            </a:r>
            <a:endParaRPr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El operador “Like” ´también se puede usar para buscar valores exactos.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El alumno debe ejecutar las consultas 1 y 2. A la derecha se muestra las tablas resultado.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El operador “Like” ´también se puede usar para buscar valores exactos.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El alumno debe ejecutar las consultas 1 y 2. A la derecha se muestra las tablas resultado.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El alumno debe ejecutar la consulta presentada. A la derecha se muestra la tabla resultado.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El alumno debe ejecutar la consulta presentada. A la derecha se muestra la tabla resultado.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0c0a1da6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50c0a1da67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0c0a1da67_1_3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50c0a1da67_1_3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No olvidar remarcar que: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"/>
              <a:t>El resultado de un Select es un conjunto de filas de una tabla o más tablas.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"/>
              <a:t>NO son sensibles a mayúsculas/minúsculas.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"/>
              <a:t>Una sentencia  select puede ocupar una o más líneas.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"/>
              <a:t>Las palabras clave NO se pueden abreviar ni dividir entre líneas.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"/>
              <a:t>Las cláusulas suelen colocarse en líneas separadas y con sangría, para mejorar la legibilidad.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"/>
              <a:t>Se estila escribir con MAYÚSCULAS las palabras reservadas y con minúsculas el resto.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/>
              <a:t>En esta clase, se utilizarán consultas sobre una única tabla, NO sobre una lista de tablas. De aquí en adelante se usará &lt;nombre de tabla&gt; en lugar de &lt;lista de tablas&gt;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El alumno debe ejecutar la consulta presentada. En la siguiente filmina se muestra parte de la tabla resultado.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Notar que para seleccionar todas las columnas de la lista de tablas se abrevia con “*”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/>
              <a:t>El alumno debe ejecutar la consulta presentada. En la siguiente filmina se muestra parte de la tabla resultado.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/>
              <a:t>Notar la diferencia con el caso anterior: en este caso se devuelven todas las columnas. En el ejemplo anterior se indicaba qué columnas retornar en la consulta.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/>
              <a:t>El alumno debe ejecutar la consulta presentada. En la siguiente filmina se muestra parte de la tabla resultado.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" name="Google Shape;21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4" name="Google Shape;114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" name="Google Shape;30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1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2"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2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roxima Nova"/>
              <a:buNone/>
              <a:defRPr b="0" i="0" sz="4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 1">
  <p:cSld name="OBJECT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9997" y="60474"/>
            <a:ext cx="789458" cy="62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 2">
  <p:cSld name="OBJECT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9997" y="60474"/>
            <a:ext cx="789458" cy="62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 1">
  <p:cSld name="Título - Ejercicios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-2885" y="0"/>
            <a:ext cx="9147000" cy="736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8"/>
          <p:cNvSpPr/>
          <p:nvPr/>
        </p:nvSpPr>
        <p:spPr>
          <a:xfrm rot="-5400000">
            <a:off x="1634100" y="-897433"/>
            <a:ext cx="5875800" cy="9144000"/>
          </a:xfrm>
          <a:prstGeom prst="triangle">
            <a:avLst>
              <a:gd fmla="val 10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03734" y="1402250"/>
            <a:ext cx="2668605" cy="2122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/>
          <p:nvPr/>
        </p:nvSpPr>
        <p:spPr>
          <a:xfrm>
            <a:off x="-2881" y="4636859"/>
            <a:ext cx="9147000" cy="22734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8"/>
          <p:cNvSpPr txBox="1"/>
          <p:nvPr>
            <p:ph idx="1" type="subTitle"/>
          </p:nvPr>
        </p:nvSpPr>
        <p:spPr>
          <a:xfrm>
            <a:off x="0" y="4654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982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136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 1">
  <p:cSld name="Filmina - Ejercicios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419" y="65316"/>
            <a:ext cx="795036" cy="632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 1">
  <p:cSld name="Título - Repaso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>
            <a:off x="-2881" y="0"/>
            <a:ext cx="9147000" cy="736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0"/>
          <p:cNvSpPr/>
          <p:nvPr/>
        </p:nvSpPr>
        <p:spPr>
          <a:xfrm rot="-5400000">
            <a:off x="1634100" y="-897433"/>
            <a:ext cx="5875800" cy="9144000"/>
          </a:xfrm>
          <a:prstGeom prst="triangle">
            <a:avLst>
              <a:gd fmla="val 10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00045" y="1390912"/>
            <a:ext cx="2672294" cy="211881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/>
          <p:nvPr/>
        </p:nvSpPr>
        <p:spPr>
          <a:xfrm>
            <a:off x="-2881" y="4636859"/>
            <a:ext cx="9147000" cy="2285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0"/>
          <p:cNvSpPr txBox="1"/>
          <p:nvPr>
            <p:ph idx="1" type="subTitle"/>
          </p:nvPr>
        </p:nvSpPr>
        <p:spPr>
          <a:xfrm>
            <a:off x="0" y="4654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982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136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9" name="Google Shape;39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40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5" name="Google Shape;45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 1">
  <p:cSld name="Filmina - Repaso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1"/>
          <p:cNvSpPr txBox="1"/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31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420" y="65316"/>
            <a:ext cx="797619" cy="63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 2">
  <p:cSld name="Filmina - Repaso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 txBox="1"/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32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420" y="65316"/>
            <a:ext cx="797619" cy="63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 1">
  <p:cSld name="Título - Resolución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/>
          <p:nvPr/>
        </p:nvSpPr>
        <p:spPr>
          <a:xfrm>
            <a:off x="-2885" y="0"/>
            <a:ext cx="9147000" cy="736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/>
          <p:nvPr/>
        </p:nvSpPr>
        <p:spPr>
          <a:xfrm rot="-5400000">
            <a:off x="1634100" y="-897433"/>
            <a:ext cx="5875800" cy="9144000"/>
          </a:xfrm>
          <a:prstGeom prst="triangle">
            <a:avLst>
              <a:gd fmla="val 10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-2881" y="4636859"/>
            <a:ext cx="9147000" cy="22737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3"/>
          <p:cNvSpPr txBox="1"/>
          <p:nvPr>
            <p:ph idx="1" type="subTitle"/>
          </p:nvPr>
        </p:nvSpPr>
        <p:spPr>
          <a:xfrm>
            <a:off x="0" y="4654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982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136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33"/>
          <p:cNvGrpSpPr/>
          <p:nvPr/>
        </p:nvGrpSpPr>
        <p:grpSpPr>
          <a:xfrm>
            <a:off x="5701496" y="1402249"/>
            <a:ext cx="2670844" cy="2122755"/>
            <a:chOff x="5701496" y="1402249"/>
            <a:chExt cx="2670844" cy="2122755"/>
          </a:xfrm>
        </p:grpSpPr>
        <p:pic>
          <p:nvPicPr>
            <p:cNvPr id="263" name="Google Shape;263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01496" y="1402249"/>
              <a:ext cx="2670844" cy="2122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33"/>
            <p:cNvSpPr/>
            <p:nvPr/>
          </p:nvSpPr>
          <p:spPr>
            <a:xfrm>
              <a:off x="6557853" y="1402249"/>
              <a:ext cx="621300" cy="3009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6612255" y="1711774"/>
              <a:ext cx="45600" cy="8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6588125" y="1895475"/>
              <a:ext cx="69900" cy="10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 flipH="1" rot="10800000">
              <a:off x="6589396" y="1779358"/>
              <a:ext cx="45600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 flipH="1">
              <a:off x="7061124" y="1700662"/>
              <a:ext cx="200100" cy="4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 flipH="1">
              <a:off x="6535026" y="1700449"/>
              <a:ext cx="200100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 1">
  <p:cSld name="Filmina - Resolución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>
            <a:off x="32" y="0"/>
            <a:ext cx="9144000" cy="7449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34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77" name="Google Shape;277;p34"/>
          <p:cNvGrpSpPr/>
          <p:nvPr/>
        </p:nvGrpSpPr>
        <p:grpSpPr>
          <a:xfrm>
            <a:off x="302152" y="65365"/>
            <a:ext cx="800185" cy="635977"/>
            <a:chOff x="5701496" y="1402249"/>
            <a:chExt cx="2670844" cy="2122755"/>
          </a:xfrm>
        </p:grpSpPr>
        <p:pic>
          <p:nvPicPr>
            <p:cNvPr id="278" name="Google Shape;278;p3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701496" y="1402249"/>
              <a:ext cx="2670844" cy="2122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34"/>
            <p:cNvSpPr/>
            <p:nvPr/>
          </p:nvSpPr>
          <p:spPr>
            <a:xfrm>
              <a:off x="6557853" y="1402249"/>
              <a:ext cx="621300" cy="3009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6612255" y="1711774"/>
              <a:ext cx="45600" cy="8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6588125" y="1895475"/>
              <a:ext cx="69900" cy="10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 flipH="1" rot="10800000">
              <a:off x="6589396" y="1779358"/>
              <a:ext cx="45600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 flipH="1">
              <a:off x="7061124" y="1700662"/>
              <a:ext cx="200100" cy="4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 flipH="1">
              <a:off x="6535026" y="1700449"/>
              <a:ext cx="200100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8" name="Google Shape;78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9" name="Google Shape;79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9" name="Google Shape;89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0" name="Google Shape;100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02" name="Google Shape;102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7" name="Google Shape;107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6" name="Google Shape;16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200"/>
              <a:t>Bases de Datos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r>
              <a:rPr b="1" lang="es"/>
              <a:t>Selección sin Valores Repetidos</a:t>
            </a:r>
            <a:br>
              <a:rPr b="1" lang="es"/>
            </a:br>
            <a:r>
              <a:rPr i="1" lang="es" sz="3100"/>
              <a:t>Ejemplo</a:t>
            </a:r>
            <a:endParaRPr sz="3100"/>
          </a:p>
        </p:txBody>
      </p:sp>
      <p:sp>
        <p:nvSpPr>
          <p:cNvPr id="364" name="Google Shape;364;p44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-5080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es"/>
              <a:t>Obtener las distintas marcas de los productos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b="1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e01_producto;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5" name="Google Shape;365;p4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graphicFrame>
        <p:nvGraphicFramePr>
          <p:cNvPr id="366" name="Google Shape;366;p44"/>
          <p:cNvGraphicFramePr/>
          <p:nvPr/>
        </p:nvGraphicFramePr>
        <p:xfrm>
          <a:off x="4326867" y="3279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{D32817B5-5AC5-4249-A0D6-38C82A9F288D}</a:tableStyleId>
              </a:tblPr>
              <a:tblGrid>
                <a:gridCol w="4389200"/>
              </a:tblGrid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marca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Dolor Sit Incorporated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593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A Felis Ullamcorper Company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Elit A Corp.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...</a:t>
                      </a:r>
                      <a:endParaRPr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367" name="Google Shape;367;p44"/>
          <p:cNvSpPr/>
          <p:nvPr/>
        </p:nvSpPr>
        <p:spPr>
          <a:xfrm>
            <a:off x="628650" y="3279134"/>
            <a:ext cx="3497301" cy="17166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SELECT</a:t>
            </a:r>
            <a:br>
              <a:rPr b="1" lang="es"/>
            </a:br>
            <a:r>
              <a:rPr i="1" lang="es" sz="3100">
                <a:solidFill>
                  <a:srgbClr val="000000"/>
                </a:solidFill>
              </a:rPr>
              <a:t>Selección con Condición</a:t>
            </a:r>
            <a:endParaRPr b="1"/>
          </a:p>
        </p:txBody>
      </p:sp>
      <p:sp>
        <p:nvSpPr>
          <p:cNvPr id="373" name="Google Shape;373;p45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s" sz="3000">
                <a:latin typeface="Calibri"/>
                <a:ea typeface="Calibri"/>
                <a:cs typeface="Calibri"/>
                <a:sym typeface="Calibri"/>
              </a:rPr>
              <a:t>La cláusula </a:t>
            </a:r>
            <a:r>
              <a:rPr b="1" i="1" lang="es" sz="3000"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s" sz="3000">
                <a:latin typeface="Calibri"/>
                <a:ea typeface="Calibri"/>
                <a:cs typeface="Calibri"/>
                <a:sym typeface="Calibri"/>
              </a:rPr>
              <a:t> se usa para establecer una condición sobre los datos que retorna la consulta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&lt;lista de atributos&gt;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&lt;nombre_tabla&gt;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&lt;condición&gt;;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899" lvl="0" marL="57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urier New"/>
              <a:buChar char="o"/>
            </a:pPr>
            <a:r>
              <a:rPr lang="e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&lt;condición&gt; es una expresión condicional (booleana) que se evalúa en las filas de la tabla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57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urier New"/>
              <a:buChar char="o"/>
            </a:pPr>
            <a:r>
              <a:rPr lang="e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cláusula WHERE contiene una condición lógica, la cual usa </a:t>
            </a:r>
            <a:r>
              <a:rPr b="1" lang="e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operadores de comparación </a:t>
            </a:r>
            <a:r>
              <a:rPr lang="e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b="1" lang="e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operadores lógicos </a:t>
            </a:r>
            <a:r>
              <a:rPr lang="e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(AND, OR, NOT)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375" name="Google Shape;375;p45"/>
          <p:cNvSpPr/>
          <p:nvPr/>
        </p:nvSpPr>
        <p:spPr>
          <a:xfrm>
            <a:off x="667966" y="3304391"/>
            <a:ext cx="6007154" cy="123712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Operadores de Comparación</a:t>
            </a:r>
            <a:endParaRPr b="1"/>
          </a:p>
        </p:txBody>
      </p:sp>
      <p:sp>
        <p:nvSpPr>
          <p:cNvPr id="381" name="Google Shape;381;p4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graphicFrame>
        <p:nvGraphicFramePr>
          <p:cNvPr id="382" name="Google Shape;382;p46"/>
          <p:cNvGraphicFramePr/>
          <p:nvPr/>
        </p:nvGraphicFramePr>
        <p:xfrm>
          <a:off x="952500" y="2120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{D32817B5-5AC5-4249-A0D6-38C82A9F288D}</a:tableStyleId>
              </a:tblPr>
              <a:tblGrid>
                <a:gridCol w="2197500"/>
                <a:gridCol w="5041500"/>
              </a:tblGrid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Operador 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1DC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Descripción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1DC1DC"/>
                    </a:solidFill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=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Igual 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&lt;&gt;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Distinto 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&gt;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Mayor que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&lt;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Menor que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&lt;=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Mayor o igual que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&gt;=</a:t>
                      </a:r>
                      <a:endParaRPr sz="2400" u="none" cap="none" strike="noStrike"/>
                    </a:p>
                  </a:txBody>
                  <a:tcPr marT="121900" marB="121900" marR="91425" marL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Menor o igual que </a:t>
                      </a:r>
                      <a:endParaRPr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Operadores de Comparación</a:t>
            </a:r>
            <a:endParaRPr b="1"/>
          </a:p>
        </p:txBody>
      </p:sp>
      <p:sp>
        <p:nvSpPr>
          <p:cNvPr id="388" name="Google Shape;388;p4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graphicFrame>
        <p:nvGraphicFramePr>
          <p:cNvPr id="389" name="Google Shape;389;p47"/>
          <p:cNvGraphicFramePr/>
          <p:nvPr/>
        </p:nvGraphicFramePr>
        <p:xfrm>
          <a:off x="919511" y="2429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{D32817B5-5AC5-4249-A0D6-38C82A9F288D}</a:tableStyleId>
              </a:tblPr>
              <a:tblGrid>
                <a:gridCol w="2197500"/>
                <a:gridCol w="5041500"/>
              </a:tblGrid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Operador 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1DC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Descripción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1DC1DC"/>
                    </a:solidFill>
                  </a:tcPr>
                </a:tc>
              </a:tr>
              <a:tr h="97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BETWEEN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Entre (para comparar valores en un rango determinado)</a:t>
                      </a:r>
                      <a:endParaRPr sz="2400" u="none" cap="none" strike="noStrike"/>
                    </a:p>
                  </a:txBody>
                  <a:tcPr marT="121900" marB="121900" marR="91425" marL="91425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LIKE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Parecido (se usa para buscar patrones)</a:t>
                      </a:r>
                      <a:endParaRPr sz="2400" u="none" cap="none" strike="noStrike"/>
                    </a:p>
                  </a:txBody>
                  <a:tcPr marT="121900" marB="121900" marR="91425" marL="91425"/>
                </a:tc>
              </a:tr>
              <a:tr h="97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IN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Para especificar múltiples posibles valores para una columna</a:t>
                      </a:r>
                      <a:endParaRPr sz="2400" u="none" cap="none" strike="noStrike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390" name="Google Shape;390;p4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r>
              <a:rPr b="1" lang="es"/>
              <a:t>Restricción de Consultas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i="1" lang="es" sz="3100">
                <a:solidFill>
                  <a:srgbClr val="000000"/>
                </a:solidFill>
              </a:rPr>
              <a:t>Cláusula WHERE</a:t>
            </a:r>
            <a:endParaRPr sz="3100"/>
          </a:p>
        </p:txBody>
      </p:sp>
      <p:sp>
        <p:nvSpPr>
          <p:cNvPr id="396" name="Google Shape;396;p48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-342899" lvl="0" marL="57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operadores de comparación se utilizan en la cláusula </a:t>
            </a:r>
            <a:r>
              <a:rPr i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comparar expresiones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57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resultado de la comparación puede ser: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103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Verdadero (T)</a:t>
            </a:r>
            <a:endParaRPr/>
          </a:p>
          <a:p>
            <a:pPr indent="-342900" lvl="1" marL="103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 (F)</a:t>
            </a:r>
            <a:endParaRPr/>
          </a:p>
          <a:p>
            <a:pPr indent="-342900" lvl="1" marL="103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Desconocido (U)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&lt;lista de atributos&gt;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&lt;nombre_tabla&gt;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&lt;nombre_columna&gt; &lt;operador&gt; &lt;valor&gt;; </a:t>
            </a:r>
            <a:endParaRPr/>
          </a:p>
        </p:txBody>
      </p:sp>
      <p:sp>
        <p:nvSpPr>
          <p:cNvPr id="397" name="Google Shape;397;p4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398" name="Google Shape;398;p48"/>
          <p:cNvSpPr/>
          <p:nvPr/>
        </p:nvSpPr>
        <p:spPr>
          <a:xfrm>
            <a:off x="628650" y="4766347"/>
            <a:ext cx="7494270" cy="16771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Restricción de Consultas</a:t>
            </a:r>
            <a:br>
              <a:rPr b="1" lang="es"/>
            </a:br>
            <a:r>
              <a:rPr i="1" lang="es" sz="3100">
                <a:solidFill>
                  <a:srgbClr val="000000"/>
                </a:solidFill>
              </a:rPr>
              <a:t>Ejemplo</a:t>
            </a:r>
            <a:endParaRPr/>
          </a:p>
        </p:txBody>
      </p:sp>
      <p:sp>
        <p:nvSpPr>
          <p:cNvPr id="404" name="Google Shape;404;p49"/>
          <p:cNvSpPr txBox="1"/>
          <p:nvPr>
            <p:ph idx="4294967295" type="body"/>
          </p:nvPr>
        </p:nvSpPr>
        <p:spPr>
          <a:xfrm>
            <a:off x="628650" y="20076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" sz="2400"/>
              <a:t>Seleccionar los nombres y las marcas de los productos cuyo precio sea superior a 900$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nombre,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		marca, precio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e01_producto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precio 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900;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5" name="Google Shape;405;p4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06" name="Google Shape;406;p49"/>
          <p:cNvSpPr/>
          <p:nvPr/>
        </p:nvSpPr>
        <p:spPr>
          <a:xfrm>
            <a:off x="628650" y="3014587"/>
            <a:ext cx="3664381" cy="149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7" name="Google Shape;407;p49"/>
          <p:cNvGraphicFramePr/>
          <p:nvPr/>
        </p:nvGraphicFramePr>
        <p:xfrm>
          <a:off x="4401519" y="3010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{D32817B5-5AC5-4249-A0D6-38C82A9F288D}</a:tableStyleId>
              </a:tblPr>
              <a:tblGrid>
                <a:gridCol w="1100375"/>
                <a:gridCol w="2464225"/>
                <a:gridCol w="898900"/>
              </a:tblGrid>
              <a:tr h="353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u="none" cap="none" strike="noStrike"/>
                        <a:t>nombre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u="none" cap="none" strike="noStrike"/>
                        <a:t>marca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u="none" cap="none" strike="noStrike"/>
                        <a:t>precio</a:t>
                      </a:r>
                      <a:endParaRPr sz="1400" u="none" cap="none" strike="noStrike"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</a:tr>
              <a:tr h="47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u="none" cap="none" strike="noStrike"/>
                        <a:t>fish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u="none" cap="none" strike="noStrike"/>
                        <a:t>Aptent Taciti Incorporated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943.44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/>
                        <a:t>receipt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/>
                        <a:t>Amet Consectetuer Industries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/>
                        <a:t>908.77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/>
                        <a:t>half price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/>
                        <a:t>Auctor Corporation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/>
                        <a:t>946.39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/>
                        <a:t>cosmetics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/>
                        <a:t>Montes Nascetur Incorporated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/>
                        <a:t>926.6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/>
                        <a:t>ticket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/>
                        <a:t>Morbi Neque Tellus Incorporated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/>
                        <a:t>903.9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s" sz="2700"/>
              <a:t>Obtener la marca del producto cuyo código es 10.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marca, codigo_producto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e01_producto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codigo_producto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10;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3" name="Google Shape;413;p5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14" name="Google Shape;414;p50"/>
          <p:cNvSpPr/>
          <p:nvPr/>
        </p:nvSpPr>
        <p:spPr>
          <a:xfrm>
            <a:off x="628649" y="2800360"/>
            <a:ext cx="6407582" cy="149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5" name="Google Shape;415;p50"/>
          <p:cNvGraphicFramePr/>
          <p:nvPr/>
        </p:nvGraphicFramePr>
        <p:xfrm>
          <a:off x="628649" y="4589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{D32817B5-5AC5-4249-A0D6-38C82A9F288D}</a:tableStyleId>
              </a:tblPr>
              <a:tblGrid>
                <a:gridCol w="4869375"/>
                <a:gridCol w="3089600"/>
              </a:tblGrid>
              <a:tr h="42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/>
                        <a:t>marca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codigo_producto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</a:tr>
              <a:tr h="42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/>
                        <a:t>Lobortis Nisi Nibh Consulting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/>
                        <a:t>10</a:t>
                      </a:r>
                      <a:endParaRPr sz="24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416" name="Google Shape;416;p50"/>
          <p:cNvSpPr txBox="1"/>
          <p:nvPr/>
        </p:nvSpPr>
        <p:spPr>
          <a:xfrm>
            <a:off x="689610" y="1006680"/>
            <a:ext cx="7886700" cy="1220315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Restricción de Consultas</a:t>
            </a:r>
            <a:br>
              <a:rPr b="1" i="0" lang="e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Operador BETWEEN</a:t>
            </a:r>
            <a:endParaRPr/>
          </a:p>
        </p:txBody>
      </p:sp>
      <p:sp>
        <p:nvSpPr>
          <p:cNvPr id="422" name="Google Shape;422;p51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i="1" lang="e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incluye los valores de los extremos dentro del rango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x AND y es equivalente a a &gt;= x AND a &lt;= 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BETWEEN x AND y es equivalente a a &lt; x OR a &gt; 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0"/>
              <a:buFont typeface="Arial"/>
              <a:buNone/>
            </a:pPr>
            <a:r>
              <a:rPr b="1" lang="es" sz="22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 &lt;lista de atributos&gt;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0"/>
              <a:buFont typeface="Arial"/>
              <a:buNone/>
            </a:pPr>
            <a:r>
              <a:rPr b="1" lang="es" sz="22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 &lt;nombre_tabla&gt;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0"/>
              <a:buFont typeface="Arial"/>
              <a:buNone/>
            </a:pPr>
            <a:r>
              <a:rPr b="1" lang="es" sz="22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 &lt;nombre_columna&gt; </a:t>
            </a:r>
            <a:r>
              <a:rPr b="1" lang="es" sz="22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 &lt;x&gt; </a:t>
            </a:r>
            <a:r>
              <a:rPr b="1" lang="es" sz="22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 &lt;y&gt;;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3" name="Google Shape;423;p5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24" name="Google Shape;424;p51"/>
          <p:cNvSpPr/>
          <p:nvPr/>
        </p:nvSpPr>
        <p:spPr>
          <a:xfrm>
            <a:off x="628650" y="4754880"/>
            <a:ext cx="7354020" cy="11887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Operador BETWEEN </a:t>
            </a:r>
            <a:br>
              <a:rPr lang="es">
                <a:solidFill>
                  <a:schemeClr val="dk1"/>
                </a:solidFill>
              </a:rPr>
            </a:br>
            <a:r>
              <a:rPr i="1" lang="es" sz="3100">
                <a:solidFill>
                  <a:schemeClr val="dk1"/>
                </a:solidFill>
              </a:rPr>
              <a:t>Ejemplo</a:t>
            </a:r>
            <a:endParaRPr i="1" sz="3100">
              <a:solidFill>
                <a:schemeClr val="dk1"/>
              </a:solidFill>
            </a:endParaRPr>
          </a:p>
        </p:txBody>
      </p:sp>
      <p:sp>
        <p:nvSpPr>
          <p:cNvPr id="430" name="Google Shape;430;p52"/>
          <p:cNvSpPr txBox="1"/>
          <p:nvPr>
            <p:ph idx="4294967295" type="body"/>
          </p:nvPr>
        </p:nvSpPr>
        <p:spPr>
          <a:xfrm>
            <a:off x="125250" y="2225275"/>
            <a:ext cx="4881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lang="es" sz="2400">
                <a:solidFill>
                  <a:schemeClr val="dk1"/>
                </a:solidFill>
              </a:rPr>
              <a:t>Seleccionar código y nombre de los productos que tengan un stock de entre 60 y 100 unidades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codigo_producto, nombre, stock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e01_producto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stock 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60 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100;</a:t>
            </a:r>
            <a:endParaRPr/>
          </a:p>
        </p:txBody>
      </p:sp>
      <p:sp>
        <p:nvSpPr>
          <p:cNvPr id="431" name="Google Shape;431;p5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32" name="Google Shape;432;p52"/>
          <p:cNvSpPr/>
          <p:nvPr/>
        </p:nvSpPr>
        <p:spPr>
          <a:xfrm>
            <a:off x="250225" y="3449175"/>
            <a:ext cx="4225800" cy="196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3" name="Google Shape;433;p52"/>
          <p:cNvGraphicFramePr/>
          <p:nvPr/>
        </p:nvGraphicFramePr>
        <p:xfrm>
          <a:off x="4925978" y="2214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{D32817B5-5AC5-4249-A0D6-38C82A9F288D}</a:tableStyleId>
              </a:tblPr>
              <a:tblGrid>
                <a:gridCol w="1279150"/>
                <a:gridCol w="1689425"/>
                <a:gridCol w="1172250"/>
              </a:tblGrid>
              <a:tr h="85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codigo_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producto</a:t>
                      </a:r>
                      <a:endParaRPr sz="2000"/>
                    </a:p>
                  </a:txBody>
                  <a:tcPr marT="121900" marB="121900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nombre</a:t>
                      </a:r>
                      <a:endParaRPr/>
                    </a:p>
                  </a:txBody>
                  <a:tcPr marT="121900" marB="121900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stock</a:t>
                      </a:r>
                      <a:endParaRPr sz="2000"/>
                    </a:p>
                  </a:txBody>
                  <a:tcPr marT="121900" marB="121900" marR="91425" marL="91425" anchor="ctr">
                    <a:solidFill>
                      <a:srgbClr val="B7B7B7"/>
                    </a:solidFill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11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bakery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73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26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drugstore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73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28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drugstore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73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84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cheque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70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90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delicatessen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81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…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…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…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Operador LIKE</a:t>
            </a:r>
            <a:endParaRPr/>
          </a:p>
        </p:txBody>
      </p:sp>
      <p:sp>
        <p:nvSpPr>
          <p:cNvPr id="439" name="Google Shape;439;p53"/>
          <p:cNvSpPr txBox="1"/>
          <p:nvPr>
            <p:ph idx="4294967295" type="body"/>
          </p:nvPr>
        </p:nvSpPr>
        <p:spPr>
          <a:xfrm>
            <a:off x="628650" y="212031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s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operador </a:t>
            </a:r>
            <a:r>
              <a:rPr b="1" i="1" lang="es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s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busca en una columna según un patrón especifico.  Por ejemplo todos los nombres que empiezan con determinada letra. También se emplea en la forma negativa </a:t>
            </a:r>
            <a:r>
              <a:rPr b="1" i="1" lang="es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LIKE</a:t>
            </a:r>
            <a:r>
              <a:rPr i="1" lang="es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Comodines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%: cualquier secuencia de cero o más caracteres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 : denota un solo carácter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&lt;lista de atributos&gt;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&lt;nombre_tabla&gt;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&lt;nombre_columna&gt; 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&lt;er&gt;;</a:t>
            </a:r>
            <a:endParaRPr/>
          </a:p>
        </p:txBody>
      </p:sp>
      <p:sp>
        <p:nvSpPr>
          <p:cNvPr id="440" name="Google Shape;440;p5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41" name="Google Shape;441;p53"/>
          <p:cNvSpPr/>
          <p:nvPr/>
        </p:nvSpPr>
        <p:spPr>
          <a:xfrm>
            <a:off x="660063" y="5079025"/>
            <a:ext cx="7128510" cy="139262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297" name="Google Shape;297;p3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"/>
              <a:t>Consultas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r>
              <a:rPr b="1" lang="es"/>
              <a:t>Operador LIKE</a:t>
            </a:r>
            <a:br>
              <a:rPr b="1" lang="es"/>
            </a:br>
            <a:r>
              <a:rPr i="1" lang="es" sz="3100"/>
              <a:t>Ejemplos</a:t>
            </a:r>
            <a:endParaRPr i="1" sz="3100">
              <a:solidFill>
                <a:schemeClr val="dk1"/>
              </a:solidFill>
            </a:endParaRPr>
          </a:p>
        </p:txBody>
      </p:sp>
      <p:sp>
        <p:nvSpPr>
          <p:cNvPr id="447" name="Google Shape;447;p54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" sz="2000">
                <a:solidFill>
                  <a:schemeClr val="dk1"/>
                </a:solidFill>
              </a:rPr>
              <a:t> Seleccionar apellido y código del cliente con nombre “Jescie”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nro_cliente, apellido, nombre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e01_cliente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LIKE </a:t>
            </a:r>
            <a:r>
              <a:rPr lang="e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'Jescie'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48" name="Google Shape;448;p5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49" name="Google Shape;449;p54"/>
          <p:cNvSpPr/>
          <p:nvPr/>
        </p:nvSpPr>
        <p:spPr>
          <a:xfrm>
            <a:off x="628650" y="2699224"/>
            <a:ext cx="4764900" cy="137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0" name="Google Shape;450;p54"/>
          <p:cNvGraphicFramePr/>
          <p:nvPr/>
        </p:nvGraphicFramePr>
        <p:xfrm>
          <a:off x="628650" y="4277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{D32817B5-5AC5-4249-A0D6-38C82A9F288D}</a:tableStyleId>
              </a:tblPr>
              <a:tblGrid>
                <a:gridCol w="1620350"/>
                <a:gridCol w="1209425"/>
                <a:gridCol w="1581350"/>
              </a:tblGrid>
              <a:tr h="44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14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nro_cliente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nombre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14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apellido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</a:tr>
              <a:tr h="44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31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Jescie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Wong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30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49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Jescie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Daugherty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r>
              <a:rPr b="1" lang="es"/>
              <a:t>Operador LIKE</a:t>
            </a:r>
            <a:br>
              <a:rPr b="1" lang="es"/>
            </a:br>
            <a:r>
              <a:rPr i="1" lang="es" sz="3100"/>
              <a:t>Ejemplos</a:t>
            </a:r>
            <a:endParaRPr i="1" sz="3100">
              <a:solidFill>
                <a:schemeClr val="dk1"/>
              </a:solidFill>
            </a:endParaRPr>
          </a:p>
        </p:txBody>
      </p:sp>
      <p:sp>
        <p:nvSpPr>
          <p:cNvPr id="456" name="Google Shape;456;p55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" sz="2000">
                <a:solidFill>
                  <a:schemeClr val="dk1"/>
                </a:solidFill>
              </a:rPr>
              <a:t>Seleccionar código, nombre y apellido de clientes cuyo nombre empiece con la letra “F”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nro_cliente,nombre,apellido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e01_cliente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nombre 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"F%"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57" name="Google Shape;457;p5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58" name="Google Shape;458;p55"/>
          <p:cNvSpPr/>
          <p:nvPr/>
        </p:nvSpPr>
        <p:spPr>
          <a:xfrm>
            <a:off x="628649" y="2975676"/>
            <a:ext cx="5516969" cy="11548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9" name="Google Shape;459;p55"/>
          <p:cNvGraphicFramePr/>
          <p:nvPr/>
        </p:nvGraphicFramePr>
        <p:xfrm>
          <a:off x="628650" y="45254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{D32817B5-5AC5-4249-A0D6-38C82A9F288D}</a:tableStyleId>
              </a:tblPr>
              <a:tblGrid>
                <a:gridCol w="2050725"/>
                <a:gridCol w="1530675"/>
                <a:gridCol w="1530675"/>
              </a:tblGrid>
              <a:tr h="44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14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nro_cliente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nombre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14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apellido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</a:tr>
              <a:tr h="44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82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Faith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Sutton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30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88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Francis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/>
                        <a:t>Barker</a:t>
                      </a:r>
                      <a:endParaRPr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Condiciones Compuestas</a:t>
            </a:r>
            <a:endParaRPr/>
          </a:p>
        </p:txBody>
      </p:sp>
      <p:sp>
        <p:nvSpPr>
          <p:cNvPr id="465" name="Google Shape;465;p56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operador lógico combina los resultados de dos condiciones para producir un único resultado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operadores </a:t>
            </a:r>
            <a:r>
              <a:rPr b="1" i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i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pueden usar para componer expresiones lógicas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operador AND retorna VERDADERO si ambas condiciones evaluadas son VERDADERAS, mientras que el operador OR retorna VERDADERO si alguna de las condiciones es VERDADERA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Operadores Lógicos </a:t>
            </a:r>
            <a:br>
              <a:rPr lang="es"/>
            </a:br>
            <a:r>
              <a:rPr i="1" lang="es" sz="3100"/>
              <a:t>AND</a:t>
            </a:r>
            <a:endParaRPr i="1" sz="3100"/>
          </a:p>
        </p:txBody>
      </p:sp>
      <p:sp>
        <p:nvSpPr>
          <p:cNvPr id="472" name="Google Shape;472;p57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/>
              <a:t>Se utiliza para pedir que se cumplan dos condiciones a la vez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&lt;lista de atributos&gt;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&lt;nombre_tabla&gt;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&lt;condicion&gt; 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&lt;condicion&gt;;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3" name="Google Shape;473;p5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74" name="Google Shape;474;p57"/>
          <p:cNvSpPr/>
          <p:nvPr/>
        </p:nvSpPr>
        <p:spPr>
          <a:xfrm>
            <a:off x="628650" y="3947227"/>
            <a:ext cx="7326630" cy="149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AND</a:t>
            </a:r>
            <a:br>
              <a:rPr lang="es"/>
            </a:br>
            <a:r>
              <a:rPr i="1" lang="es" sz="3100"/>
              <a:t>Ejemplo</a:t>
            </a:r>
            <a:endParaRPr i="1" sz="3100"/>
          </a:p>
        </p:txBody>
      </p:sp>
      <p:sp>
        <p:nvSpPr>
          <p:cNvPr id="480" name="Google Shape;480;p58"/>
          <p:cNvSpPr txBox="1"/>
          <p:nvPr>
            <p:ph idx="4294967295" type="body"/>
          </p:nvPr>
        </p:nvSpPr>
        <p:spPr>
          <a:xfrm>
            <a:off x="245926" y="2144400"/>
            <a:ext cx="5037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s" sz="2600">
                <a:solidFill>
                  <a:schemeClr val="dk1"/>
                </a:solidFill>
              </a:rPr>
              <a:t>Seleccionar código y nombre de los productos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s" sz="2600">
                <a:solidFill>
                  <a:schemeClr val="dk1"/>
                </a:solidFill>
              </a:rPr>
              <a:t>que tengan un stock de entre 60 y 90 unidades</a:t>
            </a:r>
            <a:endParaRPr sz="26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codigo_producto, nombre, stock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e01_producto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stock 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60 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stock 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90;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81" name="Google Shape;481;p5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graphicFrame>
        <p:nvGraphicFramePr>
          <p:cNvPr id="482" name="Google Shape;482;p58"/>
          <p:cNvGraphicFramePr/>
          <p:nvPr/>
        </p:nvGraphicFramePr>
        <p:xfrm>
          <a:off x="5190064" y="2504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{D32817B5-5AC5-4249-A0D6-38C82A9F288D}</a:tableStyleId>
              </a:tblPr>
              <a:tblGrid>
                <a:gridCol w="1305850"/>
                <a:gridCol w="1732225"/>
                <a:gridCol w="814150"/>
              </a:tblGrid>
              <a:tr h="413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codigo_ producto</a:t>
                      </a:r>
                      <a:endParaRPr/>
                    </a:p>
                  </a:txBody>
                  <a:tcPr marT="121900" marB="121900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nombre</a:t>
                      </a:r>
                      <a:endParaRPr/>
                    </a:p>
                  </a:txBody>
                  <a:tcPr marT="121900" marB="121900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stock</a:t>
                      </a:r>
                      <a:endParaRPr sz="2000"/>
                    </a:p>
                  </a:txBody>
                  <a:tcPr marT="121900" marB="121900" marR="91425" marL="91425" anchor="ctr">
                    <a:solidFill>
                      <a:srgbClr val="B7B7B7"/>
                    </a:solidFill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11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bakery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73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26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drugstore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73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28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drugstore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73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84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cheque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70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90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delicatessen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81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83" name="Google Shape;483;p58"/>
          <p:cNvSpPr/>
          <p:nvPr/>
        </p:nvSpPr>
        <p:spPr>
          <a:xfrm>
            <a:off x="110501" y="4292267"/>
            <a:ext cx="4461600" cy="17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Operadores Lógicos </a:t>
            </a:r>
            <a:br>
              <a:rPr lang="es"/>
            </a:br>
            <a:r>
              <a:rPr i="1" lang="es" sz="3100"/>
              <a:t>OR</a:t>
            </a:r>
            <a:endParaRPr/>
          </a:p>
        </p:txBody>
      </p:sp>
      <p:sp>
        <p:nvSpPr>
          <p:cNvPr id="489" name="Google Shape;489;p59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-46038" lvl="0" marL="46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/>
              <a:t>Se utiliza para pedir que se cumpla al menos una condición</a:t>
            </a:r>
            <a:endParaRPr/>
          </a:p>
          <a:p>
            <a:pPr indent="-46038" lvl="0" marL="46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&lt;lista de atributos&gt;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&lt;nombre_tabla&gt;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&lt;condicion&gt; 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&lt;condicion&gt;;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5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91" name="Google Shape;491;p59"/>
          <p:cNvSpPr/>
          <p:nvPr/>
        </p:nvSpPr>
        <p:spPr>
          <a:xfrm>
            <a:off x="628650" y="4014947"/>
            <a:ext cx="7219950" cy="149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OR</a:t>
            </a:r>
            <a:br>
              <a:rPr lang="es"/>
            </a:br>
            <a:r>
              <a:rPr i="1" lang="es"/>
              <a:t>Ejemplo</a:t>
            </a:r>
            <a:endParaRPr/>
          </a:p>
        </p:txBody>
      </p:sp>
      <p:sp>
        <p:nvSpPr>
          <p:cNvPr id="497" name="Google Shape;497;p60"/>
          <p:cNvSpPr txBox="1"/>
          <p:nvPr>
            <p:ph idx="4294967295" type="body"/>
          </p:nvPr>
        </p:nvSpPr>
        <p:spPr>
          <a:xfrm>
            <a:off x="171450" y="2184225"/>
            <a:ext cx="8012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920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es"/>
              <a:t>Obtener el código, nombre y stock de los productos cuyo nombre sea “fish” o tengan un stock de más de 26 unidades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codigo_producto,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nombre, stock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e01_producto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(nombre 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'fish') </a:t>
            </a:r>
            <a:endParaRPr/>
          </a:p>
          <a:p>
            <a:pPr indent="-698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(stock 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26);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6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graphicFrame>
        <p:nvGraphicFramePr>
          <p:cNvPr id="499" name="Google Shape;499;p60"/>
          <p:cNvGraphicFramePr/>
          <p:nvPr/>
        </p:nvGraphicFramePr>
        <p:xfrm>
          <a:off x="5279370" y="33925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{D32817B5-5AC5-4249-A0D6-38C82A9F288D}</a:tableStyleId>
              </a:tblPr>
              <a:tblGrid>
                <a:gridCol w="1314275"/>
                <a:gridCol w="1535475"/>
                <a:gridCol w="816750"/>
              </a:tblGrid>
              <a:tr h="7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71"/>
                        <a:buFont typeface="Arial"/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</a:rPr>
                        <a:t>codigo_ producto</a:t>
                      </a:r>
                      <a:endParaRPr/>
                    </a:p>
                  </a:txBody>
                  <a:tcPr marT="121900" marB="121900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nombre</a:t>
                      </a:r>
                      <a:endParaRPr/>
                    </a:p>
                  </a:txBody>
                  <a:tcPr marT="121900" marB="121900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stock</a:t>
                      </a:r>
                      <a:endParaRPr/>
                    </a:p>
                  </a:txBody>
                  <a:tcPr marT="121900" marB="121900" marR="91425" marL="91425" anchor="ctr">
                    <a:solidFill>
                      <a:srgbClr val="B7B7B7"/>
                    </a:solidFill>
                  </a:tcPr>
                </a:tc>
              </a:tr>
              <a:tr h="31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12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fish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498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30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fish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204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63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fish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100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99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cash only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" sz="2000"/>
                        <a:t>12</a:t>
                      </a:r>
                      <a:endParaRPr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500" name="Google Shape;500;p60"/>
          <p:cNvSpPr/>
          <p:nvPr/>
        </p:nvSpPr>
        <p:spPr>
          <a:xfrm>
            <a:off x="113150" y="3707907"/>
            <a:ext cx="4781700" cy="190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/>
          <p:nvPr>
            <p:ph idx="4294967295" type="ctrTitle"/>
          </p:nvPr>
        </p:nvSpPr>
        <p:spPr>
          <a:xfrm>
            <a:off x="-1" y="0"/>
            <a:ext cx="9144001" cy="807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506" name="Google Shape;506;p6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"/>
              <a:t>Consultas Práctica</a:t>
            </a:r>
            <a:endParaRPr/>
          </a:p>
        </p:txBody>
      </p:sp>
      <p:sp>
        <p:nvSpPr>
          <p:cNvPr id="507" name="Google Shape;507;p6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Consultas Simples</a:t>
            </a:r>
            <a:br>
              <a:rPr lang="es"/>
            </a:br>
            <a:r>
              <a:rPr i="1" lang="es" sz="3100"/>
              <a:t>SELECT</a:t>
            </a:r>
            <a:endParaRPr i="1" sz="3100"/>
          </a:p>
        </p:txBody>
      </p:sp>
      <p:sp>
        <p:nvSpPr>
          <p:cNvPr id="513" name="Google Shape;513;p62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" sz="3200"/>
              <a:t>Obtener todos los datos de todos los clientes</a:t>
            </a:r>
            <a:endParaRPr sz="32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" sz="3200"/>
              <a:t>Obtener solo los nombres y apellidos de todos los clientes</a:t>
            </a:r>
            <a:endParaRPr sz="32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" sz="3200"/>
              <a:t>Obtener los nombres de los diferentes productos</a:t>
            </a:r>
            <a:endParaRPr sz="32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" sz="3200"/>
              <a:t>Obtener los diferentes códigos de área de los teléfonos</a:t>
            </a:r>
            <a:endParaRPr sz="32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2"/>
          <p:cNvSpPr txBox="1"/>
          <p:nvPr>
            <p:ph idx="11" type="ftr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515" name="Google Shape;515;p6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Consultas Simples</a:t>
            </a:r>
            <a:br>
              <a:rPr lang="es"/>
            </a:br>
            <a:r>
              <a:rPr i="1" lang="es" sz="3100"/>
              <a:t>Restricciones</a:t>
            </a:r>
            <a:endParaRPr/>
          </a:p>
        </p:txBody>
      </p:sp>
      <p:sp>
        <p:nvSpPr>
          <p:cNvPr id="522" name="Google Shape;522;p63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eriod" startAt="5"/>
            </a:pPr>
            <a:r>
              <a:rPr lang="es" sz="2590"/>
              <a:t>Obtener el listado de todos los productos que tengan un stock mayor a 50 y menor a 200</a:t>
            </a:r>
            <a:endParaRPr sz="259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eriod" startAt="5"/>
            </a:pPr>
            <a:r>
              <a:rPr lang="es" sz="2590"/>
              <a:t>Obtener los datos correspondientes al producto cuyo codigo es 50</a:t>
            </a:r>
            <a:endParaRPr sz="259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eriod" startAt="5"/>
            </a:pPr>
            <a:r>
              <a:rPr lang="es" sz="2590"/>
              <a:t>Obtener los datos de las facturas cuyo total (con iva incluido) sea mayor a 400.000$ y lo haya realizado el cliente número 8</a:t>
            </a:r>
            <a:endParaRPr sz="259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eriod" startAt="5"/>
            </a:pPr>
            <a:r>
              <a:rPr lang="es" sz="2590"/>
              <a:t>Obtener los datos del cliente cuyo nombre es “Ivor” y el apellido “Saunders”</a:t>
            </a:r>
            <a:endParaRPr sz="259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eriod" startAt="5"/>
            </a:pPr>
            <a:r>
              <a:rPr lang="es" sz="2590"/>
              <a:t>Todas las Facturas pertenecientes al cliente número 10</a:t>
            </a:r>
            <a:endParaRPr sz="259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eriod" startAt="5"/>
            </a:pPr>
            <a:r>
              <a:rPr lang="es" sz="2590"/>
              <a:t>Todas las Facturas que superen los 500.000$</a:t>
            </a:r>
            <a:endParaRPr sz="2590"/>
          </a:p>
        </p:txBody>
      </p:sp>
      <p:sp>
        <p:nvSpPr>
          <p:cNvPr id="523" name="Google Shape;523;p63"/>
          <p:cNvSpPr txBox="1"/>
          <p:nvPr>
            <p:ph idx="11" type="ftr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524" name="Google Shape;524;p6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Lenguaje de manipulación de datos - DML  </a:t>
            </a:r>
            <a:endParaRPr/>
          </a:p>
        </p:txBody>
      </p:sp>
      <p:sp>
        <p:nvSpPr>
          <p:cNvPr id="303" name="Google Shape;303;p37"/>
          <p:cNvSpPr txBox="1"/>
          <p:nvPr>
            <p:ph idx="4294967295" type="body"/>
          </p:nvPr>
        </p:nvSpPr>
        <p:spPr>
          <a:xfrm>
            <a:off x="628650" y="1853615"/>
            <a:ext cx="8070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" sz="2200"/>
              <a:t>Permite generar consultas para ordenar, filtrar y extraer datos de la base de datos: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s" sz="2200"/>
              <a:t>SELECT: </a:t>
            </a:r>
            <a:r>
              <a:rPr lang="es" sz="2200"/>
              <a:t>Consulta registros de la base de datos que satisfagan un criterio determinado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s" sz="2200"/>
              <a:t>INSERT:</a:t>
            </a:r>
            <a:r>
              <a:rPr lang="es" sz="2200"/>
              <a:t> Carga lotes de datos en la base de datos en una única operación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s" sz="2200"/>
              <a:t>UPDATE: </a:t>
            </a:r>
            <a:r>
              <a:rPr lang="es" sz="2200"/>
              <a:t>Modifica los valores de los campos y registros especificados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s" sz="2200"/>
              <a:t>DELETE:</a:t>
            </a:r>
            <a:r>
              <a:rPr lang="es" sz="2200"/>
              <a:t> Elimina registros de una tabla de una base de datos  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br>
              <a:rPr lang="es" sz="2200"/>
            </a:br>
            <a:endParaRPr sz="2200"/>
          </a:p>
        </p:txBody>
      </p:sp>
      <p:sp>
        <p:nvSpPr>
          <p:cNvPr id="304" name="Google Shape;304;p37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305" name="Google Shape;305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4"/>
          <p:cNvSpPr txBox="1"/>
          <p:nvPr>
            <p:ph idx="4294967295" type="ctrTitle"/>
          </p:nvPr>
        </p:nvSpPr>
        <p:spPr>
          <a:xfrm>
            <a:off x="-1" y="0"/>
            <a:ext cx="9144001" cy="807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530" name="Google Shape;530;p6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"/>
              <a:t>Consultas</a:t>
            </a:r>
            <a:endParaRPr/>
          </a:p>
        </p:txBody>
      </p:sp>
      <p:sp>
        <p:nvSpPr>
          <p:cNvPr id="531" name="Google Shape;531;p64"/>
          <p:cNvSpPr txBox="1"/>
          <p:nvPr>
            <p:ph idx="11" type="ftr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532" name="Google Shape;532;p6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Consultas Simples</a:t>
            </a:r>
            <a:br>
              <a:rPr lang="es"/>
            </a:br>
            <a:r>
              <a:rPr i="1" lang="es" sz="3100"/>
              <a:t>Repaso</a:t>
            </a:r>
            <a:endParaRPr i="1" sz="3100"/>
          </a:p>
        </p:txBody>
      </p:sp>
      <p:sp>
        <p:nvSpPr>
          <p:cNvPr id="539" name="Google Shape;539;p65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La sentencia </a:t>
            </a:r>
            <a:r>
              <a:rPr b="1" i="1" lang="es"/>
              <a:t>SELECT</a:t>
            </a:r>
            <a:r>
              <a:rPr lang="es"/>
              <a:t> sirve para recuperar datos de la BD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Una sentencia SELECT devuelve una tabla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Se utiliza </a:t>
            </a:r>
            <a:r>
              <a:rPr b="1" i="1" lang="es"/>
              <a:t>*</a:t>
            </a:r>
            <a:r>
              <a:rPr lang="es"/>
              <a:t> para recuperar todos los campos de la fila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La cláusula </a:t>
            </a:r>
            <a:r>
              <a:rPr b="1" i="1" lang="es"/>
              <a:t>WHERE</a:t>
            </a:r>
            <a:r>
              <a:rPr lang="es"/>
              <a:t> se usa para realizar las </a:t>
            </a:r>
            <a:r>
              <a:rPr b="1" lang="es"/>
              <a:t>restricciones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0" name="Google Shape;540;p65"/>
          <p:cNvSpPr txBox="1"/>
          <p:nvPr>
            <p:ph idx="11" type="ftr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541" name="Google Shape;541;p6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Sintaxis</a:t>
            </a:r>
            <a:br>
              <a:rPr lang="es"/>
            </a:br>
            <a:r>
              <a:rPr i="1" lang="es" sz="3100"/>
              <a:t>Repaso</a:t>
            </a:r>
            <a:endParaRPr/>
          </a:p>
        </p:txBody>
      </p:sp>
      <p:sp>
        <p:nvSpPr>
          <p:cNvPr id="547" name="Google Shape;547;p66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&lt;lista de atributos&gt;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&lt;nombre_tabla&gt;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&lt;condicion&gt;;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68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&lt;condición&gt; es una expresión condicional (booleana) que se evalúa en las filas de la tabla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&lt;lista de atributos&gt; es una lista de los atributos cuyos valores serán recuperados por la consulta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&lt;lista de tablas&gt; es una lista de las tablas necesarias para procesar la consulta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109" lvl="0" marL="57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Courier New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/>
          </a:p>
        </p:txBody>
      </p:sp>
      <p:sp>
        <p:nvSpPr>
          <p:cNvPr id="548" name="Google Shape;548;p6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49" name="Google Shape;549;p66"/>
          <p:cNvSpPr txBox="1"/>
          <p:nvPr>
            <p:ph idx="11" type="ftr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550" name="Google Shape;550;p66"/>
          <p:cNvSpPr/>
          <p:nvPr/>
        </p:nvSpPr>
        <p:spPr>
          <a:xfrm>
            <a:off x="659129" y="1991107"/>
            <a:ext cx="5208269" cy="12854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Consultas Simples</a:t>
            </a:r>
            <a:br>
              <a:rPr lang="es"/>
            </a:br>
            <a:r>
              <a:rPr i="1" lang="es" sz="3100"/>
              <a:t>Repaso</a:t>
            </a:r>
            <a:endParaRPr/>
          </a:p>
        </p:txBody>
      </p:sp>
      <p:sp>
        <p:nvSpPr>
          <p:cNvPr id="556" name="Google Shape;556;p67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La cláusula </a:t>
            </a:r>
            <a:r>
              <a:rPr b="1" i="1" lang="es"/>
              <a:t>DISTINCT</a:t>
            </a:r>
            <a:r>
              <a:rPr lang="es"/>
              <a:t> se utiliza para no recuperar valores repetidos.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&lt;nombre_columna&gt;, &lt;nombre_columna&gt;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&lt;nombre_tabla&gt;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557" name="Google Shape;557;p67"/>
          <p:cNvSpPr txBox="1"/>
          <p:nvPr>
            <p:ph idx="11" type="ftr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1: Técnicas de Programación</a:t>
            </a:r>
            <a:endParaRPr/>
          </a:p>
        </p:txBody>
      </p:sp>
      <p:sp>
        <p:nvSpPr>
          <p:cNvPr id="558" name="Google Shape;558;p6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Consultas Simples</a:t>
            </a:r>
            <a:br>
              <a:rPr lang="es"/>
            </a:br>
            <a:r>
              <a:rPr i="1" lang="es" sz="3100"/>
              <a:t>Repaso</a:t>
            </a:r>
            <a:endParaRPr/>
          </a:p>
        </p:txBody>
      </p:sp>
      <p:sp>
        <p:nvSpPr>
          <p:cNvPr id="564" name="Google Shape;564;p68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Dentro de la </a:t>
            </a:r>
            <a:r>
              <a:rPr i="1" lang="es"/>
              <a:t>condición</a:t>
            </a:r>
            <a:r>
              <a:rPr lang="es"/>
              <a:t> del </a:t>
            </a:r>
            <a:r>
              <a:rPr b="1" i="1" lang="es"/>
              <a:t>WHERE</a:t>
            </a:r>
            <a:r>
              <a:rPr lang="es"/>
              <a:t> se pueden utilizar operadores aritmeticos (&lt;,&gt;,&lt;=,&gt;=,==,&lt;&gt;) y lógicos para comibar más de una conición (</a:t>
            </a:r>
            <a:r>
              <a:rPr b="1" i="1" lang="es"/>
              <a:t>OR</a:t>
            </a:r>
            <a:r>
              <a:rPr lang="es"/>
              <a:t>, </a:t>
            </a:r>
            <a:r>
              <a:rPr b="1" i="1" lang="es"/>
              <a:t>AND</a:t>
            </a:r>
            <a:r>
              <a:rPr lang="es"/>
              <a:t> y </a:t>
            </a:r>
            <a:r>
              <a:rPr b="1" i="1" lang="es"/>
              <a:t>NOT</a:t>
            </a:r>
            <a:r>
              <a:rPr lang="e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Otros operadores que también se pueden utilizar son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i="1" lang="es"/>
              <a:t>Between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i="1" lang="es"/>
              <a:t>Like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i="1" lang="es"/>
              <a:t>In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565" name="Google Shape;565;p68"/>
          <p:cNvSpPr txBox="1"/>
          <p:nvPr>
            <p:ph idx="11" type="ftr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1: Técnicas de Programación</a:t>
            </a:r>
            <a:endParaRPr/>
          </a:p>
        </p:txBody>
      </p:sp>
      <p:sp>
        <p:nvSpPr>
          <p:cNvPr id="566" name="Google Shape;566;p6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Lenguaje SQL</a:t>
            </a:r>
            <a:endParaRPr b="1"/>
          </a:p>
        </p:txBody>
      </p:sp>
      <p:sp>
        <p:nvSpPr>
          <p:cNvPr id="572" name="Google Shape;572;p69"/>
          <p:cNvSpPr txBox="1"/>
          <p:nvPr>
            <p:ph idx="4294967295" type="body"/>
          </p:nvPr>
        </p:nvSpPr>
        <p:spPr>
          <a:xfrm>
            <a:off x="628650" y="1752599"/>
            <a:ext cx="8109000" cy="4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s" sz="2590"/>
              <a:t>Algunas funciones del estándar SQL son: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F3449"/>
              </a:buClr>
              <a:buSzPts val="2590"/>
              <a:buChar char="•"/>
            </a:pPr>
            <a:r>
              <a:rPr lang="es" sz="2590">
                <a:solidFill>
                  <a:srgbClr val="EF3449"/>
                </a:solidFill>
              </a:rPr>
              <a:t>DDL</a:t>
            </a:r>
            <a:endParaRPr/>
          </a:p>
          <a:p>
            <a:pPr indent="-2400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" sz="1800"/>
              <a:t>Definición de datos:</a:t>
            </a:r>
            <a:endParaRPr sz="1800"/>
          </a:p>
          <a:p>
            <a:pPr indent="-238125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" sz="1800"/>
              <a:t>Creación de tablas (CREATE)</a:t>
            </a:r>
            <a:endParaRPr sz="1800"/>
          </a:p>
          <a:p>
            <a:pPr indent="-238125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" sz="1800"/>
              <a:t>Modificación de tablas (ALTER)</a:t>
            </a:r>
            <a:endParaRPr sz="1800"/>
          </a:p>
          <a:p>
            <a:pPr indent="-238125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" sz="1800"/>
              <a:t>Eliminación de tablas (DROP)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Char char="•"/>
            </a:pPr>
            <a:r>
              <a:rPr lang="es" sz="2590">
                <a:solidFill>
                  <a:srgbClr val="0070C0"/>
                </a:solidFill>
              </a:rPr>
              <a:t>DML</a:t>
            </a:r>
            <a:endParaRPr/>
          </a:p>
          <a:p>
            <a:pPr indent="-2400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s" sz="1800"/>
              <a:t>Consulta de datos</a:t>
            </a:r>
            <a:endParaRPr b="1" sz="1800"/>
          </a:p>
          <a:p>
            <a:pPr indent="-238125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" sz="1800"/>
              <a:t>Selección (SELECT)</a:t>
            </a:r>
            <a:endParaRPr b="1" sz="1800"/>
          </a:p>
          <a:p>
            <a:pPr indent="-217169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20"/>
              <a:buChar char="•"/>
            </a:pPr>
            <a:r>
              <a:rPr lang="es" sz="2220"/>
              <a:t>A</a:t>
            </a:r>
            <a:r>
              <a:rPr lang="es" sz="1800"/>
              <a:t>ctualización de los datos</a:t>
            </a:r>
            <a:endParaRPr sz="1800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s" sz="1800"/>
              <a:t>Inserción (INSERT)</a:t>
            </a:r>
            <a:endParaRPr sz="1800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s" sz="1800"/>
              <a:t>Actualización (UPDATE)</a:t>
            </a:r>
            <a:endParaRPr sz="1800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s" sz="1800"/>
              <a:t>Eliminación (DELETE)</a:t>
            </a:r>
            <a:endParaRPr b="1" sz="1800"/>
          </a:p>
        </p:txBody>
      </p:sp>
      <p:sp>
        <p:nvSpPr>
          <p:cNvPr id="573" name="Google Shape;573;p69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574" name="Google Shape;574;p6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SELECT</a:t>
            </a:r>
            <a:endParaRPr b="1"/>
          </a:p>
        </p:txBody>
      </p:sp>
      <p:sp>
        <p:nvSpPr>
          <p:cNvPr id="311" name="Google Shape;311;p38"/>
          <p:cNvSpPr txBox="1"/>
          <p:nvPr>
            <p:ph idx="4294967295" type="body"/>
          </p:nvPr>
        </p:nvSpPr>
        <p:spPr>
          <a:xfrm>
            <a:off x="628650" y="191467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s" sz="3000">
                <a:latin typeface="Calibri"/>
                <a:ea typeface="Calibri"/>
                <a:cs typeface="Calibri"/>
                <a:sym typeface="Calibri"/>
              </a:rPr>
              <a:t>La sentencia </a:t>
            </a:r>
            <a:r>
              <a:rPr b="1" i="1" lang="es" sz="3000"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s" sz="3000">
                <a:latin typeface="Calibri"/>
                <a:ea typeface="Calibri"/>
                <a:cs typeface="Calibri"/>
                <a:sym typeface="Calibri"/>
              </a:rPr>
              <a:t> sirve para recuperar datos de la BD</a:t>
            </a:r>
            <a:endParaRPr/>
          </a:p>
          <a:p>
            <a:pPr indent="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&lt;lista de atributos&gt;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&lt;lista de tablas&gt;;</a:t>
            </a:r>
            <a:endParaRPr/>
          </a:p>
          <a:p>
            <a:pPr indent="-342899" lvl="0" marL="57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 New"/>
              <a:buChar char="o"/>
            </a:pP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identifica las columnas a recuperar (el </a:t>
            </a:r>
            <a:r>
              <a:rPr b="1" i="1"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57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 New"/>
              <a:buChar char="o"/>
            </a:pP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identifica la tabla (de </a:t>
            </a:r>
            <a:r>
              <a:rPr b="1" i="1"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dónde</a:t>
            </a: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obtener los datos)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57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 New"/>
              <a:buChar char="o"/>
            </a:pP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resultado de una consulta es una </a:t>
            </a:r>
            <a:r>
              <a:rPr b="1"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</a:t>
            </a: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(si es un número, se considera como una tabla con una fila y una columna)</a:t>
            </a:r>
            <a:endParaRPr/>
          </a:p>
          <a:p>
            <a:pPr indent="-342899" lvl="0" marL="57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 New"/>
              <a:buChar char="o"/>
            </a:pP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&lt;lista de atributos&gt; es una lista de los atributos cuyos valores serán recuperados por la consulta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57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 New"/>
              <a:buChar char="o"/>
            </a:pP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&lt;lista de tablas&gt; es una lista de las tablas necesarias para procesar la consulta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829371" y="2778902"/>
            <a:ext cx="6039779" cy="79618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SELECT</a:t>
            </a:r>
            <a:br>
              <a:rPr b="1" lang="es"/>
            </a:br>
            <a:r>
              <a:rPr i="1" lang="es" sz="3100"/>
              <a:t>Selección sin Condición</a:t>
            </a:r>
            <a:endParaRPr i="1" sz="3100"/>
          </a:p>
        </p:txBody>
      </p:sp>
      <p:sp>
        <p:nvSpPr>
          <p:cNvPr id="319" name="Google Shape;319;p39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&lt;nombre_columna&gt;,&lt;nombre_columna&gt;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&lt;nombre_tabla&gt;; </a:t>
            </a:r>
            <a:r>
              <a:rPr lang="e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/>
              <a:t>Ejemplo: Seleccionar los nombres y apellidos de los clientes registrados en la 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nombre, apellido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e01_cliente;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569824" y="2319999"/>
            <a:ext cx="7548263" cy="129299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646671" y="5064337"/>
            <a:ext cx="5109927" cy="96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Selección sin Condición</a:t>
            </a:r>
            <a:br>
              <a:rPr b="1" lang="es"/>
            </a:br>
            <a:r>
              <a:rPr i="1" lang="es" sz="3100"/>
              <a:t>Ejemplo</a:t>
            </a:r>
            <a:endParaRPr i="1" sz="3100"/>
          </a:p>
        </p:txBody>
      </p:sp>
      <p:sp>
        <p:nvSpPr>
          <p:cNvPr id="328" name="Google Shape;328;p40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/>
              <a:t>Seleccionar los nombres y apellidos de los clientes registrados en la 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nombre, apellido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e01_cliente;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9" name="Google Shape;329;p4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330" name="Google Shape;330;p40"/>
          <p:cNvSpPr/>
          <p:nvPr/>
        </p:nvSpPr>
        <p:spPr>
          <a:xfrm>
            <a:off x="646671" y="3302444"/>
            <a:ext cx="5109927" cy="96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1" name="Google Shape;331;p40"/>
          <p:cNvGraphicFramePr/>
          <p:nvPr/>
        </p:nvGraphicFramePr>
        <p:xfrm>
          <a:off x="5823505" y="3302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{D32817B5-5AC5-4249-A0D6-38C82A9F288D}</a:tableStyleId>
              </a:tblPr>
              <a:tblGrid>
                <a:gridCol w="1402475"/>
                <a:gridCol w="1739600"/>
              </a:tblGrid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nombre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apellido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Xerxes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Hale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Brent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Leblanc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Kasper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s" sz="2400" u="none" cap="none" strike="noStrike"/>
                        <a:t>Shannon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" sz="1600" u="none" cap="none" strike="noStrike"/>
                        <a:t>...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" sz="1600" u="none" cap="none" strike="noStrike"/>
                        <a:t>...</a:t>
                      </a:r>
                      <a:endParaRPr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SELECT</a:t>
            </a:r>
            <a:br>
              <a:rPr b="1" lang="es"/>
            </a:br>
            <a:r>
              <a:rPr i="1" lang="es" sz="3100"/>
              <a:t>Selección de Todas las Columnas</a:t>
            </a:r>
            <a:endParaRPr i="1" sz="3100"/>
          </a:p>
        </p:txBody>
      </p:sp>
      <p:sp>
        <p:nvSpPr>
          <p:cNvPr id="337" name="Google Shape;337;p4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338" name="Google Shape;338;p41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&lt;nombre_tabla&gt;;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Ejemplo: Obtener todos los datos de todos los clientes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b="1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e01_cliente;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339" name="Google Shape;339;p41"/>
          <p:cNvSpPr/>
          <p:nvPr/>
        </p:nvSpPr>
        <p:spPr>
          <a:xfrm>
            <a:off x="628650" y="2120315"/>
            <a:ext cx="4434004" cy="96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1"/>
          <p:cNvSpPr/>
          <p:nvPr/>
        </p:nvSpPr>
        <p:spPr>
          <a:xfrm>
            <a:off x="648490" y="4426454"/>
            <a:ext cx="3923510" cy="10599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Selección de Todas las Columnas</a:t>
            </a:r>
            <a:br>
              <a:rPr b="1" lang="es"/>
            </a:br>
            <a:r>
              <a:rPr i="1" lang="es" sz="3100"/>
              <a:t>Ejemplo</a:t>
            </a:r>
            <a:endParaRPr i="1" sz="3100"/>
          </a:p>
        </p:txBody>
      </p:sp>
      <p:sp>
        <p:nvSpPr>
          <p:cNvPr id="346" name="Google Shape;346;p4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347" name="Google Shape;347;p42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b="1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e01_cliente;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648490" y="2532454"/>
            <a:ext cx="3923510" cy="9032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9" name="Google Shape;349;p42"/>
          <p:cNvGraphicFramePr/>
          <p:nvPr/>
        </p:nvGraphicFramePr>
        <p:xfrm>
          <a:off x="268792" y="3747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{D32817B5-5AC5-4249-A0D6-38C82A9F288D}</a:tableStyleId>
              </a:tblPr>
              <a:tblGrid>
                <a:gridCol w="1440575"/>
                <a:gridCol w="1209075"/>
                <a:gridCol w="1260525"/>
                <a:gridCol w="3886350"/>
                <a:gridCol w="951850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nro_cliente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nombre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apellido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dirección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activo</a:t>
                      </a:r>
                      <a:endParaRPr/>
                    </a:p>
                  </a:txBody>
                  <a:tcPr marT="121900" marB="121900" marR="91425" marL="91425">
                    <a:solidFill>
                      <a:srgbClr val="B7B7B7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1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Xerxes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Hale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129-5974 Suspendisse Ctra.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89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2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Brent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Leblanc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Apartado núm.: 372, 5244 Nibh.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58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3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Kasper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Shannon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Apdo.:304-6908 Class Ctra.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38</a:t>
                      </a:r>
                      <a:endParaRPr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...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...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...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...</a:t>
                      </a:r>
                      <a:endParaRPr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" sz="1800" u="none" cap="none" strike="noStrike"/>
                        <a:t>...</a:t>
                      </a:r>
                      <a:endParaRPr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r>
              <a:rPr b="1" lang="es"/>
              <a:t>SELECT</a:t>
            </a:r>
            <a:br>
              <a:rPr b="1" lang="es"/>
            </a:br>
            <a:r>
              <a:rPr i="1" lang="es" sz="3100"/>
              <a:t>Selección sin Valores Repetidos</a:t>
            </a:r>
            <a:endParaRPr sz="3100"/>
          </a:p>
        </p:txBody>
      </p:sp>
      <p:sp>
        <p:nvSpPr>
          <p:cNvPr id="355" name="Google Shape;355;p43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&lt;nombre_columna&gt;, &lt;nombre_columna&gt;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&lt;nombre_tabla&gt;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/>
          </a:p>
          <a:p>
            <a:pPr indent="-5080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es"/>
              <a:t>Ejemplo: Obtener las distintas marcas de los productos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e01_producto;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6" name="Google Shape;356;p4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357" name="Google Shape;357;p43"/>
          <p:cNvSpPr/>
          <p:nvPr/>
        </p:nvSpPr>
        <p:spPr>
          <a:xfrm>
            <a:off x="628649" y="5174842"/>
            <a:ext cx="4723935" cy="96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3"/>
          <p:cNvSpPr/>
          <p:nvPr/>
        </p:nvSpPr>
        <p:spPr>
          <a:xfrm>
            <a:off x="628650" y="2160000"/>
            <a:ext cx="7812600" cy="14399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