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62"/>
  </p:notesMasterIdLst>
  <p:sldIdLst>
    <p:sldId id="33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331" r:id="rId19"/>
    <p:sldId id="279" r:id="rId20"/>
    <p:sldId id="281" r:id="rId21"/>
    <p:sldId id="282" r:id="rId22"/>
    <p:sldId id="283" r:id="rId23"/>
    <p:sldId id="285" r:id="rId24"/>
    <p:sldId id="287" r:id="rId25"/>
    <p:sldId id="288" r:id="rId26"/>
    <p:sldId id="289" r:id="rId27"/>
    <p:sldId id="291" r:id="rId28"/>
    <p:sldId id="292" r:id="rId29"/>
    <p:sldId id="293" r:id="rId30"/>
    <p:sldId id="332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272" r:id="rId46"/>
    <p:sldId id="310" r:id="rId47"/>
    <p:sldId id="311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328" r:id="rId6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Roboto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37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c8581f7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c8581f7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b2c7518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b2c7518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b2c7518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b2c7518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7b2c751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7b2c751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7b2c7518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7b2c7518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qué es lo que hace --global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7b2c751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7b2c751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7b2c7518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7b2c7518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7b2c7518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7b2c7518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91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ba477ca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ba477ca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3ef3e7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3ef3e7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a515e70b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a515e70b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a515e70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a515e70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b547ac6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b547ac69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876b8301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876b8301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766a00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766a00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c766a000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c766a000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876b830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876b830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a515e70b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a515e70b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a515e70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a515e70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a515e70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a515e70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b2c7518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b2c7518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905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771dd6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771dd6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771dd6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771dd61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acb198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acb198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8771dd61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8771dd61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8771dd6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8771dd6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771dd61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771dd61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771dd61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771dd61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771dd6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8771dd6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771dd61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771dd61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b2c7518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b2c7518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771dd6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8771dd6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771dd61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771dd61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cd96cd31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cd96cd31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d96cd31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d96cd31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d96cd31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d96cd31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771dd61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771dd61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b35ec75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b35ec75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ad347f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ad347f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d99f1e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cd99f1e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b2c7518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b2c7518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b37e9a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b37e9a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d99f1ef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cd99f1ef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ad347f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ad347f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8ad347f7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8ad347f7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d99f1e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d99f1e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8ad347f7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8ad347f7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8ad347f7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8ad347f7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8ad347f7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8ad347f7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Decir que se usa “el control de la deco para usar la deco”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cd99f1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cd99f1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8ad347f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8ad347f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énfasis en el encapsulamiento y la abstracción → no hace falta saber cómo está implementado el decodificador!!!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b2c7518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b2c7518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8ad347f7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8ad347f7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75244fb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75244fb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idea es mostrar cómo en el NPM se muestra el ejemplo de uso de una librería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OJO con el VAR!!!</a:t>
            </a:r>
            <a:endParaRPr/>
          </a:p>
          <a:p>
            <a:pPr marL="114300" marR="1143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b2c7518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b2c7518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8581f7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8581f7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2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3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4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75"/>
            <a:ext cx="2220900" cy="23013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CFP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CFP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0">
            <a:alphaModFix/>
          </a:blip>
          <a:srcRect l="86163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npmjs.com/package/ascii-art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3997EC-600F-452E-9301-D62F7E977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s-AR" sz="4000" dirty="0"/>
              <a:t>NPM: Gestión de Dependencias</a:t>
            </a:r>
          </a:p>
        </p:txBody>
      </p:sp>
      <p:sp>
        <p:nvSpPr>
          <p:cNvPr id="11" name="Google Shape;181;p23">
            <a:extLst>
              <a:ext uri="{FF2B5EF4-FFF2-40B4-BE49-F238E27FC236}">
                <a16:creationId xmlns:a16="http://schemas.microsoft.com/office/drawing/2014/main" id="{FCE5D9FC-40AC-4EDE-83F5-1EDE1EF91079}"/>
              </a:ext>
            </a:extLst>
          </p:cNvPr>
          <p:cNvSpPr txBox="1">
            <a:spLocks/>
          </p:cNvSpPr>
          <p:nvPr/>
        </p:nvSpPr>
        <p:spPr>
          <a:xfrm>
            <a:off x="311700" y="1308032"/>
            <a:ext cx="8520600" cy="554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l">
              <a:buSzPts val="2800"/>
              <a:buChar char="•"/>
            </a:pPr>
            <a:r>
              <a:rPr lang="es-ES" sz="2800" b="0" dirty="0" err="1">
                <a:solidFill>
                  <a:schemeClr val="tx1"/>
                </a:solidFill>
              </a:rPr>
              <a:t>Node</a:t>
            </a:r>
            <a:r>
              <a:rPr lang="es-ES" sz="2800" b="0" dirty="0">
                <a:solidFill>
                  <a:schemeClr val="tx1"/>
                </a:solidFill>
              </a:rPr>
              <a:t> </a:t>
            </a:r>
            <a:r>
              <a:rPr lang="es-ES" sz="2800" b="0" dirty="0" err="1">
                <a:solidFill>
                  <a:schemeClr val="tx1"/>
                </a:solidFill>
              </a:rPr>
              <a:t>Package</a:t>
            </a:r>
            <a:r>
              <a:rPr lang="es-ES" sz="2800" b="0" dirty="0">
                <a:solidFill>
                  <a:schemeClr val="tx1"/>
                </a:solidFill>
              </a:rPr>
              <a:t> Manager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Gestión de Dependencias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Crear un proyecto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Instalar dependencias</a:t>
            </a:r>
          </a:p>
          <a:p>
            <a:pPr lvl="1" algn="l">
              <a:spcBef>
                <a:spcPts val="0"/>
              </a:spcBef>
              <a:buSzPts val="240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A partir del nombre</a:t>
            </a:r>
          </a:p>
          <a:p>
            <a:pPr lvl="1" algn="l">
              <a:spcBef>
                <a:spcPts val="0"/>
              </a:spcBef>
              <a:buSzPts val="2400"/>
              <a:buChar char="•"/>
            </a:pPr>
            <a:r>
              <a:rPr lang="es-ES" sz="2800" dirty="0">
                <a:solidFill>
                  <a:schemeClr val="tx1"/>
                </a:solidFill>
              </a:rPr>
              <a:t>A partir del </a:t>
            </a:r>
            <a:r>
              <a:rPr lang="es-ES" sz="2800" dirty="0" err="1">
                <a:solidFill>
                  <a:schemeClr val="tx1"/>
                </a:solidFill>
              </a:rPr>
              <a:t>package.json</a:t>
            </a:r>
            <a:endParaRPr lang="es-ES" sz="2800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Ubicación de las dependencias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Eliminar/actualizar dependencias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Listar dependencias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Consultar dependencias desactualizadas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Definir/ejecutar tareas del </a:t>
            </a:r>
            <a:r>
              <a:rPr lang="es-ES" sz="2800" b="0" dirty="0" err="1">
                <a:solidFill>
                  <a:schemeClr val="tx1"/>
                </a:solidFill>
              </a:rPr>
              <a:t>package.json</a:t>
            </a:r>
            <a:endParaRPr lang="es-ES" sz="2800" b="0" dirty="0">
              <a:solidFill>
                <a:schemeClr val="tx1"/>
              </a:solidFill>
            </a:endParaRP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Recomendaciones</a:t>
            </a:r>
          </a:p>
          <a:p>
            <a:pPr lvl="0" algn="l">
              <a:spcBef>
                <a:spcPts val="0"/>
              </a:spcBef>
              <a:buSzPts val="2800"/>
              <a:buChar char="•"/>
            </a:pPr>
            <a:r>
              <a:rPr lang="es-ES" sz="2800" b="0" dirty="0">
                <a:solidFill>
                  <a:schemeClr val="tx1"/>
                </a:solidFill>
              </a:rPr>
              <a:t>Manejo básico de consola</a:t>
            </a:r>
          </a:p>
        </p:txBody>
      </p:sp>
      <p:sp>
        <p:nvSpPr>
          <p:cNvPr id="10" name="Google Shape;180;p23">
            <a:extLst>
              <a:ext uri="{FF2B5EF4-FFF2-40B4-BE49-F238E27FC236}">
                <a16:creationId xmlns:a16="http://schemas.microsoft.com/office/drawing/2014/main" id="{E90A5C22-C042-4F7A-A06D-9614DA221678}"/>
              </a:ext>
            </a:extLst>
          </p:cNvPr>
          <p:cNvSpPr txBox="1">
            <a:spLocks/>
          </p:cNvSpPr>
          <p:nvPr/>
        </p:nvSpPr>
        <p:spPr>
          <a:xfrm>
            <a:off x="311700" y="912681"/>
            <a:ext cx="8520600" cy="39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>
                <a:solidFill>
                  <a:schemeClr val="tx1"/>
                </a:solidFill>
              </a:rPr>
              <a:t>Agenda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6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Ignorando archivos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especificar qué archivos y/o carpetas no queremos que se agreguen a nuestro repositorio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de hacerlo es especificando el nombre de los archivos, y dónde se encuentran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lugar en donde hay que hacerlo es un archivo especial → .gitignore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Este archivo se crea como cualquier otro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manera, cuando agregan los archivos con “</a:t>
            </a:r>
            <a:r>
              <a:rPr lang="en" i="1"/>
              <a:t>git add .</a:t>
            </a:r>
            <a:r>
              <a:rPr lang="en"/>
              <a:t>” los archivos/carpetas que figuren en .gitignore, no se agregan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Actualizar/Eliminar Dependencias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el desarrollador de la dependencia que se descargó, haya modificado la forma en que una función es invocada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Esto quiere decir que la versión que nos descargamos, quedó desactualizada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Existe un comando que se encarga de actualizar las dependencias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update &lt;nombre_dependencia&gt;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ocurrir que descargamos una dependencia por error, o que una dependencia que antes se usaba, ahora no se usa más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uninstall &lt;nombre_dependencia&gt;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Listar Dependencias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en un proyecto uno pierda el rastro de cuales son las dependencias instaladas → comando para verlas (listarlas)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list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Otra forma de ver las dependencias instaladas, es fijarse directo en el package.json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Ambas formas son válidas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l="12540" t="87753" r="65690" b="7398"/>
          <a:stretch/>
        </p:blipFill>
        <p:spPr>
          <a:xfrm>
            <a:off x="55125" y="4688400"/>
            <a:ext cx="5728973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4">
            <a:alphaModFix/>
          </a:blip>
          <a:srcRect l="14552" t="5005" r="65255" b="71972"/>
          <a:stretch/>
        </p:blipFill>
        <p:spPr>
          <a:xfrm>
            <a:off x="5699075" y="3864188"/>
            <a:ext cx="3391728" cy="29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/>
          <p:nvPr/>
        </p:nvSpPr>
        <p:spPr>
          <a:xfrm>
            <a:off x="222025" y="4973100"/>
            <a:ext cx="2008200" cy="424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4"/>
          <p:cNvSpPr/>
          <p:nvPr/>
        </p:nvSpPr>
        <p:spPr>
          <a:xfrm>
            <a:off x="5944700" y="5878357"/>
            <a:ext cx="1497900" cy="53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Consultar Actualización de Dependencias</a:t>
            </a: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138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no hay que fijarse si las dependencias están desactualizadas (o no) una por una → npm outdated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304575" y="3828633"/>
            <a:ext cx="4467900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npm outdated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Package      Current   Wanted   Latest  Location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glob          5.0.15   5.0.15    6.0.1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nothingness    0.0.3      git      git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npm            3.5.1    3.5.2    3.5.1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local-dev      0.0.3   linked   linked  test-outdated-output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once           1.3.2    1.3.3    1.3.3  test-outdated-output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4889325" y="3925033"/>
            <a:ext cx="39501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"glob": "^5.0.15",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"nothingness": "github:othiym23/nothingness#master",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"npm": "^3.5.1",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"once": "^1.3.1"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5"/>
          <p:cNvSpPr/>
          <p:nvPr/>
        </p:nvSpPr>
        <p:spPr>
          <a:xfrm rot="-5400000">
            <a:off x="2319375" y="3276000"/>
            <a:ext cx="172800" cy="42024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5"/>
          <p:cNvSpPr/>
          <p:nvPr/>
        </p:nvSpPr>
        <p:spPr>
          <a:xfrm rot="-5400000">
            <a:off x="6696375" y="3397500"/>
            <a:ext cx="172800" cy="39594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1818975" y="5514600"/>
            <a:ext cx="1173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COMANDO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6277575" y="5514600"/>
            <a:ext cx="1173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package.json</a:t>
            </a:r>
            <a:endParaRPr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Atajos para trabajar con NPM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sistemas siempre se busca hacer las cosas repetitivas en el menor tiempo posible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comandos de NPM se usan bastante, por lo que existen otras formas de hacer el mismo comando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→ npm i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init -y → genera package.json con valores por defecto (sin hacer preguntas)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test → npm 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--global imagejs → npm i -g imagejs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Definir/ejecutar Tareas en package.json</a:t>
            </a: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311700" y="1536627"/>
            <a:ext cx="8520600" cy="32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Es muy común que una determinada tarea la realicemos de forma repetitiva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El mismo comando lo escribimos muchas veces</a:t>
            </a:r>
            <a:endParaRPr sz="1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1800"/>
              <a:t>Ese comando puede ser largo y tedioso de escribirlo </a:t>
            </a:r>
            <a:r>
              <a:rPr lang="en"/>
              <a:t>→ ej: node &lt;ruta_archivo_js&gt;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NPM permite definir comandos en el package.json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 sintaxis es “npm run &lt;nombre_tarea&gt;”</a:t>
            </a:r>
            <a:endParaRPr sz="1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 l="14647" t="5032" r="65198" b="72520"/>
          <a:stretch/>
        </p:blipFill>
        <p:spPr>
          <a:xfrm>
            <a:off x="256650" y="3898925"/>
            <a:ext cx="3710126" cy="2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 rotWithShape="1">
          <a:blip r:embed="rId4">
            <a:alphaModFix/>
          </a:blip>
          <a:srcRect r="1903"/>
          <a:stretch/>
        </p:blipFill>
        <p:spPr>
          <a:xfrm>
            <a:off x="4097297" y="4473400"/>
            <a:ext cx="5044500" cy="13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377400" y="4756225"/>
            <a:ext cx="3589500" cy="76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7679537" y="4406757"/>
            <a:ext cx="1042500" cy="33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7679537" y="4746362"/>
            <a:ext cx="1042500" cy="33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09" name="Google Shape;309;p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instalar dependencias que no se vayan a usar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Intentar mantener todo actualizado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así evitar problemas de compatibilidad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 modificar manualmente la sección de dependencias del package.json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Los comandos de NPM son los que modifican automáticamente esas secciones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Acostumbrarse a usar las tareas para trabajar de forma más prolija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Acostumbrarse a usar la consola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Adicional - Manejo de Consola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Comandos básicos porque van a empezar a trabajar más con la consola</a:t>
            </a: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dir → listar los archivos y carpetas a partir de la ubicación actual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cd → acceder a una carpeta, cambiar directorio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cls → limpiar el contenido de la pantalla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ren → renombrar un archivo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copy → copiar un archivo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del → borrar un archivo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3997EC-600F-452E-9301-D62F7E977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en" sz="4000" dirty="0"/>
              <a:t>TypeScript</a:t>
            </a:r>
            <a:endParaRPr lang="es-AR" sz="4000" dirty="0"/>
          </a:p>
        </p:txBody>
      </p:sp>
      <p:sp>
        <p:nvSpPr>
          <p:cNvPr id="10" name="Google Shape;180;p23">
            <a:extLst>
              <a:ext uri="{FF2B5EF4-FFF2-40B4-BE49-F238E27FC236}">
                <a16:creationId xmlns:a16="http://schemas.microsoft.com/office/drawing/2014/main" id="{E90A5C22-C042-4F7A-A06D-9614DA221678}"/>
              </a:ext>
            </a:extLst>
          </p:cNvPr>
          <p:cNvSpPr txBox="1">
            <a:spLocks/>
          </p:cNvSpPr>
          <p:nvPr/>
        </p:nvSpPr>
        <p:spPr>
          <a:xfrm>
            <a:off x="311700" y="912681"/>
            <a:ext cx="8520600" cy="39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>
                <a:solidFill>
                  <a:schemeClr val="tx1"/>
                </a:solidFill>
              </a:rPr>
              <a:t>Agenda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Google Shape;373;p48">
            <a:extLst>
              <a:ext uri="{FF2B5EF4-FFF2-40B4-BE49-F238E27FC236}">
                <a16:creationId xmlns:a16="http://schemas.microsoft.com/office/drawing/2014/main" id="{5A6ECB6D-AEF9-49CC-9037-060471FA10F4}"/>
              </a:ext>
            </a:extLst>
          </p:cNvPr>
          <p:cNvSpPr txBox="1">
            <a:spLocks/>
          </p:cNvSpPr>
          <p:nvPr/>
        </p:nvSpPr>
        <p:spPr>
          <a:xfrm>
            <a:off x="311700" y="1308032"/>
            <a:ext cx="8520600" cy="5324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Características del Lenguaje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Instalación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Traducción: TypeScript → JavaScript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Tipado en las variables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Restricciones impuestas en el tipado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Demostración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>
                <a:solidFill>
                  <a:schemeClr val="tx1"/>
                </a:solidFill>
              </a:rPr>
              <a:t>Comparación código JS/TS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>
                <a:solidFill>
                  <a:schemeClr val="tx1"/>
                </a:solidFill>
              </a:rPr>
              <a:t>Restricciones de tipos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Razones para usar TypeScript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Diferencias TypeScript/JavaScript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b="0">
                <a:solidFill>
                  <a:schemeClr val="tx1"/>
                </a:solidFill>
              </a:rPr>
              <a:t>Recomendaciones</a:t>
            </a:r>
            <a:endParaRPr lang="es-E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2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/>
        </p:nvSpPr>
        <p:spPr>
          <a:xfrm>
            <a:off x="1183700" y="1153350"/>
            <a:ext cx="2569800" cy="162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básica</a:t>
            </a:r>
            <a:endParaRPr sz="3000"/>
          </a:p>
        </p:txBody>
      </p:sp>
      <p:sp>
        <p:nvSpPr>
          <p:cNvPr id="361" name="Google Shape;361;p47"/>
          <p:cNvSpPr txBox="1"/>
          <p:nvPr/>
        </p:nvSpPr>
        <p:spPr>
          <a:xfrm>
            <a:off x="5284050" y="1153350"/>
            <a:ext cx="2569800" cy="16272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</a:t>
            </a:r>
            <a:endParaRPr sz="3000"/>
          </a:p>
        </p:txBody>
      </p:sp>
      <p:sp>
        <p:nvSpPr>
          <p:cNvPr id="362" name="Google Shape;362;p47"/>
          <p:cNvSpPr txBox="1"/>
          <p:nvPr/>
        </p:nvSpPr>
        <p:spPr>
          <a:xfrm>
            <a:off x="1183700" y="3156718"/>
            <a:ext cx="2569800" cy="1627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 orientada a objetos</a:t>
            </a:r>
            <a:endParaRPr sz="3000"/>
          </a:p>
        </p:txBody>
      </p:sp>
      <p:sp>
        <p:nvSpPr>
          <p:cNvPr id="363" name="Google Shape;363;p47"/>
          <p:cNvSpPr txBox="1"/>
          <p:nvPr/>
        </p:nvSpPr>
        <p:spPr>
          <a:xfrm>
            <a:off x="5284050" y="3156718"/>
            <a:ext cx="2569800" cy="16272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</a:t>
            </a:r>
            <a:endParaRPr sz="3000"/>
          </a:p>
        </p:txBody>
      </p:sp>
      <p:sp>
        <p:nvSpPr>
          <p:cNvPr id="364" name="Google Shape;364;p47"/>
          <p:cNvSpPr txBox="1"/>
          <p:nvPr/>
        </p:nvSpPr>
        <p:spPr>
          <a:xfrm>
            <a:off x="1183700" y="5106158"/>
            <a:ext cx="2569800" cy="162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Bases de datos</a:t>
            </a:r>
            <a:endParaRPr sz="3000"/>
          </a:p>
        </p:txBody>
      </p:sp>
      <p:sp>
        <p:nvSpPr>
          <p:cNvPr id="365" name="Google Shape;365;p47"/>
          <p:cNvSpPr txBox="1"/>
          <p:nvPr/>
        </p:nvSpPr>
        <p:spPr>
          <a:xfrm>
            <a:off x="5284050" y="5106158"/>
            <a:ext cx="2569800" cy="16272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Integracion</a:t>
            </a:r>
            <a:endParaRPr sz="3000"/>
          </a:p>
        </p:txBody>
      </p:sp>
      <p:sp>
        <p:nvSpPr>
          <p:cNvPr id="366" name="Google Shape;366;p47"/>
          <p:cNvSpPr txBox="1"/>
          <p:nvPr/>
        </p:nvSpPr>
        <p:spPr>
          <a:xfrm>
            <a:off x="665000" y="76200"/>
            <a:ext cx="3607200" cy="7869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Programación</a:t>
            </a:r>
            <a:endParaRPr sz="3000"/>
          </a:p>
        </p:txBody>
      </p:sp>
      <p:sp>
        <p:nvSpPr>
          <p:cNvPr id="367" name="Google Shape;367;p47"/>
          <p:cNvSpPr txBox="1"/>
          <p:nvPr/>
        </p:nvSpPr>
        <p:spPr>
          <a:xfrm>
            <a:off x="4765350" y="76200"/>
            <a:ext cx="3607200" cy="786900"/>
          </a:xfrm>
          <a:prstGeom prst="rect">
            <a:avLst/>
          </a:prstGeom>
          <a:solidFill>
            <a:srgbClr val="FFF2CC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librería?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Código que hace otra persona, que usamos en nuestro código realizar una determinada tarea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si queremos hacer una suma de matrices, podemos descargar una librería que ya tenga la suma implementada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esta manera nos ahorramos trabajo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el momento podemos ver una librería como un conjunto de funciones que ya están implementadas por otra persona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suelen usar varios nombres para definir una librería: módulos, dependencias,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TypeScript</a:t>
            </a:r>
            <a:endParaRPr/>
          </a:p>
        </p:txBody>
      </p:sp>
      <p:sp>
        <p:nvSpPr>
          <p:cNvPr id="379" name="Google Shape;379;p4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con tipos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Característica más importante (de ahí el nombre)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legible/entendible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Más chequeos al momento de desarrollar → mayor seguridad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“traduce” a código Javascript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Comando tsc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compatible con todas las librerías de JS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Soporte de clases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Programación orientada a objetos (en la próxima clase)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en que se definen los if/for/while se mantiene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  <p:sp>
        <p:nvSpPr>
          <p:cNvPr id="385" name="Google Shape;385;p5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NPM: npm install -g typescript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Junto con el lenguaje, se instala el comando “tsc”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Se encarga de hacer la traducción del lenguaje TypeScript, al lenguaje JavaScript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00" y="4675293"/>
            <a:ext cx="8374000" cy="83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Pasaje TypeScript → JavaScript</a:t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311700" y="1700025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Código TypeScript </a:t>
            </a:r>
            <a:r>
              <a:rPr lang="en" sz="1800" b="1" i="1">
                <a:solidFill>
                  <a:srgbClr val="FF0000"/>
                </a:solidFill>
              </a:rPr>
              <a:t>ejemplo.ts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393" name="Google Shape;393;p51"/>
          <p:cNvSpPr txBox="1"/>
          <p:nvPr/>
        </p:nvSpPr>
        <p:spPr>
          <a:xfrm>
            <a:off x="311700" y="5510496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Código JavaScript </a:t>
            </a:r>
            <a:r>
              <a:rPr lang="en" sz="1800" b="1" i="1">
                <a:solidFill>
                  <a:srgbClr val="FF0000"/>
                </a:solidFill>
              </a:rPr>
              <a:t>ejemplo.js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311700" y="3429000"/>
            <a:ext cx="2960400" cy="8982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0000"/>
                </a:solidFill>
              </a:rPr>
              <a:t>tsc</a:t>
            </a:r>
            <a:r>
              <a:rPr lang="en" sz="3000" b="1">
                <a:solidFill>
                  <a:srgbClr val="FF0000"/>
                </a:solidFill>
              </a:rPr>
              <a:t> ejemplo.ts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395" name="Google Shape;395;p51"/>
          <p:cNvSpPr/>
          <p:nvPr/>
        </p:nvSpPr>
        <p:spPr>
          <a:xfrm rot="5400000">
            <a:off x="1342800" y="2562538"/>
            <a:ext cx="898200" cy="5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1"/>
          <p:cNvSpPr/>
          <p:nvPr/>
        </p:nvSpPr>
        <p:spPr>
          <a:xfrm rot="5400000">
            <a:off x="1342800" y="4644038"/>
            <a:ext cx="898200" cy="5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1"/>
          <p:cNvSpPr txBox="1"/>
          <p:nvPr/>
        </p:nvSpPr>
        <p:spPr>
          <a:xfrm>
            <a:off x="3597650" y="1631425"/>
            <a:ext cx="5591700" cy="4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Tiene como entrada un archivo con extensión .ts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Tiene como salida un archivo con extensión .js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Ejemplo: tsc ejemplo.ts → en la misma carpeta va a generarse el archivo “ejemplo.js”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Una vez generado el JS, se lo ejecuta como siempre → node ejemplo.js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 con Tipos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3"/>
          <p:cNvSpPr/>
          <p:nvPr/>
        </p:nvSpPr>
        <p:spPr>
          <a:xfrm>
            <a:off x="4709038" y="1388525"/>
            <a:ext cx="118500" cy="1859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3"/>
          <p:cNvSpPr/>
          <p:nvPr/>
        </p:nvSpPr>
        <p:spPr>
          <a:xfrm>
            <a:off x="4709038" y="3784775"/>
            <a:ext cx="118500" cy="17517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1061100" y="6041675"/>
            <a:ext cx="70218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Los tipos se </a:t>
            </a:r>
            <a:r>
              <a:rPr lang="en" sz="1800" b="1" i="1">
                <a:solidFill>
                  <a:srgbClr val="FF0000"/>
                </a:solidFill>
              </a:rPr>
              <a:t>eliminaron </a:t>
            </a:r>
            <a:r>
              <a:rPr lang="en" sz="1800" b="1">
                <a:solidFill>
                  <a:srgbClr val="FF0000"/>
                </a:solidFill>
              </a:rPr>
              <a:t>→ JS no tiene </a:t>
            </a:r>
            <a:r>
              <a:rPr lang="en" sz="1800" b="1" i="1">
                <a:solidFill>
                  <a:srgbClr val="FF0000"/>
                </a:solidFill>
              </a:rPr>
              <a:t>soporte de tipos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1092538" y="1356875"/>
            <a:ext cx="36165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3"/>
          <p:cNvSpPr txBox="1"/>
          <p:nvPr/>
        </p:nvSpPr>
        <p:spPr>
          <a:xfrm>
            <a:off x="1092538" y="3952425"/>
            <a:ext cx="30000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'Juan'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3"/>
          <p:cNvSpPr txBox="1"/>
          <p:nvPr/>
        </p:nvSpPr>
        <p:spPr>
          <a:xfrm>
            <a:off x="5091063" y="1411050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Código TypeScript </a:t>
            </a:r>
            <a:r>
              <a:rPr lang="en" sz="1800" b="1" i="1">
                <a:solidFill>
                  <a:srgbClr val="FF0000"/>
                </a:solidFill>
              </a:rPr>
              <a:t>ejemplo.ts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091063" y="5196946"/>
            <a:ext cx="29604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Código JavaScript </a:t>
            </a:r>
            <a:r>
              <a:rPr lang="en" sz="1800" b="1" i="1">
                <a:solidFill>
                  <a:srgbClr val="FF0000"/>
                </a:solidFill>
              </a:rPr>
              <a:t>ejemplo.js</a:t>
            </a:r>
            <a:endParaRPr sz="1800" b="1" i="1">
              <a:solidFill>
                <a:srgbClr val="FF0000"/>
              </a:solidFill>
            </a:endParaRPr>
          </a:p>
        </p:txBody>
      </p:sp>
      <p:sp>
        <p:nvSpPr>
          <p:cNvPr id="425" name="Google Shape;425;p53"/>
          <p:cNvSpPr txBox="1"/>
          <p:nvPr/>
        </p:nvSpPr>
        <p:spPr>
          <a:xfrm>
            <a:off x="5091063" y="3155000"/>
            <a:ext cx="2960400" cy="8982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</a:rPr>
              <a:t>tsc ejemplo.ts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426" name="Google Shape;426;p53"/>
          <p:cNvSpPr/>
          <p:nvPr/>
        </p:nvSpPr>
        <p:spPr>
          <a:xfrm rot="5400000">
            <a:off x="6122163" y="2245075"/>
            <a:ext cx="898200" cy="5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3"/>
          <p:cNvSpPr/>
          <p:nvPr/>
        </p:nvSpPr>
        <p:spPr>
          <a:xfrm rot="5400000">
            <a:off x="6122163" y="4413513"/>
            <a:ext cx="898200" cy="5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Restricción de Tipos en Variables (2)</a:t>
            </a:r>
            <a:endParaRPr/>
          </a:p>
        </p:txBody>
      </p:sp>
      <p:pic>
        <p:nvPicPr>
          <p:cNvPr id="444" name="Google Shape;4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87467"/>
            <a:ext cx="8839200" cy="23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5"/>
          <p:cNvSpPr txBox="1"/>
          <p:nvPr/>
        </p:nvSpPr>
        <p:spPr>
          <a:xfrm>
            <a:off x="152400" y="1533925"/>
            <a:ext cx="49239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364800" y="4642550"/>
            <a:ext cx="1470600" cy="676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55"/>
          <p:cNvSpPr txBox="1"/>
          <p:nvPr/>
        </p:nvSpPr>
        <p:spPr>
          <a:xfrm>
            <a:off x="311700" y="6076850"/>
            <a:ext cx="8520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rgbClr val="FF0000"/>
                </a:solidFill>
              </a:rPr>
              <a:t>A una variable de tipo “string” se le asignó un número</a:t>
            </a:r>
            <a:endParaRPr sz="2000" b="1" i="1" dirty="0">
              <a:solidFill>
                <a:srgbClr val="FF0000"/>
              </a:solidFill>
            </a:endParaRPr>
          </a:p>
        </p:txBody>
      </p:sp>
      <p:cxnSp>
        <p:nvCxnSpPr>
          <p:cNvPr id="448" name="Google Shape;448;p55"/>
          <p:cNvCxnSpPr>
            <a:cxnSpLocks/>
            <a:stCxn id="446" idx="3"/>
            <a:endCxn id="447" idx="0"/>
          </p:cNvCxnSpPr>
          <p:nvPr/>
        </p:nvCxnSpPr>
        <p:spPr>
          <a:xfrm>
            <a:off x="1835400" y="4980650"/>
            <a:ext cx="2736600" cy="10962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436;p54">
            <a:extLst>
              <a:ext uri="{FF2B5EF4-FFF2-40B4-BE49-F238E27FC236}">
                <a16:creationId xmlns:a16="http://schemas.microsoft.com/office/drawing/2014/main" id="{C2E8F254-F5CA-4727-8F5D-6B6689B943B8}"/>
              </a:ext>
            </a:extLst>
          </p:cNvPr>
          <p:cNvSpPr txBox="1"/>
          <p:nvPr/>
        </p:nvSpPr>
        <p:spPr>
          <a:xfrm>
            <a:off x="4905828" y="1698171"/>
            <a:ext cx="4085771" cy="1570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rgbClr val="FF0000"/>
                </a:solidFill>
              </a:rPr>
              <a:t>Al querer compilar a JS nos va a dar error porque los tipos no son compatibles</a:t>
            </a:r>
            <a:endParaRPr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56937"/>
            <a:ext cx="9144000" cy="188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Tipos en Funciones</a:t>
            </a:r>
            <a:endParaRPr/>
          </a:p>
        </p:txBody>
      </p:sp>
      <p:sp>
        <p:nvSpPr>
          <p:cNvPr id="455" name="Google Shape;455;p56"/>
          <p:cNvSpPr txBox="1"/>
          <p:nvPr/>
        </p:nvSpPr>
        <p:spPr>
          <a:xfrm>
            <a:off x="152400" y="1533925"/>
            <a:ext cx="4923900" cy="21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"Hola "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6"/>
          <p:cNvSpPr/>
          <p:nvPr/>
        </p:nvSpPr>
        <p:spPr>
          <a:xfrm>
            <a:off x="233775" y="4629525"/>
            <a:ext cx="2538900" cy="34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1979700" y="5628975"/>
            <a:ext cx="5184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F0000"/>
                </a:solidFill>
              </a:rPr>
              <a:t>A una función con parámetro de tipo “string” se le pasó una variable numérica</a:t>
            </a:r>
            <a:endParaRPr sz="1800" b="1" i="1">
              <a:solidFill>
                <a:srgbClr val="FF0000"/>
              </a:solidFill>
            </a:endParaRPr>
          </a:p>
        </p:txBody>
      </p:sp>
      <p:cxnSp>
        <p:nvCxnSpPr>
          <p:cNvPr id="458" name="Google Shape;458;p56"/>
          <p:cNvCxnSpPr>
            <a:stCxn id="456" idx="3"/>
            <a:endCxn id="457" idx="0"/>
          </p:cNvCxnSpPr>
          <p:nvPr/>
        </p:nvCxnSpPr>
        <p:spPr>
          <a:xfrm>
            <a:off x="2772675" y="4800975"/>
            <a:ext cx="1799400" cy="8280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básicos en TypeScript</a:t>
            </a:r>
            <a:endParaRPr/>
          </a:p>
        </p:txBody>
      </p:sp>
      <p:sp>
        <p:nvSpPr>
          <p:cNvPr id="464" name="Google Shape;464;p57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439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65" name="Google Shape;465;p57"/>
          <p:cNvGraphicFramePr/>
          <p:nvPr/>
        </p:nvGraphicFramePr>
        <p:xfrm>
          <a:off x="952500" y="1536625"/>
          <a:ext cx="7239000" cy="505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dk2"/>
                          </a:solidFill>
                        </a:rPr>
                        <a:t>Tipo</a:t>
                      </a:r>
                      <a:endParaRPr sz="2400"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121900" marB="1219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2400" b="1">
                          <a:solidFill>
                            <a:schemeClr val="dk2"/>
                          </a:solidFill>
                        </a:rPr>
                        <a:t>Significado</a:t>
                      </a:r>
                      <a:endParaRPr sz="1900" b="1"/>
                    </a:p>
                  </a:txBody>
                  <a:tcPr marL="91425" marR="91425" marT="121900" marB="12190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number</a:t>
                      </a:r>
                      <a:endParaRPr sz="18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Cualquier tipo de número</a:t>
                      </a:r>
                      <a:endParaRPr sz="18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boolean</a:t>
                      </a:r>
                      <a:endParaRPr sz="18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Verdadero/falso</a:t>
                      </a:r>
                      <a:endParaRPr sz="18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string</a:t>
                      </a:r>
                      <a:endParaRPr sz="18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Texto</a:t>
                      </a:r>
                      <a:endParaRPr sz="18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null</a:t>
                      </a:r>
                      <a:endParaRPr sz="18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Cuando un elemento no tiene valores</a:t>
                      </a:r>
                      <a:endParaRPr sz="18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undefined</a:t>
                      </a:r>
                      <a:endParaRPr sz="18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Cuando una variable no está inicializada</a:t>
                      </a:r>
                      <a:endParaRPr sz="18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</a:t>
                      </a:r>
                      <a:endParaRPr sz="18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Cualquier tipo</a:t>
                      </a:r>
                      <a:endParaRPr sz="1800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void</a:t>
                      </a:r>
                      <a:endParaRPr sz="1800" i="1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/>
                        <a:t>Cuando las funciones no retornan nada</a:t>
                      </a:r>
                      <a:endParaRPr sz="1800" i="1"/>
                    </a:p>
                  </a:txBody>
                  <a:tcPr marL="91425" marR="91425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Razones para usar TypeScript</a:t>
            </a:r>
            <a:endParaRPr/>
          </a:p>
        </p:txBody>
      </p:sp>
      <p:sp>
        <p:nvSpPr>
          <p:cNvPr id="477" name="Google Shape;477;p5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Muchos de los errores en JS surgen al momento de ejecutar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ejemplo llamar a una función con un parámetro de otro tipo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proyectos grandes, este tipo de cuestiones hacen perder mucho tiempo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chequeo de tipos hace que gran parte de los errores que surjan, se puedan detectar al momento de escribir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 decir antes de ejecutarlo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trata de JavaScript pero con más funcionalidades</a:t>
            </a:r>
            <a:endParaRPr/>
          </a:p>
        </p:txBody>
      </p:sp>
      <p:pic>
        <p:nvPicPr>
          <p:cNvPr id="478" name="Google Shape;47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438" y="4733667"/>
            <a:ext cx="1485575" cy="14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entre TypeScript y JavaScript</a:t>
            </a:r>
            <a:endParaRPr/>
          </a:p>
        </p:txBody>
      </p:sp>
      <p:sp>
        <p:nvSpPr>
          <p:cNvPr id="484" name="Google Shape;484;p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orientación a objetos, JS es de scripting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Tipado estático vs. dinámico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soporte de interfaces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TS tiene parámetros opcionales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Cambia la forma en que se importan las librerías en el código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JS → let readlineSync = require(“readline-sync”)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TS → import * as ReadlineSync from ‘./node_modules/readline-sync’;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490" name="Google Shape;490;p6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“camelCase” para definir funciones y variables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nombres descriptivos para las variables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estructura “for” permite declarar variables en el mismo lugar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en cuenta que el código que hagamos lo van a leer otras personas, o nosotros mismos dentro de varios meses o incluso años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Lo mejor es que el código sea fácil de leer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que igualmente sea complicado, usar comentarios para facilitar la lectura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Package Manager (NPM)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Gestor de Paquetes/Dependencias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maneja por línea de comandos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descargar librerías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Desde un determinado lugar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Guarda registro de las librerías descargadas 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Junto con su versión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definir tareas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Facilitan el desarrollo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3997EC-600F-452E-9301-D62F7E977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s-ES" sz="3200" dirty="0" err="1"/>
              <a:t>Intro</a:t>
            </a:r>
            <a:r>
              <a:rPr lang="es-ES" sz="3200" dirty="0"/>
              <a:t> a Programación Orientada a Objetos</a:t>
            </a:r>
            <a:endParaRPr lang="es-AR" sz="3200" dirty="0"/>
          </a:p>
        </p:txBody>
      </p:sp>
      <p:sp>
        <p:nvSpPr>
          <p:cNvPr id="10" name="Google Shape;180;p23">
            <a:extLst>
              <a:ext uri="{FF2B5EF4-FFF2-40B4-BE49-F238E27FC236}">
                <a16:creationId xmlns:a16="http://schemas.microsoft.com/office/drawing/2014/main" id="{E90A5C22-C042-4F7A-A06D-9614DA221678}"/>
              </a:ext>
            </a:extLst>
          </p:cNvPr>
          <p:cNvSpPr txBox="1">
            <a:spLocks/>
          </p:cNvSpPr>
          <p:nvPr/>
        </p:nvSpPr>
        <p:spPr>
          <a:xfrm>
            <a:off x="311700" y="912681"/>
            <a:ext cx="8520600" cy="39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>
                <a:solidFill>
                  <a:schemeClr val="tx1"/>
                </a:solidFill>
              </a:rPr>
              <a:t>Agenda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Google Shape;373;p48">
            <a:extLst>
              <a:ext uri="{FF2B5EF4-FFF2-40B4-BE49-F238E27FC236}">
                <a16:creationId xmlns:a16="http://schemas.microsoft.com/office/drawing/2014/main" id="{5A6ECB6D-AEF9-49CC-9037-060471FA10F4}"/>
              </a:ext>
            </a:extLst>
          </p:cNvPr>
          <p:cNvSpPr txBox="1">
            <a:spLocks/>
          </p:cNvSpPr>
          <p:nvPr/>
        </p:nvSpPr>
        <p:spPr>
          <a:xfrm>
            <a:off x="311700" y="1308032"/>
            <a:ext cx="8520600" cy="5549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Nueva forma de pensar los problemas → objetos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Un objeto en la vida real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Funcionalidad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Estado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Noción de abstracción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Ejemplos de objetos reales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Representación de Objetos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En papel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En máquina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La clase Televisor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Constructores de Clase</a:t>
            </a:r>
          </a:p>
          <a:p>
            <a:pPr marL="393700" indent="-342900" algn="l">
              <a:buSzPts val="2800"/>
              <a:buFont typeface="Arial" panose="020B0604020202020204" pitchFamily="34" charset="0"/>
              <a:buChar char="•"/>
            </a:pPr>
            <a:r>
              <a:rPr lang="es-ES" sz="2400" b="0" dirty="0">
                <a:solidFill>
                  <a:schemeClr val="tx1"/>
                </a:solidFill>
              </a:rPr>
              <a:t>Demostración en Clase</a:t>
            </a:r>
            <a:endParaRPr lang="es-E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3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forma de pensar los problemas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encararon los problemas directamente escribiendo el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se plantea una </a:t>
            </a:r>
            <a:r>
              <a:rPr lang="en" i="1"/>
              <a:t>estrategia </a:t>
            </a:r>
            <a:r>
              <a:rPr lang="en"/>
              <a:t>para resolver un problema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Tener una estrategia antes de resolver un problema hace más fácil y clara la programación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de las estrategias posibles es la </a:t>
            </a:r>
            <a:r>
              <a:rPr lang="en" i="1"/>
              <a:t>Programación Orientada a Objetos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Objeto en la Vida Real (1)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Tomar como ejemplo un </a:t>
            </a:r>
            <a:r>
              <a:rPr lang="en" i="1"/>
              <a:t>televisor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televisor tiene varias funcionalidades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Mostrar los programas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Cambiar canales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Cambiar volumen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televisor también tiene un estado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Canal actual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Volumen actual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Prendido/apagado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25" y="4204200"/>
            <a:ext cx="2738001" cy="18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Objeto en la Vida Real (2)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puede ser definido conociendo: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decir, que nos interesa saber cuál es el estado de un objeto, y qué cosas hace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lo tanto podemos hacer dos asociaciones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Funcionalidades → Funciones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Variables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Otros Ejemplos de Objetos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auto por ejemplo también tiene sus funciones y su estado	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Acelerar, frenar, prender, apagar,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Velocidad actual, prendido/apagado, etc.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Teléfono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Sacar fotos, llamar, mensajear,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Prendido/apagado, nivel de batería, etc.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Impresora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Funciones → Imprimir, prender/apagar, etc.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Estado → Prendido/apagado, nivel de tinta, etc.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que en todos los casos, se hizo énfasis en que nos interesa el </a:t>
            </a:r>
            <a:r>
              <a:rPr lang="en" i="1"/>
              <a:t>estado </a:t>
            </a:r>
            <a:r>
              <a:rPr lang="en"/>
              <a:t>y las </a:t>
            </a:r>
            <a:r>
              <a:rPr lang="en" i="1"/>
              <a:t>funciones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también, que en </a:t>
            </a:r>
            <a:r>
              <a:rPr lang="en" i="1"/>
              <a:t>ningún </a:t>
            </a:r>
            <a:r>
              <a:rPr lang="en"/>
              <a:t>caso nos interesa saber cómo funciona internamente el objeto (visto desde afuera)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nos interesa saber cómo hace la tele internamente para cambiar de canal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nos interesa saber cómo funciona el acelerador de un auto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Tampoco nos interesa saber cómo es el mecanismo de la cámara de un teléfono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todos los casos nos interesa la función concreta, sin pensar en cómo está implementada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Noción de Abstracción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Objetos - Planteo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618950" y="1536633"/>
            <a:ext cx="52131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Antes de escribir el código, lo mejor es plantear cuál sería el estado (variables) y las funciones de lo que quiero modelar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11700" y="1536625"/>
            <a:ext cx="31716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endParaRPr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Objetos - Pseudocódigo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4058400" y="1643683"/>
            <a:ext cx="42603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del planteo general, es más fácil ir planteando las funciones y el estado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35500" y="1204475"/>
            <a:ext cx="3822900" cy="4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subirVolumen: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bajarVolumen: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subirCanal: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bajarCanal: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de Conceptos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objeto se modela de la forma que se asemeja a la vida real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Tiene estado y funcionalidades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usamos un objeto, lo que nos interesa son las funciones que provee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desde afuera no necesitamos conocer cómo un objeto funciona internamente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 de Clase y Objeto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diseñamos el televisor, en realidad lo que hacemos es implementar la clase Televisor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primerTelevisor se dice que es un objeto de la clase Televisor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Podemos tener la cantidad de televisores que querramos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 rot="5400000">
            <a:off x="1368600" y="1301600"/>
            <a:ext cx="197100" cy="11805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/>
          <p:nvPr/>
        </p:nvSpPr>
        <p:spPr>
          <a:xfrm rot="5400000">
            <a:off x="2855025" y="1529900"/>
            <a:ext cx="197100" cy="7239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876900" y="1456533"/>
            <a:ext cx="11805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OBJETO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2363325" y="1456533"/>
            <a:ext cx="11805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CLASE</a:t>
            </a:r>
            <a:endParaRPr sz="1200" b="1">
              <a:solidFill>
                <a:srgbClr val="FF0000"/>
              </a:solidFill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 rot="10800000">
            <a:off x="2175900" y="2180567"/>
            <a:ext cx="1827900" cy="1884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32"/>
          <p:cNvSpPr txBox="1"/>
          <p:nvPr/>
        </p:nvSpPr>
        <p:spPr>
          <a:xfrm>
            <a:off x="433050" y="1960900"/>
            <a:ext cx="3771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tercerTelevisor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Dependencias Introducción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install readline-sync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“npm” es el comando del gestor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“install” es una de las funcionalidades de NPM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“readline-sync” es una librería para ingresar datos por teclado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comando se encarga de buscar en la nube la librería, y descargarla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Sin este comando, al momento de hacer el “require” se obtiene el error: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Error: Cannot find module 'readline-sync’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formato del comando para instalar 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npm install &lt;nombre_libreria&gt;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tiene una página web donde poder ver las librerías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Pseudocódigo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la clase va a llevar un nombre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Van a tener variables internas de la clase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Desde afuera no se pueden modificar directamente: o sea que afuera de la clase no se puede hacer → estaPrendido = true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Van a tener funciones a través de las cuales se interactúa con el televisor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173553" y="1297669"/>
            <a:ext cx="3822900" cy="4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3722550" y="1536633"/>
            <a:ext cx="5109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Este código no está del todo listo → cuando lo quieran compilar con “tsc” arroja una serie de errores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Ver la última función elegirCanal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533400" y="1143000"/>
            <a:ext cx="3295800" cy="6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8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85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8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 (1)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2372968" y="1277931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subirVolumen: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bajarVolumen: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subirCanal: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bajarCanal: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272230" y="1277934"/>
            <a:ext cx="1746600" cy="23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estado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5726433" y="1277925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TypeScript (2)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-25297" y="1201725"/>
            <a:ext cx="3220800" cy="54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 Televisor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funciones</a:t>
            </a:r>
            <a:endParaRPr sz="9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3140675" y="1201725"/>
            <a:ext cx="3295800" cy="62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8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85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8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 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5757525" y="1204475"/>
            <a:ext cx="3467100" cy="55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8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	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8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85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8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Representación</a:t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l="83453" t="56076"/>
          <a:stretch/>
        </p:blipFill>
        <p:spPr>
          <a:xfrm>
            <a:off x="2173350" y="1710500"/>
            <a:ext cx="2072226" cy="39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4577763" y="2161025"/>
            <a:ext cx="108600" cy="9669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/>
          <p:nvPr/>
        </p:nvSpPr>
        <p:spPr>
          <a:xfrm>
            <a:off x="4577763" y="3290325"/>
            <a:ext cx="108600" cy="199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4796538" y="2427425"/>
            <a:ext cx="21741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Variables Internas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4796538" y="4072575"/>
            <a:ext cx="11973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Métodos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 (1)</a:t>
            </a:r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se crea un objeto de la clase Televisor, se puede ver que la llamada es parecida a una función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una clase es una función especial que permite crear un objeto a partir de los parámetros que se le pase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1690650" y="4443950"/>
            <a:ext cx="57627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/>
        </p:nvSpPr>
        <p:spPr>
          <a:xfrm>
            <a:off x="5317025" y="1356875"/>
            <a:ext cx="3150300" cy="3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1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1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1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.....</a:t>
            </a:r>
            <a:endParaRPr sz="1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78950" y="1280675"/>
            <a:ext cx="4493100" cy="3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9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90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.....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miTelevisor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 (2)</a:t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1369150" y="4371350"/>
            <a:ext cx="3150300" cy="28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280425" y="2250200"/>
            <a:ext cx="4239000" cy="84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6798975" y="3694275"/>
            <a:ext cx="1557300" cy="286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5571125" y="5049917"/>
            <a:ext cx="26421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EN CASO DE NO EXISTIR CONSTRUCTOR, SE CREA AUTOMÁTICAMENTE UNO SIN PARÁMETROS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03" name="Google Shape;303;p39"/>
          <p:cNvCxnSpPr>
            <a:stCxn id="301" idx="2"/>
            <a:endCxn id="302" idx="0"/>
          </p:cNvCxnSpPr>
          <p:nvPr/>
        </p:nvCxnSpPr>
        <p:spPr>
          <a:xfrm rot="5400000">
            <a:off x="6700275" y="4172625"/>
            <a:ext cx="1069200" cy="6855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3997EC-600F-452E-9301-D62F7E977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4000" dirty="0"/>
              <a:t>Encapsulamiento + Composición</a:t>
            </a:r>
          </a:p>
        </p:txBody>
      </p:sp>
      <p:sp>
        <p:nvSpPr>
          <p:cNvPr id="11" name="Google Shape;181;p23">
            <a:extLst>
              <a:ext uri="{FF2B5EF4-FFF2-40B4-BE49-F238E27FC236}">
                <a16:creationId xmlns:a16="http://schemas.microsoft.com/office/drawing/2014/main" id="{FCE5D9FC-40AC-4EDE-83F5-1EDE1EF91079}"/>
              </a:ext>
            </a:extLst>
          </p:cNvPr>
          <p:cNvSpPr txBox="1">
            <a:spLocks/>
          </p:cNvSpPr>
          <p:nvPr/>
        </p:nvSpPr>
        <p:spPr>
          <a:xfrm>
            <a:off x="311700" y="1308032"/>
            <a:ext cx="8520600" cy="554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Repaso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Noción de Clase e Instancia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Abstracción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Encapsulamiento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Constructores de Clase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Parámetros Opcionales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Demostración en Clase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Las clases como tipos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Composición de Clases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La Clase Televisor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Planteo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Implementación</a:t>
            </a:r>
          </a:p>
          <a:p>
            <a:pPr lvl="1" algn="l">
              <a:spcBef>
                <a:spcPts val="0"/>
              </a:spcBef>
              <a:buSzPts val="24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Recomendaciones</a:t>
            </a:r>
          </a:p>
          <a:p>
            <a:pPr algn="l">
              <a:spcBef>
                <a:spcPts val="0"/>
              </a:spcBef>
              <a:buSzPts val="2800"/>
              <a:buFont typeface="Arial"/>
              <a:buChar char="•"/>
            </a:pPr>
            <a:r>
              <a:rPr lang="es-ES" sz="2800">
                <a:solidFill>
                  <a:schemeClr val="tx1"/>
                </a:solidFill>
              </a:rPr>
              <a:t>Ejercicios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0" name="Google Shape;180;p23">
            <a:extLst>
              <a:ext uri="{FF2B5EF4-FFF2-40B4-BE49-F238E27FC236}">
                <a16:creationId xmlns:a16="http://schemas.microsoft.com/office/drawing/2014/main" id="{E90A5C22-C042-4F7A-A06D-9614DA221678}"/>
              </a:ext>
            </a:extLst>
          </p:cNvPr>
          <p:cNvSpPr txBox="1">
            <a:spLocks/>
          </p:cNvSpPr>
          <p:nvPr/>
        </p:nvSpPr>
        <p:spPr>
          <a:xfrm>
            <a:off x="311700" y="912681"/>
            <a:ext cx="8520600" cy="395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800">
                <a:solidFill>
                  <a:schemeClr val="tx1"/>
                </a:solidFill>
              </a:rPr>
              <a:t>Agenda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(1)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 que interesa conocer de una clase son las funciones que provee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Desde el punto de vista del usuario de una clase, las variables internas no le interesan → por lo tanto no debería poder acceder/modificar dichas variables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correcta es que se modifique a través de una función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poder controlar la forma en que se modifica una variable interna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otra manera podría poner por ejemplo el canal del televisor en -1 → INCORRECTO!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forma correcta es que se modifique a través de una función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Para poder controlar la forma en que se modifica una variable interna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 otra manera podría poner por ejemplo el canal del televisor en -1 → INCORRECTO!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1085500" y="4169700"/>
            <a:ext cx="63546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elegirCanal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(2)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638088" y="5229525"/>
            <a:ext cx="2420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FORMA INCORRECTA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638088" y="5662190"/>
            <a:ext cx="24204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FORMA CORRECTA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1085500" y="5313221"/>
            <a:ext cx="2348400" cy="31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85500" y="5745900"/>
            <a:ext cx="2727600" cy="31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7"/>
          <p:cNvCxnSpPr>
            <a:stCxn id="217" idx="3"/>
            <a:endCxn id="215" idx="1"/>
          </p:cNvCxnSpPr>
          <p:nvPr/>
        </p:nvCxnSpPr>
        <p:spPr>
          <a:xfrm>
            <a:off x="3433900" y="5472371"/>
            <a:ext cx="22041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7"/>
          <p:cNvCxnSpPr>
            <a:stCxn id="218" idx="3"/>
            <a:endCxn id="216" idx="1"/>
          </p:cNvCxnSpPr>
          <p:nvPr/>
        </p:nvCxnSpPr>
        <p:spPr>
          <a:xfrm>
            <a:off x="3813100" y="5905050"/>
            <a:ext cx="18249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 paso: Crear un Proyecto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guarda en un archivo el nombre de las librerías que se van descargando → </a:t>
            </a:r>
            <a:r>
              <a:rPr lang="en" sz="2400" i="1"/>
              <a:t>package.json</a:t>
            </a:r>
            <a:endParaRPr sz="2400" i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Además se guarda la versión de la librería descargada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npm init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Genera el archivo package.json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ejecutar el comando, la consola realiza una serie de preguntas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Nombre del proyecto → ej: CalculadoraMatrices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Descripción, autor, etc.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finalizar la ejecución del comando, en la misma carpeta aparecerá el archivo con la información ingresada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Para poder controlar a qué cosas se puede acceder y a qué cosas no, existen dos palabras especiales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public → cualquiera puede acceder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private → solamente dentro de la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no se especifica ninguna de las dos, automáticamente es “public”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Siempre se recomienda especificar alguna de las dos, para que el código sea más legible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(3)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311700" y="1356875"/>
            <a:ext cx="5279100" cy="52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0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0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050" b="1">
              <a:solidFill>
                <a:srgbClr val="267F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canalInicial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5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0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 b="1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Encapsulamiento (4)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3440800" y="1628725"/>
            <a:ext cx="45027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Se le dicen variables internas porque solamente se acceden internamente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3135025" y="1713175"/>
            <a:ext cx="147900" cy="54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4835275" y="3591800"/>
            <a:ext cx="147900" cy="2157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5081850" y="4231100"/>
            <a:ext cx="34044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Los métodos son públicos porque queremos que se accedan desde afuera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de Clase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311700" y="1308030"/>
            <a:ext cx="8520600" cy="189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 método especial que se invoca al crear una instancia de una determinada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 para crear diferentes versiones de un objeto de una determinada clase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374975" y="3159250"/>
            <a:ext cx="39963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acelerar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velocidadActual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'Renault'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'Clio'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'Peugeot'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'307'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197375" y="3424625"/>
            <a:ext cx="4499700" cy="3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-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año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....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con Parámetros Opcionales</a:t>
            </a:r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body" idx="1"/>
          </p:nvPr>
        </p:nvSpPr>
        <p:spPr>
          <a:xfrm>
            <a:off x="311700" y="1384229"/>
            <a:ext cx="8520600" cy="21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ocurrir que cuando se quiera instanciar una clase, no tengamos todos los valores necesarios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TypeScript permite que se pueda hacer una llamada pero sin todos los parámetros</a:t>
            </a:r>
            <a:endParaRPr/>
          </a:p>
        </p:txBody>
      </p:sp>
      <p:sp>
        <p:nvSpPr>
          <p:cNvPr id="251" name="Google Shape;251;p31"/>
          <p:cNvSpPr txBox="1"/>
          <p:nvPr/>
        </p:nvSpPr>
        <p:spPr>
          <a:xfrm>
            <a:off x="5118451" y="4294125"/>
            <a:ext cx="3811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El caracter ‘?’ indica parámetro opcional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3364850" y="4410825"/>
            <a:ext cx="1026300" cy="25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1"/>
          <p:cNvCxnSpPr>
            <a:stCxn id="251" idx="1"/>
            <a:endCxn id="252" idx="3"/>
          </p:cNvCxnSpPr>
          <p:nvPr/>
        </p:nvCxnSpPr>
        <p:spPr>
          <a:xfrm flipH="1">
            <a:off x="4391251" y="4536975"/>
            <a:ext cx="7272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1"/>
          <p:cNvSpPr txBox="1"/>
          <p:nvPr/>
        </p:nvSpPr>
        <p:spPr>
          <a:xfrm>
            <a:off x="3562175" y="5664175"/>
            <a:ext cx="4233300" cy="804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'Ford'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'Fiesta'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2004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segundoAuto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'Renault'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'Clio'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tercerAuto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'Peugeot'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'307'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/>
          </a:p>
        </p:txBody>
      </p:sp>
      <p:cxnSp>
        <p:nvCxnSpPr>
          <p:cNvPr id="255" name="Google Shape;255;p31"/>
          <p:cNvCxnSpPr>
            <a:stCxn id="251" idx="2"/>
            <a:endCxn id="254" idx="0"/>
          </p:cNvCxnSpPr>
          <p:nvPr/>
        </p:nvCxnSpPr>
        <p:spPr>
          <a:xfrm rot="5400000">
            <a:off x="5909401" y="4549275"/>
            <a:ext cx="884400" cy="13455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Parámetros Opcionales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body" idx="1"/>
          </p:nvPr>
        </p:nvSpPr>
        <p:spPr>
          <a:xfrm>
            <a:off x="311700" y="1536630"/>
            <a:ext cx="8520600" cy="189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de parámetros opcionales no es exclusivo de los constructores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podemos aplicarlo a funciones y/o métodos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2100150" y="3608775"/>
            <a:ext cx="4943700" cy="21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'Imprimiendo mensaje por default'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imprimirMensaje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'Hola como andas'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Clases empleadas como Tipos</a:t>
            </a:r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Notar que cuando instanciamos una clase, escribimos el nombre de la clase como si fuese un tipo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Esto otorga muchas posibilidades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88" y="3308600"/>
            <a:ext cx="41433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/>
        </p:nvSpPr>
        <p:spPr>
          <a:xfrm>
            <a:off x="542700" y="5654125"/>
            <a:ext cx="4275600" cy="93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5236825" y="4541500"/>
            <a:ext cx="3811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Ahora podemos trabajar en las tareas que normalmente se realizan: insertar, buscar, eliminar, etc.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78" name="Google Shape;278;p34"/>
          <p:cNvCxnSpPr>
            <a:endCxn id="277" idx="2"/>
          </p:cNvCxnSpPr>
          <p:nvPr/>
        </p:nvCxnSpPr>
        <p:spPr>
          <a:xfrm rot="10800000" flipH="1">
            <a:off x="4818325" y="5305000"/>
            <a:ext cx="2324400" cy="8157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/>
        </p:nvSpPr>
        <p:spPr>
          <a:xfrm>
            <a:off x="684025" y="3311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tamaño</a:t>
            </a: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Composición de Clases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muy común usar clases más simples para armar clases más complejas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Por ejemplo un auto puede estar compuesto por un motor y ruedas, entre otras cosas</a:t>
            </a: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3226825" y="5093602"/>
            <a:ext cx="147900" cy="1335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/>
          <p:nvPr/>
        </p:nvSpPr>
        <p:spPr>
          <a:xfrm>
            <a:off x="3226825" y="3429000"/>
            <a:ext cx="147900" cy="1335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3868200" y="3172450"/>
            <a:ext cx="52758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modelo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....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'Nafta'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[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Rueda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primerAuto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'Fiat'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'Palio'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motor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5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ruedas</a:t>
            </a:r>
            <a:r>
              <a:rPr lang="en" sz="8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4058850" y="3739850"/>
            <a:ext cx="1773000" cy="380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0" name="Google Shape;290;p35"/>
          <p:cNvCxnSpPr>
            <a:stCxn id="287" idx="1"/>
            <a:endCxn id="289" idx="1"/>
          </p:cNvCxnSpPr>
          <p:nvPr/>
        </p:nvCxnSpPr>
        <p:spPr>
          <a:xfrm rot="10800000" flipH="1">
            <a:off x="3374725" y="3930150"/>
            <a:ext cx="684000" cy="166500"/>
          </a:xfrm>
          <a:prstGeom prst="bentConnector5">
            <a:avLst>
              <a:gd name="adj1" fmla="val 38951"/>
              <a:gd name="adj2" fmla="val 98273"/>
              <a:gd name="adj3" fmla="val 5000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5"/>
          <p:cNvCxnSpPr>
            <a:stCxn id="286" idx="1"/>
            <a:endCxn id="289" idx="1"/>
          </p:cNvCxnSpPr>
          <p:nvPr/>
        </p:nvCxnSpPr>
        <p:spPr>
          <a:xfrm rot="10800000" flipH="1">
            <a:off x="3374725" y="3930052"/>
            <a:ext cx="684000" cy="1831200"/>
          </a:xfrm>
          <a:prstGeom prst="bentConnector3">
            <a:avLst>
              <a:gd name="adj1" fmla="val 3895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Planteo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3986525" y="1536625"/>
            <a:ext cx="48459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muy importante hacer un primer planteo de lo que vamos a hacer antes de pasar al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bien es una buena práctica hacer un planteo, no hay una forma única de hacerlo → cada uno lo hace de la manera que mejor le sirva</a:t>
            </a:r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503250" y="1564050"/>
            <a:ext cx="3167400" cy="37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clase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variables_internas</a:t>
            </a:r>
            <a:endParaRPr sz="11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estaPrendido: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11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volumenActual: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1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canalActual: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1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decodificador: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endParaRPr sz="11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métodos</a:t>
            </a:r>
            <a:endParaRPr sz="1100" b="1">
              <a:solidFill>
                <a:srgbClr val="001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t="63235" r="46438"/>
          <a:stretch/>
        </p:blipFill>
        <p:spPr>
          <a:xfrm>
            <a:off x="1716025" y="2158135"/>
            <a:ext cx="5711957" cy="275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Diagrama</a:t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4271575" y="2699350"/>
            <a:ext cx="1350600" cy="32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654400" y="2908375"/>
            <a:ext cx="1016400" cy="32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4835175" y="5470825"/>
            <a:ext cx="40782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flecha indica composición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434850" y="5357125"/>
            <a:ext cx="40782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La clase Televisor está compuesta por la clase Decodificador</a:t>
            </a:r>
            <a:endParaRPr sz="1800" b="1">
              <a:solidFill>
                <a:srgbClr val="FF0000"/>
              </a:solidFill>
            </a:endParaRPr>
          </a:p>
        </p:txBody>
      </p:sp>
      <p:cxnSp>
        <p:nvCxnSpPr>
          <p:cNvPr id="309" name="Google Shape;309;p37"/>
          <p:cNvCxnSpPr>
            <a:stCxn id="305" idx="2"/>
            <a:endCxn id="307" idx="0"/>
          </p:cNvCxnSpPr>
          <p:nvPr/>
        </p:nvCxnSpPr>
        <p:spPr>
          <a:xfrm rot="-5400000" flipH="1">
            <a:off x="4685725" y="3282100"/>
            <a:ext cx="2449800" cy="19275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37"/>
          <p:cNvCxnSpPr>
            <a:stCxn id="306" idx="1"/>
            <a:endCxn id="308" idx="1"/>
          </p:cNvCxnSpPr>
          <p:nvPr/>
        </p:nvCxnSpPr>
        <p:spPr>
          <a:xfrm flipH="1">
            <a:off x="435000" y="3069175"/>
            <a:ext cx="2219400" cy="2669700"/>
          </a:xfrm>
          <a:prstGeom prst="bentConnector3">
            <a:avLst>
              <a:gd name="adj1" fmla="val 11072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Clase Televisor - Implementación</a:t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0" y="1169862"/>
            <a:ext cx="4509600" cy="50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900" b="1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subirVolumen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subirCanal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4485950" y="1322250"/>
            <a:ext cx="3779400" cy="3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bajarCanal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estaPrendido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verCanalActual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900" b="1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verVolumenActual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4061750" y="5187025"/>
            <a:ext cx="46278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 b="1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cambiarCanal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b="1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50" y="1398155"/>
            <a:ext cx="8018875" cy="477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Paquete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3239748" y="1608501"/>
            <a:ext cx="11241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BUSCADOR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5528300" y="3488175"/>
            <a:ext cx="1250700" cy="36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8"/>
          <p:cNvCxnSpPr>
            <a:stCxn id="213" idx="3"/>
          </p:cNvCxnSpPr>
          <p:nvPr/>
        </p:nvCxnSpPr>
        <p:spPr>
          <a:xfrm rot="10800000" flipH="1">
            <a:off x="6779000" y="3665925"/>
            <a:ext cx="606900" cy="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5" name="Google Shape;215;p28"/>
          <p:cNvSpPr txBox="1"/>
          <p:nvPr/>
        </p:nvSpPr>
        <p:spPr>
          <a:xfrm>
            <a:off x="7385900" y="3522675"/>
            <a:ext cx="11241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COMANDO</a:t>
            </a:r>
            <a:endParaRPr sz="1200" b="1">
              <a:solidFill>
                <a:srgbClr val="FF0000"/>
              </a:solidFill>
            </a:endParaRPr>
          </a:p>
        </p:txBody>
      </p:sp>
      <p:cxnSp>
        <p:nvCxnSpPr>
          <p:cNvPr id="216" name="Google Shape;216;p28"/>
          <p:cNvCxnSpPr>
            <a:stCxn id="212" idx="1"/>
          </p:cNvCxnSpPr>
          <p:nvPr/>
        </p:nvCxnSpPr>
        <p:spPr>
          <a:xfrm flipH="1">
            <a:off x="2402748" y="1815651"/>
            <a:ext cx="837000" cy="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8"/>
          <p:cNvSpPr/>
          <p:nvPr/>
        </p:nvSpPr>
        <p:spPr>
          <a:xfrm>
            <a:off x="1411400" y="4968381"/>
            <a:ext cx="3828300" cy="141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8"/>
          <p:cNvCxnSpPr>
            <a:stCxn id="217" idx="0"/>
            <a:endCxn id="219" idx="2"/>
          </p:cNvCxnSpPr>
          <p:nvPr/>
        </p:nvCxnSpPr>
        <p:spPr>
          <a:xfrm rot="-5400000">
            <a:off x="3553700" y="3738531"/>
            <a:ext cx="1001700" cy="1458000"/>
          </a:xfrm>
          <a:prstGeom prst="curvedConnector3">
            <a:avLst>
              <a:gd name="adj1" fmla="val 4999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9" name="Google Shape;219;p28"/>
          <p:cNvSpPr txBox="1"/>
          <p:nvPr/>
        </p:nvSpPr>
        <p:spPr>
          <a:xfrm>
            <a:off x="4158050" y="3670725"/>
            <a:ext cx="12507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DESCRIPCIÓN</a:t>
            </a:r>
            <a:endParaRPr sz="1200" b="1">
              <a:solidFill>
                <a:srgbClr val="FF0000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67750" y="6453425"/>
            <a:ext cx="29700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https://www.npmjs.com/package/ascii-art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nombres de las clases arrancan en mayúsculas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Siempre hacer un planteo de lo que debería hacer una clase → después pasarlo a código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Pueden existir las funciones privadas: sirven para hacer cálculos auxiliares que no sean necesarios que se muestren para el usuario de la clase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(funciones) que una clase tenga, deben tener relación entre si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Ejemplo: la clase Televisor no puede tener un método que se encargue de calcular el promedio de un arreglo de números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Práctica, mucha práctica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Paquete - Ejemplo de Uso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875"/>
            <a:ext cx="8085650" cy="51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444375" y="5432901"/>
            <a:ext cx="3719700" cy="109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5182700" y="6197100"/>
            <a:ext cx="29109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La misma página nos muestra cómo usar el paquete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9" name="Google Shape;229;p29"/>
          <p:cNvCxnSpPr>
            <a:stCxn id="228" idx="1"/>
            <a:endCxn id="227" idx="3"/>
          </p:cNvCxnSpPr>
          <p:nvPr/>
        </p:nvCxnSpPr>
        <p:spPr>
          <a:xfrm rot="10800000">
            <a:off x="4164200" y="5980050"/>
            <a:ext cx="1018500" cy="498300"/>
          </a:xfrm>
          <a:prstGeom prst="curvedConnector3">
            <a:avLst>
              <a:gd name="adj1" fmla="val 5000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Conjunto de Dependencias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58308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ahora vimos como instalar paquetes → </a:t>
            </a:r>
            <a:r>
              <a:rPr lang="en" i="1"/>
              <a:t>siempre de a uno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posible que, a partir de un package.json instalar muchas dependencias con el mismo comando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Tiene sentido cuando partimos de un proyecto ya iniciado por otra persona (trabajo en equipo)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Haciendo “</a:t>
            </a:r>
            <a:r>
              <a:rPr lang="en" i="1"/>
              <a:t>npm install</a:t>
            </a:r>
            <a:r>
              <a:rPr lang="en"/>
              <a:t>” se instalan todas las dependencias que figuran en donde dice “dependencies”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l="26546" t="33413" r="52580" b="7914"/>
          <a:stretch/>
        </p:blipFill>
        <p:spPr>
          <a:xfrm>
            <a:off x="6232250" y="1536625"/>
            <a:ext cx="2911752" cy="472036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6187000" y="3429000"/>
            <a:ext cx="88800" cy="26628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Ubicación de las Dependencias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crear un proyecto, se crea el </a:t>
            </a:r>
            <a:r>
              <a:rPr lang="en" i="1"/>
              <a:t>package.json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instalar una dependencia, se guarda en una determinada carpeta → node_modules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CUIDADO: esta carpeta no debería figurar en el repositorio de git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Cuando nos bajamos el proyecto, con </a:t>
            </a:r>
            <a:r>
              <a:rPr lang="en" i="1"/>
              <a:t>npm install </a:t>
            </a:r>
            <a:r>
              <a:rPr lang="en"/>
              <a:t>instalamos todo lo que figure en el </a:t>
            </a:r>
            <a:r>
              <a:rPr lang="en" i="1"/>
              <a:t>package.json</a:t>
            </a:r>
            <a:endParaRPr i="1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 esta manera el proyecto pesa menos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163" y="4736450"/>
            <a:ext cx="1837725" cy="18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/>
          <p:nvPr/>
        </p:nvSpPr>
        <p:spPr>
          <a:xfrm>
            <a:off x="3014213" y="4736450"/>
            <a:ext cx="147900" cy="1855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3383438" y="5085050"/>
            <a:ext cx="48054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Dentro de esa carpeta se puede ver que cada dependencia está en su respectiva carpeta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4864</Words>
  <Application>Microsoft Office PowerPoint</Application>
  <PresentationFormat>Presentación en pantalla (4:3)</PresentationFormat>
  <Paragraphs>897</Paragraphs>
  <Slides>60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Arial</vt:lpstr>
      <vt:lpstr>Courier New</vt:lpstr>
      <vt:lpstr>Roboto</vt:lpstr>
      <vt:lpstr>Calibri</vt:lpstr>
      <vt:lpstr>CFP-2019</vt:lpstr>
      <vt:lpstr>NPM: Gestión de Dependencias</vt:lpstr>
      <vt:lpstr>¿Qué es una librería?</vt:lpstr>
      <vt:lpstr>Node Package Manager (NPM)</vt:lpstr>
      <vt:lpstr>Gestión de Dependencias Introducción</vt:lpstr>
      <vt:lpstr>Primer paso: Crear un Proyecto</vt:lpstr>
      <vt:lpstr>Instalar Paquete</vt:lpstr>
      <vt:lpstr>Instalar Paquete - Ejemplo de Uso</vt:lpstr>
      <vt:lpstr>Instalar Conjunto de Dependencias</vt:lpstr>
      <vt:lpstr>Ubicación de las Dependencias</vt:lpstr>
      <vt:lpstr>git: Ignorando archivos</vt:lpstr>
      <vt:lpstr>Actualizar/Eliminar Dependencias</vt:lpstr>
      <vt:lpstr>Listar Dependencias</vt:lpstr>
      <vt:lpstr>Consultar Actualización de Dependencias</vt:lpstr>
      <vt:lpstr>Atajos para trabajar con NPM</vt:lpstr>
      <vt:lpstr>Definir/ejecutar Tareas en package.json</vt:lpstr>
      <vt:lpstr>Recomendaciones</vt:lpstr>
      <vt:lpstr>Adicional - Manejo de Consola</vt:lpstr>
      <vt:lpstr>TypeScript</vt:lpstr>
      <vt:lpstr>Presentación de PowerPoint</vt:lpstr>
      <vt:lpstr>Características de TypeScript</vt:lpstr>
      <vt:lpstr>Instalación</vt:lpstr>
      <vt:lpstr>Pasaje TypeScript → JavaScript</vt:lpstr>
      <vt:lpstr>Variables con Tipos </vt:lpstr>
      <vt:lpstr>Restricción de Tipos en Variables (2)</vt:lpstr>
      <vt:lpstr>Restricción de Tipos en Funciones</vt:lpstr>
      <vt:lpstr>Tipos básicos en TypeScript</vt:lpstr>
      <vt:lpstr>Razones para usar TypeScript</vt:lpstr>
      <vt:lpstr>Diferencias entre TypeScript y JavaScript</vt:lpstr>
      <vt:lpstr>Recomendaciones Generales</vt:lpstr>
      <vt:lpstr>Intro a Programación Orientada a Objetos</vt:lpstr>
      <vt:lpstr>Nueva forma de pensar los problemas</vt:lpstr>
      <vt:lpstr>Un Objeto en la Vida Real (1)</vt:lpstr>
      <vt:lpstr>Un Objeto en la Vida Real (2)</vt:lpstr>
      <vt:lpstr>Otros Ejemplos de Objetos</vt:lpstr>
      <vt:lpstr>Noción de Abstracción</vt:lpstr>
      <vt:lpstr>Representación de Objetos - Planteo</vt:lpstr>
      <vt:lpstr>Representación de Objetos - Pseudocódigo</vt:lpstr>
      <vt:lpstr>Repaso de Conceptos</vt:lpstr>
      <vt:lpstr>Concepto de Clase y Objeto</vt:lpstr>
      <vt:lpstr>La Clase Televisor - Pseudocódigo</vt:lpstr>
      <vt:lpstr>La Clase Televisor - TypeScript</vt:lpstr>
      <vt:lpstr>La Clase Televisor - TypeScript (1)</vt:lpstr>
      <vt:lpstr>La Clase Televisor - TypeScript (2)</vt:lpstr>
      <vt:lpstr>La Clase Televisor - Representación</vt:lpstr>
      <vt:lpstr>Constructor de Clase (1)</vt:lpstr>
      <vt:lpstr>Constructor de Clase (2)</vt:lpstr>
      <vt:lpstr>Encapsulamiento + Composición</vt:lpstr>
      <vt:lpstr>Encapsulamiento (1)</vt:lpstr>
      <vt:lpstr>Encapsulamiento (2)</vt:lpstr>
      <vt:lpstr>Encapsulamiento (3)</vt:lpstr>
      <vt:lpstr>Encapsulamiento (4)</vt:lpstr>
      <vt:lpstr>Constructor de Clase</vt:lpstr>
      <vt:lpstr>Constructor con Parámetros Opcionales</vt:lpstr>
      <vt:lpstr>Parámetros Opcionales</vt:lpstr>
      <vt:lpstr>Clases empleadas como Tipos</vt:lpstr>
      <vt:lpstr>Composición de Clases</vt:lpstr>
      <vt:lpstr>La Clase Televisor - Planteo</vt:lpstr>
      <vt:lpstr>La Clase Televisor - Diagrama</vt:lpstr>
      <vt:lpstr>La Clase Televisor - Implementación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CFP</dc:title>
  <cp:lastModifiedBy>Mariela Gonzalez</cp:lastModifiedBy>
  <cp:revision>7</cp:revision>
  <dcterms:modified xsi:type="dcterms:W3CDTF">2019-07-05T20:11:06Z</dcterms:modified>
</cp:coreProperties>
</file>