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78" r:id="rId2"/>
    <p:sldId id="274" r:id="rId3"/>
    <p:sldId id="275" r:id="rId4"/>
    <p:sldId id="276" r:id="rId5"/>
    <p:sldId id="277" r:id="rId6"/>
    <p:sldId id="272" r:id="rId7"/>
    <p:sldId id="273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  <p:sldId id="256" r:id="rId17"/>
    <p:sldId id="257" r:id="rId18"/>
    <p:sldId id="258" r:id="rId19"/>
    <p:sldId id="259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669088" cy="9926638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000000"/>
          </p15:clr>
        </p15:guide>
        <p15:guide id="2" pos="2101" userDrawn="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A87886D-E69E-4CF9-A7BD-B9F93E1D88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Programador Full Stack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0DECB-6ED1-42C1-9869-46920EEC77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2144-6C84-4B85-ACA2-95A058CD7635}" type="datetimeFigureOut">
              <a:rPr lang="es-AR" smtClean="0"/>
              <a:t>14/10/2019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CF1688-03AF-4009-B957-5E82733AC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Modulo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4D0954-783E-4E3C-939E-C50726122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512D-8698-4E7C-8300-9145A10A3C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46147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669088" cy="9926638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889938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777606" y="0"/>
            <a:ext cx="2888394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4050" cy="3348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3726" cy="390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9428583"/>
            <a:ext cx="2889938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777606" y="9428582"/>
            <a:ext cx="2888394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32734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32734bc0_0_0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50A363-C9B2-4D8B-81B7-5330F09D81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34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44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:notes"/>
          <p:cNvSpPr txBox="1">
            <a:spLocks noGrp="1"/>
          </p:cNvSpPr>
          <p:nvPr>
            <p:ph type="sldNum" idx="12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B01268-568C-4F86-BD91-B34AD0CA154F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857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1B083-0BBB-4480-BC4B-B2A85360D4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69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7614B-ED85-48FA-9D87-159CBCF988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56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A5F13-1E76-4F5D-8C32-C95D17790A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69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5:notes"/>
          <p:cNvSpPr txBox="1"/>
          <p:nvPr/>
        </p:nvSpPr>
        <p:spPr>
          <a:xfrm>
            <a:off x="3777606" y="9428582"/>
            <a:ext cx="2888394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85" name="Google Shape;785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6" name="Google Shape;786;p95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2B01D6-9321-4FF5-8116-A4A9ECF2C6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81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6:notes"/>
          <p:cNvSpPr txBox="1"/>
          <p:nvPr/>
        </p:nvSpPr>
        <p:spPr>
          <a:xfrm>
            <a:off x="3777606" y="9428582"/>
            <a:ext cx="2888394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794" name="Google Shape;79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5" name="Google Shape;795;p96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5FBD04-2368-4321-9B1D-39F78D19D2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628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97:notes"/>
          <p:cNvSpPr txBox="1"/>
          <p:nvPr/>
        </p:nvSpPr>
        <p:spPr>
          <a:xfrm>
            <a:off x="3777606" y="9428582"/>
            <a:ext cx="2888394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803" name="Google Shape;80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4" name="Google Shape;804;p97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648D9F-9045-4E87-8C8D-D3A0F15A76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229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8:notes"/>
          <p:cNvSpPr txBox="1"/>
          <p:nvPr/>
        </p:nvSpPr>
        <p:spPr>
          <a:xfrm>
            <a:off x="3777606" y="9428582"/>
            <a:ext cx="2888394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812" name="Google Shape;812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3" name="Google Shape;813;p98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1F3FBC-E802-4794-84BC-FEEBCF53B6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26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8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A65A6A-B74D-4D46-A373-F9588C6960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12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9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612A67-2C82-420D-A479-98ECA894ED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84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505232905_0_0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77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55052329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91C37B-3D7F-4153-8741-19E0841992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23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 txBox="1">
            <a:spLocks noGrp="1"/>
          </p:cNvSpPr>
          <p:nvPr>
            <p:ph type="body" idx="1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A153AD-0E57-4E1A-A76D-8CFE93FCE1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57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" name="Google Shape;22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sz="2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" name="Google Shape;31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sz="3600" b="0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sz="4800" b="0" i="0" u="none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3" name="Google Shape;53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5" name="Google Shape;55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876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0" name="Google Shape;40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41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3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60" name="Google Shape;60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2" name="Google Shape;62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3" name="Google Shape;73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5" name="Google Shape;75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9" name="Google Shape;79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80" name="Google Shape;80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2" name="Google Shape;82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4" name="Google Shape;84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6" name="Google Shape;86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90" name="Google Shape;90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92" name="Google Shape;92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1" name="Google Shape;101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03" name="Google Shape;103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4" name="Google Shape;104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6" name="Google Shape;106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5" name="Google Shape;115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7" name="Google Shape;117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 descr="logos 111MIL-01.JPG"/>
          <p:cNvPicPr preferRelativeResize="0"/>
          <p:nvPr/>
        </p:nvPicPr>
        <p:blipFill rotWithShape="1">
          <a:blip r:embed="rId26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7" name="Google Shape;17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3" r:id="rId23"/>
    <p:sldLayoutId id="2147483674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/>
              <a:t>Bases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498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AR" b="1"/>
              <a:t>Lenguaje SQL</a:t>
            </a:r>
            <a:endParaRPr b="1"/>
          </a:p>
        </p:txBody>
      </p:sp>
      <p:sp>
        <p:nvSpPr>
          <p:cNvPr id="474" name="Google Shape;474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-AR" sz="2590"/>
              <a:t>Algunas funciones del estándar SQL son: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F3449"/>
              </a:buClr>
              <a:buSzPts val="2590"/>
              <a:buChar char="•"/>
            </a:pPr>
            <a:r>
              <a:rPr lang="es-AR" sz="2590">
                <a:solidFill>
                  <a:srgbClr val="EF3449"/>
                </a:solidFill>
              </a:rPr>
              <a:t>DDL</a:t>
            </a:r>
            <a:endParaRPr/>
          </a:p>
          <a:p>
            <a:pPr marL="685800" lvl="1" indent="-2400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1800" b="1"/>
              <a:t>Definición de datos:</a:t>
            </a:r>
            <a:endParaRPr sz="1800" b="1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 b="1"/>
              <a:t>Creación de tablas (CREATE)</a:t>
            </a:r>
            <a:endParaRPr sz="1800" b="1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 b="1"/>
              <a:t>Modificación de tablas (ALTER)</a:t>
            </a:r>
            <a:endParaRPr sz="1800" b="1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 b="1"/>
              <a:t>Eliminación de tablas (DROP)</a:t>
            </a:r>
            <a:endParaRPr sz="1800"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90"/>
              <a:buChar char="•"/>
            </a:pPr>
            <a:r>
              <a:rPr lang="es-AR" sz="2590">
                <a:solidFill>
                  <a:srgbClr val="0070C0"/>
                </a:solidFill>
              </a:rPr>
              <a:t>DML</a:t>
            </a:r>
            <a:endParaRPr/>
          </a:p>
          <a:p>
            <a:pPr marL="685800" lvl="1" indent="-2400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1800"/>
              <a:t>Consulta de datos</a:t>
            </a:r>
            <a:endParaRPr sz="1800"/>
          </a:p>
          <a:p>
            <a:pPr marL="1143000" lvl="2" indent="-238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800"/>
              <a:t>Selección (SELECT)</a:t>
            </a:r>
            <a:endParaRPr sz="1800"/>
          </a:p>
          <a:p>
            <a:pPr marL="685800" lvl="1" indent="-21716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•"/>
            </a:pPr>
            <a:r>
              <a:rPr lang="es-AR" sz="2220"/>
              <a:t>A</a:t>
            </a:r>
            <a:r>
              <a:rPr lang="es-AR" sz="1800"/>
              <a:t>ctualización de los datos</a:t>
            </a:r>
            <a:endParaRPr sz="18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-AR" sz="1800"/>
              <a:t>Inserción (INSERT)</a:t>
            </a:r>
            <a:endParaRPr sz="18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-AR" sz="1800"/>
              <a:t>Actualización (UPDATE)</a:t>
            </a:r>
            <a:endParaRPr sz="1800"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s-AR" sz="1800"/>
              <a:t>Eliminación (DELETE)</a:t>
            </a:r>
            <a:endParaRPr sz="1800"/>
          </a:p>
        </p:txBody>
      </p:sp>
      <p:sp>
        <p:nvSpPr>
          <p:cNvPr id="475" name="Google Shape;475;p5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800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"/>
              <a:t>Consultas</a:t>
            </a:r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531" name="Google Shape;531;p6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559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538" name="Google Shape;538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Consultas Simples</a:t>
            </a:r>
            <a:br>
              <a:rPr lang="es"/>
            </a:br>
            <a:r>
              <a:rPr lang="es" sz="3100" i="1"/>
              <a:t>Repaso</a:t>
            </a:r>
            <a:endParaRPr sz="3100" i="1"/>
          </a:p>
        </p:txBody>
      </p:sp>
      <p:sp>
        <p:nvSpPr>
          <p:cNvPr id="539" name="Google Shape;539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sentencia </a:t>
            </a:r>
            <a:r>
              <a:rPr lang="es" b="1" i="1"/>
              <a:t>SELECT</a:t>
            </a:r>
            <a:r>
              <a:rPr lang="es"/>
              <a:t> sirve para recuperar datos de la BD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Una sentencia SELECT devuelve una tabla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Se utiliza </a:t>
            </a:r>
            <a:r>
              <a:rPr lang="es" b="1" i="1"/>
              <a:t>*</a:t>
            </a:r>
            <a:r>
              <a:rPr lang="es"/>
              <a:t> para recuperar todos los campos de la fila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cláusula </a:t>
            </a:r>
            <a:r>
              <a:rPr lang="es" b="1" i="1"/>
              <a:t>WHERE</a:t>
            </a:r>
            <a:r>
              <a:rPr lang="es"/>
              <a:t> se usa para realizar las </a:t>
            </a:r>
            <a:r>
              <a:rPr lang="es" b="1"/>
              <a:t>restricciones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0" name="Google Shape;540;p6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09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546" name="Google Shape;546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Sintaxis</a:t>
            </a:r>
            <a:br>
              <a:rPr lang="es"/>
            </a:br>
            <a:r>
              <a:rPr lang="es" sz="3100" i="1"/>
              <a:t>Repaso</a:t>
            </a:r>
            <a:endParaRPr/>
          </a:p>
        </p:txBody>
      </p:sp>
      <p:sp>
        <p:nvSpPr>
          <p:cNvPr id="547" name="Google Shape;547;p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s" sz="2400" b="1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2400" dirty="0">
                <a:latin typeface="Courier New"/>
                <a:ea typeface="Courier New"/>
                <a:cs typeface="Courier New"/>
                <a:sym typeface="Courier New"/>
              </a:rPr>
              <a:t> &lt;lista de atributos&gt;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s" sz="2400" b="1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2400" dirty="0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s" sz="2400" b="1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s" sz="2400" dirty="0">
                <a:latin typeface="Courier New"/>
                <a:ea typeface="Courier New"/>
                <a:cs typeface="Courier New"/>
                <a:sym typeface="Courier New"/>
              </a:rPr>
              <a:t> &lt;condicion&gt;;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7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&lt;condición&gt; es una expresión condicional (booleana) que se evalúa en las filas de la tabla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atributos&gt; es una lista de los atributos cuyos valores serán recuperados por la consulta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7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e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&lt;lista de tablas&gt; es una lista de las tablas necesarias para procesar la consulta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300" lvl="0" indent="-2451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Courier New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endParaRPr dirty="0"/>
          </a:p>
        </p:txBody>
      </p:sp>
      <p:sp>
        <p:nvSpPr>
          <p:cNvPr id="549" name="Google Shape;549;p6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550" name="Google Shape;550;p66"/>
          <p:cNvSpPr/>
          <p:nvPr/>
        </p:nvSpPr>
        <p:spPr>
          <a:xfrm>
            <a:off x="628650" y="1466325"/>
            <a:ext cx="5208269" cy="128549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39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555" name="Google Shape;555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Consultas Simples</a:t>
            </a:r>
            <a:br>
              <a:rPr lang="es"/>
            </a:br>
            <a:r>
              <a:rPr lang="es" sz="3100" i="1"/>
              <a:t>Repaso</a:t>
            </a:r>
            <a:endParaRPr/>
          </a:p>
        </p:txBody>
      </p:sp>
      <p:sp>
        <p:nvSpPr>
          <p:cNvPr id="556" name="Google Shape;556;p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La cláusula </a:t>
            </a:r>
            <a:r>
              <a:rPr lang="es" b="1" i="1"/>
              <a:t>DISTINCT</a:t>
            </a:r>
            <a:r>
              <a:rPr lang="es"/>
              <a:t> se utiliza para no recuperar valores repetidos.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s" b="1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&lt;nombre_columna&gt;, &lt;nombre_columna&gt;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s" b="1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&lt;nombre_tabla&gt;</a:t>
            </a: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/>
          </a:p>
        </p:txBody>
      </p:sp>
      <p:sp>
        <p:nvSpPr>
          <p:cNvPr id="557" name="Google Shape;557;p6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1: Técnicas de Programación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365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563" name="Google Shape;563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" b="1"/>
              <a:t>Consultas Simples</a:t>
            </a:r>
            <a:br>
              <a:rPr lang="es"/>
            </a:br>
            <a:r>
              <a:rPr lang="es" sz="3100" i="1"/>
              <a:t>Repaso</a:t>
            </a:r>
            <a:endParaRPr/>
          </a:p>
        </p:txBody>
      </p:sp>
      <p:sp>
        <p:nvSpPr>
          <p:cNvPr id="564" name="Google Shape;564;p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Dentro de la </a:t>
            </a:r>
            <a:r>
              <a:rPr lang="es" i="1"/>
              <a:t>condición</a:t>
            </a:r>
            <a:r>
              <a:rPr lang="es"/>
              <a:t> del </a:t>
            </a:r>
            <a:r>
              <a:rPr lang="es" b="1" i="1"/>
              <a:t>WHERE</a:t>
            </a:r>
            <a:r>
              <a:rPr lang="es"/>
              <a:t> se pueden utilizar operadores aritmeticos (&lt;,&gt;,&lt;=,&gt;=,==,&lt;&gt;) y lógicos para comibar más de una conición (</a:t>
            </a:r>
            <a:r>
              <a:rPr lang="es" b="1" i="1"/>
              <a:t>OR</a:t>
            </a:r>
            <a:r>
              <a:rPr lang="es"/>
              <a:t>, </a:t>
            </a:r>
            <a:r>
              <a:rPr lang="es" b="1" i="1"/>
              <a:t>AND</a:t>
            </a:r>
            <a:r>
              <a:rPr lang="es"/>
              <a:t> y </a:t>
            </a:r>
            <a:r>
              <a:rPr lang="es" b="1" i="1"/>
              <a:t>NOT</a:t>
            </a:r>
            <a:r>
              <a:rPr lang="e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s"/>
              <a:t>Otros operadores que también se pueden utilizar son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b="1" i="1"/>
              <a:t>Between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b="1" i="1"/>
              <a:t>Like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s" b="1" i="1"/>
              <a:t>In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/>
          </a:p>
        </p:txBody>
      </p:sp>
      <p:sp>
        <p:nvSpPr>
          <p:cNvPr id="565" name="Google Shape;565;p6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Módulo 1: Técnicas de Programación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89879FC-71AD-46F8-9A65-3BE14178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Actualización de Datos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E0B30AD-CE61-4D59-A1B6-E2FFE57D1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695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851C49-53D1-4149-A8FB-E91059F8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52437"/>
            <a:ext cx="80010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4877F4F-CC58-492E-AFD0-871E52DF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47675"/>
            <a:ext cx="7962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69A9DD-A45B-4336-AC2D-6B9ECBBB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04812"/>
            <a:ext cx="81724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8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5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789" name="Google Shape;789;p85"/>
          <p:cNvSpPr txBox="1"/>
          <p:nvPr/>
        </p:nvSpPr>
        <p:spPr>
          <a:xfrm>
            <a:off x="628650" y="2160587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Limitaciones de los sistemas basados en archivos: </a:t>
            </a:r>
            <a:endParaRPr/>
          </a:p>
          <a:p>
            <a:pPr marL="0" marR="0" lvl="0" indent="-165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 complejo utilizar un sistema de archivos para: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Modificar dinámicamente la estructura de un archivo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Consultar o actualizar un archivo de forma flexible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Proteger ciertos datos de usuarios no autorizados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el acceso a los datos desde distintas aplicaciones</a:t>
            </a:r>
            <a:endParaRPr/>
          </a:p>
          <a:p>
            <a:pPr marL="0" marR="0" lvl="0" indent="-1651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Utilizar un sistema de gestión de bases de datos (DBMS)</a:t>
            </a:r>
            <a:endParaRPr/>
          </a:p>
        </p:txBody>
      </p:sp>
      <p:sp>
        <p:nvSpPr>
          <p:cNvPr id="790" name="Google Shape;790;p85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791" name="Google Shape;791;p85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18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1DFE7B7D-2A1A-4FDB-B836-A83CBEBD4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Consultas Sub consultas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14FEC2-EFFA-47CA-9DCF-30809D67B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19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775895-0D38-4563-9318-C97E62B5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3" y="364260"/>
            <a:ext cx="75914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FCD63B-1F1F-457F-A5A0-509C13A8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5" y="252412"/>
            <a:ext cx="85058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15E4B8-C6CC-4557-912E-2D3E9A7D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05" y="351387"/>
            <a:ext cx="81057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FCC448-5EC8-4459-9430-4AA734F5F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66"/>
          <a:stretch/>
        </p:blipFill>
        <p:spPr>
          <a:xfrm>
            <a:off x="525713" y="374916"/>
            <a:ext cx="7839075" cy="1236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922F3-29AA-4738-9A7F-ED305EAA1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7" y="1374948"/>
            <a:ext cx="4939071" cy="19330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BFE795-6894-4EC0-ADA1-294C4500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601" y="3388167"/>
            <a:ext cx="4978622" cy="24430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2F3CAB-9B1E-4238-A013-25154EC83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49" y="4790770"/>
            <a:ext cx="4307879" cy="19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58F3F58-20A0-4729-9208-427DB4D7F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Consultas Multi-Tabla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0FB0414-5CB6-490E-BC02-2A80CAD1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016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B98387-907E-4BAB-B5CB-C4F8BDAE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338608"/>
            <a:ext cx="78295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382CC7DB-F03A-47F4-B94D-9669FD92E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Funciones de Agrupamiento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7724439-A003-4133-AFB7-827C16B34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31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21F144-42A9-4B9A-9856-942EF4C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3" y="362845"/>
            <a:ext cx="79343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9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CC77AD-3C1D-4E7B-ADA0-0CBA79A7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7" y="314326"/>
            <a:ext cx="87058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6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798" name="Google Shape;798;p86"/>
          <p:cNvSpPr txBox="1"/>
          <p:nvPr/>
        </p:nvSpPr>
        <p:spPr>
          <a:xfrm>
            <a:off x="428625" y="2082800"/>
            <a:ext cx="8229600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DBMS es un software con capacidad para definir, mantener y utilizar una base de datos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DBMS debe permitir definir estructuras de almacenamiento, acceder a los definir estructuras de almacenamiento, acceder a los datos de forma eficiente y segura, etc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DBMS: 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Oracle, IBM DB2, Microsoft SQL Server, Interbase, MySQL y PostgreSQL, entre otros</a:t>
            </a:r>
            <a:endParaRPr/>
          </a:p>
        </p:txBody>
      </p:sp>
      <p:sp>
        <p:nvSpPr>
          <p:cNvPr id="799" name="Google Shape;799;p86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800" name="Google Shape;800;p86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000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84AF-9B72-470A-AFE4-246094EF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C6E8B-C391-46CA-95E6-9C33AA43F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D02EC-93FF-446D-8B1D-A7572697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1" y="337667"/>
            <a:ext cx="852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B393EE-736B-49B0-8B43-E71162F2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3" y="398635"/>
            <a:ext cx="85820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B9268D-10B6-468A-AE39-A94959B4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2" y="385244"/>
            <a:ext cx="8277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6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048C4-1C6D-4062-B37E-899A6D3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1B1A7-B423-4CCE-9BFF-489FE5DFB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1EBA64-2BAA-48FE-85CD-F6F86C91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1" y="371945"/>
            <a:ext cx="84963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1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FF81F-0AB1-42BC-9D56-C108403E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A2274-4F15-47B9-A2AC-B8EC1861C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E49CCB-3A05-4E6B-834C-877DDE2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5" y="355301"/>
            <a:ext cx="74295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9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2DE7B-D739-4F08-81E8-C66406FC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76FD1-E955-4349-B0CB-8187977EE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AE0C84-9500-4BDF-8CF3-6FCC5B0D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7" y="367136"/>
            <a:ext cx="82200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4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80E3-2CCB-4737-834B-E847DB00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B4961-733D-428F-84FF-B6A3FFA82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EA3CC8-DDAD-4EE7-8932-1F15BE0F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5" y="357187"/>
            <a:ext cx="78486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3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7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807" name="Google Shape;807;p87"/>
          <p:cNvSpPr txBox="1"/>
          <p:nvPr/>
        </p:nvSpPr>
        <p:spPr>
          <a:xfrm>
            <a:off x="628650" y="2160587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general en una base de datos hay más de una tabla, que habitualmente están relacionadas entre ellas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tablas se conectan a través de un campo común que ambas poseen: específicamente el identificador de una tabla puede ser atributo de otra con la finalidad de proveer un vínculo entre ambas</a:t>
            </a:r>
            <a:endParaRPr/>
          </a:p>
        </p:txBody>
      </p:sp>
      <p:sp>
        <p:nvSpPr>
          <p:cNvPr id="808" name="Google Shape;808;p87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809" name="Google Shape;809;p87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268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8"/>
          <p:cNvSpPr txBox="1"/>
          <p:nvPr/>
        </p:nvSpPr>
        <p:spPr>
          <a:xfrm>
            <a:off x="628650" y="900112"/>
            <a:ext cx="7886700" cy="122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br>
              <a:rPr lang="en-US" sz="4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</a:t>
            </a:r>
            <a:endParaRPr/>
          </a:p>
        </p:txBody>
      </p:sp>
      <p:sp>
        <p:nvSpPr>
          <p:cNvPr id="816" name="Google Shape;816;p88"/>
          <p:cNvSpPr txBox="1"/>
          <p:nvPr/>
        </p:nvSpPr>
        <p:spPr>
          <a:xfrm>
            <a:off x="628650" y="2160587"/>
            <a:ext cx="85153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 fue el caso de CLIENTE y VENDEDORES. El identificador primario de “CLIENTE” era Nº de Cliente, el identificador primario de “VENDEDORES” era el Nº de Vendedor y se relacionaban mediante el campo Nº de Vendedor</a:t>
            </a:r>
            <a:endParaRPr/>
          </a:p>
          <a:p>
            <a:pPr marL="228600" marR="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tabla CLIENTE, al campo Nº de Vendedor, no es el identificador primario: es el identificador secundario </a:t>
            </a:r>
            <a:endParaRPr/>
          </a:p>
          <a:p>
            <a:pPr marL="228600" marR="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Identificador Primario: El campo que identifica inequívocamente a una entidad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88"/>
          <p:cNvSpPr txBox="1"/>
          <p:nvPr/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Módulo 3: Bases de Datos</a:t>
            </a:r>
            <a:endParaRPr/>
          </a:p>
        </p:txBody>
      </p:sp>
      <p:sp>
        <p:nvSpPr>
          <p:cNvPr id="818" name="Google Shape;818;p88"/>
          <p:cNvSpPr txBox="1"/>
          <p:nvPr/>
        </p:nvSpPr>
        <p:spPr>
          <a:xfrm>
            <a:off x="7086600" y="65754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6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56AD42-3E1A-40CB-941E-420F686F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4800"/>
            <a:ext cx="7962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75ADC5-6500-4A22-93F3-0053F702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95275"/>
            <a:ext cx="76676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6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AR"/>
              <a:t>Lenguaje de DLL (Repaso)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s-AR"/>
              <a:t>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28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s-AR" sz="3959" b="1"/>
              <a:t>Lenguaje de Consulta – Creación de Esquemas</a:t>
            </a:r>
            <a:br>
              <a:rPr lang="es-AR" sz="3600"/>
            </a:br>
            <a:r>
              <a:rPr lang="es-AR" sz="2790" i="1"/>
              <a:t>Repaso</a:t>
            </a:r>
            <a:endParaRPr sz="2790" i="1"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La definición de los datos se realiza a través de las sentencias de DDL (Data Definition Language) del SQL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Sus comandos permiten definir la semántica del esquema relacional: qué tablas o relaciones se establecen, sus dominios, asociaciones, restricciones, etc</a:t>
            </a:r>
            <a:endParaRPr sz="2035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Las tablas son indentificadas unívocamente por sus nombres y contienen filas y columnas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s-AR" sz="2035"/>
              <a:t>Una tabla en una base de datos relacional es similar a una tabla en papel, posee filas y columnas</a:t>
            </a:r>
            <a:endParaRPr sz="2035"/>
          </a:p>
        </p:txBody>
      </p:sp>
      <p:sp>
        <p:nvSpPr>
          <p:cNvPr id="467" name="Google Shape;467;p5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943791"/>
      </p:ext>
    </p:extLst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688</Words>
  <Application>Microsoft Office PowerPoint</Application>
  <PresentationFormat>Presentación en pantalla (4:3)</PresentationFormat>
  <Paragraphs>97</Paragraphs>
  <Slides>36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Proxima Nova</vt:lpstr>
      <vt:lpstr>CFP-2019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 de Datos</vt:lpstr>
      <vt:lpstr>Lenguaje de Consulta – Creación de Esquemas Repaso</vt:lpstr>
      <vt:lpstr>Lenguaje SQL</vt:lpstr>
      <vt:lpstr>Base de Datos</vt:lpstr>
      <vt:lpstr>Consultas Simples Repaso</vt:lpstr>
      <vt:lpstr>Sintaxis Repaso</vt:lpstr>
      <vt:lpstr>Consultas Simples Repaso</vt:lpstr>
      <vt:lpstr>Consultas Simples Repaso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Mariela Gonzalez</cp:lastModifiedBy>
  <cp:revision>7</cp:revision>
  <cp:lastPrinted>2019-10-14T20:32:38Z</cp:lastPrinted>
  <dcterms:modified xsi:type="dcterms:W3CDTF">2019-10-14T20:39:07Z</dcterms:modified>
</cp:coreProperties>
</file>