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  <p:sldMasterId id="214748369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5b298a80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65b298a8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5874f942b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5874f942b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58c4d3b0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58c4d3b0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874f942b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874f942b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5905188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59051884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5874f942b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5874f942b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5874f942b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5874f942b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9051884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59051884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59051884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59051884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5874f942b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5874f942b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59051884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59051884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5b298a8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5b298a8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5874f942b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5874f942b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5874f942b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5874f942b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5874f942b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5874f942b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5874f942b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5874f942b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5874f942b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5874f942b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5b298a80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65b298a80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5b298a80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65b298a80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5b298a80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65b298a800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acceder de forma efectiva a la base de datos relacional desde un contexto orientado a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objetos, es necesaria una interfaz que traduzca la lógica de los objetos a la lógica relacional. Esta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se llama ORM object-relational mapping) o "mapeo de objetos a bases de datos", y está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formada por objetos que permiten acceder a los datos y que contienen en sí mismos el código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necesario para hacerlo.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principal ventaja que aporta el ORM es la reutilización, permitiendo llamar a los métodos de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 de datos desde varias partes de la aplicación e incluso desde diferentes aplicaciones.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 consideración importante que hay que tener en cuenta cuando se crean elementos de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a los datos: las empresas que crean las bases de datos utilizan variantes diferentes del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SQL. Si se cambia a otro sistema gestor de bases de datos, es necesario reescribir parte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las consultas SQL que se definieron para el sistema anterior. Si se crean las consultas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mediante una sintaxis independiente de la base de datos y un componente externo se encarga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traducirlas al lenguaje SQL concreto de la base de datos, se puede cambiar fácilmente de una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a otra. Este es precisamente el objetivo de las capas de abstracción de bases de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datos. Esta capa obliga a utilizar una sintaxis específica para las consultas y a cambio realiza el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 de optimizar y adaptar el lenguaje SQL a la base de datos concreta que se está utilizando.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principal ventaja de la capa de abstracción es la portabilidad, porque hace posible que la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cambie a otra base de datos, incluso en mitad del desarrollo de un proyecto. Si se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desarrollar rápidamente un prototipo de una aplicación y el cliente no ha decidido todavía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base de datos que mejor se ajusta a sus necesidades, se puede construir la aplicación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una base de datos sencilla orientada a prototipos y cuando el cliente haya tomado la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decisión, cambiar fácilmente a un motor más completo como MySQL. Solamente es necesario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una línea en un archivo de configuración y todo funciona correctamente.</a:t>
            </a: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20"/>
            </a:br>
            <a:endParaRPr sz="1020"/>
          </a:p>
        </p:txBody>
      </p:sp>
      <p:sp>
        <p:nvSpPr>
          <p:cNvPr id="422" name="Google Shape;422;g65b298a800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5b298a800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65b298a80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874f942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874f942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5874f942b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5874f942b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3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91" name="Google Shape;191;p2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99" name="Google Shape;199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0" name="Google Shape;200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" name="Google Shape;201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2" name="Google Shape;202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4" name="Google Shape;204;p25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13" name="Google Shape;213;p2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15" name="Google Shape;215;p2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9" name="Google Shape;219;p27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0" name="Google Shape;220;p2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2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29" name="Google Shape;229;p2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2" name="Google Shape;232;p2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3" name="Google Shape;233;p2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39" name="Google Shape;239;p29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40" name="Google Shape;240;p2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" name="Google Shape;241;p2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42" name="Google Shape;242;p2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4" name="Google Shape;244;p29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0" name="Google Shape;250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52" name="Google Shape;252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54" name="Google Shape;254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3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61" name="Google Shape;261;p3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263" name="Google Shape;263;p3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64" name="Google Shape;264;p3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6" name="Google Shape;266;p31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68" name="Google Shape;268;p31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71" name="Google Shape;271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72" name="Google Shape;272;p3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5" name="Google Shape;275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77" name="Google Shape;277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">
  <p:cSld name="OBJECT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1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sldNum" idx="12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997" y="60474"/>
            <a:ext cx="789458" cy="62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1">
  <p:cSld name="Título - Ejercicios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/>
          <p:nvPr/>
        </p:nvSpPr>
        <p:spPr>
          <a:xfrm>
            <a:off x="-2885" y="0"/>
            <a:ext cx="9147000" cy="736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name="adj" fmla="val 10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3734" y="1402250"/>
            <a:ext cx="2668605" cy="212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/>
          <p:nvPr/>
        </p:nvSpPr>
        <p:spPr>
          <a:xfrm>
            <a:off x="-2881" y="4636859"/>
            <a:ext cx="9147000" cy="22734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subTitle" idx="1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 1">
  <p:cSld name="Filmina - Ejercicios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0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body" idx="1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0"/>
          <p:cNvSpPr txBox="1">
            <a:spLocks noGrp="1"/>
          </p:cNvSpPr>
          <p:nvPr>
            <p:ph type="sldNum" idx="12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34" name="Google Shape;3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419" y="65316"/>
            <a:ext cx="795036" cy="63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1">
  <p:cSld name="Título - Resolución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/>
          <p:nvPr/>
        </p:nvSpPr>
        <p:spPr>
          <a:xfrm>
            <a:off x="-2885" y="0"/>
            <a:ext cx="9147000" cy="736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name="adj" fmla="val 10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-2881" y="4636859"/>
            <a:ext cx="9147000" cy="22737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1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subTitle" idx="1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41" name="Google Shape;34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41"/>
          <p:cNvGrpSpPr/>
          <p:nvPr/>
        </p:nvGrpSpPr>
        <p:grpSpPr>
          <a:xfrm>
            <a:off x="5701496" y="1402249"/>
            <a:ext cx="2670844" cy="2122755"/>
            <a:chOff x="5701496" y="1402249"/>
            <a:chExt cx="2670844" cy="2122755"/>
          </a:xfrm>
        </p:grpSpPr>
        <p:pic>
          <p:nvPicPr>
            <p:cNvPr id="345" name="Google Shape;345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01496" y="1402249"/>
              <a:ext cx="2670844" cy="212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41"/>
            <p:cNvSpPr/>
            <p:nvPr/>
          </p:nvSpPr>
          <p:spPr>
            <a:xfrm>
              <a:off x="6557853" y="1402249"/>
              <a:ext cx="621300" cy="3009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612255" y="1711774"/>
              <a:ext cx="45600" cy="8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6588125" y="1895475"/>
              <a:ext cx="69900" cy="10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1"/>
            <p:cNvSpPr/>
            <p:nvPr/>
          </p:nvSpPr>
          <p:spPr>
            <a:xfrm rot="10800000" flipH="1">
              <a:off x="6589396" y="1779358"/>
              <a:ext cx="45600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1"/>
            <p:cNvSpPr/>
            <p:nvPr/>
          </p:nvSpPr>
          <p:spPr>
            <a:xfrm flipH="1">
              <a:off x="7061124" y="1700662"/>
              <a:ext cx="200100" cy="4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1"/>
            <p:cNvSpPr/>
            <p:nvPr/>
          </p:nvSpPr>
          <p:spPr>
            <a:xfrm flipH="1">
              <a:off x="6535026" y="1700449"/>
              <a:ext cx="200100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 1">
  <p:cSld name="Filmina - Resolución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/>
          <p:nvPr/>
        </p:nvSpPr>
        <p:spPr>
          <a:xfrm>
            <a:off x="32" y="0"/>
            <a:ext cx="9144000" cy="7449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body" idx="1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4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2"/>
          <p:cNvSpPr txBox="1">
            <a:spLocks noGrp="1"/>
          </p:cNvSpPr>
          <p:nvPr>
            <p:ph type="sldNum" idx="12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59" name="Google Shape;359;p42"/>
          <p:cNvGrpSpPr/>
          <p:nvPr/>
        </p:nvGrpSpPr>
        <p:grpSpPr>
          <a:xfrm>
            <a:off x="302152" y="65365"/>
            <a:ext cx="800185" cy="635977"/>
            <a:chOff x="5701496" y="1402249"/>
            <a:chExt cx="2670844" cy="2122755"/>
          </a:xfrm>
        </p:grpSpPr>
        <p:pic>
          <p:nvPicPr>
            <p:cNvPr id="360" name="Google Shape;360;p4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701496" y="1402249"/>
              <a:ext cx="2670844" cy="212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42"/>
            <p:cNvSpPr/>
            <p:nvPr/>
          </p:nvSpPr>
          <p:spPr>
            <a:xfrm>
              <a:off x="6557853" y="1402249"/>
              <a:ext cx="621300" cy="3009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6612255" y="1711774"/>
              <a:ext cx="45600" cy="8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6588125" y="1895475"/>
              <a:ext cx="69900" cy="10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2"/>
            <p:cNvSpPr/>
            <p:nvPr/>
          </p:nvSpPr>
          <p:spPr>
            <a:xfrm rot="10800000" flipH="1">
              <a:off x="6589396" y="1779358"/>
              <a:ext cx="45600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7061124" y="1700662"/>
              <a:ext cx="200100" cy="4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2"/>
            <p:cNvSpPr/>
            <p:nvPr/>
          </p:nvSpPr>
          <p:spPr>
            <a:xfrm flipH="1">
              <a:off x="6535026" y="1700449"/>
              <a:ext cx="200100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 1">
  <p:cSld name="Título - Repaso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/>
          <p:nvPr/>
        </p:nvSpPr>
        <p:spPr>
          <a:xfrm>
            <a:off x="-2881" y="0"/>
            <a:ext cx="9147000" cy="736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3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name="adj" fmla="val 10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0045" y="1390912"/>
            <a:ext cx="2672294" cy="211881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3"/>
          <p:cNvSpPr/>
          <p:nvPr/>
        </p:nvSpPr>
        <p:spPr>
          <a:xfrm>
            <a:off x="-2881" y="4636859"/>
            <a:ext cx="9147000" cy="2285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1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 1">
  <p:cSld name="Filmina - Repaso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4"/>
          <p:cNvSpPr txBox="1">
            <a:spLocks noGrp="1"/>
          </p:cNvSpPr>
          <p:nvPr>
            <p:ph type="body" idx="1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4"/>
          <p:cNvSpPr txBox="1">
            <a:spLocks noGrp="1"/>
          </p:cNvSpPr>
          <p:nvPr>
            <p:ph type="sldNum" idx="12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84" name="Google Shape;38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420" y="65316"/>
            <a:ext cx="797619" cy="63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22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4" name="Google Shape;174;p22" descr="logos 111MIL-01.JPG"/>
          <p:cNvPicPr preferRelativeResize="0"/>
          <p:nvPr/>
        </p:nvPicPr>
        <p:blipFill rotWithShape="1">
          <a:blip r:embed="rId24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77" name="Google Shape;177;p2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techniques/databa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390" name="Google Shape;390;p45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/>
              <a:t>Modelos de Persistencia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Para conectarnos a MySQL necesitamos ciertos datos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Host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Puerto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Usuario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Contraseña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que queramos conectarnos a una base de datos, vamos a necesitar este tipo de información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NestJS tenemos dos formas de dar esta data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app.module.ts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Haciendo manejo de conexiones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un archivo externo → ormconfig.json 👍</a:t>
            </a:r>
            <a:endParaRPr sz="2500"/>
          </a:p>
        </p:txBody>
      </p:sp>
      <p:sp>
        <p:nvSpPr>
          <p:cNvPr id="459" name="Google Shape;459;p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(2)</a:t>
            </a:r>
            <a:endParaRPr/>
          </a:p>
        </p:txBody>
      </p:sp>
      <p:sp>
        <p:nvSpPr>
          <p:cNvPr id="465" name="Google Shape;465;p55"/>
          <p:cNvSpPr txBox="1">
            <a:spLocks noGrp="1"/>
          </p:cNvSpPr>
          <p:nvPr>
            <p:ph type="body" idx="1"/>
          </p:nvPr>
        </p:nvSpPr>
        <p:spPr>
          <a:xfrm>
            <a:off x="311700" y="1255978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forma de acceder a MySQL es mediante manejo de conexiones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suele ser la opción más empleada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Normalmente se usan archivos externos para manejo de configuración</a:t>
            </a:r>
            <a:endParaRPr/>
          </a:p>
        </p:txBody>
      </p:sp>
      <p:sp>
        <p:nvSpPr>
          <p:cNvPr id="466" name="Google Shape;466;p55"/>
          <p:cNvSpPr txBox="1"/>
          <p:nvPr/>
        </p:nvSpPr>
        <p:spPr>
          <a:xfrm>
            <a:off x="1593410" y="3232090"/>
            <a:ext cx="6011500" cy="304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createConnection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"mysql"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host: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port: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3306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username: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database: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"db_test"</a:t>
            </a:r>
            <a:endParaRPr sz="1800"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...</a:t>
            </a:r>
            <a:endParaRPr sz="18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(3)</a:t>
            </a:r>
            <a:endParaRPr/>
          </a:p>
        </p:txBody>
      </p:sp>
      <p:sp>
        <p:nvSpPr>
          <p:cNvPr id="472" name="Google Shape;472;p56"/>
          <p:cNvSpPr txBox="1"/>
          <p:nvPr/>
        </p:nvSpPr>
        <p:spPr>
          <a:xfrm>
            <a:off x="311700" y="1356875"/>
            <a:ext cx="4757100" cy="3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"mysql"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"host"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"port"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3306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"database"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"db_test"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"entities"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"src/photo/entities/photo.entity.ts"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"src/photo/entities/photoalbum.entity.ts"</a:t>
            </a:r>
            <a:endParaRPr sz="1800"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"synchronize"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6"/>
          <p:cNvSpPr/>
          <p:nvPr/>
        </p:nvSpPr>
        <p:spPr>
          <a:xfrm rot="5400000">
            <a:off x="2833360" y="3752460"/>
            <a:ext cx="175500" cy="498353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1558244" y="6402000"/>
            <a:ext cx="230758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ormconfig.json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537785" y="3102277"/>
            <a:ext cx="3074547" cy="271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6"/>
          <p:cNvSpPr txBox="1"/>
          <p:nvPr/>
        </p:nvSpPr>
        <p:spPr>
          <a:xfrm>
            <a:off x="5515886" y="2718577"/>
            <a:ext cx="30726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Revisar que está creado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CREATE DATABASE IF NOT EXISTS db_test;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477" name="Google Shape;477;p56"/>
          <p:cNvCxnSpPr>
            <a:cxnSpLocks/>
            <a:stCxn id="475" idx="3"/>
            <a:endCxn id="476" idx="1"/>
          </p:cNvCxnSpPr>
          <p:nvPr/>
        </p:nvCxnSpPr>
        <p:spPr>
          <a:xfrm>
            <a:off x="3612332" y="3238177"/>
            <a:ext cx="1903554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(4)</a:t>
            </a:r>
            <a:endParaRPr/>
          </a:p>
        </p:txBody>
      </p:sp>
      <p:sp>
        <p:nvSpPr>
          <p:cNvPr id="483" name="Google Shape;483;p57"/>
          <p:cNvSpPr txBox="1">
            <a:spLocks noGrp="1"/>
          </p:cNvSpPr>
          <p:nvPr>
            <p:ph type="body" idx="1"/>
          </p:nvPr>
        </p:nvSpPr>
        <p:spPr>
          <a:xfrm>
            <a:off x="311700" y="1237875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Primero tenemos que crear el ormconfig.json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Después, en el archivo app.module.ts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Importar TypeOrmModule</a:t>
            </a:r>
            <a:endParaRPr sz="2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Agregar el módulo a los imports</a:t>
            </a:r>
            <a:br>
              <a:rPr lang="en"/>
            </a:br>
            <a:endParaRPr/>
          </a:p>
        </p:txBody>
      </p:sp>
      <p:sp>
        <p:nvSpPr>
          <p:cNvPr id="484" name="Google Shape;484;p57"/>
          <p:cNvSpPr txBox="1"/>
          <p:nvPr/>
        </p:nvSpPr>
        <p:spPr>
          <a:xfrm>
            <a:off x="1153669" y="3016242"/>
            <a:ext cx="4366200" cy="3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'@nestjs/common'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TypeOrmModule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'@nestjs/typeorm'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PhotoModule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'./photo/photo.module'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TypeOrmModule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forRoot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PhotoModule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7"/>
          <p:cNvSpPr/>
          <p:nvPr/>
        </p:nvSpPr>
        <p:spPr>
          <a:xfrm>
            <a:off x="990710" y="3515475"/>
            <a:ext cx="4038000" cy="271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7"/>
          <p:cNvSpPr/>
          <p:nvPr/>
        </p:nvSpPr>
        <p:spPr>
          <a:xfrm>
            <a:off x="1463703" y="5174850"/>
            <a:ext cx="2755212" cy="271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Asociación Clase-Tabla (1)</a:t>
            </a:r>
            <a:endParaRPr/>
          </a:p>
        </p:txBody>
      </p:sp>
      <p:sp>
        <p:nvSpPr>
          <p:cNvPr id="492" name="Google Shape;492;p58"/>
          <p:cNvSpPr txBox="1">
            <a:spLocks noGrp="1"/>
          </p:cNvSpPr>
          <p:nvPr>
            <p:ph type="body" idx="1"/>
          </p:nvPr>
        </p:nvSpPr>
        <p:spPr>
          <a:xfrm>
            <a:off x="311700" y="1237872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siguiente paso es asociar una clase con una tabla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clase puede verse como una tabla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variable de una clase, se puede asociar a una columna de la tabla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Trabajamos con anotaciones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clase asociada a una tabla, la vamos a llamar </a:t>
            </a:r>
            <a:r>
              <a:rPr lang="en" i="1"/>
              <a:t>entity</a:t>
            </a:r>
            <a:endParaRPr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en cuenta que hay que agregar la ruta al archivo con la entity en ormconfig.json</a:t>
            </a:r>
            <a:endParaRPr/>
          </a:p>
        </p:txBody>
      </p:sp>
      <p:sp>
        <p:nvSpPr>
          <p:cNvPr id="493" name="Google Shape;493;p58"/>
          <p:cNvSpPr txBox="1"/>
          <p:nvPr/>
        </p:nvSpPr>
        <p:spPr>
          <a:xfrm>
            <a:off x="412175" y="5109494"/>
            <a:ext cx="4549124" cy="15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"database"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"db_test"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"entities"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"src/photo/entities/photo.entity.ts"</a:t>
            </a:r>
            <a:endParaRPr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Asociación Clase-Tabla (2)</a:t>
            </a:r>
            <a:endParaRPr/>
          </a:p>
        </p:txBody>
      </p:sp>
      <p:sp>
        <p:nvSpPr>
          <p:cNvPr id="499" name="Google Shape;499;p59"/>
          <p:cNvSpPr txBox="1"/>
          <p:nvPr/>
        </p:nvSpPr>
        <p:spPr>
          <a:xfrm>
            <a:off x="311699" y="1356874"/>
            <a:ext cx="8243825" cy="532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'typeorm'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'photo'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length: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endParaRPr b="1" dirty="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59"/>
          <p:cNvSpPr/>
          <p:nvPr/>
        </p:nvSpPr>
        <p:spPr>
          <a:xfrm>
            <a:off x="275175" y="1801639"/>
            <a:ext cx="2051566" cy="27128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9"/>
          <p:cNvSpPr/>
          <p:nvPr/>
        </p:nvSpPr>
        <p:spPr>
          <a:xfrm>
            <a:off x="839775" y="2270144"/>
            <a:ext cx="2911068" cy="47100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9"/>
          <p:cNvSpPr/>
          <p:nvPr/>
        </p:nvSpPr>
        <p:spPr>
          <a:xfrm>
            <a:off x="839774" y="3986040"/>
            <a:ext cx="2387875" cy="47100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9"/>
          <p:cNvSpPr txBox="1"/>
          <p:nvPr/>
        </p:nvSpPr>
        <p:spPr>
          <a:xfrm>
            <a:off x="5036924" y="2364009"/>
            <a:ext cx="3726090" cy="80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Nombre que va a tener la tabla que se cree al levantar la API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04" name="Google Shape;504;p59"/>
          <p:cNvSpPr txBox="1"/>
          <p:nvPr/>
        </p:nvSpPr>
        <p:spPr>
          <a:xfrm>
            <a:off x="5409874" y="3833314"/>
            <a:ext cx="2701291" cy="45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Definimos PK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505" name="Google Shape;505;p59"/>
          <p:cNvSpPr txBox="1"/>
          <p:nvPr/>
        </p:nvSpPr>
        <p:spPr>
          <a:xfrm>
            <a:off x="4563725" y="4995403"/>
            <a:ext cx="5049208" cy="80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Diferentes formas de definir columnas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506" name="Google Shape;506;p59"/>
          <p:cNvSpPr/>
          <p:nvPr/>
        </p:nvSpPr>
        <p:spPr>
          <a:xfrm>
            <a:off x="839774" y="2847658"/>
            <a:ext cx="1767285" cy="98565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9"/>
          <p:cNvSpPr/>
          <p:nvPr/>
        </p:nvSpPr>
        <p:spPr>
          <a:xfrm>
            <a:off x="839774" y="4523444"/>
            <a:ext cx="2387875" cy="57915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9"/>
          <p:cNvSpPr/>
          <p:nvPr/>
        </p:nvSpPr>
        <p:spPr>
          <a:xfrm>
            <a:off x="839774" y="5224346"/>
            <a:ext cx="2387875" cy="92674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9" name="Google Shape;509;p59"/>
          <p:cNvCxnSpPr>
            <a:cxnSpLocks/>
            <a:stCxn id="500" idx="3"/>
            <a:endCxn id="503" idx="0"/>
          </p:cNvCxnSpPr>
          <p:nvPr/>
        </p:nvCxnSpPr>
        <p:spPr>
          <a:xfrm>
            <a:off x="2326741" y="1937282"/>
            <a:ext cx="4573228" cy="426727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59"/>
          <p:cNvCxnSpPr>
            <a:stCxn id="501" idx="3"/>
            <a:endCxn id="504" idx="1"/>
          </p:cNvCxnSpPr>
          <p:nvPr/>
        </p:nvCxnSpPr>
        <p:spPr>
          <a:xfrm>
            <a:off x="3750843" y="2505647"/>
            <a:ext cx="1659031" cy="15552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59"/>
          <p:cNvCxnSpPr>
            <a:cxnSpLocks/>
            <a:stCxn id="506" idx="3"/>
            <a:endCxn id="505" idx="1"/>
          </p:cNvCxnSpPr>
          <p:nvPr/>
        </p:nvCxnSpPr>
        <p:spPr>
          <a:xfrm>
            <a:off x="2607059" y="3340486"/>
            <a:ext cx="1956666" cy="2057653"/>
          </a:xfrm>
          <a:prstGeom prst="bentConnector3">
            <a:avLst>
              <a:gd name="adj1" fmla="val 66194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59"/>
          <p:cNvCxnSpPr>
            <a:stCxn id="502" idx="3"/>
            <a:endCxn id="505" idx="1"/>
          </p:cNvCxnSpPr>
          <p:nvPr/>
        </p:nvCxnSpPr>
        <p:spPr>
          <a:xfrm>
            <a:off x="3227649" y="4221543"/>
            <a:ext cx="1336076" cy="11765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59"/>
          <p:cNvCxnSpPr>
            <a:cxnSpLocks/>
            <a:stCxn id="507" idx="3"/>
            <a:endCxn id="505" idx="1"/>
          </p:cNvCxnSpPr>
          <p:nvPr/>
        </p:nvCxnSpPr>
        <p:spPr>
          <a:xfrm>
            <a:off x="3227649" y="4813022"/>
            <a:ext cx="1336076" cy="58511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59"/>
          <p:cNvCxnSpPr>
            <a:stCxn id="508" idx="3"/>
            <a:endCxn id="505" idx="1"/>
          </p:cNvCxnSpPr>
          <p:nvPr/>
        </p:nvCxnSpPr>
        <p:spPr>
          <a:xfrm flipV="1">
            <a:off x="3227649" y="5398139"/>
            <a:ext cx="1336076" cy="2895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Repository</a:t>
            </a:r>
            <a:endParaRPr/>
          </a:p>
        </p:txBody>
      </p:sp>
      <p:sp>
        <p:nvSpPr>
          <p:cNvPr id="520" name="Google Shape;520;p6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interacción con MySQL la hacemos a través de una variable de tipo Repository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inyectamos en el constructor de nuestro servicio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través de esa variable hacemos todas las operaciones</a:t>
            </a:r>
            <a:endParaRPr/>
          </a:p>
        </p:txBody>
      </p:sp>
      <p:sp>
        <p:nvSpPr>
          <p:cNvPr id="521" name="Google Shape;521;p60"/>
          <p:cNvSpPr txBox="1"/>
          <p:nvPr/>
        </p:nvSpPr>
        <p:spPr>
          <a:xfrm>
            <a:off x="655731" y="4067242"/>
            <a:ext cx="7936007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6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InjectRepository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 {}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60"/>
          <p:cNvSpPr/>
          <p:nvPr/>
        </p:nvSpPr>
        <p:spPr>
          <a:xfrm>
            <a:off x="957781" y="4366706"/>
            <a:ext cx="3263704" cy="33673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0"/>
          <p:cNvSpPr/>
          <p:nvPr/>
        </p:nvSpPr>
        <p:spPr>
          <a:xfrm>
            <a:off x="5208313" y="4535072"/>
            <a:ext cx="2333223" cy="471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60"/>
          <p:cNvSpPr txBox="1"/>
          <p:nvPr/>
        </p:nvSpPr>
        <p:spPr>
          <a:xfrm>
            <a:off x="1517275" y="5328325"/>
            <a:ext cx="5174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Tener en cuenta que necesitamos pasar el tipo de la entity que armamos → Photo</a:t>
            </a:r>
            <a:endParaRPr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Consultas Raw</a:t>
            </a:r>
            <a:endParaRPr/>
          </a:p>
        </p:txBody>
      </p:sp>
      <p:sp>
        <p:nvSpPr>
          <p:cNvPr id="530" name="Google Shape;530;p61"/>
          <p:cNvSpPr txBox="1"/>
          <p:nvPr/>
        </p:nvSpPr>
        <p:spPr>
          <a:xfrm>
            <a:off x="311699" y="1881596"/>
            <a:ext cx="842489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'select * from photo;'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'description'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'filename'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'published'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albumId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'albumId'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61"/>
          <p:cNvSpPr/>
          <p:nvPr/>
        </p:nvSpPr>
        <p:spPr>
          <a:xfrm>
            <a:off x="4386375" y="2236864"/>
            <a:ext cx="3969974" cy="471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1"/>
          <p:cNvSpPr txBox="1"/>
          <p:nvPr/>
        </p:nvSpPr>
        <p:spPr>
          <a:xfrm>
            <a:off x="6209302" y="2732580"/>
            <a:ext cx="3070500" cy="10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Acá van las queries que venían haciendo directo sobre MySQL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2608065" y="5450544"/>
            <a:ext cx="4514400" cy="10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Obtenemos la primer fila</a:t>
            </a:r>
            <a:endParaRPr sz="18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Accedemos a cada columna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34" name="Google Shape;534;p61"/>
          <p:cNvSpPr/>
          <p:nvPr/>
        </p:nvSpPr>
        <p:spPr>
          <a:xfrm rot="5400000">
            <a:off x="3889730" y="5242075"/>
            <a:ext cx="175500" cy="3285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1"/>
          <p:cNvSpPr/>
          <p:nvPr/>
        </p:nvSpPr>
        <p:spPr>
          <a:xfrm rot="5400000">
            <a:off x="4977997" y="4641640"/>
            <a:ext cx="175500" cy="152936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Raw - Inconvenientes</a:t>
            </a:r>
            <a:endParaRPr/>
          </a:p>
        </p:txBody>
      </p:sp>
      <p:sp>
        <p:nvSpPr>
          <p:cNvPr id="541" name="Google Shape;541;p6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es un recurso válido escribir las queries directo, tiene sus inconvenientes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ejemplo anterior parece fácil porque es una sola tabla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Qué pasaría si queremos hacer una query que haga un JOIN entre varias tablas?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Leer a mano el resultado de ese tipo de queries no suele ser una tarea muy agradable que digamos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Suponer el caso del INSERT o el UPDATE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Habría que intercalar todos los valores necesarios en el string que define a la query 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ORM: Object Relational Mapping</a:t>
            </a:r>
            <a:endParaRPr/>
          </a:p>
        </p:txBody>
      </p:sp>
      <p:sp>
        <p:nvSpPr>
          <p:cNvPr id="547" name="Google Shape;547;p6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Los ORM hacen un mapeo entre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Modelo de Objetos &lt;-&gt; Modelo Relacional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idea es que podamos pensar en términos de objetos y preocuparnos lo menos posible por cómo se almacenan en la tabla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/>
        </p:nvSpPr>
        <p:spPr>
          <a:xfrm>
            <a:off x="1183700" y="1153350"/>
            <a:ext cx="2569800" cy="162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básica</a:t>
            </a:r>
            <a:endParaRPr sz="3000"/>
          </a:p>
        </p:txBody>
      </p:sp>
      <p:sp>
        <p:nvSpPr>
          <p:cNvPr id="396" name="Google Shape;396;p46"/>
          <p:cNvSpPr txBox="1"/>
          <p:nvPr/>
        </p:nvSpPr>
        <p:spPr>
          <a:xfrm>
            <a:off x="5284050" y="1153350"/>
            <a:ext cx="2569800" cy="16272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 end</a:t>
            </a:r>
            <a:endParaRPr sz="3000"/>
          </a:p>
        </p:txBody>
      </p:sp>
      <p:sp>
        <p:nvSpPr>
          <p:cNvPr id="397" name="Google Shape;397;p46"/>
          <p:cNvSpPr txBox="1"/>
          <p:nvPr/>
        </p:nvSpPr>
        <p:spPr>
          <a:xfrm>
            <a:off x="1183700" y="3156718"/>
            <a:ext cx="2569800" cy="162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orientada a objetos</a:t>
            </a:r>
            <a:endParaRPr sz="3000"/>
          </a:p>
        </p:txBody>
      </p:sp>
      <p:sp>
        <p:nvSpPr>
          <p:cNvPr id="398" name="Google Shape;398;p46"/>
          <p:cNvSpPr txBox="1"/>
          <p:nvPr/>
        </p:nvSpPr>
        <p:spPr>
          <a:xfrm>
            <a:off x="5284050" y="3156718"/>
            <a:ext cx="2569800" cy="162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end</a:t>
            </a:r>
            <a:endParaRPr sz="3000"/>
          </a:p>
        </p:txBody>
      </p:sp>
      <p:sp>
        <p:nvSpPr>
          <p:cNvPr id="399" name="Google Shape;399;p46"/>
          <p:cNvSpPr txBox="1"/>
          <p:nvPr/>
        </p:nvSpPr>
        <p:spPr>
          <a:xfrm>
            <a:off x="1183700" y="5106158"/>
            <a:ext cx="2569800" cy="162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Bases de datos</a:t>
            </a:r>
            <a:endParaRPr sz="3000"/>
          </a:p>
        </p:txBody>
      </p:sp>
      <p:sp>
        <p:nvSpPr>
          <p:cNvPr id="400" name="Google Shape;400;p46"/>
          <p:cNvSpPr txBox="1"/>
          <p:nvPr/>
        </p:nvSpPr>
        <p:spPr>
          <a:xfrm>
            <a:off x="5284050" y="5106158"/>
            <a:ext cx="2569800" cy="1627200"/>
          </a:xfrm>
          <a:prstGeom prst="rect">
            <a:avLst/>
          </a:prstGeom>
          <a:solidFill>
            <a:srgbClr val="FFF2CC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Integracion</a:t>
            </a:r>
            <a:endParaRPr sz="3000"/>
          </a:p>
        </p:txBody>
      </p:sp>
      <p:sp>
        <p:nvSpPr>
          <p:cNvPr id="401" name="Google Shape;401;p46"/>
          <p:cNvSpPr txBox="1"/>
          <p:nvPr/>
        </p:nvSpPr>
        <p:spPr>
          <a:xfrm>
            <a:off x="665000" y="76200"/>
            <a:ext cx="3607200" cy="7869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</a:t>
            </a:r>
            <a:endParaRPr sz="3000"/>
          </a:p>
        </p:txBody>
      </p:sp>
      <p:sp>
        <p:nvSpPr>
          <p:cNvPr id="402" name="Google Shape;402;p46"/>
          <p:cNvSpPr txBox="1"/>
          <p:nvPr/>
        </p:nvSpPr>
        <p:spPr>
          <a:xfrm>
            <a:off x="4765350" y="76200"/>
            <a:ext cx="3607200" cy="786900"/>
          </a:xfrm>
          <a:prstGeom prst="rect">
            <a:avLst/>
          </a:prstGeom>
          <a:solidFill>
            <a:srgbClr val="FFF2CC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Operaciones Básicas</a:t>
            </a:r>
            <a:endParaRPr/>
          </a:p>
        </p:txBody>
      </p:sp>
      <p:sp>
        <p:nvSpPr>
          <p:cNvPr id="553" name="Google Shape;553;p6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ventajas que proveen los ORMs es que podemos interactuar con la DB de esta manera</a:t>
            </a:r>
            <a:endParaRPr/>
          </a:p>
        </p:txBody>
      </p:sp>
      <p:sp>
        <p:nvSpPr>
          <p:cNvPr id="554" name="Google Shape;554;p64"/>
          <p:cNvSpPr txBox="1"/>
          <p:nvPr/>
        </p:nvSpPr>
        <p:spPr>
          <a:xfrm>
            <a:off x="311699" y="2661600"/>
            <a:ext cx="6994447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</a:t>
            </a:r>
            <a:r>
              <a:rPr lang="en" sz="16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64"/>
          <p:cNvSpPr txBox="1"/>
          <p:nvPr/>
        </p:nvSpPr>
        <p:spPr>
          <a:xfrm>
            <a:off x="311700" y="3404250"/>
            <a:ext cx="5138486" cy="24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64"/>
          <p:cNvSpPr txBox="1"/>
          <p:nvPr/>
        </p:nvSpPr>
        <p:spPr>
          <a:xfrm>
            <a:off x="7070755" y="2661600"/>
            <a:ext cx="1906619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Obtenemos una foto por ID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5739896" y="4057200"/>
            <a:ext cx="2755203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Creamos una variable de tipo Photo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58" name="Google Shape;558;p64"/>
          <p:cNvSpPr/>
          <p:nvPr/>
        </p:nvSpPr>
        <p:spPr>
          <a:xfrm>
            <a:off x="4903056" y="3543075"/>
            <a:ext cx="175500" cy="16947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4"/>
          <p:cNvSpPr txBox="1"/>
          <p:nvPr/>
        </p:nvSpPr>
        <p:spPr>
          <a:xfrm>
            <a:off x="5918181" y="5303550"/>
            <a:ext cx="294134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La guardamos directo en la DB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60" name="Google Shape;560;p64"/>
          <p:cNvSpPr txBox="1"/>
          <p:nvPr/>
        </p:nvSpPr>
        <p:spPr>
          <a:xfrm>
            <a:off x="257250" y="5970000"/>
            <a:ext cx="8629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Notar que en ningún momento hicimos una query → es la idea de los ORMs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Consideraciones</a:t>
            </a:r>
            <a:endParaRPr/>
          </a:p>
        </p:txBody>
      </p:sp>
      <p:sp>
        <p:nvSpPr>
          <p:cNvPr id="566" name="Google Shape;566;p6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caso de que la API no levante por no encontrar el esquema, crearlo directo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create database if not exists db_test;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levantan la API, se crean las tablas automáticamente, en función de las entities que tengamos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cuidado de no modificar las entities estando las tablas ya creadas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creación de las tablas normalmente se hace mediante el mecanismo de </a:t>
            </a:r>
            <a:r>
              <a:rPr lang="en" i="1"/>
              <a:t>migraciones</a:t>
            </a:r>
            <a:endParaRPr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un tema más avanzado que queda por fuera del alcance de este curso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Vivo</a:t>
            </a:r>
            <a:endParaRPr/>
          </a:p>
        </p:txBody>
      </p:sp>
      <p:sp>
        <p:nvSpPr>
          <p:cNvPr id="572" name="Google Shape;572;p6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Levantar una API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Mostrar las cosas de la conexión con MySQL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Pegarle a un endpoint y mostrar los datos en el Workbench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 que pasa cuando borramos la tabla, y levantamos la API de vuelta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7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578" name="Google Shape;578;p67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584" name="Google Shape;584;p6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Levantar MySQL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un endpoint de prueba con una entity básica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un POST que agregue una row de la entity creada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Agregar un GET que obtenga todos los registros de la tabla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" sz="3959" b="1"/>
              <a:t>Modelos de Persistencia</a:t>
            </a:r>
            <a:br>
              <a:rPr lang="en" sz="3600"/>
            </a:br>
            <a:r>
              <a:rPr lang="en" sz="2790" i="1"/>
              <a:t>¿Qué pasa con los datos de nuestra aplicación?</a:t>
            </a:r>
            <a:endParaRPr sz="2790" i="1"/>
          </a:p>
        </p:txBody>
      </p:sp>
      <p:sp>
        <p:nvSpPr>
          <p:cNvPr id="408" name="Google Shape;408;p47"/>
          <p:cNvSpPr txBox="1">
            <a:spLocks noGrp="1"/>
          </p:cNvSpPr>
          <p:nvPr>
            <p:ph type="body" idx="4294967295"/>
          </p:nvPr>
        </p:nvSpPr>
        <p:spPr>
          <a:xfrm>
            <a:off x="230298" y="1496100"/>
            <a:ext cx="9076664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" sz="3200" dirty="0"/>
              <a:t>Las aplicaciones trabajan con lo que se encuentra cargado en memoria RAM porque:</a:t>
            </a:r>
            <a:endParaRPr sz="4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3200" dirty="0"/>
              <a:t>La RAM es rápida</a:t>
            </a:r>
            <a:endParaRPr sz="36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3200" dirty="0"/>
              <a:t>El acceso a RAM es transparente</a:t>
            </a:r>
            <a:endParaRPr sz="36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" sz="3200" dirty="0"/>
              <a:t>Pero:</a:t>
            </a:r>
            <a:endParaRPr sz="4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3200" dirty="0"/>
              <a:t>La RAM es limitada</a:t>
            </a:r>
            <a:endParaRPr sz="36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3200" dirty="0"/>
              <a:t>La RAM es volátil (una vez apagada la PC, se pierde el contenido que trabajamos en la RAM)</a:t>
            </a:r>
            <a:endParaRPr sz="3600" dirty="0"/>
          </a:p>
          <a:p>
            <a:pPr marL="228600" lvl="0" indent="-88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10" name="Google Shape;410;p4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628638" y="71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" sz="3959" b="1"/>
              <a:t>Modelos de Persistencia</a:t>
            </a:r>
            <a:br>
              <a:rPr lang="en" sz="3600"/>
            </a:br>
            <a:r>
              <a:rPr lang="en" sz="2790" i="1"/>
              <a:t>¿Cómo guardar y recuperar el estado de la RAM?</a:t>
            </a:r>
            <a:br>
              <a:rPr lang="en" sz="3600"/>
            </a:br>
            <a:endParaRPr sz="3600"/>
          </a:p>
        </p:txBody>
      </p:sp>
      <p:sp>
        <p:nvSpPr>
          <p:cNvPr id="416" name="Google Shape;416;p48"/>
          <p:cNvSpPr txBox="1">
            <a:spLocks noGrp="1"/>
          </p:cNvSpPr>
          <p:nvPr>
            <p:ph type="body" idx="4294967295"/>
          </p:nvPr>
        </p:nvSpPr>
        <p:spPr>
          <a:xfrm>
            <a:off x="247650" y="1930400"/>
            <a:ext cx="82677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lang="en"/>
              <a:t>Utilizar medio de almacenamiento secundario</a:t>
            </a:r>
            <a:endParaRPr sz="360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lang="en" sz="2800" b="1"/>
              <a:t>Archivos planos</a:t>
            </a:r>
            <a:endParaRPr sz="320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lang="en" sz="2800" b="1"/>
              <a:t>Bases de datos</a:t>
            </a:r>
            <a:endParaRPr sz="320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lang="en"/>
              <a:t>En Java se traduce a:</a:t>
            </a:r>
            <a:endParaRPr sz="360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lang="en" sz="2800"/>
              <a:t>Manejo de archivos manualmente, archivos mapeados a memoria o </a:t>
            </a:r>
            <a:r>
              <a:rPr lang="en" sz="2800" b="1"/>
              <a:t>serialización</a:t>
            </a:r>
            <a:endParaRPr sz="280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lang="en" sz="2800" b="1"/>
              <a:t>Conexión directa a la base de datos</a:t>
            </a:r>
            <a:r>
              <a:rPr lang="en" sz="2800"/>
              <a:t>, mapeadores objeto-relacionales</a:t>
            </a:r>
            <a:endParaRPr sz="320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lang="en"/>
              <a:t>Existen otras opciones basadas en bases de datos No-SQL</a:t>
            </a:r>
            <a:br>
              <a:rPr lang="en"/>
            </a:br>
            <a:endParaRPr/>
          </a:p>
        </p:txBody>
      </p:sp>
      <p:sp>
        <p:nvSpPr>
          <p:cNvPr id="417" name="Google Shape;417;p4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/>
              <a:t>Mapeo Objeto Relacional (ORM)</a:t>
            </a:r>
            <a:br>
              <a:rPr lang="en" sz="3600"/>
            </a:br>
            <a:endParaRPr sz="3600"/>
          </a:p>
        </p:txBody>
      </p:sp>
      <p:sp>
        <p:nvSpPr>
          <p:cNvPr id="425" name="Google Shape;425;p49"/>
          <p:cNvSpPr txBox="1">
            <a:spLocks noGrp="1"/>
          </p:cNvSpPr>
          <p:nvPr>
            <p:ph type="body" idx="4294967295"/>
          </p:nvPr>
        </p:nvSpPr>
        <p:spPr>
          <a:xfrm>
            <a:off x="393700" y="1231900"/>
            <a:ext cx="8559900" cy="5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Los ORM tiene como objetivo abstraer al desarrollo de las cuestiones particulares de las bases de datos</a:t>
            </a:r>
            <a:endParaRPr sz="3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Transforman de forma automática los objetos a tuplas que se persisten en la base de datos cuando llega el momento de almacenarlos</a:t>
            </a:r>
            <a:endParaRPr sz="3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Transforman de forma automática las tuplas persistidas a objetos. De esta manera se puede operar con los datos</a:t>
            </a:r>
            <a:endParaRPr sz="3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Evitan el uso de SQL directo. Esto es una ventaja porque las diferentes bases de datos tiene diferencias en cómo está implementado SQL</a:t>
            </a:r>
            <a:br>
              <a:rPr lang="en"/>
            </a:br>
            <a:endParaRPr/>
          </a:p>
        </p:txBody>
      </p:sp>
      <p:sp>
        <p:nvSpPr>
          <p:cNvPr id="426" name="Google Shape;426;p4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27" name="Google Shape;427;p4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>
            <a:spLocks noGrp="1"/>
          </p:cNvSpPr>
          <p:nvPr>
            <p:ph type="title"/>
          </p:nvPr>
        </p:nvSpPr>
        <p:spPr>
          <a:xfrm>
            <a:off x="628638" y="682225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" sz="3959" b="1"/>
              <a:t>Paradigmas de Objetos y Relacional</a:t>
            </a:r>
            <a:br>
              <a:rPr lang="en" sz="3600"/>
            </a:br>
            <a:endParaRPr sz="3600"/>
          </a:p>
        </p:txBody>
      </p:sp>
      <p:sp>
        <p:nvSpPr>
          <p:cNvPr id="433" name="Google Shape;433;p5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34" name="Google Shape;434;p5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35" name="Google Shape;435;p50"/>
          <p:cNvPicPr preferRelativeResize="0"/>
          <p:nvPr/>
        </p:nvPicPr>
        <p:blipFill rotWithShape="1">
          <a:blip r:embed="rId3">
            <a:alphaModFix/>
          </a:blip>
          <a:srcRect l="37971" t="37847" r="20057" b="23437"/>
          <a:stretch/>
        </p:blipFill>
        <p:spPr>
          <a:xfrm>
            <a:off x="137173" y="1728486"/>
            <a:ext cx="8869630" cy="479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441" name="Google Shape;441;p51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Conexión API-DB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7" name="Google Shape;447;p5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3600"/>
              <a:t>Conexión con DB</a:t>
            </a:r>
            <a:endParaRPr sz="3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3600"/>
              <a:t>Uso de Queries Raw</a:t>
            </a:r>
            <a:endParaRPr sz="3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3200"/>
              <a:t>Inconvenientes</a:t>
            </a:r>
            <a:endParaRPr sz="32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3600"/>
              <a:t>Asociación Clase-Tabla</a:t>
            </a:r>
            <a:endParaRPr sz="3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3600"/>
              <a:t>Operaciones sobre la DB</a:t>
            </a:r>
            <a:endParaRPr sz="3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3600"/>
              <a:t>Ejercicios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Instalando TypeORM</a:t>
            </a:r>
            <a:endParaRPr/>
          </a:p>
        </p:txBody>
      </p:sp>
      <p:sp>
        <p:nvSpPr>
          <p:cNvPr id="453" name="Google Shape;453;p5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interacción entre nuestra API y MySQL la va a gestionar TypeORM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npm i --save @nestjs/typeorm typeorm mysql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Referencia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https://docs.nestjs.com/techniques/database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1781</Words>
  <Application>Microsoft Office PowerPoint</Application>
  <PresentationFormat>Presentación en pantalla (4:3)</PresentationFormat>
  <Paragraphs>252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Noto Sans Symbols</vt:lpstr>
      <vt:lpstr>CFP-2019</vt:lpstr>
      <vt:lpstr>CFP-2019</vt:lpstr>
      <vt:lpstr>Base de Datos</vt:lpstr>
      <vt:lpstr>Presentación de PowerPoint</vt:lpstr>
      <vt:lpstr>Modelos de Persistencia ¿Qué pasa con los datos de nuestra aplicación?</vt:lpstr>
      <vt:lpstr>Modelos de Persistencia ¿Cómo guardar y recuperar el estado de la RAM? </vt:lpstr>
      <vt:lpstr>Mapeo Objeto Relacional (ORM) </vt:lpstr>
      <vt:lpstr>Paradigmas de Objetos y Relacional </vt:lpstr>
      <vt:lpstr>Curso CFP</vt:lpstr>
      <vt:lpstr>Agenda</vt:lpstr>
      <vt:lpstr>Instalando TypeORM</vt:lpstr>
      <vt:lpstr>Conexión con MySQL (1)</vt:lpstr>
      <vt:lpstr>Conexión con MySQL (2)</vt:lpstr>
      <vt:lpstr>Conexión con MySQL (3)</vt:lpstr>
      <vt:lpstr>Conexión con MySQL (4)</vt:lpstr>
      <vt:lpstr>Asociación Clase-Tabla (1)</vt:lpstr>
      <vt:lpstr>Asociación Clase-Tabla (2)</vt:lpstr>
      <vt:lpstr>TypeORM - Repository</vt:lpstr>
      <vt:lpstr>TypeORM - Consultas Raw</vt:lpstr>
      <vt:lpstr>Consultas Raw - Inconvenientes</vt:lpstr>
      <vt:lpstr>ORM: Object Relational Mapping</vt:lpstr>
      <vt:lpstr>TypeORM - Operaciones Básicas</vt:lpstr>
      <vt:lpstr>TypeORM - Consideraciones</vt:lpstr>
      <vt:lpstr>Demo en Vivo</vt:lpstr>
      <vt:lpstr>Curso CFP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cp:lastModifiedBy>Mariela Gonzalez</cp:lastModifiedBy>
  <cp:revision>1</cp:revision>
  <dcterms:modified xsi:type="dcterms:W3CDTF">2019-11-04T20:18:52Z</dcterms:modified>
</cp:coreProperties>
</file>