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embeddedFontLst>
    <p:embeddedFont>
      <p:font typeface="Roboto Condensed"/>
      <p:regular r:id="rId59"/>
      <p:bold r:id="rId60"/>
      <p:italic r:id="rId61"/>
      <p:boldItalic r:id="rId62"/>
    </p:embeddedFont>
    <p:embeddedFont>
      <p:font typeface="Roboto Condensed Light"/>
      <p:regular r:id="rId63"/>
      <p:bold r:id="rId64"/>
      <p:italic r:id="rId65"/>
      <p:boldItalic r:id="rId66"/>
    </p:embeddedFont>
    <p:embeddedFont>
      <p:font typeface="Exo 2"/>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Exo2-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Condensed-boldItalic.fntdata"/><Relationship Id="rId61" Type="http://schemas.openxmlformats.org/officeDocument/2006/relationships/font" Target="fonts/RobotoCondensed-italic.fntdata"/><Relationship Id="rId20" Type="http://schemas.openxmlformats.org/officeDocument/2006/relationships/slide" Target="slides/slide15.xml"/><Relationship Id="rId64" Type="http://schemas.openxmlformats.org/officeDocument/2006/relationships/font" Target="fonts/RobotoCondensedLight-bold.fntdata"/><Relationship Id="rId63" Type="http://schemas.openxmlformats.org/officeDocument/2006/relationships/font" Target="fonts/RobotoCondensedLight-regular.fntdata"/><Relationship Id="rId22" Type="http://schemas.openxmlformats.org/officeDocument/2006/relationships/slide" Target="slides/slide17.xml"/><Relationship Id="rId66" Type="http://schemas.openxmlformats.org/officeDocument/2006/relationships/font" Target="fonts/RobotoCondensedLight-boldItalic.fntdata"/><Relationship Id="rId21" Type="http://schemas.openxmlformats.org/officeDocument/2006/relationships/slide" Target="slides/slide16.xml"/><Relationship Id="rId65" Type="http://schemas.openxmlformats.org/officeDocument/2006/relationships/font" Target="fonts/RobotoCondensedLight-italic.fntdata"/><Relationship Id="rId24" Type="http://schemas.openxmlformats.org/officeDocument/2006/relationships/slide" Target="slides/slide19.xml"/><Relationship Id="rId68" Type="http://schemas.openxmlformats.org/officeDocument/2006/relationships/font" Target="fonts/Exo2-bold.fntdata"/><Relationship Id="rId23" Type="http://schemas.openxmlformats.org/officeDocument/2006/relationships/slide" Target="slides/slide18.xml"/><Relationship Id="rId67" Type="http://schemas.openxmlformats.org/officeDocument/2006/relationships/font" Target="fonts/Exo2-regular.fntdata"/><Relationship Id="rId60" Type="http://schemas.openxmlformats.org/officeDocument/2006/relationships/font" Target="fonts/RobotoCondensed-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Exo2-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Condensed-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wtographql.com/basics/1-graphql-is-the-better-res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raphql.com/articles/4-years-of-graphql-lee-byron" TargetMode="External"/><Relationship Id="rId3" Type="http://schemas.openxmlformats.org/officeDocument/2006/relationships/hyperlink" Target="https://twitter.com/leeb"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acebook.github.io/graphql/#sec-Response" TargetMode="External"/><Relationship Id="rId3" Type="http://schemas.openxmlformats.org/officeDocument/2006/relationships/hyperlink" Target="https://aws.amazon.com/rds/aurora" TargetMode="External"/><Relationship Id="rId4" Type="http://schemas.openxmlformats.org/officeDocument/2006/relationships/hyperlink" Target="https://www.mongodb.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raphql.org/learn/execution/#root-fields-resolver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graph.cool/graphql-sdl-schema-definition-language-6755bcb9ce51"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presentational_state_transfer"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presentational_state_transf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578fe5b9b_0_18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578fe5b9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With a REST API, you would typically gather the data by accessing multiple endpoints. In the example, these could be </a:t>
            </a:r>
            <a:r>
              <a:rPr lang="en" sz="1050">
                <a:solidFill>
                  <a:srgbClr val="A4036F"/>
                </a:solidFill>
              </a:rPr>
              <a:t>/users/&lt;id&gt;</a:t>
            </a:r>
            <a:r>
              <a:rPr lang="en" sz="1200"/>
              <a:t> endpoint to fetch the initial user data. Secondly, there’s likely to be a </a:t>
            </a:r>
            <a:r>
              <a:rPr lang="en" sz="1050">
                <a:solidFill>
                  <a:srgbClr val="A4036F"/>
                </a:solidFill>
              </a:rPr>
              <a:t>/users/&lt;id&gt;/posts</a:t>
            </a:r>
            <a:r>
              <a:rPr lang="en" sz="1200"/>
              <a:t> endpoint that returns all the posts for a user. The third endpoint will then be the </a:t>
            </a:r>
            <a:r>
              <a:rPr lang="en" sz="1050">
                <a:solidFill>
                  <a:srgbClr val="A4036F"/>
                </a:solidFill>
              </a:rPr>
              <a:t>/users/&lt;id&gt;/followers</a:t>
            </a:r>
            <a:r>
              <a:rPr lang="en" sz="1200"/>
              <a:t> that returns a list of followers per user.</a:t>
            </a:r>
            <a:br>
              <a:rPr lang="en"/>
            </a:br>
            <a:br>
              <a:rPr lang="en"/>
            </a:br>
            <a:r>
              <a:rPr lang="en" u="sng">
                <a:solidFill>
                  <a:schemeClr val="hlink"/>
                </a:solidFill>
                <a:hlinkClick r:id="rId2"/>
              </a:rPr>
              <a:t>https://www.howtographql.com/basics/1-graphql-is-the-better-rest/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578fe5b9b_0_19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578fe5b9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GraphQL on the other hand, you’d simply send a single query to the GraphQL server that includes the concrete data requirements. The server then responds with a JSON object where these requirements are fulfilled.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78fe5b9b_0_20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78fe5b9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One of the most common problems with REST is that of over- and underfetching. This happens because the only way for a client to download data is by hitting endpoints that return </a:t>
            </a:r>
            <a:r>
              <a:rPr i="1" lang="en" sz="1200"/>
              <a:t>fixed</a:t>
            </a:r>
            <a:r>
              <a:rPr lang="en" sz="1200"/>
              <a:t> data structures. It’s very difficult to design the API in a way that it’s able to provide clients with their exact data needs.</a:t>
            </a:r>
            <a:endParaRPr sz="1200"/>
          </a:p>
          <a:p>
            <a:pPr indent="0" lvl="0" marL="152400" rtl="0" algn="l">
              <a:lnSpc>
                <a:spcPct val="150000"/>
              </a:lnSpc>
              <a:spcBef>
                <a:spcPts val="2400"/>
              </a:spcBef>
              <a:spcAft>
                <a:spcPts val="0"/>
              </a:spcAft>
              <a:buNone/>
            </a:pPr>
            <a:r>
              <a:rPr lang="en" sz="1200"/>
              <a:t>“Think in graphs, not endpoints.” </a:t>
            </a:r>
            <a:r>
              <a:rPr lang="en" sz="1200">
                <a:solidFill>
                  <a:srgbClr val="2A7ED2"/>
                </a:solidFill>
                <a:uFill>
                  <a:noFill/>
                </a:uFill>
                <a:hlinkClick r:id="rId2"/>
              </a:rPr>
              <a:t>Lessons From 4 Years of GraphQL</a:t>
            </a:r>
            <a:r>
              <a:rPr lang="en" sz="1200"/>
              <a:t> by </a:t>
            </a:r>
            <a:r>
              <a:rPr lang="en" sz="1200">
                <a:solidFill>
                  <a:srgbClr val="2A7ED2"/>
                </a:solidFill>
                <a:uFill>
                  <a:noFill/>
                </a:uFill>
                <a:hlinkClick r:id="rId3"/>
              </a:rPr>
              <a:t>Lee Byron</a:t>
            </a:r>
            <a:r>
              <a:rPr lang="en" sz="1200"/>
              <a:t>, GraphQL Co-Inventor.</a:t>
            </a:r>
            <a:endParaRPr sz="1200"/>
          </a:p>
          <a:p>
            <a:pPr indent="0" lvl="0" marL="0" rtl="0" algn="l">
              <a:lnSpc>
                <a:spcPct val="130000"/>
              </a:lnSpc>
              <a:spcBef>
                <a:spcPts val="1500"/>
              </a:spcBef>
              <a:spcAft>
                <a:spcPts val="0"/>
              </a:spcAft>
              <a:buNone/>
            </a:pPr>
            <a:r>
              <a:rPr b="1" lang="en" sz="1200">
                <a:solidFill>
                  <a:srgbClr val="172A3A"/>
                </a:solidFill>
              </a:rPr>
              <a:t>Overfetching: Downloading superfluous data</a:t>
            </a:r>
            <a:endParaRPr b="1" sz="1200">
              <a:solidFill>
                <a:srgbClr val="172A3A"/>
              </a:solidFill>
            </a:endParaRPr>
          </a:p>
          <a:p>
            <a:pPr indent="0" lvl="0" marL="0" rtl="0" algn="l">
              <a:lnSpc>
                <a:spcPct val="115000"/>
              </a:lnSpc>
              <a:spcBef>
                <a:spcPts val="1200"/>
              </a:spcBef>
              <a:spcAft>
                <a:spcPts val="0"/>
              </a:spcAft>
              <a:buNone/>
            </a:pPr>
            <a:r>
              <a:rPr i="1" lang="en" sz="1200"/>
              <a:t>Overfetching</a:t>
            </a:r>
            <a:r>
              <a:rPr lang="en" sz="1200"/>
              <a:t> means that a client downloads more information than is actually required in the app. Imagine for example a screen that needs to display a list of users only with their names. In a REST API, this app would usually hit the </a:t>
            </a:r>
            <a:r>
              <a:rPr lang="en" sz="1050">
                <a:solidFill>
                  <a:srgbClr val="A4036F"/>
                </a:solidFill>
              </a:rPr>
              <a:t>/users</a:t>
            </a:r>
            <a:r>
              <a:rPr lang="en" sz="1200"/>
              <a:t> endpoint and receive a JSON array with user data. This response however might contain more info about the users that are returned, e.g. their birthdays or addresses - information that is useless for the client because it only needs to display the users’ names.</a:t>
            </a:r>
            <a:endParaRPr sz="1200"/>
          </a:p>
          <a:p>
            <a:pPr indent="0" lvl="0" marL="0" rtl="0" algn="l">
              <a:lnSpc>
                <a:spcPct val="130000"/>
              </a:lnSpc>
              <a:spcBef>
                <a:spcPts val="1500"/>
              </a:spcBef>
              <a:spcAft>
                <a:spcPts val="0"/>
              </a:spcAft>
              <a:buNone/>
            </a:pPr>
            <a:r>
              <a:rPr b="1" lang="en" sz="1200">
                <a:solidFill>
                  <a:srgbClr val="172A3A"/>
                </a:solidFill>
              </a:rPr>
              <a:t>Underfetching and the n+1 problem</a:t>
            </a:r>
            <a:endParaRPr b="1" sz="1200">
              <a:solidFill>
                <a:srgbClr val="172A3A"/>
              </a:solidFill>
            </a:endParaRPr>
          </a:p>
          <a:p>
            <a:pPr indent="0" lvl="0" marL="0" rtl="0" algn="l">
              <a:lnSpc>
                <a:spcPct val="115000"/>
              </a:lnSpc>
              <a:spcBef>
                <a:spcPts val="1200"/>
              </a:spcBef>
              <a:spcAft>
                <a:spcPts val="0"/>
              </a:spcAft>
              <a:buNone/>
            </a:pPr>
            <a:r>
              <a:rPr lang="en" sz="1200"/>
              <a:t>Another issue is </a:t>
            </a:r>
            <a:r>
              <a:rPr i="1" lang="en" sz="1200"/>
              <a:t>underfetching</a:t>
            </a:r>
            <a:r>
              <a:rPr lang="en" sz="1200"/>
              <a:t> and the </a:t>
            </a:r>
            <a:r>
              <a:rPr i="1" lang="en" sz="1200"/>
              <a:t>n+1</a:t>
            </a:r>
            <a:r>
              <a:rPr lang="en" sz="1200"/>
              <a:t>-requests problem. Underfetching generally means that a specific endpoint doesn’t provide enough of the required information. The client will have to make additional requests to fetch everything it needs. This can escalate to a situation where a client needs to first download a list of elements, but then needs to make one additional request per element to fetch the required data.</a:t>
            </a:r>
            <a:endParaRPr sz="1200"/>
          </a:p>
          <a:p>
            <a:pPr indent="0" lvl="0" marL="0" rtl="0" algn="l">
              <a:lnSpc>
                <a:spcPct val="115000"/>
              </a:lnSpc>
              <a:spcBef>
                <a:spcPts val="1200"/>
              </a:spcBef>
              <a:spcAft>
                <a:spcPts val="0"/>
              </a:spcAft>
              <a:buNone/>
            </a:pPr>
            <a:r>
              <a:rPr lang="en" sz="1200"/>
              <a:t>As an example, consider the same app would also need to display the last three followers per user. The API provides the additional endpoint </a:t>
            </a:r>
            <a:r>
              <a:rPr lang="en" sz="1050">
                <a:solidFill>
                  <a:srgbClr val="A4036F"/>
                </a:solidFill>
              </a:rPr>
              <a:t>/users/&lt;user-id&gt;/followers</a:t>
            </a:r>
            <a:r>
              <a:rPr lang="en" sz="1200"/>
              <a:t>. In order to be able to display the required information, the app will have to make one request to the </a:t>
            </a:r>
            <a:r>
              <a:rPr lang="en" sz="1050">
                <a:solidFill>
                  <a:srgbClr val="A4036F"/>
                </a:solidFill>
              </a:rPr>
              <a:t>/users</a:t>
            </a:r>
            <a:r>
              <a:rPr lang="en" sz="1200"/>
              <a:t> endpoint and then hit the </a:t>
            </a:r>
            <a:r>
              <a:rPr lang="en" sz="1050">
                <a:solidFill>
                  <a:srgbClr val="A4036F"/>
                </a:solidFill>
              </a:rPr>
              <a:t>/users/&lt;user-id&gt;/followers</a:t>
            </a:r>
            <a:r>
              <a:rPr lang="en" sz="1200"/>
              <a:t> endpoint for </a:t>
            </a:r>
            <a:r>
              <a:rPr i="1" lang="en" sz="1200"/>
              <a:t>each</a:t>
            </a:r>
            <a:r>
              <a:rPr lang="en" sz="1200"/>
              <a:t> user.</a:t>
            </a:r>
            <a:endParaRPr sz="120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78fe5b9b_0_20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78fe5b9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A common pattern with REST APIs is to structure the endpoints according to the views that you have inside your app. This is handy since it allows for the client to get all required information for a particular view by simply accessing the corresponding endpoint.</a:t>
            </a:r>
            <a:endParaRPr sz="1200"/>
          </a:p>
          <a:p>
            <a:pPr indent="0" lvl="0" marL="0" rtl="0" algn="l">
              <a:lnSpc>
                <a:spcPct val="115000"/>
              </a:lnSpc>
              <a:spcBef>
                <a:spcPts val="1200"/>
              </a:spcBef>
              <a:spcAft>
                <a:spcPts val="0"/>
              </a:spcAft>
              <a:buNone/>
            </a:pPr>
            <a:r>
              <a:rPr lang="en" sz="1200"/>
              <a:t>The major drawback of this approach is that it doesn’t allow for rapid iterations on the frontend. With every change that is made to the UI, there is a high risk that now there is more (or less) data required than before. Consequently, the backend needs to be adjusted as well to account for the new data needs. This kills productivity and notably slows down the ability to incorporate user feedback into a product.</a:t>
            </a:r>
            <a:endParaRPr sz="1200"/>
          </a:p>
          <a:p>
            <a:pPr indent="0" lvl="0" marL="0" rtl="0" algn="l">
              <a:lnSpc>
                <a:spcPct val="115000"/>
              </a:lnSpc>
              <a:spcBef>
                <a:spcPts val="1200"/>
              </a:spcBef>
              <a:spcAft>
                <a:spcPts val="0"/>
              </a:spcAft>
              <a:buNone/>
            </a:pPr>
            <a:r>
              <a:rPr lang="en" sz="1200"/>
              <a:t>With GraphQL, this problem is solved. Thanks to the flexible nature of GraphQL, changes on the client-side can be made without any extra work on the server. Since clients can specify their exact data requirements, no backend engineer needs to make adjustments when the design and data needs on the frontend change.</a:t>
            </a:r>
            <a:endParaRPr sz="12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578fe5b9b_0_2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578fe5b9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GraphQL allows you to have fine-grained insights about the data that’s requested on the backend. As each client specifies exactly what information it’s interested in, it is possible to gain a deep understanding of how the available data is being used. This can for example help in evolving an API and deprecating specific fields that are not requested by any clients any more.</a:t>
            </a:r>
            <a:endParaRPr sz="1200"/>
          </a:p>
          <a:p>
            <a:pPr indent="0" lvl="0" marL="0" rtl="0" algn="l">
              <a:lnSpc>
                <a:spcPct val="115000"/>
              </a:lnSpc>
              <a:spcBef>
                <a:spcPts val="1200"/>
              </a:spcBef>
              <a:spcAft>
                <a:spcPts val="0"/>
              </a:spcAft>
              <a:buNone/>
            </a:pPr>
            <a:r>
              <a:rPr lang="en" sz="1200"/>
              <a:t>With GraphQL, you can also do low-level performance monitoring of the requests that are processed by your server. GraphQL uses the concept of </a:t>
            </a:r>
            <a:r>
              <a:rPr i="1" lang="en" sz="1200"/>
              <a:t>resolver functions</a:t>
            </a:r>
            <a:r>
              <a:rPr lang="en" sz="1200"/>
              <a:t> to collect the data that’s requested by a client. Instrumenting and measuring performance of these resolvers provides crucial insights about bottlenecks in your system.</a:t>
            </a:r>
            <a:endParaRPr sz="1200"/>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578fe5b9b_0_22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578fe5b9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GraphQL uses a strong type system to define the capabilities of an API. All the types that are exposed in an API are written down in a </a:t>
            </a:r>
            <a:r>
              <a:rPr i="1" lang="en" sz="1200"/>
              <a:t>schema</a:t>
            </a:r>
            <a:r>
              <a:rPr lang="en" sz="1200"/>
              <a:t> using the GraphQL Schema Definition Language (SDL). This schema serves as the contract between the client and the server to define how a client can access the data.</a:t>
            </a:r>
            <a:endParaRPr sz="1200"/>
          </a:p>
          <a:p>
            <a:pPr indent="0" lvl="0" marL="0" rtl="0" algn="l">
              <a:lnSpc>
                <a:spcPct val="115000"/>
              </a:lnSpc>
              <a:spcBef>
                <a:spcPts val="1200"/>
              </a:spcBef>
              <a:spcAft>
                <a:spcPts val="0"/>
              </a:spcAft>
              <a:buNone/>
            </a:pPr>
            <a:r>
              <a:rPr lang="en" sz="1200"/>
              <a:t>Once the schema is defined, the teams working on frontend and backends can do their work without further communication since they both are aware of the definite structure of the data that’s sent over the network.</a:t>
            </a:r>
            <a:endParaRPr sz="1200"/>
          </a:p>
          <a:p>
            <a:pPr indent="0" lvl="0" marL="0" rtl="0" algn="l">
              <a:lnSpc>
                <a:spcPct val="115000"/>
              </a:lnSpc>
              <a:spcBef>
                <a:spcPts val="1200"/>
              </a:spcBef>
              <a:spcAft>
                <a:spcPts val="0"/>
              </a:spcAft>
              <a:buNone/>
            </a:pPr>
            <a:r>
              <a:rPr lang="en" sz="1200"/>
              <a:t>Frontend teams can easily test their applications by mocking the required data structures. Once the server is ready, the switch can be flipped for the client apps to load the data from the actual API.</a:t>
            </a:r>
            <a:endParaRPr sz="1200"/>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578fe5b9b_0_5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578fe5b9b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578fe5b9b_0_3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578fe5b9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All three architectures represent major use cases of GraphQL and demonstrate the flexibility in terms of the context where it can be used.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578fe5b9b_0_39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578fe5b9b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t>This architecture will be the most common for </a:t>
            </a:r>
            <a:r>
              <a:rPr i="1" lang="en" sz="1200"/>
              <a:t>greenfield</a:t>
            </a:r>
            <a:r>
              <a:rPr lang="en" sz="1200"/>
              <a:t> projects. In the setup, you have a single (web) server that implements the GraphQL specification. When a query arrives at the GraphQL server, the server reads the query’s payload and fetches the required information from the database. This is called </a:t>
            </a:r>
            <a:r>
              <a:rPr i="1" lang="en" sz="1200"/>
              <a:t>resolving</a:t>
            </a:r>
            <a:r>
              <a:rPr lang="en" sz="1200"/>
              <a:t> the query. It then constructs the response object </a:t>
            </a:r>
            <a:r>
              <a:rPr lang="en" sz="1200">
                <a:solidFill>
                  <a:srgbClr val="2A7ED2"/>
                </a:solidFill>
                <a:uFill>
                  <a:noFill/>
                </a:uFill>
                <a:hlinkClick r:id="rId2"/>
              </a:rPr>
              <a:t>as described in the official specification</a:t>
            </a:r>
            <a:r>
              <a:rPr lang="en" sz="1200"/>
              <a:t> and returns it to the client.</a:t>
            </a:r>
            <a:endParaRPr sz="1200"/>
          </a:p>
          <a:p>
            <a:pPr indent="0" lvl="0" marL="0" rtl="0" algn="l">
              <a:lnSpc>
                <a:spcPct val="115000"/>
              </a:lnSpc>
              <a:spcBef>
                <a:spcPts val="1200"/>
              </a:spcBef>
              <a:spcAft>
                <a:spcPts val="0"/>
              </a:spcAft>
              <a:buNone/>
            </a:pPr>
            <a:r>
              <a:rPr lang="en" sz="1200"/>
              <a:t>It’s important to note that GraphQL is actually </a:t>
            </a:r>
            <a:r>
              <a:rPr i="1" lang="en" sz="1200"/>
              <a:t>transport-layer agnostic</a:t>
            </a:r>
            <a:r>
              <a:rPr lang="en" sz="1200"/>
              <a:t>. This means it can potentially be used with any available network protocol. So, it is potentially possible to implement a GraphQL server based on TCP, WebSockets, etc.</a:t>
            </a:r>
            <a:endParaRPr sz="1200"/>
          </a:p>
          <a:p>
            <a:pPr indent="0" lvl="0" marL="0" rtl="0" algn="l">
              <a:lnSpc>
                <a:spcPct val="150000"/>
              </a:lnSpc>
              <a:spcBef>
                <a:spcPts val="1200"/>
              </a:spcBef>
              <a:spcAft>
                <a:spcPts val="0"/>
              </a:spcAft>
              <a:buNone/>
            </a:pPr>
            <a:r>
              <a:rPr lang="en" sz="1200"/>
              <a:t>GraphQL also doesn’t care about the database or the format that is used to store the data. You could use a SQL database like </a:t>
            </a:r>
            <a:r>
              <a:rPr lang="en" sz="1200">
                <a:solidFill>
                  <a:srgbClr val="2A7ED2"/>
                </a:solidFill>
                <a:uFill>
                  <a:noFill/>
                </a:uFill>
                <a:hlinkClick r:id="rId3"/>
              </a:rPr>
              <a:t>AWS Aurora</a:t>
            </a:r>
            <a:r>
              <a:rPr lang="en" sz="1200"/>
              <a:t> or a NoSQL database like </a:t>
            </a:r>
            <a:r>
              <a:rPr lang="en" sz="1200">
                <a:solidFill>
                  <a:srgbClr val="2A7ED2"/>
                </a:solidFill>
                <a:uFill>
                  <a:noFill/>
                </a:uFill>
                <a:hlinkClick r:id="rId4"/>
              </a:rPr>
              <a:t>MongoDB</a:t>
            </a:r>
            <a:r>
              <a:rPr lang="en" sz="1200"/>
              <a:t>.</a:t>
            </a:r>
            <a:endParaRPr sz="12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578fe5b9b_0_40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578fe5b9b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major use case for GraphQL is the integration of multiple existing systems behind a single, coherent GraphQL API. This is particularly compelling for companies with legacy infrastructures and many different APIs that have grown over years and now impose a high maintenance burden. One major problem with these legacy systems is that they make it practically impossible to build innovative products that need access to multiple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that context, GraphQL can be used to unify these existing systems and hide their complexity behind a nice GraphQL API. This way, new client applications can be developed that simply talk to the GraphQL server to fetch the data they need. The GraphQL server is then responsible for fetching the data from the existing systems and package it up in the GraphQL response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like in the previous architecture where the GraphQL server didn’t care about the type of database being used, this time it doesn’t care about the data sources that it needs to fetch the data that’s needed to resolve a query.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5b0f9e622_0_1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5b0f9e62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578fe5b9b_0_4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578fe5b9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Finally, it’s possible to combine the two approaches and build a GraphQL server that has a connected database but still talks to legacy or third—party systems.</a:t>
            </a:r>
            <a:endParaRPr sz="1200"/>
          </a:p>
          <a:p>
            <a:pPr indent="0" lvl="0" marL="0" rtl="0" algn="l">
              <a:lnSpc>
                <a:spcPct val="115000"/>
              </a:lnSpc>
              <a:spcBef>
                <a:spcPts val="1200"/>
              </a:spcBef>
              <a:spcAft>
                <a:spcPts val="0"/>
              </a:spcAft>
              <a:buNone/>
            </a:pPr>
            <a:r>
              <a:rPr lang="en" sz="1200"/>
              <a:t>When a query is received by the server, it will resolve it and either retrieve the required data from the connected database or some of the integrated APIs.</a:t>
            </a:r>
            <a:endParaRPr sz="120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578fe5b9b_0_41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578fe5b9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But how do we gain this flexibility with GraphQL? How is it that it’s such a great fit for these very different kinds of use cases?</a:t>
            </a:r>
            <a:endParaRPr sz="1200"/>
          </a:p>
          <a:p>
            <a:pPr indent="0" lvl="0" marL="0" rtl="0" algn="l">
              <a:lnSpc>
                <a:spcPct val="150000"/>
              </a:lnSpc>
              <a:spcBef>
                <a:spcPts val="1200"/>
              </a:spcBef>
              <a:spcAft>
                <a:spcPts val="0"/>
              </a:spcAft>
              <a:buNone/>
            </a:pPr>
            <a:r>
              <a:rPr lang="en" sz="1200"/>
              <a:t>As you learned in the previous chapter, the payload of a GraphQL query (or mutation) consists of a set of </a:t>
            </a:r>
            <a:r>
              <a:rPr i="1" lang="en" sz="1200"/>
              <a:t>fields</a:t>
            </a:r>
            <a:r>
              <a:rPr lang="en" sz="1200"/>
              <a:t>. In the GraphQL server implementation, each of these fields actually corresponds to exactly one function that’s called a </a:t>
            </a:r>
            <a:r>
              <a:rPr i="1" lang="en" sz="1200">
                <a:solidFill>
                  <a:srgbClr val="2A7ED2"/>
                </a:solidFill>
                <a:uFill>
                  <a:noFill/>
                </a:uFill>
                <a:hlinkClick r:id="rId2"/>
              </a:rPr>
              <a:t>resolver</a:t>
            </a:r>
            <a:r>
              <a:rPr lang="en" sz="1200"/>
              <a:t>. The sole purpose of a resolver function is to fetch the data for its field.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78fe5b9b_0_42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578fe5b9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When the server receives a query, it will call all the functions for the fields that are specified in the query’s payload. It thus </a:t>
            </a:r>
            <a:r>
              <a:rPr i="1" lang="en" sz="1200"/>
              <a:t>resolves</a:t>
            </a:r>
            <a:r>
              <a:rPr lang="en" sz="1200"/>
              <a:t> the query and is able to retrieve the correct data for each field. Once all resolvers returned, the server will package data up in the format that was described by the query and send it back to the client.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578fe5b9b_0_5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578fe5b9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578fe5b9b_0_6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578fe5b9b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t>GraphQL has its own type system that’s used to define the </a:t>
            </a:r>
            <a:r>
              <a:rPr i="1" lang="en" sz="1200"/>
              <a:t>schema</a:t>
            </a:r>
            <a:r>
              <a:rPr lang="en" sz="1200"/>
              <a:t> of an API. The syntax for writing schemas is called </a:t>
            </a:r>
            <a:r>
              <a:rPr lang="en" sz="1200">
                <a:solidFill>
                  <a:srgbClr val="2A7ED2"/>
                </a:solidFill>
                <a:uFill>
                  <a:noFill/>
                </a:uFill>
                <a:hlinkClick r:id="rId2"/>
              </a:rPr>
              <a:t>Schema Definition Language</a:t>
            </a:r>
            <a:r>
              <a:rPr lang="en" sz="1200"/>
              <a:t> (SDL).</a:t>
            </a:r>
            <a:endParaRPr sz="1200"/>
          </a:p>
          <a:p>
            <a:pPr indent="0" lvl="0" marL="0" rtl="0" algn="l">
              <a:lnSpc>
                <a:spcPct val="115000"/>
              </a:lnSpc>
              <a:spcBef>
                <a:spcPts val="1200"/>
              </a:spcBef>
              <a:spcAft>
                <a:spcPts val="0"/>
              </a:spcAft>
              <a:buNone/>
            </a:pPr>
            <a:r>
              <a:rPr lang="en" sz="1200"/>
              <a:t>Here is an example how we can use the SDL to define a simple type called </a:t>
            </a:r>
            <a:r>
              <a:rPr lang="en" sz="1050">
                <a:solidFill>
                  <a:srgbClr val="A4036F"/>
                </a:solidFill>
              </a:rPr>
              <a:t>Person</a:t>
            </a:r>
            <a:r>
              <a:rPr lang="en" sz="1200"/>
              <a:t>:</a:t>
            </a:r>
            <a:endParaRPr sz="1200"/>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type Person {</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name</a:t>
            </a:r>
            <a:r>
              <a:rPr lang="en" sz="1000">
                <a:solidFill>
                  <a:srgbClr val="393A34"/>
                </a:solidFill>
                <a:latin typeface="Courier New"/>
                <a:ea typeface="Courier New"/>
                <a:cs typeface="Courier New"/>
                <a:sym typeface="Courier New"/>
              </a:rPr>
              <a:t>: String!</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age</a:t>
            </a:r>
            <a:r>
              <a:rPr lang="en" sz="1000">
                <a:solidFill>
                  <a:srgbClr val="393A34"/>
                </a:solidFill>
                <a:latin typeface="Courier New"/>
                <a:ea typeface="Courier New"/>
                <a:cs typeface="Courier New"/>
                <a:sym typeface="Courier New"/>
              </a:rPr>
              <a:t>: Int!</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a:t>
            </a:r>
            <a:endParaRPr sz="1150">
              <a:solidFill>
                <a:srgbClr val="393A34"/>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This type has two </a:t>
            </a:r>
            <a:r>
              <a:rPr i="1" lang="en" sz="1200"/>
              <a:t>fields</a:t>
            </a:r>
            <a:r>
              <a:rPr lang="en" sz="1200"/>
              <a:t>, they’re called </a:t>
            </a:r>
            <a:r>
              <a:rPr lang="en" sz="1050">
                <a:solidFill>
                  <a:srgbClr val="A4036F"/>
                </a:solidFill>
              </a:rPr>
              <a:t>name</a:t>
            </a:r>
            <a:r>
              <a:rPr lang="en" sz="1200"/>
              <a:t> and </a:t>
            </a:r>
            <a:r>
              <a:rPr lang="en" sz="1050">
                <a:solidFill>
                  <a:srgbClr val="A4036F"/>
                </a:solidFill>
              </a:rPr>
              <a:t>age</a:t>
            </a:r>
            <a:r>
              <a:rPr lang="en" sz="1200"/>
              <a:t> and are respectively of type </a:t>
            </a:r>
            <a:r>
              <a:rPr lang="en" sz="1050">
                <a:solidFill>
                  <a:srgbClr val="A4036F"/>
                </a:solidFill>
              </a:rPr>
              <a:t>String</a:t>
            </a:r>
            <a:r>
              <a:rPr lang="en" sz="1200"/>
              <a:t> and </a:t>
            </a:r>
            <a:r>
              <a:rPr lang="en" sz="1050">
                <a:solidFill>
                  <a:srgbClr val="A4036F"/>
                </a:solidFill>
              </a:rPr>
              <a:t>Int</a:t>
            </a:r>
            <a:r>
              <a:rPr lang="en" sz="1200"/>
              <a:t>. The </a:t>
            </a:r>
            <a:r>
              <a:rPr lang="en" sz="1050">
                <a:solidFill>
                  <a:srgbClr val="A4036F"/>
                </a:solidFill>
              </a:rPr>
              <a:t>!</a:t>
            </a:r>
            <a:r>
              <a:rPr lang="en" sz="1200"/>
              <a:t> following the type means that this field is </a:t>
            </a:r>
            <a:r>
              <a:rPr i="1" lang="en" sz="1200"/>
              <a:t>required</a:t>
            </a:r>
            <a:r>
              <a:rPr lang="en" sz="1200"/>
              <a:t>.</a:t>
            </a:r>
            <a:endParaRPr sz="1200"/>
          </a:p>
          <a:p>
            <a:pPr indent="0" lvl="0" marL="0" rtl="0" algn="l">
              <a:lnSpc>
                <a:spcPct val="115000"/>
              </a:lnSpc>
              <a:spcBef>
                <a:spcPts val="1200"/>
              </a:spcBef>
              <a:spcAft>
                <a:spcPts val="0"/>
              </a:spcAft>
              <a:buNone/>
            </a:pPr>
            <a:r>
              <a:rPr lang="en" sz="1200"/>
              <a:t>It’s also possible to express relationships between types. In the example of a </a:t>
            </a:r>
            <a:r>
              <a:rPr i="1" lang="en" sz="1200"/>
              <a:t>blogging</a:t>
            </a:r>
            <a:r>
              <a:rPr lang="en" sz="1200"/>
              <a:t> application, a </a:t>
            </a:r>
            <a:r>
              <a:rPr lang="en" sz="1050">
                <a:solidFill>
                  <a:srgbClr val="A4036F"/>
                </a:solidFill>
              </a:rPr>
              <a:t>Person</a:t>
            </a:r>
            <a:r>
              <a:rPr lang="en" sz="1200"/>
              <a:t> could be associated with a </a:t>
            </a:r>
            <a:r>
              <a:rPr lang="en" sz="1050">
                <a:solidFill>
                  <a:srgbClr val="A4036F"/>
                </a:solidFill>
              </a:rPr>
              <a:t>Post</a:t>
            </a:r>
            <a:r>
              <a:rPr lang="en" sz="1200"/>
              <a:t>:</a:t>
            </a:r>
            <a:endParaRPr sz="1200"/>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type Post {</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title</a:t>
            </a:r>
            <a:r>
              <a:rPr lang="en" sz="1000">
                <a:solidFill>
                  <a:srgbClr val="393A34"/>
                </a:solidFill>
                <a:latin typeface="Courier New"/>
                <a:ea typeface="Courier New"/>
                <a:cs typeface="Courier New"/>
                <a:sym typeface="Courier New"/>
              </a:rPr>
              <a:t>: String!</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author</a:t>
            </a:r>
            <a:r>
              <a:rPr lang="en" sz="1000">
                <a:solidFill>
                  <a:srgbClr val="393A34"/>
                </a:solidFill>
                <a:latin typeface="Courier New"/>
                <a:ea typeface="Courier New"/>
                <a:cs typeface="Courier New"/>
                <a:sym typeface="Courier New"/>
              </a:rPr>
              <a:t>: Person!</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a:t>
            </a:r>
            <a:endParaRPr sz="1150">
              <a:solidFill>
                <a:srgbClr val="393A34"/>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Conversely, the other end of the relationship needs to be placed on the </a:t>
            </a:r>
            <a:r>
              <a:rPr lang="en" sz="1050">
                <a:solidFill>
                  <a:srgbClr val="A4036F"/>
                </a:solidFill>
              </a:rPr>
              <a:t>Person</a:t>
            </a:r>
            <a:r>
              <a:rPr lang="en" sz="1200"/>
              <a:t> type:</a:t>
            </a:r>
            <a:endParaRPr sz="1200"/>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type Person {</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name</a:t>
            </a:r>
            <a:r>
              <a:rPr lang="en" sz="1000">
                <a:solidFill>
                  <a:srgbClr val="393A34"/>
                </a:solidFill>
                <a:latin typeface="Courier New"/>
                <a:ea typeface="Courier New"/>
                <a:cs typeface="Courier New"/>
                <a:sym typeface="Courier New"/>
              </a:rPr>
              <a:t>: String!</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age</a:t>
            </a:r>
            <a:r>
              <a:rPr lang="en" sz="1000">
                <a:solidFill>
                  <a:srgbClr val="393A34"/>
                </a:solidFill>
                <a:latin typeface="Courier New"/>
                <a:ea typeface="Courier New"/>
                <a:cs typeface="Courier New"/>
                <a:sym typeface="Courier New"/>
              </a:rPr>
              <a:t>: Int!</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posts</a:t>
            </a:r>
            <a:r>
              <a:rPr lang="en" sz="1000">
                <a:solidFill>
                  <a:srgbClr val="393A34"/>
                </a:solidFill>
                <a:latin typeface="Courier New"/>
                <a:ea typeface="Courier New"/>
                <a:cs typeface="Courier New"/>
                <a:sym typeface="Courier New"/>
              </a:rPr>
              <a:t>: [Post!]!</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a:t>
            </a:r>
            <a:endParaRPr sz="1150">
              <a:solidFill>
                <a:srgbClr val="393A34"/>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Note that we just created a </a:t>
            </a:r>
            <a:r>
              <a:rPr i="1" lang="en" sz="1200"/>
              <a:t>one-to-many</a:t>
            </a:r>
            <a:r>
              <a:rPr lang="en" sz="1200"/>
              <a:t>-relationship between </a:t>
            </a:r>
            <a:r>
              <a:rPr lang="en" sz="1050">
                <a:solidFill>
                  <a:srgbClr val="A4036F"/>
                </a:solidFill>
              </a:rPr>
              <a:t>Person</a:t>
            </a:r>
            <a:r>
              <a:rPr lang="en" sz="1200"/>
              <a:t> and </a:t>
            </a:r>
            <a:r>
              <a:rPr lang="en" sz="1050">
                <a:solidFill>
                  <a:srgbClr val="A4036F"/>
                </a:solidFill>
              </a:rPr>
              <a:t>Post</a:t>
            </a:r>
            <a:r>
              <a:rPr lang="en" sz="1200"/>
              <a:t> since the </a:t>
            </a:r>
            <a:r>
              <a:rPr lang="en" sz="1050">
                <a:solidFill>
                  <a:srgbClr val="A4036F"/>
                </a:solidFill>
              </a:rPr>
              <a:t>posts</a:t>
            </a:r>
            <a:r>
              <a:rPr lang="en" sz="1200"/>
              <a:t> field on </a:t>
            </a:r>
            <a:r>
              <a:rPr lang="en" sz="1050">
                <a:solidFill>
                  <a:srgbClr val="A4036F"/>
                </a:solidFill>
              </a:rPr>
              <a:t>Person</a:t>
            </a:r>
            <a:r>
              <a:rPr lang="en" sz="1200"/>
              <a:t> is actually an </a:t>
            </a:r>
            <a:r>
              <a:rPr i="1" lang="en" sz="1200"/>
              <a:t>array</a:t>
            </a:r>
            <a:r>
              <a:rPr lang="en" sz="1200"/>
              <a:t> of posts.</a:t>
            </a:r>
            <a:endParaRPr sz="1200"/>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578fe5b9b_0_6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578fe5b9b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Let’s take a look at an example query that a client could send to a server:</a:t>
            </a:r>
            <a:endParaRPr sz="1200"/>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allPeople Query</a:t>
            </a:r>
            <a:endParaRPr sz="1200"/>
          </a:p>
          <a:p>
            <a:pPr indent="0" lvl="0" marL="0" rtl="0" algn="l">
              <a:lnSpc>
                <a:spcPct val="115000"/>
              </a:lnSpc>
              <a:spcBef>
                <a:spcPts val="1200"/>
              </a:spcBef>
              <a:spcAft>
                <a:spcPts val="0"/>
              </a:spcAft>
              <a:buNone/>
            </a:pPr>
            <a:r>
              <a:rPr lang="en" sz="1200"/>
              <a:t>The </a:t>
            </a:r>
            <a:r>
              <a:rPr lang="en" sz="1050">
                <a:solidFill>
                  <a:srgbClr val="A4036F"/>
                </a:solidFill>
              </a:rPr>
              <a:t>allPersons</a:t>
            </a:r>
            <a:r>
              <a:rPr lang="en" sz="1200"/>
              <a:t> field in this query is called the </a:t>
            </a:r>
            <a:r>
              <a:rPr i="1" lang="en" sz="1200"/>
              <a:t>root field</a:t>
            </a:r>
            <a:r>
              <a:rPr lang="en" sz="1200"/>
              <a:t> of the query. Everything that follows the root field, is called the </a:t>
            </a:r>
            <a:r>
              <a:rPr i="1" lang="en" sz="1200"/>
              <a:t>payload</a:t>
            </a:r>
            <a:r>
              <a:rPr lang="en" sz="1200"/>
              <a:t> of the query. The only field that’s specified in this query’s payload is </a:t>
            </a:r>
            <a:r>
              <a:rPr lang="en" sz="1050">
                <a:solidFill>
                  <a:srgbClr val="A4036F"/>
                </a:solidFill>
              </a:rPr>
              <a:t>name</a:t>
            </a:r>
            <a:r>
              <a:rPr lang="en" sz="1200"/>
              <a:t>.</a:t>
            </a:r>
            <a:endParaRPr sz="1200"/>
          </a:p>
          <a:p>
            <a:pPr indent="0" lvl="0" marL="0" rtl="0" algn="l">
              <a:lnSpc>
                <a:spcPct val="115000"/>
              </a:lnSpc>
              <a:spcBef>
                <a:spcPts val="1200"/>
              </a:spcBef>
              <a:spcAft>
                <a:spcPts val="0"/>
              </a:spcAft>
              <a:buNone/>
            </a:pPr>
            <a:r>
              <a:rPr lang="en" sz="1200"/>
              <a:t>This query would return a list of all persons currently stored in the database. Here’s an example response:</a:t>
            </a:r>
            <a:endParaRPr sz="1200"/>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allPeople Response</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Notice that each person only has the </a:t>
            </a:r>
            <a:r>
              <a:rPr lang="en" sz="1050">
                <a:solidFill>
                  <a:srgbClr val="A4036F"/>
                </a:solidFill>
              </a:rPr>
              <a:t>name</a:t>
            </a:r>
            <a:r>
              <a:rPr lang="en" sz="1200"/>
              <a:t> in the response, but the </a:t>
            </a:r>
            <a:r>
              <a:rPr lang="en" sz="1050">
                <a:solidFill>
                  <a:srgbClr val="A4036F"/>
                </a:solidFill>
              </a:rPr>
              <a:t>age</a:t>
            </a:r>
            <a:r>
              <a:rPr lang="en" sz="1200"/>
              <a:t> is not returned by the server. That’s exactly because </a:t>
            </a:r>
            <a:r>
              <a:rPr lang="en" sz="1050">
                <a:solidFill>
                  <a:srgbClr val="A4036F"/>
                </a:solidFill>
              </a:rPr>
              <a:t>name</a:t>
            </a:r>
            <a:r>
              <a:rPr lang="en" sz="1200"/>
              <a:t> was the only field that was specified in the query.</a:t>
            </a:r>
            <a:endParaRPr sz="1200"/>
          </a:p>
          <a:p>
            <a:pPr indent="0" lvl="0" marL="0" rtl="0" algn="l">
              <a:lnSpc>
                <a:spcPct val="115000"/>
              </a:lnSpc>
              <a:spcBef>
                <a:spcPts val="1200"/>
              </a:spcBef>
              <a:spcAft>
                <a:spcPts val="0"/>
              </a:spcAft>
              <a:buNone/>
            </a:pPr>
            <a:r>
              <a:rPr lang="en" sz="1200"/>
              <a:t>If the client also needed the persons’ </a:t>
            </a:r>
            <a:r>
              <a:rPr lang="en" sz="1050">
                <a:solidFill>
                  <a:srgbClr val="A4036F"/>
                </a:solidFill>
              </a:rPr>
              <a:t>age</a:t>
            </a:r>
            <a:r>
              <a:rPr lang="en" sz="1200"/>
              <a:t>, all it has to do is slightly adjust the query and include the new field in the query’s payload:</a:t>
            </a:r>
            <a:endParaRPr sz="1200"/>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allPersons {</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name</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age</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578fe5b9b_0_62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578fe5b9b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600"/>
              </a:spcBef>
              <a:spcAft>
                <a:spcPts val="0"/>
              </a:spcAft>
              <a:buNone/>
            </a:pPr>
            <a:r>
              <a:rPr lang="en" sz="1200"/>
              <a:t>One of the major advantages of GraphQL is that it allows for naturally querying </a:t>
            </a:r>
            <a:r>
              <a:rPr i="1" lang="en" sz="1200"/>
              <a:t>nested</a:t>
            </a:r>
            <a:r>
              <a:rPr lang="en" sz="1200"/>
              <a:t> information. For example, if you wanted to load all the </a:t>
            </a:r>
            <a:r>
              <a:rPr lang="en" sz="1050">
                <a:solidFill>
                  <a:srgbClr val="A4036F"/>
                </a:solidFill>
              </a:rPr>
              <a:t>posts</a:t>
            </a:r>
            <a:r>
              <a:rPr lang="en" sz="1200"/>
              <a:t> that a </a:t>
            </a:r>
            <a:r>
              <a:rPr lang="en" sz="1050">
                <a:solidFill>
                  <a:srgbClr val="A4036F"/>
                </a:solidFill>
              </a:rPr>
              <a:t>Person</a:t>
            </a:r>
            <a:r>
              <a:rPr lang="en" sz="1200"/>
              <a:t> has written, you could simply follow the structure of your types to request this information:</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Request</a:t>
            </a:r>
            <a:endParaRPr sz="1200"/>
          </a:p>
          <a:p>
            <a:pPr indent="0" lvl="0" marL="0" rtl="0" algn="l">
              <a:lnSpc>
                <a:spcPct val="130000"/>
              </a:lnSpc>
              <a:spcBef>
                <a:spcPts val="1500"/>
              </a:spcBef>
              <a:spcAft>
                <a:spcPts val="0"/>
              </a:spcAft>
              <a:buNone/>
            </a:pPr>
            <a:r>
              <a:rPr b="1" lang="en" sz="1200">
                <a:solidFill>
                  <a:srgbClr val="172A3A"/>
                </a:solidFill>
              </a:rPr>
              <a:t>Queries with Arguments</a:t>
            </a:r>
            <a:endParaRPr b="1" sz="1200">
              <a:solidFill>
                <a:srgbClr val="172A3A"/>
              </a:solidFill>
            </a:endParaRPr>
          </a:p>
          <a:p>
            <a:pPr indent="0" lvl="0" marL="0" rtl="0" algn="l">
              <a:lnSpc>
                <a:spcPct val="115000"/>
              </a:lnSpc>
              <a:spcBef>
                <a:spcPts val="1200"/>
              </a:spcBef>
              <a:spcAft>
                <a:spcPts val="0"/>
              </a:spcAft>
              <a:buNone/>
            </a:pPr>
            <a:r>
              <a:rPr lang="en" sz="1200"/>
              <a:t>In GraphQL, each </a:t>
            </a:r>
            <a:r>
              <a:rPr i="1" lang="en" sz="1200"/>
              <a:t>field</a:t>
            </a:r>
            <a:r>
              <a:rPr lang="en" sz="1200"/>
              <a:t> can have zero or more arguments if that’s specified in the </a:t>
            </a:r>
            <a:r>
              <a:rPr i="1" lang="en" sz="1200"/>
              <a:t>schema</a:t>
            </a:r>
            <a:r>
              <a:rPr lang="en" sz="1200"/>
              <a:t>. For example, the </a:t>
            </a:r>
            <a:r>
              <a:rPr lang="en" sz="1050">
                <a:solidFill>
                  <a:srgbClr val="A4036F"/>
                </a:solidFill>
              </a:rPr>
              <a:t>allPersons</a:t>
            </a:r>
            <a:r>
              <a:rPr lang="en" sz="1200"/>
              <a:t> field could have a </a:t>
            </a:r>
            <a:r>
              <a:rPr lang="en" sz="1050">
                <a:solidFill>
                  <a:srgbClr val="A4036F"/>
                </a:solidFill>
              </a:rPr>
              <a:t>last</a:t>
            </a:r>
            <a:r>
              <a:rPr lang="en" sz="1200"/>
              <a:t> parameter to only return up to a specific number of persons. Here’s what a corresponding query would look like:</a:t>
            </a:r>
            <a:endParaRPr sz="1200"/>
          </a:p>
          <a:p>
            <a:pPr indent="0" lvl="0" marL="0" rtl="0" algn="l">
              <a:lnSpc>
                <a:spcPct val="115000"/>
              </a:lnSpc>
              <a:spcBef>
                <a:spcPts val="1200"/>
              </a:spcBef>
              <a:spcAft>
                <a:spcPts val="0"/>
              </a:spcAft>
              <a:buNone/>
            </a:pPr>
            <a:r>
              <a:rPr lang="en" sz="1200"/>
              <a:t>{</a:t>
            </a:r>
            <a:endParaRPr sz="1200"/>
          </a:p>
          <a:p>
            <a:pPr indent="0" lvl="0" marL="0" rtl="0" algn="l">
              <a:lnSpc>
                <a:spcPct val="115000"/>
              </a:lnSpc>
              <a:spcBef>
                <a:spcPts val="1200"/>
              </a:spcBef>
              <a:spcAft>
                <a:spcPts val="0"/>
              </a:spcAft>
              <a:buNone/>
            </a:pPr>
            <a:r>
              <a:rPr lang="en" sz="1200"/>
              <a:t>  allPersons(last: 2) {</a:t>
            </a:r>
            <a:endParaRPr sz="1200"/>
          </a:p>
          <a:p>
            <a:pPr indent="0" lvl="0" marL="0" rtl="0" algn="l">
              <a:lnSpc>
                <a:spcPct val="115000"/>
              </a:lnSpc>
              <a:spcBef>
                <a:spcPts val="1200"/>
              </a:spcBef>
              <a:spcAft>
                <a:spcPts val="0"/>
              </a:spcAft>
              <a:buNone/>
            </a:pPr>
            <a:r>
              <a:rPr lang="en" sz="1200"/>
              <a:t>    name</a:t>
            </a:r>
            <a:endParaRPr sz="12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200"/>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578fe5b9b_0_63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578fe5b9b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1500"/>
              </a:spcBef>
              <a:spcAft>
                <a:spcPts val="0"/>
              </a:spcAft>
              <a:buNone/>
            </a:pPr>
            <a:r>
              <a:rPr b="1" lang="en" sz="1200">
                <a:solidFill>
                  <a:srgbClr val="172A3A"/>
                </a:solidFill>
              </a:rPr>
              <a:t>Queries with Arguments</a:t>
            </a:r>
            <a:endParaRPr b="1" sz="1200">
              <a:solidFill>
                <a:srgbClr val="172A3A"/>
              </a:solidFill>
            </a:endParaRPr>
          </a:p>
          <a:p>
            <a:pPr indent="0" lvl="0" marL="0" rtl="0" algn="l">
              <a:lnSpc>
                <a:spcPct val="115000"/>
              </a:lnSpc>
              <a:spcBef>
                <a:spcPts val="1200"/>
              </a:spcBef>
              <a:spcAft>
                <a:spcPts val="0"/>
              </a:spcAft>
              <a:buNone/>
            </a:pPr>
            <a:r>
              <a:rPr lang="en" sz="1200"/>
              <a:t>In GraphQL, each </a:t>
            </a:r>
            <a:r>
              <a:rPr i="1" lang="en" sz="1200"/>
              <a:t>field</a:t>
            </a:r>
            <a:r>
              <a:rPr lang="en" sz="1200"/>
              <a:t> can have zero or more arguments if that’s specified in the </a:t>
            </a:r>
            <a:r>
              <a:rPr i="1" lang="en" sz="1200"/>
              <a:t>schema</a:t>
            </a:r>
            <a:r>
              <a:rPr lang="en" sz="1200"/>
              <a:t>. For example, the </a:t>
            </a:r>
            <a:r>
              <a:rPr lang="en" sz="1050">
                <a:solidFill>
                  <a:srgbClr val="A4036F"/>
                </a:solidFill>
              </a:rPr>
              <a:t>allPersons</a:t>
            </a:r>
            <a:r>
              <a:rPr lang="en" sz="1200"/>
              <a:t> field could have a </a:t>
            </a:r>
            <a:r>
              <a:rPr lang="en" sz="1050">
                <a:solidFill>
                  <a:srgbClr val="A4036F"/>
                </a:solidFill>
              </a:rPr>
              <a:t>last</a:t>
            </a:r>
            <a:r>
              <a:rPr lang="en" sz="1200"/>
              <a:t> parameter to only return up to a specific number of persons. Here’s what a corresponding query would look like:</a:t>
            </a:r>
            <a:endParaRPr sz="1200"/>
          </a:p>
          <a:p>
            <a:pPr indent="0" lvl="0" marL="0" rtl="0" algn="l">
              <a:lnSpc>
                <a:spcPct val="115000"/>
              </a:lnSpc>
              <a:spcBef>
                <a:spcPts val="1200"/>
              </a:spcBef>
              <a:spcAft>
                <a:spcPts val="0"/>
              </a:spcAft>
              <a:buNone/>
            </a:pPr>
            <a:r>
              <a:rPr lang="en" sz="1200"/>
              <a:t>Request</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578fe5b9b_0_64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578fe5b9b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Next to requesting information from a server, the majority of applications also need some way of making changes to the data that’s currently stored in the backend. With GraphQL, these changes are made using so-called </a:t>
            </a:r>
            <a:r>
              <a:rPr i="1" lang="en" sz="1200"/>
              <a:t>mutations</a:t>
            </a:r>
            <a:r>
              <a:rPr lang="en" sz="1200"/>
              <a:t>. There generally are three kinds of mutations:</a:t>
            </a:r>
            <a:endParaRPr sz="1200"/>
          </a:p>
          <a:p>
            <a:pPr indent="-304800" lvl="0" marL="457200" rtl="0" algn="l">
              <a:lnSpc>
                <a:spcPct val="115000"/>
              </a:lnSpc>
              <a:spcBef>
                <a:spcPts val="3200"/>
              </a:spcBef>
              <a:spcAft>
                <a:spcPts val="0"/>
              </a:spcAft>
              <a:buSzPts val="1200"/>
              <a:buChar char="●"/>
            </a:pPr>
            <a:r>
              <a:rPr lang="en" sz="1200"/>
              <a:t>creating new data</a:t>
            </a:r>
            <a:endParaRPr sz="1200"/>
          </a:p>
          <a:p>
            <a:pPr indent="-304800" lvl="0" marL="457200" rtl="0" algn="l">
              <a:lnSpc>
                <a:spcPct val="115000"/>
              </a:lnSpc>
              <a:spcBef>
                <a:spcPts val="0"/>
              </a:spcBef>
              <a:spcAft>
                <a:spcPts val="0"/>
              </a:spcAft>
              <a:buSzPts val="1200"/>
              <a:buChar char="●"/>
            </a:pPr>
            <a:r>
              <a:rPr lang="en" sz="1200"/>
              <a:t>updating existing data</a:t>
            </a:r>
            <a:endParaRPr sz="1200"/>
          </a:p>
          <a:p>
            <a:pPr indent="-304800" lvl="0" marL="457200" rtl="0" algn="l">
              <a:lnSpc>
                <a:spcPct val="115000"/>
              </a:lnSpc>
              <a:spcBef>
                <a:spcPts val="0"/>
              </a:spcBef>
              <a:spcAft>
                <a:spcPts val="0"/>
              </a:spcAft>
              <a:buSzPts val="1200"/>
              <a:buChar char="●"/>
            </a:pPr>
            <a:r>
              <a:rPr lang="en" sz="1200"/>
              <a:t>deleting existing data</a:t>
            </a:r>
            <a:endParaRPr sz="1200"/>
          </a:p>
          <a:p>
            <a:pPr indent="0" lvl="0" marL="0" rtl="0" algn="l">
              <a:lnSpc>
                <a:spcPct val="115000"/>
              </a:lnSpc>
              <a:spcBef>
                <a:spcPts val="4600"/>
              </a:spcBef>
              <a:spcAft>
                <a:spcPts val="4600"/>
              </a:spcAft>
              <a:buNone/>
            </a:pPr>
            <a:r>
              <a:rPr lang="en" sz="1200"/>
              <a:t>Mutations follow the same syntactical structure as queries, but they always need to start with the </a:t>
            </a:r>
            <a:r>
              <a:rPr lang="en" sz="1050">
                <a:solidFill>
                  <a:srgbClr val="A4036F"/>
                </a:solidFill>
              </a:rPr>
              <a:t>mutation</a:t>
            </a:r>
            <a:r>
              <a:rPr lang="en" sz="1200"/>
              <a:t> keyword.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578fe5b9b_0_65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578fe5b9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Here’s an example for how we might create a new </a:t>
            </a:r>
            <a:r>
              <a:rPr lang="en" sz="1050">
                <a:solidFill>
                  <a:srgbClr val="A4036F"/>
                </a:solidFill>
              </a:rPr>
              <a:t>Person</a:t>
            </a:r>
            <a:r>
              <a:rPr lang="en" sz="1200"/>
              <a:t>:</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RESPONSE</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sz="1200"/>
              <a:t>Notice that similar to the query we wrote before, the mutation also has a </a:t>
            </a:r>
            <a:r>
              <a:rPr i="1" lang="en" sz="1200"/>
              <a:t>root field</a:t>
            </a:r>
            <a:r>
              <a:rPr lang="en" sz="1200"/>
              <a:t> - in this case it’s called </a:t>
            </a:r>
            <a:r>
              <a:rPr lang="en" sz="1050">
                <a:solidFill>
                  <a:srgbClr val="A4036F"/>
                </a:solidFill>
              </a:rPr>
              <a:t>createPerson</a:t>
            </a:r>
            <a:r>
              <a:rPr lang="en" sz="1200"/>
              <a:t>. We also already learned about the concepts of arguments for fields. In this case, the </a:t>
            </a:r>
            <a:r>
              <a:rPr lang="en" sz="1050">
                <a:solidFill>
                  <a:srgbClr val="A4036F"/>
                </a:solidFill>
              </a:rPr>
              <a:t>createPerson</a:t>
            </a:r>
            <a:r>
              <a:rPr lang="en" sz="1200"/>
              <a:t> field takes two arguments that specify the new person’s </a:t>
            </a:r>
            <a:r>
              <a:rPr lang="en" sz="1050">
                <a:solidFill>
                  <a:srgbClr val="A4036F"/>
                </a:solidFill>
              </a:rPr>
              <a:t>name</a:t>
            </a:r>
            <a:r>
              <a:rPr lang="en" sz="1200"/>
              <a:t> and </a:t>
            </a:r>
            <a:r>
              <a:rPr lang="en" sz="1050">
                <a:solidFill>
                  <a:srgbClr val="A4036F"/>
                </a:solidFill>
              </a:rPr>
              <a:t>age</a:t>
            </a:r>
            <a:r>
              <a:rPr lang="en" sz="1200"/>
              <a:t>.</a:t>
            </a:r>
            <a:endParaRPr sz="1200"/>
          </a:p>
          <a:p>
            <a:pPr indent="0" lvl="0" marL="0" rtl="0" algn="l">
              <a:lnSpc>
                <a:spcPct val="115000"/>
              </a:lnSpc>
              <a:spcBef>
                <a:spcPts val="1200"/>
              </a:spcBef>
              <a:spcAft>
                <a:spcPts val="0"/>
              </a:spcAft>
              <a:buNone/>
            </a:pPr>
            <a:r>
              <a:rPr lang="en" sz="1200"/>
              <a:t>Like with a query, we’re also able to specify a payload for a mutation in which we can ask for different properties of the new </a:t>
            </a:r>
            <a:r>
              <a:rPr lang="en" sz="1050">
                <a:solidFill>
                  <a:srgbClr val="A4036F"/>
                </a:solidFill>
              </a:rPr>
              <a:t>Person</a:t>
            </a:r>
            <a:r>
              <a:rPr lang="en" sz="1200"/>
              <a:t> object. In our case, we’re asking for the </a:t>
            </a:r>
            <a:r>
              <a:rPr lang="en" sz="1050">
                <a:solidFill>
                  <a:srgbClr val="A4036F"/>
                </a:solidFill>
              </a:rPr>
              <a:t>name</a:t>
            </a:r>
            <a:r>
              <a:rPr lang="en" sz="1200"/>
              <a:t> and the </a:t>
            </a:r>
            <a:r>
              <a:rPr lang="en" sz="1050">
                <a:solidFill>
                  <a:srgbClr val="A4036F"/>
                </a:solidFill>
              </a:rPr>
              <a:t>age</a:t>
            </a:r>
            <a:r>
              <a:rPr lang="en" sz="1200"/>
              <a:t> - though admittedly that’s not super helpful in our example since we obviously already know them as we pass them into the mutation. However, being able to also query information when sending mutations can be a very powerful tool that allows you to retrieve new information from the server in a single roundtrip!</a:t>
            </a:r>
            <a:endParaRPr sz="1200"/>
          </a:p>
          <a:p>
            <a:pPr indent="0" lvl="0" marL="0" rtl="0" algn="l">
              <a:lnSpc>
                <a:spcPct val="115000"/>
              </a:lnSpc>
              <a:spcBef>
                <a:spcPts val="1200"/>
              </a:spcBef>
              <a:spcAft>
                <a:spcPts val="0"/>
              </a:spcAft>
              <a:buNone/>
            </a:pPr>
            <a:r>
              <a:rPr lang="en" sz="1200"/>
              <a:t>The server response for the above mutation would look as follows:</a:t>
            </a:r>
            <a:endParaRPr sz="1200"/>
          </a:p>
          <a:p>
            <a:pPr indent="0" lvl="0" marL="0" rtl="0" algn="l">
              <a:spcBef>
                <a:spcPts val="0"/>
              </a:spcBef>
              <a:spcAft>
                <a:spcPts val="0"/>
              </a:spcAft>
              <a:buNone/>
            </a:pPr>
            <a:r>
              <a:rPr lang="en" sz="1000">
                <a:solidFill>
                  <a:srgbClr val="E3116C"/>
                </a:solidFill>
                <a:highlight>
                  <a:srgbClr val="FFFFFF"/>
                </a:highlight>
                <a:latin typeface="Courier New"/>
                <a:ea typeface="Courier New"/>
                <a:cs typeface="Courier New"/>
                <a:sym typeface="Courier New"/>
              </a:rPr>
              <a:t>"createPerson"</a:t>
            </a: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"Bob"</a:t>
            </a: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a:t>
            </a:r>
            <a:r>
              <a:rPr lang="en" sz="1000">
                <a:solidFill>
                  <a:srgbClr val="36ACAA"/>
                </a:solidFill>
                <a:highlight>
                  <a:srgbClr val="FFFFFF"/>
                </a:highlight>
                <a:latin typeface="Courier New"/>
                <a:ea typeface="Courier New"/>
                <a:cs typeface="Courier New"/>
                <a:sym typeface="Courier New"/>
              </a:rPr>
              <a:t>36</a:t>
            </a: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578fe5b9b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578fe5b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578fe5b9b_0_6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578fe5b9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One pattern you’ll often find is that GraphQL types have unique </a:t>
            </a:r>
            <a:r>
              <a:rPr i="1" lang="en" sz="1200"/>
              <a:t>IDs</a:t>
            </a:r>
            <a:r>
              <a:rPr lang="en" sz="1200"/>
              <a:t> that are generated by the server when new objects are created. Extending our </a:t>
            </a:r>
            <a:r>
              <a:rPr lang="en" sz="1050">
                <a:solidFill>
                  <a:srgbClr val="A4036F"/>
                </a:solidFill>
              </a:rPr>
              <a:t>Person</a:t>
            </a:r>
            <a:r>
              <a:rPr lang="en" sz="1200"/>
              <a:t> type from before, we could add an </a:t>
            </a:r>
            <a:r>
              <a:rPr lang="en" sz="1050">
                <a:solidFill>
                  <a:srgbClr val="A4036F"/>
                </a:solidFill>
              </a:rPr>
              <a:t>id</a:t>
            </a:r>
            <a:r>
              <a:rPr lang="en" sz="1200"/>
              <a:t> like this:</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Person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id</a:t>
            </a:r>
            <a:r>
              <a:rPr lang="en" sz="1000">
                <a:solidFill>
                  <a:srgbClr val="393A34"/>
                </a:solidFill>
                <a:highlight>
                  <a:srgbClr val="FFFFFF"/>
                </a:highlight>
                <a:latin typeface="Courier New"/>
                <a:ea typeface="Courier New"/>
                <a:cs typeface="Courier New"/>
                <a:sym typeface="Courier New"/>
              </a:rPr>
              <a:t>: ID!</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String!</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Int!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15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Now, when a new </a:t>
            </a:r>
            <a:r>
              <a:rPr lang="en" sz="1050">
                <a:solidFill>
                  <a:srgbClr val="A4036F"/>
                </a:solidFill>
              </a:rPr>
              <a:t>Person</a:t>
            </a:r>
            <a:r>
              <a:rPr lang="en" sz="1200"/>
              <a:t> is created, you could directly ask for the </a:t>
            </a:r>
            <a:r>
              <a:rPr lang="en" sz="1050">
                <a:solidFill>
                  <a:srgbClr val="A4036F"/>
                </a:solidFill>
              </a:rPr>
              <a:t>id</a:t>
            </a:r>
            <a:r>
              <a:rPr lang="en" sz="1200"/>
              <a:t> in the payload of the mutation, since that is information that wasn’t available on the client beforehand:</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RESPONSE</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578fe5b9b_0_67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578fe5b9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Another important requirement for many applications today is to have a </a:t>
            </a:r>
            <a:r>
              <a:rPr i="1" lang="en" sz="1200"/>
              <a:t>realtime</a:t>
            </a:r>
            <a:r>
              <a:rPr lang="en" sz="1200"/>
              <a:t> connection to the server in order to get immediately informed about important events. For this use case, GraphQL offers the concept of </a:t>
            </a:r>
            <a:r>
              <a:rPr i="1" lang="en" sz="1200"/>
              <a:t>subscriptions</a:t>
            </a:r>
            <a:r>
              <a:rPr lang="en" sz="1200"/>
              <a:t>.</a:t>
            </a:r>
            <a:endParaRPr sz="1200"/>
          </a:p>
          <a:p>
            <a:pPr indent="0" lvl="0" marL="0" rtl="0" algn="l">
              <a:lnSpc>
                <a:spcPct val="115000"/>
              </a:lnSpc>
              <a:spcBef>
                <a:spcPts val="1200"/>
              </a:spcBef>
              <a:spcAft>
                <a:spcPts val="0"/>
              </a:spcAft>
              <a:buNone/>
            </a:pPr>
            <a:r>
              <a:rPr lang="en" sz="1200"/>
              <a:t>When a client </a:t>
            </a:r>
            <a:r>
              <a:rPr i="1" lang="en" sz="1200"/>
              <a:t>subscribes</a:t>
            </a:r>
            <a:r>
              <a:rPr lang="en" sz="1200"/>
              <a:t> to an event, it will initiate and hold a steady connection to the server. Whenever that particular event then actually happens, the server pushes the corresponding data to the client. Unlike queries and mutations that follow a typical “</a:t>
            </a:r>
            <a:r>
              <a:rPr i="1" lang="en" sz="1200"/>
              <a:t>request-response</a:t>
            </a:r>
            <a:r>
              <a:rPr lang="en" sz="1200"/>
              <a:t>-cycle”, subscriptions represent a </a:t>
            </a:r>
            <a:r>
              <a:rPr i="1" lang="en" sz="1200"/>
              <a:t>stream</a:t>
            </a:r>
            <a:r>
              <a:rPr lang="en" sz="1200"/>
              <a:t> of data sent over to the client.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578fe5b9b_0_68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578fe5b9b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Subscriptions are written using the same syntax as queries and mutations. Here’s an example where we subscribe on events happening on the </a:t>
            </a:r>
            <a:r>
              <a:rPr lang="en" sz="1050">
                <a:solidFill>
                  <a:srgbClr val="A4036F"/>
                </a:solidFill>
              </a:rPr>
              <a:t>Person</a:t>
            </a:r>
            <a:r>
              <a:rPr lang="en" sz="1200"/>
              <a:t> type:</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subscription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newPerson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name</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age</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15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After a client sent this subscription to a server, a connection is opened between them. Then, whenever a new mutation is performed that creates a new </a:t>
            </a:r>
            <a:r>
              <a:rPr lang="en" sz="1050">
                <a:solidFill>
                  <a:srgbClr val="A4036F"/>
                </a:solidFill>
              </a:rPr>
              <a:t>Person</a:t>
            </a:r>
            <a:r>
              <a:rPr lang="en" sz="1200"/>
              <a:t>, the server sends the information about this person over to the client:</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"newPerson"</a:t>
            </a: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"Jane"</a:t>
            </a: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a:t>
            </a:r>
            <a:r>
              <a:rPr lang="en" sz="1000">
                <a:solidFill>
                  <a:srgbClr val="36ACAA"/>
                </a:solidFill>
                <a:highlight>
                  <a:srgbClr val="FFFFFF"/>
                </a:highlight>
                <a:latin typeface="Courier New"/>
                <a:ea typeface="Courier New"/>
                <a:cs typeface="Courier New"/>
                <a:sym typeface="Courier New"/>
              </a:rPr>
              <a:t>23</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152400" marR="152400" rtl="0" algn="l">
              <a:lnSpc>
                <a:spcPct val="120000"/>
              </a:lnSpc>
              <a:spcBef>
                <a:spcPts val="18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a:p>
          <a:p>
            <a:pPr indent="0" lvl="0" marL="0" rtl="0" algn="l">
              <a:spcBef>
                <a:spcPts val="35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578fe5b9b_0_69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578fe5b9b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Now that you have a basic understanding of what queries, mutations, and subscriptions look like, let’s put it all together and learn how you can write a schema that would allow you to execute the examples you’ve seen so far.</a:t>
            </a:r>
            <a:endParaRPr sz="1200"/>
          </a:p>
          <a:p>
            <a:pPr indent="0" lvl="0" marL="0" rtl="0" algn="l">
              <a:lnSpc>
                <a:spcPct val="115000"/>
              </a:lnSpc>
              <a:spcBef>
                <a:spcPts val="1200"/>
              </a:spcBef>
              <a:spcAft>
                <a:spcPts val="0"/>
              </a:spcAft>
              <a:buNone/>
            </a:pPr>
            <a:r>
              <a:rPr lang="en" sz="1200"/>
              <a:t>The </a:t>
            </a:r>
            <a:r>
              <a:rPr i="1" lang="en" sz="1200"/>
              <a:t>schema</a:t>
            </a:r>
            <a:r>
              <a:rPr lang="en" sz="1200"/>
              <a:t> is one of the most important concepts when working with a GraphQL API. It specifies the capabilities of the API and defines how clients can request the data. It is often seen as a </a:t>
            </a:r>
            <a:r>
              <a:rPr i="1" lang="en" sz="1200"/>
              <a:t>contract</a:t>
            </a:r>
            <a:r>
              <a:rPr lang="en" sz="1200"/>
              <a:t> between the server and client.</a:t>
            </a:r>
            <a:endParaRPr sz="1200"/>
          </a:p>
          <a:p>
            <a:pPr indent="0" lvl="0" marL="0" rtl="0" algn="l">
              <a:lnSpc>
                <a:spcPct val="115000"/>
              </a:lnSpc>
              <a:spcBef>
                <a:spcPts val="1200"/>
              </a:spcBef>
              <a:spcAft>
                <a:spcPts val="0"/>
              </a:spcAft>
              <a:buNone/>
            </a:pPr>
            <a:r>
              <a:rPr lang="en" sz="1200"/>
              <a:t>Generally, a schema is simply a collection of GraphQL types. However, when writing the schema for an API, there are some special </a:t>
            </a:r>
            <a:r>
              <a:rPr i="1" lang="en" sz="1200"/>
              <a:t>root</a:t>
            </a:r>
            <a:r>
              <a:rPr lang="en" sz="1200"/>
              <a:t> types:</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Query { ...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Mutation { ...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Subscription { ... }</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The </a:t>
            </a:r>
            <a:r>
              <a:rPr lang="en" sz="1050">
                <a:solidFill>
                  <a:srgbClr val="A4036F"/>
                </a:solidFill>
              </a:rPr>
              <a:t>Query</a:t>
            </a:r>
            <a:r>
              <a:rPr lang="en" sz="1200"/>
              <a:t>, </a:t>
            </a:r>
            <a:r>
              <a:rPr lang="en" sz="1050">
                <a:solidFill>
                  <a:srgbClr val="A4036F"/>
                </a:solidFill>
              </a:rPr>
              <a:t>Mutation</a:t>
            </a:r>
            <a:r>
              <a:rPr lang="en" sz="1200"/>
              <a:t>, and </a:t>
            </a:r>
            <a:r>
              <a:rPr lang="en" sz="1050">
                <a:solidFill>
                  <a:srgbClr val="A4036F"/>
                </a:solidFill>
              </a:rPr>
              <a:t>Subscription</a:t>
            </a:r>
            <a:r>
              <a:rPr lang="en" sz="1200"/>
              <a:t> types are the </a:t>
            </a:r>
            <a:r>
              <a:rPr i="1" lang="en" sz="1200"/>
              <a:t>entry points</a:t>
            </a:r>
            <a:r>
              <a:rPr lang="en" sz="1200"/>
              <a:t> for the requests sent by the client.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578fe5b9b_0_70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578fe5b9b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Putting it all together, this is the </a:t>
            </a:r>
            <a:r>
              <a:rPr i="1" lang="en" sz="1200"/>
              <a:t>full</a:t>
            </a:r>
            <a:r>
              <a:rPr lang="en" sz="1200"/>
              <a:t> schema for all the queries and mutation that you have seen in this chapter:</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Query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allPersons(</a:t>
            </a:r>
            <a:r>
              <a:rPr lang="en" sz="1000">
                <a:solidFill>
                  <a:srgbClr val="00A4DB"/>
                </a:solidFill>
                <a:highlight>
                  <a:srgbClr val="FFFFFF"/>
                </a:highlight>
                <a:latin typeface="Courier New"/>
                <a:ea typeface="Courier New"/>
                <a:cs typeface="Courier New"/>
                <a:sym typeface="Courier New"/>
              </a:rPr>
              <a:t>last</a:t>
            </a:r>
            <a:r>
              <a:rPr lang="en" sz="1000">
                <a:solidFill>
                  <a:srgbClr val="393A34"/>
                </a:solidFill>
                <a:highlight>
                  <a:srgbClr val="FFFFFF"/>
                </a:highlight>
                <a:latin typeface="Courier New"/>
                <a:ea typeface="Courier New"/>
                <a:cs typeface="Courier New"/>
                <a:sym typeface="Courier New"/>
              </a:rPr>
              <a:t>: Int): [Person!]!</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Mutation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createPerson(</a:t>
            </a:r>
            <a:r>
              <a:rPr lang="en" sz="1000">
                <a:solidFill>
                  <a:srgbClr val="00A4DB"/>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String!, </a:t>
            </a:r>
            <a:r>
              <a:rPr lang="en" sz="1000">
                <a:solidFill>
                  <a:srgbClr val="00A4DB"/>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Int!): Person!</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Subscription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newPerson</a:t>
            </a:r>
            <a:r>
              <a:rPr lang="en" sz="1000">
                <a:solidFill>
                  <a:srgbClr val="393A34"/>
                </a:solidFill>
                <a:highlight>
                  <a:srgbClr val="FFFFFF"/>
                </a:highlight>
                <a:latin typeface="Courier New"/>
                <a:ea typeface="Courier New"/>
                <a:cs typeface="Courier New"/>
                <a:sym typeface="Courier New"/>
              </a:rPr>
              <a:t>: Person!</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Person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String!</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Int!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posts</a:t>
            </a:r>
            <a:r>
              <a:rPr lang="en" sz="1000">
                <a:solidFill>
                  <a:srgbClr val="393A34"/>
                </a:solidFill>
                <a:highlight>
                  <a:srgbClr val="FFFFFF"/>
                </a:highlight>
                <a:latin typeface="Courier New"/>
                <a:ea typeface="Courier New"/>
                <a:cs typeface="Courier New"/>
                <a:sym typeface="Courier New"/>
              </a:rPr>
              <a:t>: [Post!]!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Post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title</a:t>
            </a:r>
            <a:r>
              <a:rPr lang="en" sz="1000">
                <a:solidFill>
                  <a:srgbClr val="393A34"/>
                </a:solidFill>
                <a:highlight>
                  <a:srgbClr val="FFFFFF"/>
                </a:highlight>
                <a:latin typeface="Courier New"/>
                <a:ea typeface="Courier New"/>
                <a:cs typeface="Courier New"/>
                <a:sym typeface="Courier New"/>
              </a:rPr>
              <a:t>: String!</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author</a:t>
            </a:r>
            <a:r>
              <a:rPr lang="en" sz="1000">
                <a:solidFill>
                  <a:srgbClr val="393A34"/>
                </a:solidFill>
                <a:highlight>
                  <a:srgbClr val="FFFFFF"/>
                </a:highlight>
                <a:latin typeface="Courier New"/>
                <a:ea typeface="Courier New"/>
                <a:cs typeface="Courier New"/>
                <a:sym typeface="Courier New"/>
              </a:rPr>
              <a:t>: Person!</a:t>
            </a:r>
            <a:endParaRPr sz="1000">
              <a:solidFill>
                <a:srgbClr val="393A34"/>
              </a:solidFill>
              <a:highlight>
                <a:srgbClr val="FFFFFF"/>
              </a:highlight>
              <a:latin typeface="Courier New"/>
              <a:ea typeface="Courier New"/>
              <a:cs typeface="Courier New"/>
              <a:sym typeface="Courier New"/>
            </a:endParaRPr>
          </a:p>
          <a:p>
            <a:pPr indent="0" lvl="0" marL="152400" marR="152400" rtl="0" algn="l">
              <a:lnSpc>
                <a:spcPct val="120000"/>
              </a:lnSpc>
              <a:spcBef>
                <a:spcPts val="18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a:p>
          <a:p>
            <a:pPr indent="0" lvl="0" marL="152400" marR="152400" rtl="0" algn="l">
              <a:lnSpc>
                <a:spcPct val="120000"/>
              </a:lnSpc>
              <a:spcBef>
                <a:spcPts val="3500"/>
              </a:spcBef>
              <a:spcAft>
                <a:spcPts val="350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7578fe5b9b_0_8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578fe5b9b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6b9bd6232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6b9bd62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6b9bd6232f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b9bd623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6b9bd6232f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6b9bd623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6b9bd6232f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b9bd623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578fe5b9b_0_5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578fe5b9b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6b9bd6232f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b9bd623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b9bd6232f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b9bd6232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6b9bd6232f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b9bd623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6b9bd6232f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b9bd623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6b9bd6232f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b9bd623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b9bd6232f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b9bd623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b9bd6232f_0_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b9bd6232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6b9bd6232f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b9bd6232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6b9bd6232f_0_1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b9bd6232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6b9bd6232f_0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6b9bd623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78fe5b9b_0_1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78fe5b9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solidFill>
                  <a:srgbClr val="2A7ED2"/>
                </a:solidFill>
                <a:uFill>
                  <a:noFill/>
                </a:uFill>
                <a:hlinkClick r:id="rId2"/>
              </a:rPr>
              <a:t>REST</a:t>
            </a:r>
            <a:r>
              <a:rPr lang="en" sz="1200"/>
              <a:t> has been a popular way to expose data from a server. When the concept of REST was developed, client applications were relatively simple and the development pace wasn’t nearly where it is today. REST thus was a good fit for many applications. However, the API landscape has radically changed over the last couple of years. In particular, there are three factors that have been challenging the way APIs are designed:</a:t>
            </a:r>
            <a:endParaRPr sz="1200"/>
          </a:p>
          <a:p>
            <a:pPr indent="0" lvl="0" marL="0" rtl="0" algn="l">
              <a:lnSpc>
                <a:spcPct val="115000"/>
              </a:lnSpc>
              <a:spcBef>
                <a:spcPts val="120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6b9bd6232f_0_1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b9bd6232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6b9bd6232f_0_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b9bd6232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6b9bd6232f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6b9bd6232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6b9bd6232f_0_1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6b9bd6232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578fe5b9b_0_1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578fe5b9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t>1. Increased mobile usage creates need for efficient data loading</a:t>
            </a:r>
            <a:endParaRPr b="1" sz="1200"/>
          </a:p>
          <a:p>
            <a:pPr indent="0" lvl="0" marL="0" rtl="0" algn="l">
              <a:lnSpc>
                <a:spcPct val="115000"/>
              </a:lnSpc>
              <a:spcBef>
                <a:spcPts val="1200"/>
              </a:spcBef>
              <a:spcAft>
                <a:spcPts val="0"/>
              </a:spcAft>
              <a:buNone/>
            </a:pPr>
            <a:r>
              <a:rPr lang="en" sz="1200"/>
              <a:t>Increased mobile usage, low-powered devices and sloppy networks were the initial reasons why Facebook developed GraphQL. GraphQL minimizes the amount of data that needs to be transferred over the network and thus majorly improves applications operating under these conditions.</a:t>
            </a:r>
            <a:endParaRPr sz="1200"/>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578fe5b9b_0_16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578fe5b9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t>2. Variety of different frontend frameworks and platforms</a:t>
            </a:r>
            <a:endParaRPr b="1" sz="1200"/>
          </a:p>
          <a:p>
            <a:pPr indent="0" lvl="0" marL="0" rtl="0" algn="l">
              <a:lnSpc>
                <a:spcPct val="115000"/>
              </a:lnSpc>
              <a:spcBef>
                <a:spcPts val="1200"/>
              </a:spcBef>
              <a:spcAft>
                <a:spcPts val="0"/>
              </a:spcAft>
              <a:buNone/>
            </a:pPr>
            <a:r>
              <a:rPr lang="en" sz="1200"/>
              <a:t>The heterogeneous landscape of frontend frameworks and platforms that run client applications makes it difficult to build and maintain one API that would fit the requirements of all. With GraphQL, each client can access precisely the data it needs.</a:t>
            </a:r>
            <a:endParaRPr sz="1200"/>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578fe5b9b_0_1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578fe5b9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t>3. Fast development &amp; expectation for rapid feature development</a:t>
            </a:r>
            <a:endParaRPr b="1" sz="1200"/>
          </a:p>
          <a:p>
            <a:pPr indent="0" lvl="0" marL="0" rtl="0" algn="l">
              <a:lnSpc>
                <a:spcPct val="115000"/>
              </a:lnSpc>
              <a:spcBef>
                <a:spcPts val="1200"/>
              </a:spcBef>
              <a:spcAft>
                <a:spcPts val="0"/>
              </a:spcAft>
              <a:buNone/>
            </a:pPr>
            <a:r>
              <a:rPr lang="en" sz="1200"/>
              <a:t>Continuous deployment has become a standard for many companies, rapid iterations and frequent product updates are indispensable. With REST APIs, the way data is exposed by the server often needs to be modified to account for specific requirements and design changes on the client-side. This hinders fast development practices and product iterations.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578fe5b9b_0_17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578fe5b9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t>Over the past decade, </a:t>
            </a:r>
            <a:r>
              <a:rPr lang="en" sz="1200">
                <a:solidFill>
                  <a:srgbClr val="2A7ED2"/>
                </a:solidFill>
                <a:uFill>
                  <a:noFill/>
                </a:uFill>
                <a:hlinkClick r:id="rId2"/>
              </a:rPr>
              <a:t>REST</a:t>
            </a:r>
            <a:r>
              <a:rPr lang="en" sz="1200"/>
              <a:t> has become the standard (yet a fuzzy one) for designing web APIs. It offers some great ideas, such as </a:t>
            </a:r>
            <a:r>
              <a:rPr i="1" lang="en" sz="1200"/>
              <a:t>stateless servers</a:t>
            </a:r>
            <a:r>
              <a:rPr lang="en" sz="1200"/>
              <a:t> and </a:t>
            </a:r>
            <a:r>
              <a:rPr i="1" lang="en" sz="1200"/>
              <a:t>structured access to resources</a:t>
            </a:r>
            <a:r>
              <a:rPr lang="en" sz="1200"/>
              <a:t>. However, REST APIs have shown to be too inflexible to keep up with the rapidly changing requirements of the clients that access them.</a:t>
            </a:r>
            <a:endParaRPr sz="1200"/>
          </a:p>
          <a:p>
            <a:pPr indent="0" lvl="0" marL="0" rtl="0" algn="l">
              <a:lnSpc>
                <a:spcPct val="115000"/>
              </a:lnSpc>
              <a:spcBef>
                <a:spcPts val="1200"/>
              </a:spcBef>
              <a:spcAft>
                <a:spcPts val="0"/>
              </a:spcAft>
              <a:buNone/>
            </a:pPr>
            <a:r>
              <a:rPr lang="en" sz="1200"/>
              <a:t>GraphQL was developed to cope with the need for more flexibility and efficiency! It solves many of the shortcomings and inefficiencies that developers experience when interacting with REST APIs.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52"/>
            <a:ext cx="9146775" cy="6857929"/>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75"/>
            <a:ext cx="9143950" cy="480375"/>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113" name="Google Shape;113;p11"/>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19" name="Shape 119"/>
        <p:cNvGrpSpPr/>
        <p:nvPr/>
      </p:nvGrpSpPr>
      <p:grpSpPr>
        <a:xfrm>
          <a:off x="0" y="0"/>
          <a:ext cx="0" cy="0"/>
          <a:chOff x="0" y="0"/>
          <a:chExt cx="0" cy="0"/>
        </a:xfrm>
      </p:grpSpPr>
      <p:sp>
        <p:nvSpPr>
          <p:cNvPr id="120" name="Google Shape;120;p13"/>
          <p:cNvSpPr txBox="1"/>
          <p:nvPr>
            <p:ph type="title"/>
          </p:nvPr>
        </p:nvSpPr>
        <p:spPr>
          <a:xfrm>
            <a:off x="628650" y="290400"/>
            <a:ext cx="7886700" cy="1100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25" name="Shape 125"/>
        <p:cNvGrpSpPr/>
        <p:nvPr/>
      </p:nvGrpSpPr>
      <p:grpSpPr>
        <a:xfrm>
          <a:off x="0" y="0"/>
          <a:ext cx="0" cy="0"/>
          <a:chOff x="0" y="0"/>
          <a:chExt cx="0" cy="0"/>
        </a:xfrm>
      </p:grpSpPr>
      <p:sp>
        <p:nvSpPr>
          <p:cNvPr id="126" name="Google Shape;126;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33" name="Shape 133"/>
        <p:cNvGrpSpPr/>
        <p:nvPr/>
      </p:nvGrpSpPr>
      <p:grpSpPr>
        <a:xfrm>
          <a:off x="0" y="0"/>
          <a:ext cx="0" cy="0"/>
          <a:chOff x="0" y="0"/>
          <a:chExt cx="0" cy="0"/>
        </a:xfrm>
      </p:grpSpPr>
      <p:sp>
        <p:nvSpPr>
          <p:cNvPr id="134" name="Google Shape;134;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pacio en blanco" showMasterSp="0">
  <p:cSld name="Espacio en blanco">
    <p:spTree>
      <p:nvGrpSpPr>
        <p:cNvPr id="138" name="Shape 138"/>
        <p:cNvGrpSpPr/>
        <p:nvPr/>
      </p:nvGrpSpPr>
      <p:grpSpPr>
        <a:xfrm>
          <a:off x="0" y="0"/>
          <a:ext cx="0" cy="0"/>
          <a:chOff x="0" y="0"/>
          <a:chExt cx="0" cy="0"/>
        </a:xfrm>
      </p:grpSpPr>
      <p:sp>
        <p:nvSpPr>
          <p:cNvPr id="139" name="Google Shape;139;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41" name="Shape 141"/>
        <p:cNvGrpSpPr/>
        <p:nvPr/>
      </p:nvGrpSpPr>
      <p:grpSpPr>
        <a:xfrm>
          <a:off x="0" y="0"/>
          <a:ext cx="0" cy="0"/>
          <a:chOff x="0" y="0"/>
          <a:chExt cx="0" cy="0"/>
        </a:xfrm>
      </p:grpSpPr>
      <p:sp>
        <p:nvSpPr>
          <p:cNvPr id="142" name="Google Shape;142;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4" name="Google Shape;144;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48" name="Shape 148"/>
        <p:cNvGrpSpPr/>
        <p:nvPr/>
      </p:nvGrpSpPr>
      <p:grpSpPr>
        <a:xfrm>
          <a:off x="0" y="0"/>
          <a:ext cx="0" cy="0"/>
          <a:chOff x="0" y="0"/>
          <a:chExt cx="0" cy="0"/>
        </a:xfrm>
      </p:grpSpPr>
      <p:sp>
        <p:nvSpPr>
          <p:cNvPr id="149" name="Google Shape;149;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1" name="Google Shape;151;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54" name="Shape 154"/>
        <p:cNvGrpSpPr/>
        <p:nvPr/>
      </p:nvGrpSpPr>
      <p:grpSpPr>
        <a:xfrm>
          <a:off x="0" y="0"/>
          <a:ext cx="0" cy="0"/>
          <a:chOff x="0" y="0"/>
          <a:chExt cx="0" cy="0"/>
        </a:xfrm>
      </p:grpSpPr>
      <p:sp>
        <p:nvSpPr>
          <p:cNvPr id="155" name="Google Shape;155;p19"/>
          <p:cNvSpPr txBox="1"/>
          <p:nvPr>
            <p:ph type="title"/>
          </p:nvPr>
        </p:nvSpPr>
        <p:spPr>
          <a:xfrm>
            <a:off x="628650" y="200400"/>
            <a:ext cx="7886700" cy="1100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60" name="Shape 160"/>
        <p:cNvGrpSpPr/>
        <p:nvPr/>
      </p:nvGrpSpPr>
      <p:grpSpPr>
        <a:xfrm>
          <a:off x="0" y="0"/>
          <a:ext cx="0" cy="0"/>
          <a:chOff x="0" y="0"/>
          <a:chExt cx="0" cy="0"/>
        </a:xfrm>
      </p:grpSpPr>
      <p:sp>
        <p:nvSpPr>
          <p:cNvPr id="161" name="Google Shape;161;p20"/>
          <p:cNvSpPr txBox="1"/>
          <p:nvPr>
            <p:ph type="title"/>
          </p:nvPr>
        </p:nvSpPr>
        <p:spPr>
          <a:xfrm rot="5400000">
            <a:off x="4647000" y="2706750"/>
            <a:ext cx="5765100" cy="19716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0"/>
          <p:cNvSpPr txBox="1"/>
          <p:nvPr>
            <p:ph idx="1" type="body"/>
          </p:nvPr>
        </p:nvSpPr>
        <p:spPr>
          <a:xfrm rot="5400000">
            <a:off x="646425" y="792150"/>
            <a:ext cx="57651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75"/>
            <a:ext cx="9143950" cy="480375"/>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6" name="Shape 166"/>
        <p:cNvGrpSpPr/>
        <p:nvPr/>
      </p:nvGrpSpPr>
      <p:grpSpPr>
        <a:xfrm>
          <a:off x="0" y="0"/>
          <a:ext cx="0" cy="0"/>
          <a:chOff x="0" y="0"/>
          <a:chExt cx="0" cy="0"/>
        </a:xfrm>
      </p:grpSpPr>
      <p:sp>
        <p:nvSpPr>
          <p:cNvPr id="167" name="Google Shape;167;p21"/>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21"/>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169" name="Google Shape;169;p21"/>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CUSTOM_12">
    <p:bg>
      <p:bgPr>
        <a:noFill/>
      </p:bgPr>
    </p:bg>
    <p:spTree>
      <p:nvGrpSpPr>
        <p:cNvPr id="170" name="Shape 170"/>
        <p:cNvGrpSpPr/>
        <p:nvPr/>
      </p:nvGrpSpPr>
      <p:grpSpPr>
        <a:xfrm>
          <a:off x="0" y="0"/>
          <a:ext cx="0" cy="0"/>
          <a:chOff x="0" y="0"/>
          <a:chExt cx="0" cy="0"/>
        </a:xfrm>
      </p:grpSpPr>
      <p:sp>
        <p:nvSpPr>
          <p:cNvPr id="171" name="Google Shape;171;p22"/>
          <p:cNvSpPr txBox="1"/>
          <p:nvPr>
            <p:ph type="ctrTitle"/>
          </p:nvPr>
        </p:nvSpPr>
        <p:spPr>
          <a:xfrm>
            <a:off x="2638350" y="501998"/>
            <a:ext cx="3867300" cy="27387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40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72" name="Google Shape;172;p22"/>
          <p:cNvSpPr txBox="1"/>
          <p:nvPr>
            <p:ph idx="1" type="subTitle"/>
          </p:nvPr>
        </p:nvSpPr>
        <p:spPr>
          <a:xfrm>
            <a:off x="2459550" y="3085633"/>
            <a:ext cx="4224900" cy="23793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2800"/>
              <a:buNone/>
              <a:defRPr sz="11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4">
  <p:cSld name="CUSTOM_15_1_1_1">
    <p:bg>
      <p:bgPr>
        <a:noFill/>
      </p:bgPr>
    </p:bg>
    <p:spTree>
      <p:nvGrpSpPr>
        <p:cNvPr id="173" name="Shape 173"/>
        <p:cNvGrpSpPr/>
        <p:nvPr/>
      </p:nvGrpSpPr>
      <p:grpSpPr>
        <a:xfrm>
          <a:off x="0" y="0"/>
          <a:ext cx="0" cy="0"/>
          <a:chOff x="0" y="0"/>
          <a:chExt cx="0" cy="0"/>
        </a:xfrm>
      </p:grpSpPr>
      <p:sp>
        <p:nvSpPr>
          <p:cNvPr id="174" name="Google Shape;174;p23"/>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25_1">
    <p:bg>
      <p:bgPr>
        <a:noFill/>
      </p:bgPr>
    </p:bg>
    <p:spTree>
      <p:nvGrpSpPr>
        <p:cNvPr id="175" name="Shape 175"/>
        <p:cNvGrpSpPr/>
        <p:nvPr/>
      </p:nvGrpSpPr>
      <p:grpSpPr>
        <a:xfrm>
          <a:off x="0" y="0"/>
          <a:ext cx="0" cy="0"/>
          <a:chOff x="0" y="0"/>
          <a:chExt cx="0" cy="0"/>
        </a:xfrm>
      </p:grpSpPr>
      <p:sp>
        <p:nvSpPr>
          <p:cNvPr id="176" name="Google Shape;176;p24"/>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77" name="Google Shape;177;p24"/>
          <p:cNvSpPr txBox="1"/>
          <p:nvPr>
            <p:ph idx="2" type="ctrTitle"/>
          </p:nvPr>
        </p:nvSpPr>
        <p:spPr>
          <a:xfrm>
            <a:off x="1741950" y="3795600"/>
            <a:ext cx="1257900" cy="570000"/>
          </a:xfrm>
          <a:prstGeom prst="rect">
            <a:avLst/>
          </a:prstGeom>
        </p:spPr>
        <p:txBody>
          <a:bodyPr anchorCtr="0" anchor="b" bIns="45700" lIns="91425" spcFirstLastPara="1" rIns="91425" wrap="square" tIns="4570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8" name="Google Shape;178;p24"/>
          <p:cNvSpPr txBox="1"/>
          <p:nvPr>
            <p:ph idx="1" type="subTitle"/>
          </p:nvPr>
        </p:nvSpPr>
        <p:spPr>
          <a:xfrm>
            <a:off x="1741950" y="2200033"/>
            <a:ext cx="2157300" cy="1337700"/>
          </a:xfrm>
          <a:prstGeom prst="rect">
            <a:avLst/>
          </a:prstGeom>
        </p:spPr>
        <p:txBody>
          <a:bodyPr anchorCtr="0" anchor="t" bIns="45700" lIns="91425" spcFirstLastPara="1" rIns="91425" wrap="square" tIns="45700">
            <a:noAutofit/>
          </a:bodyPr>
          <a:lstStyle>
            <a:lvl1pPr lvl="0" rtl="0">
              <a:lnSpc>
                <a:spcPct val="100000"/>
              </a:lnSpc>
              <a:spcBef>
                <a:spcPts val="1000"/>
              </a:spcBef>
              <a:spcAft>
                <a:spcPts val="0"/>
              </a:spcAft>
              <a:buSzPts val="1100"/>
              <a:buNone/>
              <a:defRPr sz="1300"/>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
        <p:nvSpPr>
          <p:cNvPr id="179" name="Google Shape;179;p24"/>
          <p:cNvSpPr txBox="1"/>
          <p:nvPr>
            <p:ph idx="3" type="ctrTitle"/>
          </p:nvPr>
        </p:nvSpPr>
        <p:spPr>
          <a:xfrm>
            <a:off x="5633751" y="4847067"/>
            <a:ext cx="1780500" cy="570000"/>
          </a:xfrm>
          <a:prstGeom prst="rect">
            <a:avLst/>
          </a:prstGeom>
        </p:spPr>
        <p:txBody>
          <a:bodyPr anchorCtr="0" anchor="b" bIns="45700" lIns="91425" spcFirstLastPara="1" rIns="91425" wrap="square" tIns="45700">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0" name="Google Shape;180;p24"/>
          <p:cNvSpPr txBox="1"/>
          <p:nvPr>
            <p:ph idx="4" type="subTitle"/>
          </p:nvPr>
        </p:nvSpPr>
        <p:spPr>
          <a:xfrm>
            <a:off x="5256958" y="3253408"/>
            <a:ext cx="2157300" cy="1337700"/>
          </a:xfrm>
          <a:prstGeom prst="rect">
            <a:avLst/>
          </a:prstGeom>
        </p:spPr>
        <p:txBody>
          <a:bodyPr anchorCtr="0" anchor="t" bIns="45700" lIns="91425" spcFirstLastPara="1" rIns="91425" wrap="square" tIns="45700">
            <a:noAutofit/>
          </a:bodyPr>
          <a:lstStyle>
            <a:lvl1pPr lvl="0" rtl="0" algn="r">
              <a:lnSpc>
                <a:spcPct val="100000"/>
              </a:lnSpc>
              <a:spcBef>
                <a:spcPts val="1000"/>
              </a:spcBef>
              <a:spcAft>
                <a:spcPts val="0"/>
              </a:spcAft>
              <a:buSzPts val="1100"/>
              <a:buNone/>
              <a:defRPr sz="1300"/>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4">
    <p:bg>
      <p:bgPr>
        <a:noFill/>
      </p:bgPr>
    </p:bg>
    <p:spTree>
      <p:nvGrpSpPr>
        <p:cNvPr id="181" name="Shape 181"/>
        <p:cNvGrpSpPr/>
        <p:nvPr/>
      </p:nvGrpSpPr>
      <p:grpSpPr>
        <a:xfrm>
          <a:off x="0" y="0"/>
          <a:ext cx="0" cy="0"/>
          <a:chOff x="0" y="0"/>
          <a:chExt cx="0" cy="0"/>
        </a:xfrm>
      </p:grpSpPr>
      <p:sp>
        <p:nvSpPr>
          <p:cNvPr id="182" name="Google Shape;182;p25"/>
          <p:cNvSpPr txBox="1"/>
          <p:nvPr>
            <p:ph idx="1" type="body"/>
          </p:nvPr>
        </p:nvSpPr>
        <p:spPr>
          <a:xfrm>
            <a:off x="642050" y="2846400"/>
            <a:ext cx="5308200" cy="19680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Clr>
                <a:srgbClr val="000000"/>
              </a:buClr>
              <a:buSzPts val="2800"/>
              <a:buChar char="•"/>
              <a:defRPr>
                <a:solidFill>
                  <a:srgbClr val="000000"/>
                </a:solidFill>
              </a:defRPr>
            </a:lvl1pPr>
            <a:lvl2pPr indent="-381000" lvl="1" marL="914400" rtl="0">
              <a:spcBef>
                <a:spcPts val="500"/>
              </a:spcBef>
              <a:spcAft>
                <a:spcPts val="0"/>
              </a:spcAft>
              <a:buClr>
                <a:srgbClr val="000000"/>
              </a:buClr>
              <a:buSzPts val="2400"/>
              <a:buChar char="•"/>
              <a:defRPr>
                <a:solidFill>
                  <a:srgbClr val="000000"/>
                </a:solidFill>
              </a:defRPr>
            </a:lvl2pPr>
            <a:lvl3pPr indent="-355600" lvl="2" marL="1371600" rtl="0">
              <a:spcBef>
                <a:spcPts val="500"/>
              </a:spcBef>
              <a:spcAft>
                <a:spcPts val="0"/>
              </a:spcAft>
              <a:buClr>
                <a:srgbClr val="000000"/>
              </a:buClr>
              <a:buSzPts val="2000"/>
              <a:buChar char="•"/>
              <a:defRPr>
                <a:solidFill>
                  <a:srgbClr val="000000"/>
                </a:solidFill>
              </a:defRPr>
            </a:lvl3pPr>
            <a:lvl4pPr indent="-342900" lvl="3" marL="1828800" rtl="0">
              <a:spcBef>
                <a:spcPts val="500"/>
              </a:spcBef>
              <a:spcAft>
                <a:spcPts val="0"/>
              </a:spcAft>
              <a:buClr>
                <a:srgbClr val="000000"/>
              </a:buClr>
              <a:buSzPts val="1800"/>
              <a:buChar char="•"/>
              <a:defRPr>
                <a:solidFill>
                  <a:srgbClr val="000000"/>
                </a:solidFill>
              </a:defRPr>
            </a:lvl4pPr>
            <a:lvl5pPr indent="-342900" lvl="4" marL="2286000" rtl="0">
              <a:spcBef>
                <a:spcPts val="500"/>
              </a:spcBef>
              <a:spcAft>
                <a:spcPts val="0"/>
              </a:spcAft>
              <a:buClr>
                <a:srgbClr val="000000"/>
              </a:buClr>
              <a:buSzPts val="1800"/>
              <a:buChar char="•"/>
              <a:defRPr>
                <a:solidFill>
                  <a:srgbClr val="000000"/>
                </a:solidFill>
              </a:defRPr>
            </a:lvl5pPr>
            <a:lvl6pPr indent="-342900" lvl="5" marL="2743200" rtl="0">
              <a:spcBef>
                <a:spcPts val="500"/>
              </a:spcBef>
              <a:spcAft>
                <a:spcPts val="0"/>
              </a:spcAft>
              <a:buClr>
                <a:srgbClr val="000000"/>
              </a:buClr>
              <a:buSzPts val="1800"/>
              <a:buChar char="•"/>
              <a:defRPr>
                <a:solidFill>
                  <a:srgbClr val="000000"/>
                </a:solidFill>
              </a:defRPr>
            </a:lvl6pPr>
            <a:lvl7pPr indent="-342900" lvl="6" marL="3200400" rtl="0">
              <a:spcBef>
                <a:spcPts val="500"/>
              </a:spcBef>
              <a:spcAft>
                <a:spcPts val="0"/>
              </a:spcAft>
              <a:buClr>
                <a:srgbClr val="000000"/>
              </a:buClr>
              <a:buSzPts val="1800"/>
              <a:buChar char="•"/>
              <a:defRPr>
                <a:solidFill>
                  <a:srgbClr val="000000"/>
                </a:solidFill>
              </a:defRPr>
            </a:lvl7pPr>
            <a:lvl8pPr indent="-342900" lvl="7" marL="3657600" rtl="0">
              <a:spcBef>
                <a:spcPts val="500"/>
              </a:spcBef>
              <a:spcAft>
                <a:spcPts val="0"/>
              </a:spcAft>
              <a:buClr>
                <a:srgbClr val="000000"/>
              </a:buClr>
              <a:buSzPts val="1800"/>
              <a:buChar char="•"/>
              <a:defRPr>
                <a:solidFill>
                  <a:srgbClr val="000000"/>
                </a:solidFill>
              </a:defRPr>
            </a:lvl8pPr>
            <a:lvl9pPr indent="-342900" lvl="8" marL="4114800" rtl="0">
              <a:spcBef>
                <a:spcPts val="500"/>
              </a:spcBef>
              <a:spcAft>
                <a:spcPts val="0"/>
              </a:spcAft>
              <a:buClr>
                <a:srgbClr val="000000"/>
              </a:buClr>
              <a:buSzPts val="1800"/>
              <a:buChar char="•"/>
              <a:defRPr>
                <a:solidFill>
                  <a:srgbClr val="000000"/>
                </a:solidFill>
              </a:defRPr>
            </a:lvl9pPr>
          </a:lstStyle>
          <a:p/>
        </p:txBody>
      </p:sp>
      <p:sp>
        <p:nvSpPr>
          <p:cNvPr id="183" name="Google Shape;183;p25"/>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24">
    <p:bg>
      <p:bgPr>
        <a:noFill/>
      </p:bgPr>
    </p:bg>
    <p:spTree>
      <p:nvGrpSpPr>
        <p:cNvPr id="184" name="Shape 184"/>
        <p:cNvGrpSpPr/>
        <p:nvPr/>
      </p:nvGrpSpPr>
      <p:grpSpPr>
        <a:xfrm>
          <a:off x="0" y="0"/>
          <a:ext cx="0" cy="0"/>
          <a:chOff x="0" y="0"/>
          <a:chExt cx="0" cy="0"/>
        </a:xfrm>
      </p:grpSpPr>
      <p:sp>
        <p:nvSpPr>
          <p:cNvPr id="185" name="Google Shape;185;p26"/>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6" name="Google Shape;186;p26"/>
          <p:cNvSpPr txBox="1"/>
          <p:nvPr>
            <p:ph idx="2" type="ctrTitle"/>
          </p:nvPr>
        </p:nvSpPr>
        <p:spPr>
          <a:xfrm>
            <a:off x="561600" y="3739618"/>
            <a:ext cx="2673600" cy="5700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87" name="Google Shape;187;p26"/>
          <p:cNvSpPr txBox="1"/>
          <p:nvPr>
            <p:ph idx="1" type="subTitle"/>
          </p:nvPr>
        </p:nvSpPr>
        <p:spPr>
          <a:xfrm>
            <a:off x="872450" y="4120633"/>
            <a:ext cx="2052000" cy="13377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1100"/>
              <a:buNone/>
              <a:defRPr sz="1100">
                <a:solidFill>
                  <a:srgbClr val="000000"/>
                </a:solidFill>
              </a:defRPr>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
        <p:nvSpPr>
          <p:cNvPr id="188" name="Google Shape;188;p26"/>
          <p:cNvSpPr txBox="1"/>
          <p:nvPr>
            <p:ph idx="3" type="ctrTitle"/>
          </p:nvPr>
        </p:nvSpPr>
        <p:spPr>
          <a:xfrm>
            <a:off x="3235200" y="3739618"/>
            <a:ext cx="2673600" cy="5700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89" name="Google Shape;189;p26"/>
          <p:cNvSpPr txBox="1"/>
          <p:nvPr>
            <p:ph idx="4" type="subTitle"/>
          </p:nvPr>
        </p:nvSpPr>
        <p:spPr>
          <a:xfrm>
            <a:off x="3462900" y="2715666"/>
            <a:ext cx="2218200" cy="13377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1100"/>
              <a:buNone/>
              <a:defRPr sz="1100">
                <a:solidFill>
                  <a:srgbClr val="000000"/>
                </a:solidFill>
              </a:defRPr>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
        <p:nvSpPr>
          <p:cNvPr id="190" name="Google Shape;190;p26"/>
          <p:cNvSpPr txBox="1"/>
          <p:nvPr>
            <p:ph idx="5" type="ctrTitle"/>
          </p:nvPr>
        </p:nvSpPr>
        <p:spPr>
          <a:xfrm>
            <a:off x="5908800" y="3739618"/>
            <a:ext cx="2673600" cy="5700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91" name="Google Shape;191;p26"/>
          <p:cNvSpPr txBox="1"/>
          <p:nvPr>
            <p:ph idx="6" type="subTitle"/>
          </p:nvPr>
        </p:nvSpPr>
        <p:spPr>
          <a:xfrm>
            <a:off x="6136500" y="4120633"/>
            <a:ext cx="2218200" cy="13377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1100"/>
              <a:buNone/>
              <a:defRPr sz="1100">
                <a:solidFill>
                  <a:srgbClr val="000000"/>
                </a:solidFill>
              </a:defRPr>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5">
  <p:cSld name="CUSTOM_15_1_1_1_1">
    <p:bg>
      <p:bgPr>
        <a:noFill/>
      </p:bgPr>
    </p:bg>
    <p:spTree>
      <p:nvGrpSpPr>
        <p:cNvPr id="192" name="Shape 192"/>
        <p:cNvGrpSpPr/>
        <p:nvPr/>
      </p:nvGrpSpPr>
      <p:grpSpPr>
        <a:xfrm>
          <a:off x="0" y="0"/>
          <a:ext cx="0" cy="0"/>
          <a:chOff x="0" y="0"/>
          <a:chExt cx="0" cy="0"/>
        </a:xfrm>
      </p:grpSpPr>
      <p:sp>
        <p:nvSpPr>
          <p:cNvPr id="193" name="Google Shape;193;p27"/>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photo">
  <p:cSld name="CUSTOM_23">
    <p:bg>
      <p:bgPr>
        <a:noFill/>
      </p:bgPr>
    </p:bg>
    <p:spTree>
      <p:nvGrpSpPr>
        <p:cNvPr id="194" name="Shape 194"/>
        <p:cNvGrpSpPr/>
        <p:nvPr/>
      </p:nvGrpSpPr>
      <p:grpSpPr>
        <a:xfrm>
          <a:off x="0" y="0"/>
          <a:ext cx="0" cy="0"/>
          <a:chOff x="0" y="0"/>
          <a:chExt cx="0" cy="0"/>
        </a:xfrm>
      </p:grpSpPr>
      <p:sp>
        <p:nvSpPr>
          <p:cNvPr id="195" name="Google Shape;195;p28"/>
          <p:cNvSpPr txBox="1"/>
          <p:nvPr>
            <p:ph type="ctrTitle"/>
          </p:nvPr>
        </p:nvSpPr>
        <p:spPr>
          <a:xfrm>
            <a:off x="1600733" y="1313637"/>
            <a:ext cx="2673600" cy="2738700"/>
          </a:xfrm>
          <a:prstGeom prst="rect">
            <a:avLst/>
          </a:prstGeom>
        </p:spPr>
        <p:txBody>
          <a:bodyPr anchorCtr="0" anchor="b" bIns="45700" lIns="91425" spcFirstLastPara="1" rIns="91425" wrap="square" tIns="45700">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196" name="Google Shape;196;p28"/>
          <p:cNvSpPr txBox="1"/>
          <p:nvPr>
            <p:ph idx="1" type="subTitle"/>
          </p:nvPr>
        </p:nvSpPr>
        <p:spPr>
          <a:xfrm>
            <a:off x="1179233" y="4077900"/>
            <a:ext cx="3095100" cy="2379300"/>
          </a:xfrm>
          <a:prstGeom prst="rect">
            <a:avLst/>
          </a:prstGeom>
        </p:spPr>
        <p:txBody>
          <a:bodyPr anchorCtr="0" anchor="t" bIns="45700" lIns="91425" spcFirstLastPara="1" rIns="91425" wrap="square" tIns="45700">
            <a:noAutofit/>
          </a:bodyPr>
          <a:lstStyle>
            <a:lvl1pPr lvl="0" rtl="0" algn="r">
              <a:lnSpc>
                <a:spcPct val="100000"/>
              </a:lnSpc>
              <a:spcBef>
                <a:spcPts val="1000"/>
              </a:spcBef>
              <a:spcAft>
                <a:spcPts val="0"/>
              </a:spcAft>
              <a:buSzPts val="1100"/>
              <a:buNone/>
              <a:defRPr sz="1100">
                <a:solidFill>
                  <a:srgbClr val="000000"/>
                </a:solidFill>
              </a:defRPr>
            </a:lvl1pPr>
            <a:lvl2pPr lvl="1" rtl="0" algn="r">
              <a:lnSpc>
                <a:spcPct val="100000"/>
              </a:lnSpc>
              <a:spcBef>
                <a:spcPts val="500"/>
              </a:spcBef>
              <a:spcAft>
                <a:spcPts val="0"/>
              </a:spcAft>
              <a:buSzPts val="1100"/>
              <a:buNone/>
              <a:defRPr sz="1100"/>
            </a:lvl2pPr>
            <a:lvl3pPr lvl="2" rtl="0" algn="r">
              <a:lnSpc>
                <a:spcPct val="100000"/>
              </a:lnSpc>
              <a:spcBef>
                <a:spcPts val="500"/>
              </a:spcBef>
              <a:spcAft>
                <a:spcPts val="0"/>
              </a:spcAft>
              <a:buSzPts val="1100"/>
              <a:buNone/>
              <a:defRPr sz="1100"/>
            </a:lvl3pPr>
            <a:lvl4pPr lvl="3" rtl="0" algn="r">
              <a:lnSpc>
                <a:spcPct val="100000"/>
              </a:lnSpc>
              <a:spcBef>
                <a:spcPts val="500"/>
              </a:spcBef>
              <a:spcAft>
                <a:spcPts val="0"/>
              </a:spcAft>
              <a:buSzPts val="1100"/>
              <a:buNone/>
              <a:defRPr sz="1100"/>
            </a:lvl4pPr>
            <a:lvl5pPr lvl="4" rtl="0" algn="r">
              <a:lnSpc>
                <a:spcPct val="100000"/>
              </a:lnSpc>
              <a:spcBef>
                <a:spcPts val="500"/>
              </a:spcBef>
              <a:spcAft>
                <a:spcPts val="0"/>
              </a:spcAft>
              <a:buSzPts val="1100"/>
              <a:buNone/>
              <a:defRPr sz="1100"/>
            </a:lvl5pPr>
            <a:lvl6pPr lvl="5" rtl="0" algn="r">
              <a:lnSpc>
                <a:spcPct val="100000"/>
              </a:lnSpc>
              <a:spcBef>
                <a:spcPts val="500"/>
              </a:spcBef>
              <a:spcAft>
                <a:spcPts val="0"/>
              </a:spcAft>
              <a:buSzPts val="1100"/>
              <a:buNone/>
              <a:defRPr sz="1100"/>
            </a:lvl6pPr>
            <a:lvl7pPr lvl="6" rtl="0" algn="r">
              <a:lnSpc>
                <a:spcPct val="100000"/>
              </a:lnSpc>
              <a:spcBef>
                <a:spcPts val="500"/>
              </a:spcBef>
              <a:spcAft>
                <a:spcPts val="0"/>
              </a:spcAft>
              <a:buSzPts val="1100"/>
              <a:buNone/>
              <a:defRPr sz="1100"/>
            </a:lvl7pPr>
            <a:lvl8pPr lvl="7" rtl="0" algn="r">
              <a:lnSpc>
                <a:spcPct val="100000"/>
              </a:lnSpc>
              <a:spcBef>
                <a:spcPts val="500"/>
              </a:spcBef>
              <a:spcAft>
                <a:spcPts val="0"/>
              </a:spcAft>
              <a:buSzPts val="1100"/>
              <a:buNone/>
              <a:defRPr sz="1100"/>
            </a:lvl8pPr>
            <a:lvl9pPr lvl="8" rtl="0" algn="r">
              <a:lnSpc>
                <a:spcPct val="100000"/>
              </a:lnSpc>
              <a:spcBef>
                <a:spcPts val="500"/>
              </a:spcBef>
              <a:spcAft>
                <a:spcPts val="0"/>
              </a:spcAft>
              <a:buSzPts val="1100"/>
              <a:buNone/>
              <a:defRPr sz="1100"/>
            </a:lvl9pPr>
          </a:lstStyle>
          <a:p/>
        </p:txBody>
      </p:sp>
      <p:sp>
        <p:nvSpPr>
          <p:cNvPr id="197" name="Google Shape;197;p28"/>
          <p:cNvSpPr txBox="1"/>
          <p:nvPr>
            <p:ph idx="2" type="ctrTitle"/>
          </p:nvPr>
        </p:nvSpPr>
        <p:spPr>
          <a:xfrm>
            <a:off x="1932090"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3">
  <p:cSld name="CUSTOM_15_1_1_2">
    <p:bg>
      <p:bgPr>
        <a:noFill/>
      </p:bgPr>
    </p:bg>
    <p:spTree>
      <p:nvGrpSpPr>
        <p:cNvPr id="198" name="Shape 198"/>
        <p:cNvGrpSpPr/>
        <p:nvPr/>
      </p:nvGrpSpPr>
      <p:grpSpPr>
        <a:xfrm>
          <a:off x="0" y="0"/>
          <a:ext cx="0" cy="0"/>
          <a:chOff x="0" y="0"/>
          <a:chExt cx="0" cy="0"/>
        </a:xfrm>
      </p:grpSpPr>
      <p:sp>
        <p:nvSpPr>
          <p:cNvPr id="199" name="Google Shape;199;p29"/>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52"/>
            <a:ext cx="9146775" cy="6857929"/>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5"/>
          <p:cNvGrpSpPr/>
          <p:nvPr/>
        </p:nvGrpSpPr>
        <p:grpSpPr>
          <a:xfrm>
            <a:off x="0" y="275"/>
            <a:ext cx="9143950" cy="480375"/>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51" name="Google Shape;51;p5"/>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52"/>
            <a:ext cx="9146775" cy="6857929"/>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75"/>
            <a:ext cx="9143950" cy="480375"/>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71" name="Google Shape;71;p7"/>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52"/>
            <a:ext cx="9146775" cy="6857929"/>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75"/>
            <a:ext cx="9143950" cy="480375"/>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88" name="Google Shape;88;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9"/>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CFP</a:t>
            </a:r>
            <a:endParaRPr b="1" sz="4800">
              <a:solidFill>
                <a:srgbClr val="FFFFFF"/>
              </a:solidFill>
            </a:endParaRPr>
          </a:p>
          <a:p>
            <a:pPr indent="0" lvl="0" marL="0" rtl="0" algn="l">
              <a:spcBef>
                <a:spcPts val="0"/>
              </a:spcBef>
              <a:spcAft>
                <a:spcPts val="0"/>
              </a:spcAft>
              <a:buNone/>
            </a:pPr>
            <a:r>
              <a:rPr b="1" lang="en" sz="3600">
                <a:solidFill>
                  <a:srgbClr val="FFFFFF"/>
                </a:solidFill>
              </a:rPr>
              <a:t>Programador </a:t>
            </a:r>
            <a:endParaRPr b="1" sz="3600">
              <a:solidFill>
                <a:srgbClr val="FFFFFF"/>
              </a:solidFill>
            </a:endParaRPr>
          </a:p>
          <a:p>
            <a:pPr indent="0" lvl="0" marL="0" rtl="0" algn="l">
              <a:spcBef>
                <a:spcPts val="0"/>
              </a:spcBef>
              <a:spcAft>
                <a:spcPts val="0"/>
              </a:spcAft>
              <a:buNone/>
            </a:pPr>
            <a:r>
              <a:rPr b="1" lang="en" sz="3600">
                <a:solidFill>
                  <a:srgbClr val="FFFFFF"/>
                </a:solidFill>
              </a:rPr>
              <a:t>full-stack</a:t>
            </a:r>
            <a:endParaRPr b="1" sz="3600">
              <a:solidFill>
                <a:srgbClr val="FFFFFF"/>
              </a:solidFill>
            </a:endParaRPr>
          </a:p>
        </p:txBody>
      </p:sp>
      <p:sp>
        <p:nvSpPr>
          <p:cNvPr id="94" name="Google Shape;94;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52"/>
            <a:ext cx="9146775" cy="6857929"/>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28650" y="1362727"/>
            <a:ext cx="7886700" cy="514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0" name="Google Shape;10;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1"/>
          <p:cNvGrpSpPr/>
          <p:nvPr/>
        </p:nvGrpSpPr>
        <p:grpSpPr>
          <a:xfrm>
            <a:off x="0" y="275"/>
            <a:ext cx="9143950" cy="480375"/>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yarnpkg.com/lang/en/docs/install/#windows-stabl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github.com/prisma-labs/graphql-playgroun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205" name="Google Shape;205;p30"/>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idx="4294967295" type="ctrTitle"/>
          </p:nvPr>
        </p:nvSpPr>
        <p:spPr>
          <a:xfrm>
            <a:off x="1964851" y="3180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Fetching - REST</a:t>
            </a:r>
            <a:endParaRPr/>
          </a:p>
        </p:txBody>
      </p:sp>
      <p:sp>
        <p:nvSpPr>
          <p:cNvPr id="269" name="Google Shape;269;p39"/>
          <p:cNvSpPr txBox="1"/>
          <p:nvPr/>
        </p:nvSpPr>
        <p:spPr>
          <a:xfrm>
            <a:off x="5630450" y="1365633"/>
            <a:ext cx="3378300" cy="251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Three requests to different endpoints to fetch the required data. </a:t>
            </a:r>
            <a:endParaRPr/>
          </a:p>
          <a:p>
            <a:pPr indent="-317500" lvl="0" marL="457200" rtl="0" algn="l">
              <a:lnSpc>
                <a:spcPct val="150000"/>
              </a:lnSpc>
              <a:spcBef>
                <a:spcPts val="0"/>
              </a:spcBef>
              <a:spcAft>
                <a:spcPts val="0"/>
              </a:spcAft>
              <a:buSzPts val="1400"/>
              <a:buChar char="●"/>
            </a:pPr>
            <a:r>
              <a:rPr lang="en"/>
              <a:t>Overfetching, since the endpoints return additional information that is not needed.</a:t>
            </a:r>
            <a:endParaRPr/>
          </a:p>
        </p:txBody>
      </p:sp>
      <p:pic>
        <p:nvPicPr>
          <p:cNvPr id="270" name="Google Shape;270;p39"/>
          <p:cNvPicPr preferRelativeResize="0"/>
          <p:nvPr/>
        </p:nvPicPr>
        <p:blipFill>
          <a:blip r:embed="rId3">
            <a:alphaModFix/>
          </a:blip>
          <a:stretch>
            <a:fillRect/>
          </a:stretch>
        </p:blipFill>
        <p:spPr>
          <a:xfrm>
            <a:off x="0" y="1792750"/>
            <a:ext cx="5826276" cy="47664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Fetching - GraphQL</a:t>
            </a:r>
            <a:endParaRPr/>
          </a:p>
        </p:txBody>
      </p:sp>
      <p:sp>
        <p:nvSpPr>
          <p:cNvPr id="276" name="Google Shape;276;p40"/>
          <p:cNvSpPr/>
          <p:nvPr/>
        </p:nvSpPr>
        <p:spPr>
          <a:xfrm>
            <a:off x="7828275" y="6342900"/>
            <a:ext cx="1327699" cy="386324"/>
          </a:xfrm>
          <a:prstGeom prst="rect">
            <a:avLst/>
          </a:prstGeom>
          <a:noFill/>
          <a:ln>
            <a:noFill/>
          </a:ln>
        </p:spPr>
      </p:sp>
      <p:sp>
        <p:nvSpPr>
          <p:cNvPr id="277" name="Google Shape;277;p40"/>
          <p:cNvSpPr txBox="1"/>
          <p:nvPr/>
        </p:nvSpPr>
        <p:spPr>
          <a:xfrm>
            <a:off x="6131650" y="1731975"/>
            <a:ext cx="2936700" cy="235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The client can specify exactly the data it needs in a query. </a:t>
            </a:r>
            <a:endParaRPr/>
          </a:p>
          <a:p>
            <a:pPr indent="-317500" lvl="0" marL="457200" rtl="0" algn="l">
              <a:lnSpc>
                <a:spcPct val="150000"/>
              </a:lnSpc>
              <a:spcBef>
                <a:spcPts val="0"/>
              </a:spcBef>
              <a:spcAft>
                <a:spcPts val="0"/>
              </a:spcAft>
              <a:buSzPts val="1400"/>
              <a:buChar char="●"/>
            </a:pPr>
            <a:r>
              <a:rPr lang="en"/>
              <a:t>The structure of the server’s response follows the nested structure defined in the query.</a:t>
            </a:r>
            <a:endParaRPr/>
          </a:p>
        </p:txBody>
      </p:sp>
      <p:pic>
        <p:nvPicPr>
          <p:cNvPr id="278" name="Google Shape;278;p40"/>
          <p:cNvPicPr preferRelativeResize="0"/>
          <p:nvPr/>
        </p:nvPicPr>
        <p:blipFill>
          <a:blip r:embed="rId3">
            <a:alphaModFix/>
          </a:blip>
          <a:stretch>
            <a:fillRect/>
          </a:stretch>
        </p:blipFill>
        <p:spPr>
          <a:xfrm>
            <a:off x="166625" y="1884375"/>
            <a:ext cx="6137076" cy="3707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idx="4294967295" type="body"/>
          </p:nvPr>
        </p:nvSpPr>
        <p:spPr>
          <a:xfrm>
            <a:off x="423700" y="1974700"/>
            <a:ext cx="8525700" cy="88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400"/>
              <a:t>Overfetching:</a:t>
            </a:r>
            <a:r>
              <a:rPr lang="en" sz="2400"/>
              <a:t> when the client downloads more information than is actually required.</a:t>
            </a:r>
            <a:endParaRPr sz="2400"/>
          </a:p>
        </p:txBody>
      </p:sp>
      <p:sp>
        <p:nvSpPr>
          <p:cNvPr id="284" name="Google Shape;284;p41"/>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No more Over- and Underfetching</a:t>
            </a:r>
            <a:endParaRPr/>
          </a:p>
        </p:txBody>
      </p:sp>
      <p:sp>
        <p:nvSpPr>
          <p:cNvPr id="285" name="Google Shape;285;p41"/>
          <p:cNvSpPr txBox="1"/>
          <p:nvPr>
            <p:ph idx="4294967295" type="body"/>
          </p:nvPr>
        </p:nvSpPr>
        <p:spPr>
          <a:xfrm>
            <a:off x="423700" y="3400130"/>
            <a:ext cx="8525700" cy="274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400"/>
              <a:t>Underfetching:</a:t>
            </a:r>
            <a:r>
              <a:rPr lang="en" sz="2400"/>
              <a:t> </a:t>
            </a:r>
            <a:endParaRPr sz="2400"/>
          </a:p>
          <a:p>
            <a:pPr indent="0" lvl="0" marL="0" rtl="0" algn="l">
              <a:spcBef>
                <a:spcPts val="1000"/>
              </a:spcBef>
              <a:spcAft>
                <a:spcPts val="0"/>
              </a:spcAft>
              <a:buNone/>
            </a:pPr>
            <a:r>
              <a:rPr lang="en" sz="2400"/>
              <a:t>Endpoint does not provides enough of the required information. </a:t>
            </a:r>
            <a:endParaRPr sz="2400"/>
          </a:p>
          <a:p>
            <a:pPr indent="0" lvl="0" marL="0" rtl="0" algn="l">
              <a:spcBef>
                <a:spcPts val="1000"/>
              </a:spcBef>
              <a:spcAft>
                <a:spcPts val="0"/>
              </a:spcAft>
              <a:buNone/>
            </a:pPr>
            <a:r>
              <a:rPr lang="en" sz="2400"/>
              <a:t>The client will have to make additional requests</a:t>
            </a:r>
            <a:endParaRPr sz="2400"/>
          </a:p>
          <a:p>
            <a:pPr indent="0" lvl="0" marL="0" rtl="0" algn="l">
              <a:spcBef>
                <a:spcPts val="1000"/>
              </a:spcBef>
              <a:spcAft>
                <a:spcPts val="0"/>
              </a:spcAft>
              <a:buNone/>
            </a:pPr>
            <a:r>
              <a:rPr lang="en" sz="2400"/>
              <a:t>Situation where a client needs a list of elements and one more request per element to fetch required data</a:t>
            </a:r>
            <a:endParaRPr sz="2400"/>
          </a:p>
          <a:p>
            <a:pPr indent="0" lvl="0" marL="0" rtl="0" algn="l">
              <a:spcBef>
                <a:spcPts val="100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idx="4294967295" type="body"/>
          </p:nvPr>
        </p:nvSpPr>
        <p:spPr>
          <a:xfrm>
            <a:off x="516600" y="2140175"/>
            <a:ext cx="8056200" cy="1725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Structure REST APIs endpoint according to the views</a:t>
            </a:r>
            <a:endParaRPr sz="1800"/>
          </a:p>
          <a:p>
            <a:pPr indent="-342900" lvl="0" marL="457200" rtl="0" algn="l">
              <a:lnSpc>
                <a:spcPct val="150000"/>
              </a:lnSpc>
              <a:spcBef>
                <a:spcPts val="0"/>
              </a:spcBef>
              <a:spcAft>
                <a:spcPts val="0"/>
              </a:spcAft>
              <a:buSzPts val="1800"/>
              <a:buChar char="•"/>
            </a:pPr>
            <a:r>
              <a:rPr lang="en" sz="1800"/>
              <a:t>Does not allow rapid iterations on the frontend</a:t>
            </a:r>
            <a:endParaRPr sz="1800"/>
          </a:p>
          <a:p>
            <a:pPr indent="-342900" lvl="0" marL="457200" rtl="0" algn="l">
              <a:lnSpc>
                <a:spcPct val="150000"/>
              </a:lnSpc>
              <a:spcBef>
                <a:spcPts val="0"/>
              </a:spcBef>
              <a:spcAft>
                <a:spcPts val="0"/>
              </a:spcAft>
              <a:buSzPts val="1800"/>
              <a:buChar char="•"/>
            </a:pPr>
            <a:r>
              <a:rPr lang="en" sz="1800"/>
              <a:t>High risk that there is more (or less) data required.</a:t>
            </a:r>
            <a:endParaRPr sz="1800"/>
          </a:p>
          <a:p>
            <a:pPr indent="0" lvl="0" marL="0" rtl="0" algn="l">
              <a:spcBef>
                <a:spcPts val="1000"/>
              </a:spcBef>
              <a:spcAft>
                <a:spcPts val="0"/>
              </a:spcAft>
              <a:buNone/>
            </a:pPr>
            <a:r>
              <a:t/>
            </a:r>
            <a:endParaRPr sz="1800"/>
          </a:p>
        </p:txBody>
      </p:sp>
      <p:sp>
        <p:nvSpPr>
          <p:cNvPr id="291" name="Google Shape;291;p42"/>
          <p:cNvSpPr txBox="1"/>
          <p:nvPr>
            <p:ph idx="4294967295" type="ctrTitle"/>
          </p:nvPr>
        </p:nvSpPr>
        <p:spPr>
          <a:xfrm>
            <a:off x="1119000" y="470575"/>
            <a:ext cx="72138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Rapid Product Iterations on the Frontend</a:t>
            </a:r>
            <a:endParaRPr/>
          </a:p>
        </p:txBody>
      </p:sp>
      <p:sp>
        <p:nvSpPr>
          <p:cNvPr id="292" name="Google Shape;292;p42"/>
          <p:cNvSpPr txBox="1"/>
          <p:nvPr>
            <p:ph idx="4294967295" type="body"/>
          </p:nvPr>
        </p:nvSpPr>
        <p:spPr>
          <a:xfrm>
            <a:off x="516600" y="4273875"/>
            <a:ext cx="8418600" cy="1725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With GraphQL, changes on client-side can be done without extra work</a:t>
            </a:r>
            <a:endParaRPr sz="1800"/>
          </a:p>
          <a:p>
            <a:pPr indent="-342900" lvl="0" marL="457200" rtl="0" algn="l">
              <a:lnSpc>
                <a:spcPct val="150000"/>
              </a:lnSpc>
              <a:spcBef>
                <a:spcPts val="0"/>
              </a:spcBef>
              <a:spcAft>
                <a:spcPts val="0"/>
              </a:spcAft>
              <a:buSzPts val="1800"/>
              <a:buChar char="•"/>
            </a:pPr>
            <a:r>
              <a:rPr lang="en" sz="1800"/>
              <a:t>Clients specify their exact data requirements</a:t>
            </a:r>
            <a:endParaRPr sz="1800"/>
          </a:p>
          <a:p>
            <a:pPr indent="-342900" lvl="0" marL="457200" rtl="0" algn="l">
              <a:lnSpc>
                <a:spcPct val="150000"/>
              </a:lnSpc>
              <a:spcBef>
                <a:spcPts val="0"/>
              </a:spcBef>
              <a:spcAft>
                <a:spcPts val="0"/>
              </a:spcAft>
              <a:buSzPts val="1800"/>
              <a:buChar char="•"/>
            </a:pPr>
            <a:r>
              <a:rPr lang="en" sz="1800"/>
              <a:t>No backend adjustments</a:t>
            </a:r>
            <a:endParaRPr sz="1800"/>
          </a:p>
          <a:p>
            <a:pPr indent="0" lvl="0" marL="0" rtl="0" algn="l">
              <a:spcBef>
                <a:spcPts val="10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idx="4294967295" type="body"/>
          </p:nvPr>
        </p:nvSpPr>
        <p:spPr>
          <a:xfrm>
            <a:off x="274825" y="2392700"/>
            <a:ext cx="8337000" cy="33660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Allows you to have fine-grained insights about the data that’s requested on the backend</a:t>
            </a:r>
            <a:endParaRPr sz="1800"/>
          </a:p>
          <a:p>
            <a:pPr indent="-342900" lvl="0" marL="457200" rtl="0" algn="l">
              <a:lnSpc>
                <a:spcPct val="150000"/>
              </a:lnSpc>
              <a:spcBef>
                <a:spcPts val="0"/>
              </a:spcBef>
              <a:spcAft>
                <a:spcPts val="0"/>
              </a:spcAft>
              <a:buSzPts val="1800"/>
              <a:buChar char="•"/>
            </a:pPr>
            <a:r>
              <a:rPr lang="en" sz="1800"/>
              <a:t>It can help in evolving an API and deprecating specific fields that are not requested anymore</a:t>
            </a:r>
            <a:endParaRPr sz="1800"/>
          </a:p>
          <a:p>
            <a:pPr indent="-342900" lvl="0" marL="457200" rtl="0" algn="l">
              <a:lnSpc>
                <a:spcPct val="150000"/>
              </a:lnSpc>
              <a:spcBef>
                <a:spcPts val="0"/>
              </a:spcBef>
              <a:spcAft>
                <a:spcPts val="0"/>
              </a:spcAft>
              <a:buSzPts val="1800"/>
              <a:buChar char="•"/>
            </a:pPr>
            <a:r>
              <a:rPr lang="en" sz="1800"/>
              <a:t>Low-level performance monitoring of requests.</a:t>
            </a:r>
            <a:endParaRPr sz="1800"/>
          </a:p>
          <a:p>
            <a:pPr indent="-342900" lvl="0" marL="457200" rtl="0" algn="l">
              <a:lnSpc>
                <a:spcPct val="150000"/>
              </a:lnSpc>
              <a:spcBef>
                <a:spcPts val="0"/>
              </a:spcBef>
              <a:spcAft>
                <a:spcPts val="0"/>
              </a:spcAft>
              <a:buSzPts val="1800"/>
              <a:buChar char="•"/>
            </a:pPr>
            <a:r>
              <a:rPr lang="en" sz="1800"/>
              <a:t>Instrumenting and measuring performance of resolver functions for bottlenecks.</a:t>
            </a:r>
            <a:endParaRPr sz="1800"/>
          </a:p>
        </p:txBody>
      </p:sp>
      <p:sp>
        <p:nvSpPr>
          <p:cNvPr id="298" name="Google Shape;298;p43"/>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Insightful Analytics on the Backend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idx="4294967295" type="body"/>
          </p:nvPr>
        </p:nvSpPr>
        <p:spPr>
          <a:xfrm>
            <a:off x="480975" y="2582875"/>
            <a:ext cx="8468700" cy="27969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Uses a strong type system to define the capabilities of an API</a:t>
            </a:r>
            <a:endParaRPr sz="1800"/>
          </a:p>
          <a:p>
            <a:pPr indent="-342900" lvl="0" marL="457200" rtl="0" algn="l">
              <a:lnSpc>
                <a:spcPct val="150000"/>
              </a:lnSpc>
              <a:spcBef>
                <a:spcPts val="0"/>
              </a:spcBef>
              <a:spcAft>
                <a:spcPts val="0"/>
              </a:spcAft>
              <a:buSzPts val="1800"/>
              <a:buChar char="•"/>
            </a:pPr>
            <a:r>
              <a:rPr lang="en" sz="1800"/>
              <a:t>All the types that are exposed in an API are written down in a schema using Schema Definition Language (SDL)</a:t>
            </a:r>
            <a:endParaRPr sz="1800"/>
          </a:p>
          <a:p>
            <a:pPr indent="-342900" lvl="0" marL="457200" rtl="0" algn="l">
              <a:lnSpc>
                <a:spcPct val="150000"/>
              </a:lnSpc>
              <a:spcBef>
                <a:spcPts val="0"/>
              </a:spcBef>
              <a:spcAft>
                <a:spcPts val="0"/>
              </a:spcAft>
              <a:buSzPts val="1800"/>
              <a:buChar char="•"/>
            </a:pPr>
            <a:r>
              <a:rPr lang="en" sz="1800"/>
              <a:t>The Schema serves as the contract between the client and the server.</a:t>
            </a:r>
            <a:endParaRPr sz="1800"/>
          </a:p>
          <a:p>
            <a:pPr indent="-342900" lvl="0" marL="457200" rtl="0" algn="l">
              <a:lnSpc>
                <a:spcPct val="150000"/>
              </a:lnSpc>
              <a:spcBef>
                <a:spcPts val="0"/>
              </a:spcBef>
              <a:spcAft>
                <a:spcPts val="0"/>
              </a:spcAft>
              <a:buSzPts val="1800"/>
              <a:buChar char="•"/>
            </a:pPr>
            <a:r>
              <a:rPr lang="en" sz="1800"/>
              <a:t>Easy to test applications by mocking data structures</a:t>
            </a:r>
            <a:endParaRPr sz="1800"/>
          </a:p>
        </p:txBody>
      </p:sp>
      <p:sp>
        <p:nvSpPr>
          <p:cNvPr id="304" name="Google Shape;304;p44"/>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Benefits of a Schema &amp; Type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310" name="Google Shape;310;p45"/>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6"/>
          <p:cNvSpPr txBox="1"/>
          <p:nvPr>
            <p:ph idx="4294967295" type="ctrTitle"/>
          </p:nvPr>
        </p:nvSpPr>
        <p:spPr>
          <a:xfrm>
            <a:off x="1474200" y="385100"/>
            <a:ext cx="61956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Architecture - </a:t>
            </a:r>
            <a:r>
              <a:rPr lang="en"/>
              <a:t>Uses Cases</a:t>
            </a:r>
            <a:endParaRPr/>
          </a:p>
        </p:txBody>
      </p:sp>
      <p:sp>
        <p:nvSpPr>
          <p:cNvPr id="316" name="Google Shape;316;p46"/>
          <p:cNvSpPr txBox="1"/>
          <p:nvPr>
            <p:ph idx="4294967295" type="subTitle"/>
          </p:nvPr>
        </p:nvSpPr>
        <p:spPr>
          <a:xfrm>
            <a:off x="1964850" y="1287325"/>
            <a:ext cx="5705100" cy="133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3 different architectures that include a GraphQL server</a:t>
            </a:r>
            <a:endParaRPr sz="1800"/>
          </a:p>
        </p:txBody>
      </p:sp>
      <p:sp>
        <p:nvSpPr>
          <p:cNvPr id="317" name="Google Shape;317;p46"/>
          <p:cNvSpPr txBox="1"/>
          <p:nvPr/>
        </p:nvSpPr>
        <p:spPr>
          <a:xfrm>
            <a:off x="2885250" y="2397900"/>
            <a:ext cx="3373500" cy="52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1 - GraphQL server with a connected database</a:t>
            </a:r>
            <a:endParaRPr sz="1800"/>
          </a:p>
        </p:txBody>
      </p:sp>
      <p:sp>
        <p:nvSpPr>
          <p:cNvPr id="318" name="Google Shape;318;p46"/>
          <p:cNvSpPr txBox="1"/>
          <p:nvPr/>
        </p:nvSpPr>
        <p:spPr>
          <a:xfrm>
            <a:off x="1870350" y="3496300"/>
            <a:ext cx="5403300" cy="10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2 - GraphQL server that is a thin layer in front of a number of third party or legacy systems and integrates them through a single GraphQL API</a:t>
            </a:r>
            <a:endParaRPr sz="1800"/>
          </a:p>
        </p:txBody>
      </p:sp>
      <p:sp>
        <p:nvSpPr>
          <p:cNvPr id="319" name="Google Shape;319;p46"/>
          <p:cNvSpPr txBox="1"/>
          <p:nvPr/>
        </p:nvSpPr>
        <p:spPr>
          <a:xfrm>
            <a:off x="1964850" y="5094300"/>
            <a:ext cx="5214300" cy="9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3 - A hybrid approach of a connected database and third party or legacy systems that can all be accessed through the same GraphQL API</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7"/>
          <p:cNvSpPr txBox="1"/>
          <p:nvPr>
            <p:ph idx="4294967295" type="ctrTitle"/>
          </p:nvPr>
        </p:nvSpPr>
        <p:spPr>
          <a:xfrm>
            <a:off x="794400" y="185275"/>
            <a:ext cx="75552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1. GraphQL server with a connected database</a:t>
            </a:r>
            <a:endParaRPr/>
          </a:p>
        </p:txBody>
      </p:sp>
      <p:sp>
        <p:nvSpPr>
          <p:cNvPr id="325" name="Google Shape;325;p47"/>
          <p:cNvSpPr txBox="1"/>
          <p:nvPr>
            <p:ph idx="4294967295" type="body"/>
          </p:nvPr>
        </p:nvSpPr>
        <p:spPr>
          <a:xfrm>
            <a:off x="682950" y="1761625"/>
            <a:ext cx="7666500" cy="32751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Single server that implements GraphQL specification</a:t>
            </a:r>
            <a:endParaRPr sz="1800"/>
          </a:p>
          <a:p>
            <a:pPr indent="-342900" lvl="0" marL="457200" rtl="0" algn="l">
              <a:lnSpc>
                <a:spcPct val="150000"/>
              </a:lnSpc>
              <a:spcBef>
                <a:spcPts val="0"/>
              </a:spcBef>
              <a:spcAft>
                <a:spcPts val="0"/>
              </a:spcAft>
              <a:buSzPts val="1800"/>
              <a:buChar char="•"/>
            </a:pPr>
            <a:r>
              <a:rPr lang="en" sz="1800"/>
              <a:t>Server read the query’s payload and fetches the information from the DB (Resolving)</a:t>
            </a:r>
            <a:endParaRPr sz="1800"/>
          </a:p>
          <a:p>
            <a:pPr indent="-342900" lvl="0" marL="457200" rtl="0" algn="l">
              <a:lnSpc>
                <a:spcPct val="150000"/>
              </a:lnSpc>
              <a:spcBef>
                <a:spcPts val="0"/>
              </a:spcBef>
              <a:spcAft>
                <a:spcPts val="0"/>
              </a:spcAft>
              <a:buSzPts val="1800"/>
              <a:buChar char="•"/>
            </a:pPr>
            <a:r>
              <a:rPr lang="en" sz="1800"/>
              <a:t>Constructs the response object and returns it to the client</a:t>
            </a:r>
            <a:endParaRPr sz="1800"/>
          </a:p>
          <a:p>
            <a:pPr indent="-342900" lvl="0" marL="457200" rtl="0" algn="l">
              <a:lnSpc>
                <a:spcPct val="150000"/>
              </a:lnSpc>
              <a:spcBef>
                <a:spcPts val="0"/>
              </a:spcBef>
              <a:spcAft>
                <a:spcPts val="0"/>
              </a:spcAft>
              <a:buSzPts val="1800"/>
              <a:buChar char="•"/>
            </a:pPr>
            <a:r>
              <a:rPr lang="en" sz="1800"/>
              <a:t>Transport-layer agnostic (TCP, WebSockets)</a:t>
            </a:r>
            <a:endParaRPr sz="1800"/>
          </a:p>
          <a:p>
            <a:pPr indent="-342900" lvl="0" marL="457200" rtl="0" algn="l">
              <a:lnSpc>
                <a:spcPct val="150000"/>
              </a:lnSpc>
              <a:spcBef>
                <a:spcPts val="0"/>
              </a:spcBef>
              <a:spcAft>
                <a:spcPts val="0"/>
              </a:spcAft>
              <a:buSzPts val="1800"/>
              <a:buChar char="•"/>
            </a:pPr>
            <a:r>
              <a:rPr lang="en" sz="1800"/>
              <a:t>Does not care about DB or stored data format</a:t>
            </a:r>
            <a:endParaRPr sz="1800"/>
          </a:p>
        </p:txBody>
      </p:sp>
      <p:sp>
        <p:nvSpPr>
          <p:cNvPr id="326" name="Google Shape;326;p47"/>
          <p:cNvSpPr txBox="1"/>
          <p:nvPr/>
        </p:nvSpPr>
        <p:spPr>
          <a:xfrm>
            <a:off x="176600" y="6246733"/>
            <a:ext cx="58278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A standard greenfield architecture with one GraphQL server that connects to a single database.</a:t>
            </a:r>
            <a:endParaRPr sz="12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327" name="Google Shape;327;p47"/>
          <p:cNvPicPr preferRelativeResize="0"/>
          <p:nvPr/>
        </p:nvPicPr>
        <p:blipFill>
          <a:blip r:embed="rId3">
            <a:alphaModFix/>
          </a:blip>
          <a:stretch>
            <a:fillRect/>
          </a:stretch>
        </p:blipFill>
        <p:spPr>
          <a:xfrm>
            <a:off x="377838" y="4398188"/>
            <a:ext cx="7458075" cy="1781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8"/>
          <p:cNvSpPr txBox="1"/>
          <p:nvPr>
            <p:ph idx="4294967295" type="ctrTitle"/>
          </p:nvPr>
        </p:nvSpPr>
        <p:spPr>
          <a:xfrm>
            <a:off x="1143000" y="498250"/>
            <a:ext cx="68580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2. GraphQL layer that integrates existing systems</a:t>
            </a:r>
            <a:endParaRPr/>
          </a:p>
        </p:txBody>
      </p:sp>
      <p:sp>
        <p:nvSpPr>
          <p:cNvPr id="333" name="Google Shape;333;p48"/>
          <p:cNvSpPr txBox="1"/>
          <p:nvPr/>
        </p:nvSpPr>
        <p:spPr>
          <a:xfrm>
            <a:off x="4668875" y="2256550"/>
            <a:ext cx="4139100" cy="350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Legacy systems make practically impossible to build products that need access to multiple systems</a:t>
            </a:r>
            <a:endParaRPr sz="1800"/>
          </a:p>
          <a:p>
            <a:pPr indent="-342900" lvl="0" marL="457200" rtl="0" algn="l">
              <a:lnSpc>
                <a:spcPct val="150000"/>
              </a:lnSpc>
              <a:spcBef>
                <a:spcPts val="0"/>
              </a:spcBef>
              <a:spcAft>
                <a:spcPts val="0"/>
              </a:spcAft>
              <a:buSzPts val="1800"/>
              <a:buChar char="●"/>
            </a:pPr>
            <a:r>
              <a:rPr lang="en" sz="1800"/>
              <a:t>Unify systems and hide complexity behind a GraphQL API</a:t>
            </a:r>
            <a:endParaRPr sz="1800"/>
          </a:p>
          <a:p>
            <a:pPr indent="-342900" lvl="0" marL="457200" rtl="0" algn="l">
              <a:lnSpc>
                <a:spcPct val="150000"/>
              </a:lnSpc>
              <a:spcBef>
                <a:spcPts val="0"/>
              </a:spcBef>
              <a:spcAft>
                <a:spcPts val="0"/>
              </a:spcAft>
              <a:buSzPts val="1800"/>
              <a:buChar char="●"/>
            </a:pPr>
            <a:r>
              <a:rPr lang="en" sz="1800"/>
              <a:t>GraphQL does not care about the data sources to fetch needed data</a:t>
            </a:r>
            <a:endParaRPr sz="1800"/>
          </a:p>
        </p:txBody>
      </p:sp>
      <p:pic>
        <p:nvPicPr>
          <p:cNvPr id="334" name="Google Shape;334;p48"/>
          <p:cNvPicPr preferRelativeResize="0"/>
          <p:nvPr/>
        </p:nvPicPr>
        <p:blipFill>
          <a:blip r:embed="rId3">
            <a:alphaModFix/>
          </a:blip>
          <a:stretch>
            <a:fillRect/>
          </a:stretch>
        </p:blipFill>
        <p:spPr>
          <a:xfrm>
            <a:off x="152400" y="2332750"/>
            <a:ext cx="4631284" cy="350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nvSpPr>
        <p:spPr>
          <a:xfrm>
            <a:off x="2638350" y="590349"/>
            <a:ext cx="3867300" cy="9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434343"/>
                </a:solidFill>
              </a:rPr>
              <a:t>What is GraphQL?</a:t>
            </a:r>
            <a:endParaRPr b="1" sz="2800">
              <a:solidFill>
                <a:srgbClr val="434343"/>
              </a:solidFill>
            </a:endParaRPr>
          </a:p>
        </p:txBody>
      </p:sp>
      <p:sp>
        <p:nvSpPr>
          <p:cNvPr id="211" name="Google Shape;211;p31"/>
          <p:cNvSpPr txBox="1"/>
          <p:nvPr/>
        </p:nvSpPr>
        <p:spPr>
          <a:xfrm>
            <a:off x="235800" y="2025625"/>
            <a:ext cx="8672400" cy="3481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434343"/>
              </a:buClr>
              <a:buSzPts val="2400"/>
              <a:buFont typeface="Arial"/>
              <a:buChar char="●"/>
            </a:pPr>
            <a:r>
              <a:rPr lang="en" sz="2400">
                <a:solidFill>
                  <a:srgbClr val="434343"/>
                </a:solidFill>
              </a:rPr>
              <a:t>Is an API Query Language developed and open-sourced by Facebook that provides a more efficient, powerful and flexible alternative to REST</a:t>
            </a:r>
            <a:endParaRPr sz="2400">
              <a:solidFill>
                <a:srgbClr val="434343"/>
              </a:solidFill>
            </a:endParaRPr>
          </a:p>
          <a:p>
            <a:pPr indent="-381000" lvl="0" marL="457200" rtl="0" algn="l">
              <a:lnSpc>
                <a:spcPct val="150000"/>
              </a:lnSpc>
              <a:spcBef>
                <a:spcPts val="0"/>
              </a:spcBef>
              <a:spcAft>
                <a:spcPts val="0"/>
              </a:spcAft>
              <a:buClr>
                <a:srgbClr val="434343"/>
              </a:buClr>
              <a:buSzPts val="2400"/>
              <a:buFont typeface="Arial"/>
              <a:buChar char="●"/>
            </a:pPr>
            <a:r>
              <a:rPr lang="en" sz="2400">
                <a:solidFill>
                  <a:srgbClr val="434343"/>
                </a:solidFill>
              </a:rPr>
              <a:t>Enables declarative data fetching where a client can specify exactly the</a:t>
            </a:r>
            <a:r>
              <a:rPr lang="en" sz="2400">
                <a:solidFill>
                  <a:srgbClr val="434343"/>
                </a:solidFill>
              </a:rPr>
              <a:t> data that is needed from an API</a:t>
            </a:r>
            <a:r>
              <a:rPr lang="en" sz="2400">
                <a:solidFill>
                  <a:srgbClr val="434343"/>
                </a:solidFill>
              </a:rPr>
              <a:t>.</a:t>
            </a:r>
            <a:endParaRPr sz="2400">
              <a:solidFill>
                <a:srgbClr val="434343"/>
              </a:solidFill>
            </a:endParaRPr>
          </a:p>
          <a:p>
            <a:pPr indent="-381000" lvl="0" marL="457200" rtl="0" algn="l">
              <a:lnSpc>
                <a:spcPct val="150000"/>
              </a:lnSpc>
              <a:spcBef>
                <a:spcPts val="0"/>
              </a:spcBef>
              <a:spcAft>
                <a:spcPts val="0"/>
              </a:spcAft>
              <a:buClr>
                <a:srgbClr val="434343"/>
              </a:buClr>
              <a:buSzPts val="2400"/>
              <a:buFont typeface="Arial"/>
              <a:buChar char="●"/>
            </a:pPr>
            <a:r>
              <a:rPr lang="en" sz="2400">
                <a:solidFill>
                  <a:srgbClr val="434343"/>
                </a:solidFill>
              </a:rPr>
              <a:t>GraphQL servers </a:t>
            </a:r>
            <a:r>
              <a:rPr lang="en" sz="2400">
                <a:solidFill>
                  <a:srgbClr val="434343"/>
                </a:solidFill>
              </a:rPr>
              <a:t>exposes </a:t>
            </a:r>
            <a:r>
              <a:rPr lang="en" sz="2400">
                <a:solidFill>
                  <a:srgbClr val="434343"/>
                </a:solidFill>
              </a:rPr>
              <a:t>a single endpoint</a:t>
            </a:r>
            <a:endParaRPr sz="2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9"/>
          <p:cNvSpPr txBox="1"/>
          <p:nvPr>
            <p:ph idx="4294967295" type="ctrTitle"/>
          </p:nvPr>
        </p:nvSpPr>
        <p:spPr>
          <a:xfrm>
            <a:off x="802650" y="470467"/>
            <a:ext cx="75387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3. Hybrid approach with connected database and integration of existing system</a:t>
            </a:r>
            <a:endParaRPr sz="3600"/>
          </a:p>
        </p:txBody>
      </p:sp>
      <p:pic>
        <p:nvPicPr>
          <p:cNvPr id="340" name="Google Shape;340;p49"/>
          <p:cNvPicPr preferRelativeResize="0"/>
          <p:nvPr/>
        </p:nvPicPr>
        <p:blipFill>
          <a:blip r:embed="rId3">
            <a:alphaModFix/>
          </a:blip>
          <a:stretch>
            <a:fillRect/>
          </a:stretch>
        </p:blipFill>
        <p:spPr>
          <a:xfrm>
            <a:off x="2272425" y="1731967"/>
            <a:ext cx="4902605" cy="48212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0"/>
          <p:cNvSpPr txBox="1"/>
          <p:nvPr>
            <p:ph idx="4294967295" type="ctrTitle"/>
          </p:nvPr>
        </p:nvSpPr>
        <p:spPr>
          <a:xfrm>
            <a:off x="901050" y="527700"/>
            <a:ext cx="73419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do we gain this flexibility with GraphQL?</a:t>
            </a:r>
            <a:endParaRPr/>
          </a:p>
        </p:txBody>
      </p:sp>
      <p:sp>
        <p:nvSpPr>
          <p:cNvPr id="346" name="Google Shape;346;p50"/>
          <p:cNvSpPr txBox="1"/>
          <p:nvPr/>
        </p:nvSpPr>
        <p:spPr>
          <a:xfrm>
            <a:off x="626050" y="2516925"/>
            <a:ext cx="7811400" cy="30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payload of a GraphQL query (or mutation) consists of a set of fields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 the GraphQL server implementation each of these fields actually corresponds to exactly one function that’s called a resolver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b="1" lang="en" sz="1800"/>
              <a:t>The purpose of a resolver function is to fetch the data for its field</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1"/>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Resolver Functions</a:t>
            </a:r>
            <a:endParaRPr/>
          </a:p>
        </p:txBody>
      </p:sp>
      <p:pic>
        <p:nvPicPr>
          <p:cNvPr id="352" name="Google Shape;352;p51"/>
          <p:cNvPicPr preferRelativeResize="0"/>
          <p:nvPr/>
        </p:nvPicPr>
        <p:blipFill>
          <a:blip r:embed="rId3">
            <a:alphaModFix/>
          </a:blip>
          <a:stretch>
            <a:fillRect/>
          </a:stretch>
        </p:blipFill>
        <p:spPr>
          <a:xfrm>
            <a:off x="152400" y="2351355"/>
            <a:ext cx="8839200" cy="215528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2"/>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358" name="Google Shape;358;p52"/>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Core Concepts</a:t>
            </a:r>
            <a:endParaRPr/>
          </a:p>
          <a:p>
            <a:pPr indent="0" lvl="0" marL="0" rtl="0" algn="ctr">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idx="4294967295" type="body"/>
          </p:nvPr>
        </p:nvSpPr>
        <p:spPr>
          <a:xfrm>
            <a:off x="1396650" y="1931825"/>
            <a:ext cx="6350700" cy="678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GraphQL has its own type system that’s used to define the schema of an API</a:t>
            </a:r>
            <a:endParaRPr sz="1800"/>
          </a:p>
        </p:txBody>
      </p:sp>
      <p:sp>
        <p:nvSpPr>
          <p:cNvPr id="364" name="Google Shape;364;p53"/>
          <p:cNvSpPr txBox="1"/>
          <p:nvPr>
            <p:ph idx="4294967295" type="ctrTitle"/>
          </p:nvPr>
        </p:nvSpPr>
        <p:spPr>
          <a:xfrm>
            <a:off x="922500" y="470675"/>
            <a:ext cx="72990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The Schema Definition Language (SDL)</a:t>
            </a:r>
            <a:endParaRPr/>
          </a:p>
        </p:txBody>
      </p:sp>
      <p:sp>
        <p:nvSpPr>
          <p:cNvPr id="365" name="Google Shape;365;p53"/>
          <p:cNvSpPr/>
          <p:nvPr/>
        </p:nvSpPr>
        <p:spPr>
          <a:xfrm>
            <a:off x="7828275" y="6342900"/>
            <a:ext cx="1327699" cy="386324"/>
          </a:xfrm>
          <a:prstGeom prst="rect">
            <a:avLst/>
          </a:prstGeom>
          <a:noFill/>
          <a:ln>
            <a:noFill/>
          </a:ln>
        </p:spPr>
      </p:sp>
      <p:sp>
        <p:nvSpPr>
          <p:cNvPr id="366" name="Google Shape;366;p53"/>
          <p:cNvSpPr txBox="1"/>
          <p:nvPr/>
        </p:nvSpPr>
        <p:spPr>
          <a:xfrm>
            <a:off x="1116425" y="3157259"/>
            <a:ext cx="2748900" cy="26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Person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String!</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age</a:t>
            </a:r>
            <a:r>
              <a:rPr lang="en" sz="1800">
                <a:solidFill>
                  <a:srgbClr val="393A34"/>
                </a:solidFill>
                <a:latin typeface="Courier New"/>
                <a:ea typeface="Courier New"/>
                <a:cs typeface="Courier New"/>
                <a:sym typeface="Courier New"/>
              </a:rPr>
              <a:t>: Int!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posts</a:t>
            </a:r>
            <a:r>
              <a:rPr lang="en" sz="1800">
                <a:solidFill>
                  <a:srgbClr val="393A34"/>
                </a:solidFill>
                <a:latin typeface="Courier New"/>
                <a:ea typeface="Courier New"/>
                <a:cs typeface="Courier New"/>
                <a:sym typeface="Courier New"/>
              </a:rPr>
              <a:t>: [Post!]!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
        <p:nvSpPr>
          <p:cNvPr id="367" name="Google Shape;367;p53"/>
          <p:cNvSpPr txBox="1"/>
          <p:nvPr/>
        </p:nvSpPr>
        <p:spPr>
          <a:xfrm>
            <a:off x="5278683" y="3246078"/>
            <a:ext cx="2748900" cy="18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Post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title</a:t>
            </a:r>
            <a:r>
              <a:rPr lang="en" sz="1800">
                <a:solidFill>
                  <a:srgbClr val="393A34"/>
                </a:solidFill>
                <a:latin typeface="Courier New"/>
                <a:ea typeface="Courier New"/>
                <a:cs typeface="Courier New"/>
                <a:sym typeface="Courier New"/>
              </a:rPr>
              <a:t>: String!</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author</a:t>
            </a:r>
            <a:r>
              <a:rPr lang="en" sz="1800">
                <a:solidFill>
                  <a:srgbClr val="393A34"/>
                </a:solidFill>
                <a:latin typeface="Courier New"/>
                <a:ea typeface="Courier New"/>
                <a:cs typeface="Courier New"/>
                <a:sym typeface="Courier New"/>
              </a:rPr>
              <a:t>: Person!</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4"/>
          <p:cNvSpPr txBox="1"/>
          <p:nvPr>
            <p:ph idx="4294967295" type="ctrTitle"/>
          </p:nvPr>
        </p:nvSpPr>
        <p:spPr>
          <a:xfrm>
            <a:off x="1964850" y="513472"/>
            <a:ext cx="5214300" cy="117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Basic Queries</a:t>
            </a:r>
            <a:endParaRPr/>
          </a:p>
        </p:txBody>
      </p:sp>
      <p:sp>
        <p:nvSpPr>
          <p:cNvPr id="373" name="Google Shape;373;p54"/>
          <p:cNvSpPr txBox="1"/>
          <p:nvPr/>
        </p:nvSpPr>
        <p:spPr>
          <a:xfrm>
            <a:off x="825225" y="2724179"/>
            <a:ext cx="2919900" cy="19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93A34"/>
                </a:solidFill>
                <a:latin typeface="Courier New"/>
                <a:ea typeface="Courier New"/>
                <a:cs typeface="Courier New"/>
                <a:sym typeface="Courier New"/>
              </a:rPr>
              <a:t>query</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448C79"/>
                </a:solidFill>
                <a:latin typeface="Courier New"/>
                <a:ea typeface="Courier New"/>
                <a:cs typeface="Courier New"/>
                <a:sym typeface="Courier New"/>
              </a:rPr>
              <a:t>allPeople </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448C79"/>
                </a:solidFill>
                <a:latin typeface="Courier New"/>
                <a:ea typeface="Courier New"/>
                <a:cs typeface="Courier New"/>
                <a:sym typeface="Courier New"/>
              </a:rPr>
              <a:t>name</a:t>
            </a:r>
            <a:endParaRPr sz="1800">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
        <p:nvSpPr>
          <p:cNvPr id="374" name="Google Shape;374;p54"/>
          <p:cNvSpPr txBox="1"/>
          <p:nvPr/>
        </p:nvSpPr>
        <p:spPr>
          <a:xfrm>
            <a:off x="4708172" y="2336536"/>
            <a:ext cx="3615300" cy="429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"allPeople"</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 </a:t>
            </a:r>
            <a:r>
              <a:rPr lang="en" sz="1800">
                <a:solidFill>
                  <a:srgbClr val="E3116C"/>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"Johnny"</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 </a:t>
            </a:r>
            <a:r>
              <a:rPr lang="en" sz="1800">
                <a:solidFill>
                  <a:srgbClr val="E3116C"/>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"Sarah"</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 </a:t>
            </a:r>
            <a:r>
              <a:rPr lang="en" sz="1800">
                <a:solidFill>
                  <a:srgbClr val="E3116C"/>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"Alice"</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
        <p:nvSpPr>
          <p:cNvPr id="375" name="Google Shape;375;p54"/>
          <p:cNvSpPr txBox="1"/>
          <p:nvPr/>
        </p:nvSpPr>
        <p:spPr>
          <a:xfrm>
            <a:off x="1451980" y="2042275"/>
            <a:ext cx="996900" cy="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Request</a:t>
            </a:r>
            <a:endParaRPr b="1" sz="1800">
              <a:latin typeface="Roboto Condensed"/>
              <a:ea typeface="Roboto Condensed"/>
              <a:cs typeface="Roboto Condensed"/>
              <a:sym typeface="Roboto Condensed"/>
            </a:endParaRPr>
          </a:p>
        </p:txBody>
      </p:sp>
      <p:sp>
        <p:nvSpPr>
          <p:cNvPr id="376" name="Google Shape;376;p54"/>
          <p:cNvSpPr txBox="1"/>
          <p:nvPr/>
        </p:nvSpPr>
        <p:spPr>
          <a:xfrm>
            <a:off x="5701798" y="2114600"/>
            <a:ext cx="13128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Response</a:t>
            </a:r>
            <a:endParaRPr b="1" sz="1800">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5"/>
          <p:cNvSpPr txBox="1"/>
          <p:nvPr>
            <p:ph idx="4294967295" type="ctrTitle"/>
          </p:nvPr>
        </p:nvSpPr>
        <p:spPr>
          <a:xfrm>
            <a:off x="1964850" y="474896"/>
            <a:ext cx="5214300" cy="1008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Basic Queries</a:t>
            </a:r>
            <a:endParaRPr/>
          </a:p>
        </p:txBody>
      </p:sp>
      <p:sp>
        <p:nvSpPr>
          <p:cNvPr id="382" name="Google Shape;382;p55"/>
          <p:cNvSpPr txBox="1"/>
          <p:nvPr/>
        </p:nvSpPr>
        <p:spPr>
          <a:xfrm>
            <a:off x="1650475" y="1448300"/>
            <a:ext cx="60327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GraphQL also allows for naturally querying nested information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example, loading all the posts that a Person has written:</a:t>
            </a:r>
            <a:endParaRPr sz="1800"/>
          </a:p>
        </p:txBody>
      </p:sp>
      <p:sp>
        <p:nvSpPr>
          <p:cNvPr id="383" name="Google Shape;383;p55"/>
          <p:cNvSpPr txBox="1"/>
          <p:nvPr/>
        </p:nvSpPr>
        <p:spPr>
          <a:xfrm>
            <a:off x="457850" y="3533500"/>
            <a:ext cx="2775300" cy="29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allPeople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age</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posts </a:t>
            </a:r>
            <a:r>
              <a:rPr lang="en">
                <a:latin typeface="Courier New"/>
                <a:ea typeface="Courier New"/>
                <a:cs typeface="Courier New"/>
                <a:sym typeface="Courier New"/>
              </a:rPr>
              <a:t>{</a:t>
            </a:r>
            <a:endParaRPr>
              <a:latin typeface="Courier New"/>
              <a:ea typeface="Courier New"/>
              <a:cs typeface="Courier New"/>
              <a:sym typeface="Courier New"/>
            </a:endParaRPr>
          </a:p>
          <a:p>
            <a:pPr indent="457200" lvl="0" marL="457200" rtl="0" algn="l">
              <a:spcBef>
                <a:spcPts val="0"/>
              </a:spcBef>
              <a:spcAft>
                <a:spcPts val="0"/>
              </a:spcAft>
              <a:buNone/>
            </a:pPr>
            <a:r>
              <a:rPr lang="en">
                <a:solidFill>
                  <a:srgbClr val="448C79"/>
                </a:solidFill>
                <a:latin typeface="Courier New"/>
                <a:ea typeface="Courier New"/>
                <a:cs typeface="Courier New"/>
                <a:sym typeface="Courier New"/>
              </a:rPr>
              <a:t>title </a:t>
            </a:r>
            <a:endParaRPr>
              <a:solidFill>
                <a:srgbClr val="448C79"/>
              </a:solidFill>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384" name="Google Shape;384;p55"/>
          <p:cNvSpPr txBox="1"/>
          <p:nvPr/>
        </p:nvSpPr>
        <p:spPr>
          <a:xfrm>
            <a:off x="3959650" y="3533500"/>
            <a:ext cx="4852800" cy="37815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"allPeople"</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"Johnny"</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23</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"posts"</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"title"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"GraphQL is awesome"</a:t>
            </a:r>
            <a:endParaRPr>
              <a:solidFill>
                <a:srgbClr val="C7372F"/>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p:txBody>
      </p:sp>
      <p:sp>
        <p:nvSpPr>
          <p:cNvPr id="385" name="Google Shape;385;p55"/>
          <p:cNvSpPr txBox="1"/>
          <p:nvPr/>
        </p:nvSpPr>
        <p:spPr>
          <a:xfrm>
            <a:off x="1371650" y="2894300"/>
            <a:ext cx="9477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Request</a:t>
            </a:r>
            <a:endParaRPr b="1">
              <a:latin typeface="Roboto Condensed"/>
              <a:ea typeface="Roboto Condensed"/>
              <a:cs typeface="Roboto Condensed"/>
              <a:sym typeface="Roboto Condensed"/>
            </a:endParaRPr>
          </a:p>
        </p:txBody>
      </p:sp>
      <p:sp>
        <p:nvSpPr>
          <p:cNvPr id="386" name="Google Shape;386;p55"/>
          <p:cNvSpPr txBox="1"/>
          <p:nvPr/>
        </p:nvSpPr>
        <p:spPr>
          <a:xfrm>
            <a:off x="5586800" y="2962100"/>
            <a:ext cx="9477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Response</a:t>
            </a:r>
            <a:endParaRPr b="1">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6"/>
          <p:cNvSpPr txBox="1"/>
          <p:nvPr>
            <p:ph idx="4294967295" type="ctrTitle"/>
          </p:nvPr>
        </p:nvSpPr>
        <p:spPr>
          <a:xfrm>
            <a:off x="1964850" y="322495"/>
            <a:ext cx="5214300" cy="91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Basic Queries</a:t>
            </a:r>
            <a:endParaRPr/>
          </a:p>
        </p:txBody>
      </p:sp>
      <p:sp>
        <p:nvSpPr>
          <p:cNvPr id="392" name="Google Shape;392;p56"/>
          <p:cNvSpPr txBox="1"/>
          <p:nvPr/>
        </p:nvSpPr>
        <p:spPr>
          <a:xfrm>
            <a:off x="995975" y="1304300"/>
            <a:ext cx="71568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 GraphQL, each field can have zero or more arguments if that is specified in the schema.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example, allPeolple field could have a “last” parameter to return a specific number of people:</a:t>
            </a:r>
            <a:endParaRPr sz="1800"/>
          </a:p>
        </p:txBody>
      </p:sp>
      <p:sp>
        <p:nvSpPr>
          <p:cNvPr id="393" name="Google Shape;393;p56"/>
          <p:cNvSpPr txBox="1"/>
          <p:nvPr/>
        </p:nvSpPr>
        <p:spPr>
          <a:xfrm>
            <a:off x="807250" y="3657800"/>
            <a:ext cx="27753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allPeople</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last: </a:t>
            </a:r>
            <a:r>
              <a:rPr lang="en">
                <a:solidFill>
                  <a:srgbClr val="00A4DB"/>
                </a:solidFill>
                <a:latin typeface="Courier New"/>
                <a:ea typeface="Courier New"/>
                <a:cs typeface="Courier New"/>
                <a:sym typeface="Courier New"/>
              </a:rPr>
              <a:t>2</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394" name="Google Shape;394;p56"/>
          <p:cNvSpPr txBox="1"/>
          <p:nvPr/>
        </p:nvSpPr>
        <p:spPr>
          <a:xfrm>
            <a:off x="4946675" y="3359500"/>
            <a:ext cx="3282900" cy="32355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"allPeople"</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"Sarah"</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457200" marR="139700" rtl="0" algn="l">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"Alice"</a:t>
            </a:r>
            <a:endParaRPr>
              <a:solidFill>
                <a:srgbClr val="393A34"/>
              </a:solidFill>
              <a:latin typeface="Courier New"/>
              <a:ea typeface="Courier New"/>
              <a:cs typeface="Courier New"/>
              <a:sym typeface="Courier New"/>
            </a:endParaRPr>
          </a:p>
          <a:p>
            <a:pPr indent="0" lvl="0" marL="0" marR="139700" rtl="0" algn="l">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spcBef>
                <a:spcPts val="600"/>
              </a:spcBef>
              <a:spcAft>
                <a:spcPts val="60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395" name="Google Shape;395;p56"/>
          <p:cNvSpPr txBox="1"/>
          <p:nvPr/>
        </p:nvSpPr>
        <p:spPr>
          <a:xfrm>
            <a:off x="1524050" y="2843500"/>
            <a:ext cx="9477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Request</a:t>
            </a:r>
            <a:endParaRPr b="1">
              <a:latin typeface="Roboto Condensed"/>
              <a:ea typeface="Roboto Condensed"/>
              <a:cs typeface="Roboto Condensed"/>
              <a:sym typeface="Roboto Condensed"/>
            </a:endParaRPr>
          </a:p>
        </p:txBody>
      </p:sp>
      <p:sp>
        <p:nvSpPr>
          <p:cNvPr id="396" name="Google Shape;396;p56"/>
          <p:cNvSpPr txBox="1"/>
          <p:nvPr/>
        </p:nvSpPr>
        <p:spPr>
          <a:xfrm>
            <a:off x="5739200" y="2911300"/>
            <a:ext cx="9477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Response</a:t>
            </a:r>
            <a:endParaRPr b="1">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7"/>
          <p:cNvSpPr txBox="1"/>
          <p:nvPr>
            <p:ph idx="4294967295" type="body"/>
          </p:nvPr>
        </p:nvSpPr>
        <p:spPr>
          <a:xfrm>
            <a:off x="3153300" y="2301933"/>
            <a:ext cx="2837400" cy="196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Three kinds of mutations:</a:t>
            </a:r>
            <a:endParaRPr sz="1800"/>
          </a:p>
          <a:p>
            <a:pPr indent="-342900" lvl="0" marL="457200" rtl="0" algn="l">
              <a:spcBef>
                <a:spcPts val="1000"/>
              </a:spcBef>
              <a:spcAft>
                <a:spcPts val="0"/>
              </a:spcAft>
              <a:buSzPts val="1800"/>
              <a:buChar char="-"/>
            </a:pPr>
            <a:r>
              <a:rPr lang="en" sz="1800"/>
              <a:t>Create</a:t>
            </a:r>
            <a:endParaRPr sz="1800"/>
          </a:p>
          <a:p>
            <a:pPr indent="-342900" lvl="0" marL="457200" rtl="0" algn="l">
              <a:spcBef>
                <a:spcPts val="0"/>
              </a:spcBef>
              <a:spcAft>
                <a:spcPts val="0"/>
              </a:spcAft>
              <a:buSzPts val="1800"/>
              <a:buChar char="-"/>
            </a:pPr>
            <a:r>
              <a:rPr lang="en" sz="1800"/>
              <a:t>Update</a:t>
            </a:r>
            <a:endParaRPr sz="1800"/>
          </a:p>
          <a:p>
            <a:pPr indent="-342900" lvl="0" marL="457200" rtl="0" algn="l">
              <a:spcBef>
                <a:spcPts val="0"/>
              </a:spcBef>
              <a:spcAft>
                <a:spcPts val="0"/>
              </a:spcAft>
              <a:buSzPts val="1800"/>
              <a:buChar char="-"/>
            </a:pPr>
            <a:r>
              <a:rPr lang="en" sz="1800"/>
              <a:t>Delete</a:t>
            </a:r>
            <a:endParaRPr sz="1800"/>
          </a:p>
        </p:txBody>
      </p:sp>
      <p:sp>
        <p:nvSpPr>
          <p:cNvPr id="402" name="Google Shape;402;p57"/>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Writing data with Mutations</a:t>
            </a:r>
            <a:endParaRPr/>
          </a:p>
        </p:txBody>
      </p:sp>
      <p:sp>
        <p:nvSpPr>
          <p:cNvPr id="403" name="Google Shape;403;p57"/>
          <p:cNvSpPr txBox="1"/>
          <p:nvPr/>
        </p:nvSpPr>
        <p:spPr>
          <a:xfrm>
            <a:off x="1883100" y="4738200"/>
            <a:ext cx="5377800" cy="7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Mutations follow the same syntactical structure as queries, but they always need to start with the mutation keyword</a:t>
            </a:r>
            <a:endParaRPr b="1"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8"/>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Writing data with Mutations</a:t>
            </a:r>
            <a:endParaRPr/>
          </a:p>
        </p:txBody>
      </p:sp>
      <p:sp>
        <p:nvSpPr>
          <p:cNvPr id="409" name="Google Shape;409;p58"/>
          <p:cNvSpPr txBox="1"/>
          <p:nvPr/>
        </p:nvSpPr>
        <p:spPr>
          <a:xfrm>
            <a:off x="268350" y="3203404"/>
            <a:ext cx="4675200" cy="23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93A34"/>
                </a:solidFill>
              </a:rPr>
              <a:t>mutation</a:t>
            </a:r>
            <a:r>
              <a:rPr lang="en" sz="1800">
                <a:solidFill>
                  <a:srgbClr val="393A34"/>
                </a:solidFill>
              </a:rPr>
              <a:t>{</a:t>
            </a:r>
            <a:endParaRPr sz="1800">
              <a:solidFill>
                <a:srgbClr val="393A34"/>
              </a:solidFill>
            </a:endParaRPr>
          </a:p>
          <a:p>
            <a:pPr indent="0" lvl="0" marL="0" rtl="0" algn="l">
              <a:spcBef>
                <a:spcPts val="0"/>
              </a:spcBef>
              <a:spcAft>
                <a:spcPts val="0"/>
              </a:spcAft>
              <a:buNone/>
            </a:pPr>
            <a:r>
              <a:rPr lang="en" sz="1800">
                <a:solidFill>
                  <a:srgbClr val="393A34"/>
                </a:solidFill>
              </a:rPr>
              <a:t>  </a:t>
            </a:r>
            <a:r>
              <a:rPr lang="en" sz="1800">
                <a:solidFill>
                  <a:srgbClr val="448C79"/>
                </a:solidFill>
              </a:rPr>
              <a:t>createPerson</a:t>
            </a:r>
            <a:r>
              <a:rPr lang="en" sz="1800"/>
              <a:t>(</a:t>
            </a:r>
            <a:r>
              <a:rPr lang="en" sz="1800">
                <a:solidFill>
                  <a:srgbClr val="448C79"/>
                </a:solidFill>
              </a:rPr>
              <a:t>name: </a:t>
            </a:r>
            <a:r>
              <a:rPr lang="en" sz="1800">
                <a:solidFill>
                  <a:srgbClr val="C7372F"/>
                </a:solidFill>
              </a:rPr>
              <a:t>“Bob”</a:t>
            </a:r>
            <a:r>
              <a:rPr lang="en" sz="1800"/>
              <a:t>, </a:t>
            </a:r>
            <a:r>
              <a:rPr lang="en" sz="1800">
                <a:solidFill>
                  <a:srgbClr val="448C79"/>
                </a:solidFill>
              </a:rPr>
              <a:t>age: </a:t>
            </a:r>
            <a:r>
              <a:rPr lang="en" sz="1800">
                <a:solidFill>
                  <a:srgbClr val="00A4DB"/>
                </a:solidFill>
              </a:rPr>
              <a:t>36</a:t>
            </a:r>
            <a:r>
              <a:rPr lang="en" sz="1800"/>
              <a:t>)</a:t>
            </a:r>
            <a:r>
              <a:rPr lang="en" sz="1800">
                <a:solidFill>
                  <a:srgbClr val="448C79"/>
                </a:solidFill>
              </a:rPr>
              <a:t> </a:t>
            </a:r>
            <a:r>
              <a:rPr lang="en" sz="1800">
                <a:solidFill>
                  <a:srgbClr val="393A34"/>
                </a:solidFill>
              </a:rPr>
              <a:t>{</a:t>
            </a:r>
            <a:endParaRPr sz="1800">
              <a:solidFill>
                <a:srgbClr val="393A34"/>
              </a:solidFill>
            </a:endParaRPr>
          </a:p>
          <a:p>
            <a:pPr indent="0" lvl="0" marL="0" rtl="0" algn="l">
              <a:spcBef>
                <a:spcPts val="0"/>
              </a:spcBef>
              <a:spcAft>
                <a:spcPts val="0"/>
              </a:spcAft>
              <a:buNone/>
            </a:pPr>
            <a:r>
              <a:rPr lang="en" sz="1800">
                <a:solidFill>
                  <a:srgbClr val="393A34"/>
                </a:solidFill>
              </a:rPr>
              <a:t>    </a:t>
            </a:r>
            <a:r>
              <a:rPr lang="en" sz="1800">
                <a:solidFill>
                  <a:srgbClr val="448C79"/>
                </a:solidFill>
              </a:rPr>
              <a:t>name</a:t>
            </a:r>
            <a:endParaRPr sz="1800">
              <a:solidFill>
                <a:srgbClr val="448C79"/>
              </a:solidFill>
            </a:endParaRPr>
          </a:p>
          <a:p>
            <a:pPr indent="0" lvl="0" marL="0" rtl="0" algn="l">
              <a:spcBef>
                <a:spcPts val="0"/>
              </a:spcBef>
              <a:spcAft>
                <a:spcPts val="0"/>
              </a:spcAft>
              <a:buNone/>
            </a:pPr>
            <a:r>
              <a:rPr lang="en" sz="1800">
                <a:solidFill>
                  <a:srgbClr val="448C79"/>
                </a:solidFill>
              </a:rPr>
              <a:t>	age</a:t>
            </a:r>
            <a:endParaRPr sz="1800">
              <a:solidFill>
                <a:srgbClr val="448C79"/>
              </a:solidFill>
            </a:endParaRPr>
          </a:p>
          <a:p>
            <a:pPr indent="0" lvl="0" marL="0" rtl="0" algn="l">
              <a:spcBef>
                <a:spcPts val="0"/>
              </a:spcBef>
              <a:spcAft>
                <a:spcPts val="0"/>
              </a:spcAft>
              <a:buNone/>
            </a:pPr>
            <a:r>
              <a:rPr lang="en" sz="1800">
                <a:solidFill>
                  <a:srgbClr val="448C79"/>
                </a:solidFill>
              </a:rPr>
              <a:t>  </a:t>
            </a:r>
            <a:r>
              <a:rPr lang="en" sz="1800"/>
              <a:t>}</a:t>
            </a:r>
            <a:endParaRPr sz="1800"/>
          </a:p>
          <a:p>
            <a:pPr indent="0" lvl="0" marL="0" rtl="0" algn="l">
              <a:spcBef>
                <a:spcPts val="0"/>
              </a:spcBef>
              <a:spcAft>
                <a:spcPts val="0"/>
              </a:spcAft>
              <a:buNone/>
            </a:pPr>
            <a:r>
              <a:rPr lang="en" sz="1800">
                <a:solidFill>
                  <a:srgbClr val="393A34"/>
                </a:solidFill>
              </a:rPr>
              <a:t>}</a:t>
            </a:r>
            <a:endParaRPr sz="1800">
              <a:solidFill>
                <a:srgbClr val="393A34"/>
              </a:solidFill>
            </a:endParaRPr>
          </a:p>
        </p:txBody>
      </p:sp>
      <p:sp>
        <p:nvSpPr>
          <p:cNvPr id="410" name="Google Shape;410;p58"/>
          <p:cNvSpPr txBox="1"/>
          <p:nvPr/>
        </p:nvSpPr>
        <p:spPr>
          <a:xfrm>
            <a:off x="5344683" y="3203404"/>
            <a:ext cx="3562200" cy="23457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sz="1800">
                <a:solidFill>
                  <a:srgbClr val="448C79"/>
                </a:solidFill>
              </a:rPr>
              <a:t>"createPerson"</a:t>
            </a:r>
            <a:r>
              <a:rPr lang="en" sz="1800">
                <a:solidFill>
                  <a:srgbClr val="393A34"/>
                </a:solidFill>
              </a:rPr>
              <a:t>: {</a:t>
            </a:r>
            <a:endParaRPr sz="1800">
              <a:solidFill>
                <a:srgbClr val="393A34"/>
              </a:solidFill>
            </a:endParaRPr>
          </a:p>
          <a:p>
            <a:pPr indent="0" lvl="0" marL="0" marR="139700" rtl="0" algn="l">
              <a:lnSpc>
                <a:spcPct val="100000"/>
              </a:lnSpc>
              <a:spcBef>
                <a:spcPts val="600"/>
              </a:spcBef>
              <a:spcAft>
                <a:spcPts val="0"/>
              </a:spcAft>
              <a:buNone/>
            </a:pPr>
            <a:r>
              <a:rPr lang="en" sz="1800">
                <a:solidFill>
                  <a:srgbClr val="393A34"/>
                </a:solidFill>
              </a:rPr>
              <a:t>    </a:t>
            </a:r>
            <a:r>
              <a:rPr lang="en" sz="1800">
                <a:solidFill>
                  <a:srgbClr val="448C79"/>
                </a:solidFill>
              </a:rPr>
              <a:t>"name"</a:t>
            </a:r>
            <a:r>
              <a:rPr lang="en" sz="1800">
                <a:solidFill>
                  <a:srgbClr val="393A34"/>
                </a:solidFill>
              </a:rPr>
              <a:t>: </a:t>
            </a:r>
            <a:r>
              <a:rPr lang="en" sz="1800">
                <a:solidFill>
                  <a:srgbClr val="C7372F"/>
                </a:solidFill>
              </a:rPr>
              <a:t>"Bob"</a:t>
            </a:r>
            <a:r>
              <a:rPr lang="en" sz="1800"/>
              <a:t>,</a:t>
            </a:r>
            <a:endParaRPr sz="1800"/>
          </a:p>
          <a:p>
            <a:pPr indent="0" lvl="0" marL="0" marR="139700" rtl="0" algn="l">
              <a:lnSpc>
                <a:spcPct val="100000"/>
              </a:lnSpc>
              <a:spcBef>
                <a:spcPts val="600"/>
              </a:spcBef>
              <a:spcAft>
                <a:spcPts val="0"/>
              </a:spcAft>
              <a:buNone/>
            </a:pPr>
            <a:r>
              <a:rPr lang="en" sz="1800"/>
              <a:t>	</a:t>
            </a:r>
            <a:r>
              <a:rPr lang="en" sz="1800">
                <a:solidFill>
                  <a:srgbClr val="448C79"/>
                </a:solidFill>
              </a:rPr>
              <a:t>"age"</a:t>
            </a:r>
            <a:r>
              <a:rPr lang="en" sz="1800">
                <a:solidFill>
                  <a:srgbClr val="393A34"/>
                </a:solidFill>
              </a:rPr>
              <a:t>: </a:t>
            </a:r>
            <a:r>
              <a:rPr lang="en" sz="1800">
                <a:solidFill>
                  <a:srgbClr val="00A4DB"/>
                </a:solidFill>
              </a:rPr>
              <a:t>36</a:t>
            </a:r>
            <a:endParaRPr sz="1800">
              <a:solidFill>
                <a:srgbClr val="00A4DB"/>
              </a:solidFill>
            </a:endParaRPr>
          </a:p>
          <a:p>
            <a:pPr indent="0" lvl="0" marL="0" marR="139700" rtl="0" algn="l">
              <a:lnSpc>
                <a:spcPct val="100000"/>
              </a:lnSpc>
              <a:spcBef>
                <a:spcPts val="600"/>
              </a:spcBef>
              <a:spcAft>
                <a:spcPts val="600"/>
              </a:spcAft>
              <a:buNone/>
            </a:pPr>
            <a:r>
              <a:rPr lang="en" sz="1800">
                <a:solidFill>
                  <a:srgbClr val="393A34"/>
                </a:solidFill>
              </a:rPr>
              <a:t>}</a:t>
            </a:r>
            <a:endParaRPr sz="1800">
              <a:solidFill>
                <a:srgbClr val="393A34"/>
              </a:solidFill>
            </a:endParaRPr>
          </a:p>
        </p:txBody>
      </p:sp>
      <p:sp>
        <p:nvSpPr>
          <p:cNvPr id="411" name="Google Shape;411;p58"/>
          <p:cNvSpPr txBox="1"/>
          <p:nvPr/>
        </p:nvSpPr>
        <p:spPr>
          <a:xfrm>
            <a:off x="1630873" y="2233900"/>
            <a:ext cx="15420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Request</a:t>
            </a:r>
            <a:endParaRPr b="1" sz="1800"/>
          </a:p>
        </p:txBody>
      </p:sp>
      <p:sp>
        <p:nvSpPr>
          <p:cNvPr id="412" name="Google Shape;412;p58"/>
          <p:cNvSpPr txBox="1"/>
          <p:nvPr/>
        </p:nvSpPr>
        <p:spPr>
          <a:xfrm>
            <a:off x="6204625" y="2314625"/>
            <a:ext cx="15420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Response</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ctrTitle"/>
          </p:nvPr>
        </p:nvSpPr>
        <p:spPr>
          <a:xfrm>
            <a:off x="2638350" y="49632"/>
            <a:ext cx="3867300" cy="152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History</a:t>
            </a:r>
            <a:endParaRPr/>
          </a:p>
        </p:txBody>
      </p:sp>
      <p:sp>
        <p:nvSpPr>
          <p:cNvPr id="217" name="Google Shape;217;p32"/>
          <p:cNvSpPr txBox="1"/>
          <p:nvPr/>
        </p:nvSpPr>
        <p:spPr>
          <a:xfrm>
            <a:off x="342000" y="2033900"/>
            <a:ext cx="8725800" cy="3968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666666"/>
              </a:buClr>
              <a:buSzPts val="2400"/>
              <a:buChar char="●"/>
            </a:pPr>
            <a:r>
              <a:rPr lang="en" sz="2400"/>
              <a:t>Facebook started using GraphQL in 2012 for their native mobile apps</a:t>
            </a:r>
            <a:endParaRPr sz="2400"/>
          </a:p>
          <a:p>
            <a:pPr indent="-381000" lvl="0" marL="457200" rtl="0" algn="l">
              <a:lnSpc>
                <a:spcPct val="150000"/>
              </a:lnSpc>
              <a:spcBef>
                <a:spcPts val="0"/>
              </a:spcBef>
              <a:spcAft>
                <a:spcPts val="0"/>
              </a:spcAft>
              <a:buClr>
                <a:srgbClr val="666666"/>
              </a:buClr>
              <a:buSzPts val="2400"/>
              <a:buChar char="●"/>
            </a:pPr>
            <a:r>
              <a:rPr lang="en" sz="2400"/>
              <a:t>The first time Facebook publicly spoke about GraphQL was at React.js Conf 2015</a:t>
            </a:r>
            <a:endParaRPr sz="2400"/>
          </a:p>
          <a:p>
            <a:pPr indent="-381000" lvl="0" marL="457200" rtl="0" algn="l">
              <a:lnSpc>
                <a:spcPct val="150000"/>
              </a:lnSpc>
              <a:spcBef>
                <a:spcPts val="0"/>
              </a:spcBef>
              <a:spcAft>
                <a:spcPts val="0"/>
              </a:spcAft>
              <a:buClr>
                <a:srgbClr val="666666"/>
              </a:buClr>
              <a:buSzPts val="2400"/>
              <a:buChar char="●"/>
            </a:pPr>
            <a:r>
              <a:rPr lang="en" sz="2400"/>
              <a:t>It was believed it was a limited to use only with React</a:t>
            </a:r>
            <a:endParaRPr sz="2400"/>
          </a:p>
          <a:p>
            <a:pPr indent="-381000" lvl="0" marL="457200" rtl="0" algn="l">
              <a:lnSpc>
                <a:spcPct val="150000"/>
              </a:lnSpc>
              <a:spcBef>
                <a:spcPts val="0"/>
              </a:spcBef>
              <a:spcAft>
                <a:spcPts val="0"/>
              </a:spcAft>
              <a:buClr>
                <a:srgbClr val="666666"/>
              </a:buClr>
              <a:buSzPts val="2400"/>
              <a:buChar char="●"/>
            </a:pPr>
            <a:r>
              <a:rPr lang="en" sz="2400"/>
              <a:t>Netflix implemented Falcor</a:t>
            </a:r>
            <a:endParaRPr sz="2400"/>
          </a:p>
          <a:p>
            <a:pPr indent="-381000" lvl="0" marL="457200" rtl="0" algn="l">
              <a:lnSpc>
                <a:spcPct val="150000"/>
              </a:lnSpc>
              <a:spcBef>
                <a:spcPts val="0"/>
              </a:spcBef>
              <a:spcAft>
                <a:spcPts val="0"/>
              </a:spcAft>
              <a:buClr>
                <a:srgbClr val="666666"/>
              </a:buClr>
              <a:buSzPts val="2400"/>
              <a:buChar char="●"/>
            </a:pPr>
            <a:r>
              <a:rPr lang="en" sz="2400"/>
              <a:t>Coursera cancelled their project to use GraphQL</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9"/>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Writing data with Mutations</a:t>
            </a:r>
            <a:endParaRPr/>
          </a:p>
        </p:txBody>
      </p:sp>
      <p:sp>
        <p:nvSpPr>
          <p:cNvPr id="418" name="Google Shape;418;p59"/>
          <p:cNvSpPr txBox="1"/>
          <p:nvPr/>
        </p:nvSpPr>
        <p:spPr>
          <a:xfrm>
            <a:off x="649350" y="4572200"/>
            <a:ext cx="4308600" cy="19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93A34"/>
                </a:solidFill>
                <a:latin typeface="Courier New"/>
                <a:ea typeface="Courier New"/>
                <a:cs typeface="Courier New"/>
                <a:sym typeface="Courier New"/>
              </a:rPr>
              <a:t>mutation</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createPerson</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name: </a:t>
            </a:r>
            <a:r>
              <a:rPr lang="en">
                <a:solidFill>
                  <a:srgbClr val="C7372F"/>
                </a:solidFill>
                <a:latin typeface="Courier New"/>
                <a:ea typeface="Courier New"/>
                <a:cs typeface="Courier New"/>
                <a:sym typeface="Courier New"/>
              </a:rPr>
              <a:t>“Alice”</a:t>
            </a:r>
            <a:r>
              <a:rPr lang="en">
                <a:latin typeface="Courier New"/>
                <a:ea typeface="Courier New"/>
                <a:cs typeface="Courier New"/>
                <a:sym typeface="Courier New"/>
              </a:rPr>
              <a:t>, </a:t>
            </a:r>
            <a:r>
              <a:rPr lang="en">
                <a:solidFill>
                  <a:srgbClr val="448C79"/>
                </a:solidFill>
                <a:latin typeface="Courier New"/>
                <a:ea typeface="Courier New"/>
                <a:cs typeface="Courier New"/>
                <a:sym typeface="Courier New"/>
              </a:rPr>
              <a:t>age: </a:t>
            </a:r>
            <a:r>
              <a:rPr lang="en">
                <a:solidFill>
                  <a:srgbClr val="00A4DB"/>
                </a:solidFill>
                <a:latin typeface="Courier New"/>
                <a:ea typeface="Courier New"/>
                <a:cs typeface="Courier New"/>
                <a:sym typeface="Courier New"/>
              </a:rPr>
              <a:t>36</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id</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19" name="Google Shape;419;p59"/>
          <p:cNvSpPr txBox="1"/>
          <p:nvPr/>
        </p:nvSpPr>
        <p:spPr>
          <a:xfrm>
            <a:off x="5327675" y="4572200"/>
            <a:ext cx="3282900" cy="19701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"createPerson"</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"id"</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"ck1o9omiv0c2f0"</a:t>
            </a:r>
            <a:endParaRPr>
              <a:solidFill>
                <a:srgbClr val="00A4DB"/>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20" name="Google Shape;420;p59"/>
          <p:cNvSpPr txBox="1"/>
          <p:nvPr/>
        </p:nvSpPr>
        <p:spPr>
          <a:xfrm>
            <a:off x="1905050" y="3757900"/>
            <a:ext cx="9477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Request</a:t>
            </a:r>
            <a:endParaRPr b="1">
              <a:latin typeface="Roboto Condensed"/>
              <a:ea typeface="Roboto Condensed"/>
              <a:cs typeface="Roboto Condensed"/>
              <a:sym typeface="Roboto Condensed"/>
            </a:endParaRPr>
          </a:p>
        </p:txBody>
      </p:sp>
      <p:sp>
        <p:nvSpPr>
          <p:cNvPr id="421" name="Google Shape;421;p59"/>
          <p:cNvSpPr txBox="1"/>
          <p:nvPr/>
        </p:nvSpPr>
        <p:spPr>
          <a:xfrm>
            <a:off x="6120200" y="3825700"/>
            <a:ext cx="9477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Response</a:t>
            </a:r>
            <a:endParaRPr b="1">
              <a:latin typeface="Roboto Condensed"/>
              <a:ea typeface="Roboto Condensed"/>
              <a:cs typeface="Roboto Condensed"/>
              <a:sym typeface="Roboto Condensed"/>
            </a:endParaRPr>
          </a:p>
        </p:txBody>
      </p:sp>
      <p:sp>
        <p:nvSpPr>
          <p:cNvPr id="422" name="Google Shape;422;p59"/>
          <p:cNvSpPr txBox="1"/>
          <p:nvPr/>
        </p:nvSpPr>
        <p:spPr>
          <a:xfrm>
            <a:off x="649350" y="2077267"/>
            <a:ext cx="2301000" cy="10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GraphQL types have unique IDs generated by the server.</a:t>
            </a:r>
            <a:endParaRPr/>
          </a:p>
        </p:txBody>
      </p:sp>
      <p:sp>
        <p:nvSpPr>
          <p:cNvPr id="423" name="Google Shape;423;p59"/>
          <p:cNvSpPr txBox="1"/>
          <p:nvPr/>
        </p:nvSpPr>
        <p:spPr>
          <a:xfrm>
            <a:off x="3467700" y="1960667"/>
            <a:ext cx="2208600" cy="18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type Person {</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Id</a:t>
            </a:r>
            <a:r>
              <a:rPr lang="en">
                <a:solidFill>
                  <a:srgbClr val="393A34"/>
                </a:solidFill>
                <a:latin typeface="Courier New"/>
                <a:ea typeface="Courier New"/>
                <a:cs typeface="Courier New"/>
                <a:sym typeface="Courier New"/>
              </a:rPr>
              <a:t>: ID!</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String!</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Int!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posts</a:t>
            </a:r>
            <a:r>
              <a:rPr lang="en">
                <a:solidFill>
                  <a:srgbClr val="393A34"/>
                </a:solidFill>
                <a:latin typeface="Courier New"/>
                <a:ea typeface="Courier New"/>
                <a:cs typeface="Courier New"/>
                <a:sym typeface="Courier New"/>
              </a:rPr>
              <a:t>: [Post!]!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0"/>
          <p:cNvSpPr txBox="1"/>
          <p:nvPr>
            <p:ph idx="4294967295" type="body"/>
          </p:nvPr>
        </p:nvSpPr>
        <p:spPr>
          <a:xfrm>
            <a:off x="744600" y="2907300"/>
            <a:ext cx="7654800" cy="244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Realtime connection to the server to get informed about important events</a:t>
            </a:r>
            <a:endParaRPr sz="1800"/>
          </a:p>
          <a:p>
            <a:pPr indent="0" lvl="0" marL="0" rtl="0" algn="l">
              <a:spcBef>
                <a:spcPts val="1000"/>
              </a:spcBef>
              <a:spcAft>
                <a:spcPts val="0"/>
              </a:spcAft>
              <a:buNone/>
            </a:pPr>
            <a:r>
              <a:rPr lang="en" sz="1800"/>
              <a:t>When a client subscribes to an event, it will initiate a steady connection to the server</a:t>
            </a:r>
            <a:endParaRPr sz="1800"/>
          </a:p>
          <a:p>
            <a:pPr indent="0" lvl="0" marL="0" rtl="0" algn="l">
              <a:spcBef>
                <a:spcPts val="1000"/>
              </a:spcBef>
              <a:spcAft>
                <a:spcPts val="0"/>
              </a:spcAft>
              <a:buNone/>
            </a:pPr>
            <a:r>
              <a:rPr lang="en" sz="1800"/>
              <a:t> Unlike queries and mutations that follow a typical “request-response-cycle” subscriptions represent a stream of data sent over to the client</a:t>
            </a:r>
            <a:endParaRPr sz="1800"/>
          </a:p>
        </p:txBody>
      </p:sp>
      <p:sp>
        <p:nvSpPr>
          <p:cNvPr id="429" name="Google Shape;429;p60"/>
          <p:cNvSpPr txBox="1"/>
          <p:nvPr>
            <p:ph idx="4294967295" type="ctrTitle"/>
          </p:nvPr>
        </p:nvSpPr>
        <p:spPr>
          <a:xfrm>
            <a:off x="1964850" y="627298"/>
            <a:ext cx="5214300" cy="129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Realtime Updates with Subscriptions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1"/>
          <p:cNvSpPr txBox="1"/>
          <p:nvPr>
            <p:ph idx="4294967295" type="ctrTitle"/>
          </p:nvPr>
        </p:nvSpPr>
        <p:spPr>
          <a:xfrm>
            <a:off x="1964851" y="627290"/>
            <a:ext cx="52143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Realtime Updates with Subscriptions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35" name="Google Shape;435;p61"/>
          <p:cNvSpPr txBox="1"/>
          <p:nvPr/>
        </p:nvSpPr>
        <p:spPr>
          <a:xfrm>
            <a:off x="717993" y="3504767"/>
            <a:ext cx="1958100" cy="19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93A34"/>
                </a:solidFill>
                <a:latin typeface="Courier New"/>
                <a:ea typeface="Courier New"/>
                <a:cs typeface="Courier New"/>
                <a:sym typeface="Courier New"/>
              </a:rPr>
              <a:t>subscription</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newPerson</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endParaRPr>
              <a:solidFill>
                <a:srgbClr val="448C79"/>
              </a:solidFill>
              <a:latin typeface="Courier New"/>
              <a:ea typeface="Courier New"/>
              <a:cs typeface="Courier New"/>
              <a:sym typeface="Courier New"/>
            </a:endParaRPr>
          </a:p>
          <a:p>
            <a:pPr indent="457200" lvl="0" marL="0" rtl="0" algn="l">
              <a:spcBef>
                <a:spcPts val="0"/>
              </a:spcBef>
              <a:spcAft>
                <a:spcPts val="0"/>
              </a:spcAft>
              <a:buNone/>
            </a:pPr>
            <a:r>
              <a:rPr lang="en">
                <a:solidFill>
                  <a:srgbClr val="448C79"/>
                </a:solidFill>
                <a:latin typeface="Courier New"/>
                <a:ea typeface="Courier New"/>
                <a:cs typeface="Courier New"/>
                <a:sym typeface="Courier New"/>
              </a:rPr>
              <a:t>age</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36" name="Google Shape;436;p61"/>
          <p:cNvSpPr txBox="1"/>
          <p:nvPr/>
        </p:nvSpPr>
        <p:spPr>
          <a:xfrm>
            <a:off x="5726913" y="3578267"/>
            <a:ext cx="3282900" cy="19701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"newPerson"</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"Jane"</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chemeClr val="dk1"/>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23</a:t>
            </a:r>
            <a:endParaRPr>
              <a:solidFill>
                <a:srgbClr val="448C79"/>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37" name="Google Shape;437;p61"/>
          <p:cNvSpPr txBox="1"/>
          <p:nvPr/>
        </p:nvSpPr>
        <p:spPr>
          <a:xfrm>
            <a:off x="750399" y="2865567"/>
            <a:ext cx="18933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Subscribing to an event</a:t>
            </a:r>
            <a:endParaRPr b="1">
              <a:latin typeface="Roboto Condensed"/>
              <a:ea typeface="Roboto Condensed"/>
              <a:cs typeface="Roboto Condensed"/>
              <a:sym typeface="Roboto Condensed"/>
            </a:endParaRPr>
          </a:p>
        </p:txBody>
      </p:sp>
      <p:sp>
        <p:nvSpPr>
          <p:cNvPr id="438" name="Google Shape;438;p61"/>
          <p:cNvSpPr txBox="1"/>
          <p:nvPr/>
        </p:nvSpPr>
        <p:spPr>
          <a:xfrm>
            <a:off x="6097647" y="2933367"/>
            <a:ext cx="22065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Server sends information</a:t>
            </a:r>
            <a:endParaRPr b="1">
              <a:latin typeface="Roboto Condensed"/>
              <a:ea typeface="Roboto Condensed"/>
              <a:cs typeface="Roboto Condensed"/>
              <a:sym typeface="Roboto Condensed"/>
            </a:endParaRPr>
          </a:p>
        </p:txBody>
      </p:sp>
      <p:cxnSp>
        <p:nvCxnSpPr>
          <p:cNvPr id="439" name="Google Shape;439;p61"/>
          <p:cNvCxnSpPr/>
          <p:nvPr/>
        </p:nvCxnSpPr>
        <p:spPr>
          <a:xfrm>
            <a:off x="3043025" y="3527133"/>
            <a:ext cx="2460000" cy="0"/>
          </a:xfrm>
          <a:prstGeom prst="straightConnector1">
            <a:avLst/>
          </a:prstGeom>
          <a:noFill/>
          <a:ln cap="flat" cmpd="sng" w="38100">
            <a:solidFill>
              <a:schemeClr val="dk2"/>
            </a:solidFill>
            <a:prstDash val="solid"/>
            <a:round/>
            <a:headEnd len="med" w="med" type="none"/>
            <a:tailEnd len="med" w="med" type="triangle"/>
          </a:ln>
        </p:spPr>
      </p:cxnSp>
      <p:sp>
        <p:nvSpPr>
          <p:cNvPr id="440" name="Google Shape;440;p61"/>
          <p:cNvSpPr txBox="1"/>
          <p:nvPr/>
        </p:nvSpPr>
        <p:spPr>
          <a:xfrm>
            <a:off x="3429000" y="3030200"/>
            <a:ext cx="1625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Opens a connection</a:t>
            </a:r>
            <a:endParaRPr>
              <a:latin typeface="Roboto Condensed Light"/>
              <a:ea typeface="Roboto Condensed Light"/>
              <a:cs typeface="Roboto Condensed Light"/>
              <a:sym typeface="Roboto Condensed Light"/>
            </a:endParaRPr>
          </a:p>
        </p:txBody>
      </p:sp>
      <p:cxnSp>
        <p:nvCxnSpPr>
          <p:cNvPr id="441" name="Google Shape;441;p61"/>
          <p:cNvCxnSpPr/>
          <p:nvPr/>
        </p:nvCxnSpPr>
        <p:spPr>
          <a:xfrm rot="10800000">
            <a:off x="3057125" y="4946967"/>
            <a:ext cx="2431800" cy="0"/>
          </a:xfrm>
          <a:prstGeom prst="straightConnector1">
            <a:avLst/>
          </a:prstGeom>
          <a:noFill/>
          <a:ln cap="flat" cmpd="sng" w="38100">
            <a:solidFill>
              <a:schemeClr val="dk2"/>
            </a:solidFill>
            <a:prstDash val="solid"/>
            <a:round/>
            <a:headEnd len="med" w="med" type="none"/>
            <a:tailEnd len="med" w="med" type="triangle"/>
          </a:ln>
        </p:spPr>
      </p:cxnSp>
      <p:sp>
        <p:nvSpPr>
          <p:cNvPr id="442" name="Google Shape;442;p61"/>
          <p:cNvSpPr txBox="1"/>
          <p:nvPr/>
        </p:nvSpPr>
        <p:spPr>
          <a:xfrm>
            <a:off x="3429000" y="4832500"/>
            <a:ext cx="19581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New person created data</a:t>
            </a:r>
            <a:endParaRPr>
              <a:latin typeface="Roboto Condensed Light"/>
              <a:ea typeface="Roboto Condensed Light"/>
              <a:cs typeface="Roboto Condensed Light"/>
              <a:sym typeface="Roboto Condensed Light"/>
            </a:endParaRPr>
          </a:p>
        </p:txBody>
      </p:sp>
      <p:sp>
        <p:nvSpPr>
          <p:cNvPr id="443" name="Google Shape;443;p61"/>
          <p:cNvSpPr txBox="1"/>
          <p:nvPr/>
        </p:nvSpPr>
        <p:spPr>
          <a:xfrm>
            <a:off x="3086000" y="3846533"/>
            <a:ext cx="2206500" cy="6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Client listening</a:t>
            </a:r>
            <a:endParaRPr>
              <a:latin typeface="Roboto Condensed Light"/>
              <a:ea typeface="Roboto Condensed Light"/>
              <a:cs typeface="Roboto Condensed Light"/>
              <a:sym typeface="Roboto Condensed Light"/>
            </a:endParaRPr>
          </a:p>
          <a:p>
            <a:pPr indent="0" lvl="0" marL="0" rtl="0" algn="ctr">
              <a:spcBef>
                <a:spcPts val="0"/>
              </a:spcBef>
              <a:spcAft>
                <a:spcPts val="0"/>
              </a:spcAft>
              <a:buNone/>
            </a:pPr>
            <a:r>
              <a:rPr b="1" lang="en" sz="1800">
                <a:latin typeface="Roboto Condensed"/>
                <a:ea typeface="Roboto Condensed"/>
                <a:cs typeface="Roboto Condensed"/>
                <a:sym typeface="Roboto Condensed"/>
              </a:rPr>
              <a:t>...</a:t>
            </a:r>
            <a:endParaRPr b="1" sz="1800">
              <a:latin typeface="Roboto Condensed"/>
              <a:ea typeface="Roboto Condensed"/>
              <a:cs typeface="Roboto Condensed"/>
              <a:sym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2"/>
          <p:cNvSpPr txBox="1"/>
          <p:nvPr>
            <p:ph idx="4294967295" type="body"/>
          </p:nvPr>
        </p:nvSpPr>
        <p:spPr>
          <a:xfrm>
            <a:off x="1209400" y="1611925"/>
            <a:ext cx="6872100" cy="196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One of the most important concepts when working with GraphQL API.</a:t>
            </a:r>
            <a:endParaRPr sz="1800"/>
          </a:p>
          <a:p>
            <a:pPr indent="0" lvl="0" marL="0" rtl="0" algn="l">
              <a:spcBef>
                <a:spcPts val="1000"/>
              </a:spcBef>
              <a:spcAft>
                <a:spcPts val="0"/>
              </a:spcAft>
              <a:buNone/>
            </a:pPr>
            <a:r>
              <a:rPr lang="en" sz="1800"/>
              <a:t>It specifies the capabilities of the API and defines how clients can request data.</a:t>
            </a:r>
            <a:endParaRPr sz="1800"/>
          </a:p>
        </p:txBody>
      </p:sp>
      <p:sp>
        <p:nvSpPr>
          <p:cNvPr id="449" name="Google Shape;449;p62"/>
          <p:cNvSpPr txBox="1"/>
          <p:nvPr>
            <p:ph idx="4294967295" type="ctrTitle"/>
          </p:nvPr>
        </p:nvSpPr>
        <p:spPr>
          <a:xfrm>
            <a:off x="1964850" y="450549"/>
            <a:ext cx="5214300" cy="826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Defining a Schema</a:t>
            </a:r>
            <a:endParaRPr/>
          </a:p>
        </p:txBody>
      </p:sp>
      <p:sp>
        <p:nvSpPr>
          <p:cNvPr id="450" name="Google Shape;450;p62"/>
          <p:cNvSpPr txBox="1"/>
          <p:nvPr/>
        </p:nvSpPr>
        <p:spPr>
          <a:xfrm>
            <a:off x="2196600" y="3429000"/>
            <a:ext cx="4750800" cy="28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schema is a collection of GraphQL types.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Root types:</a:t>
            </a:r>
            <a:endParaRPr sz="1800"/>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Query { ...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Mutation { ...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Subscription { ...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3"/>
          <p:cNvSpPr txBox="1"/>
          <p:nvPr>
            <p:ph idx="4294967295" type="body"/>
          </p:nvPr>
        </p:nvSpPr>
        <p:spPr>
          <a:xfrm>
            <a:off x="818425" y="2003867"/>
            <a:ext cx="3957600" cy="36783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type </a:t>
            </a:r>
            <a:r>
              <a:rPr b="1" lang="en" sz="1400">
                <a:solidFill>
                  <a:srgbClr val="393A34"/>
                </a:solidFill>
                <a:latin typeface="Courier New"/>
                <a:ea typeface="Courier New"/>
                <a:cs typeface="Courier New"/>
                <a:sym typeface="Courier New"/>
              </a:rPr>
              <a:t>Query </a:t>
            </a: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  allPeople(</a:t>
            </a:r>
            <a:r>
              <a:rPr lang="en" sz="1400">
                <a:solidFill>
                  <a:srgbClr val="00A4DB"/>
                </a:solidFill>
                <a:latin typeface="Courier New"/>
                <a:ea typeface="Courier New"/>
                <a:cs typeface="Courier New"/>
                <a:sym typeface="Courier New"/>
              </a:rPr>
              <a:t>last</a:t>
            </a:r>
            <a:r>
              <a:rPr lang="en" sz="1400">
                <a:solidFill>
                  <a:srgbClr val="393A34"/>
                </a:solidFill>
                <a:latin typeface="Courier New"/>
                <a:ea typeface="Courier New"/>
                <a:cs typeface="Courier New"/>
                <a:sym typeface="Courier New"/>
              </a:rPr>
              <a:t>: Int): [Person!]!</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type </a:t>
            </a:r>
            <a:r>
              <a:rPr b="1" lang="en" sz="1400">
                <a:solidFill>
                  <a:srgbClr val="393A34"/>
                </a:solidFill>
                <a:latin typeface="Courier New"/>
                <a:ea typeface="Courier New"/>
                <a:cs typeface="Courier New"/>
                <a:sym typeface="Courier New"/>
              </a:rPr>
              <a:t>Mutation </a:t>
            </a: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  createPerson(</a:t>
            </a:r>
            <a:r>
              <a:rPr lang="en" sz="1400">
                <a:solidFill>
                  <a:srgbClr val="00A4DB"/>
                </a:solidFill>
                <a:latin typeface="Courier New"/>
                <a:ea typeface="Courier New"/>
                <a:cs typeface="Courier New"/>
                <a:sym typeface="Courier New"/>
              </a:rPr>
              <a:t>name</a:t>
            </a:r>
            <a:r>
              <a:rPr lang="en" sz="1400">
                <a:solidFill>
                  <a:srgbClr val="393A34"/>
                </a:solidFill>
                <a:latin typeface="Courier New"/>
                <a:ea typeface="Courier New"/>
                <a:cs typeface="Courier New"/>
                <a:sym typeface="Courier New"/>
              </a:rPr>
              <a:t>: String!, </a:t>
            </a:r>
            <a:r>
              <a:rPr lang="en" sz="1400">
                <a:solidFill>
                  <a:srgbClr val="00A4DB"/>
                </a:solidFill>
                <a:latin typeface="Courier New"/>
                <a:ea typeface="Courier New"/>
                <a:cs typeface="Courier New"/>
                <a:sym typeface="Courier New"/>
              </a:rPr>
              <a:t>age</a:t>
            </a:r>
            <a:r>
              <a:rPr lang="en" sz="1400">
                <a:solidFill>
                  <a:srgbClr val="393A34"/>
                </a:solidFill>
                <a:latin typeface="Courier New"/>
                <a:ea typeface="Courier New"/>
                <a:cs typeface="Courier New"/>
                <a:sym typeface="Courier New"/>
              </a:rPr>
              <a:t>: Int!): Person!</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type </a:t>
            </a:r>
            <a:r>
              <a:rPr b="1" lang="en" sz="1400">
                <a:solidFill>
                  <a:srgbClr val="393A34"/>
                </a:solidFill>
                <a:latin typeface="Courier New"/>
                <a:ea typeface="Courier New"/>
                <a:cs typeface="Courier New"/>
                <a:sym typeface="Courier New"/>
              </a:rPr>
              <a:t>Subscription </a:t>
            </a: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  </a:t>
            </a:r>
            <a:r>
              <a:rPr lang="en" sz="1400">
                <a:solidFill>
                  <a:srgbClr val="00A4DB"/>
                </a:solidFill>
                <a:latin typeface="Courier New"/>
                <a:ea typeface="Courier New"/>
                <a:cs typeface="Courier New"/>
                <a:sym typeface="Courier New"/>
              </a:rPr>
              <a:t>newPerson</a:t>
            </a:r>
            <a:r>
              <a:rPr lang="en" sz="1400">
                <a:solidFill>
                  <a:srgbClr val="393A34"/>
                </a:solidFill>
                <a:latin typeface="Courier New"/>
                <a:ea typeface="Courier New"/>
                <a:cs typeface="Courier New"/>
                <a:sym typeface="Courier New"/>
              </a:rPr>
              <a:t>: Person!</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p:txBody>
      </p:sp>
      <p:sp>
        <p:nvSpPr>
          <p:cNvPr id="456" name="Google Shape;456;p63"/>
          <p:cNvSpPr txBox="1"/>
          <p:nvPr>
            <p:ph idx="4294967295" type="ctrTitle"/>
          </p:nvPr>
        </p:nvSpPr>
        <p:spPr>
          <a:xfrm>
            <a:off x="1964850" y="474896"/>
            <a:ext cx="5214300" cy="103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Defining a Schema</a:t>
            </a:r>
            <a:endParaRPr/>
          </a:p>
        </p:txBody>
      </p:sp>
      <p:sp>
        <p:nvSpPr>
          <p:cNvPr id="457" name="Google Shape;457;p63"/>
          <p:cNvSpPr txBox="1"/>
          <p:nvPr/>
        </p:nvSpPr>
        <p:spPr>
          <a:xfrm>
            <a:off x="5452100" y="2003867"/>
            <a:ext cx="3394800" cy="3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type </a:t>
            </a:r>
            <a:r>
              <a:rPr b="1" lang="en">
                <a:solidFill>
                  <a:srgbClr val="393A34"/>
                </a:solidFill>
                <a:latin typeface="Courier New"/>
                <a:ea typeface="Courier New"/>
                <a:cs typeface="Courier New"/>
                <a:sym typeface="Courier New"/>
              </a:rPr>
              <a:t>Person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String!</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Int!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posts</a:t>
            </a:r>
            <a:r>
              <a:rPr lang="en">
                <a:solidFill>
                  <a:srgbClr val="393A34"/>
                </a:solidFill>
                <a:latin typeface="Courier New"/>
                <a:ea typeface="Courier New"/>
                <a:cs typeface="Courier New"/>
                <a:sym typeface="Courier New"/>
              </a:rPr>
              <a:t>: [Post!]!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type </a:t>
            </a:r>
            <a:r>
              <a:rPr b="1" lang="en">
                <a:solidFill>
                  <a:srgbClr val="393A34"/>
                </a:solidFill>
                <a:latin typeface="Courier New"/>
                <a:ea typeface="Courier New"/>
                <a:cs typeface="Courier New"/>
                <a:sym typeface="Courier New"/>
              </a:rPr>
              <a:t>Post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title</a:t>
            </a:r>
            <a:r>
              <a:rPr lang="en">
                <a:solidFill>
                  <a:srgbClr val="393A34"/>
                </a:solidFill>
                <a:latin typeface="Courier New"/>
                <a:ea typeface="Courier New"/>
                <a:cs typeface="Courier New"/>
                <a:sym typeface="Courier New"/>
              </a:rPr>
              <a:t>: String!</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author</a:t>
            </a:r>
            <a:r>
              <a:rPr lang="en">
                <a:solidFill>
                  <a:srgbClr val="393A34"/>
                </a:solidFill>
                <a:latin typeface="Courier New"/>
                <a:ea typeface="Courier New"/>
                <a:cs typeface="Courier New"/>
                <a:sym typeface="Courier New"/>
              </a:rPr>
              <a:t>: Person!</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latin typeface="Roboto Condensed Light"/>
              <a:ea typeface="Roboto Condensed Light"/>
              <a:cs typeface="Roboto Condensed Light"/>
              <a:sym typeface="Roboto Condensed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4"/>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463" name="Google Shape;463;p64"/>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Backend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Technologies</a:t>
            </a:r>
            <a:endParaRPr/>
          </a:p>
        </p:txBody>
      </p:sp>
      <p:sp>
        <p:nvSpPr>
          <p:cNvPr id="469" name="Google Shape;469;p65"/>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 sz="2400"/>
              <a:t>Graphql-yoga: Fully-featured GraphQL server built on top of Express, apollo-server, graphql-js and more.</a:t>
            </a:r>
            <a:br>
              <a:rPr lang="en" sz="2400"/>
            </a:br>
            <a:endParaRPr sz="2400"/>
          </a:p>
          <a:p>
            <a:pPr indent="-381000" lvl="0" marL="457200" rtl="0" algn="l">
              <a:lnSpc>
                <a:spcPct val="115000"/>
              </a:lnSpc>
              <a:spcBef>
                <a:spcPts val="0"/>
              </a:spcBef>
              <a:spcAft>
                <a:spcPts val="0"/>
              </a:spcAft>
              <a:buSzPts val="2400"/>
              <a:buChar char="•"/>
            </a:pPr>
            <a:r>
              <a:rPr lang="en" sz="2400"/>
              <a:t>Prisma: replaces traditional ORMs. Use the Prisma client to implement your GraphQL resolvers and simplify database access</a:t>
            </a:r>
            <a:br>
              <a:rPr lang="en" sz="2400"/>
            </a:br>
            <a:endParaRPr sz="2400"/>
          </a:p>
          <a:p>
            <a:pPr indent="-381000" lvl="0" marL="457200" rtl="0" algn="l">
              <a:lnSpc>
                <a:spcPct val="115000"/>
              </a:lnSpc>
              <a:spcBef>
                <a:spcPts val="0"/>
              </a:spcBef>
              <a:spcAft>
                <a:spcPts val="0"/>
              </a:spcAft>
              <a:buSzPts val="2400"/>
              <a:buChar char="•"/>
            </a:pPr>
            <a:r>
              <a:rPr lang="en" sz="2400"/>
              <a:t>GraphQL Playground: “GraphQL IDE” that allows to interactively explore the functionality of a GraphQL API</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Creating a new project</a:t>
            </a:r>
            <a:endParaRPr/>
          </a:p>
        </p:txBody>
      </p:sp>
      <p:sp>
        <p:nvSpPr>
          <p:cNvPr id="475" name="Google Shape;475;p66"/>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Install </a:t>
            </a:r>
            <a:r>
              <a:rPr lang="en" u="sng">
                <a:solidFill>
                  <a:schemeClr val="hlink"/>
                </a:solidFill>
                <a:hlinkClick r:id="rId3"/>
              </a:rPr>
              <a:t>Yarn</a:t>
            </a:r>
            <a:endParaRPr/>
          </a:p>
          <a:p>
            <a:pPr indent="-342900" lvl="0" marL="457200" rtl="0" algn="l">
              <a:spcBef>
                <a:spcPts val="0"/>
              </a:spcBef>
              <a:spcAft>
                <a:spcPts val="0"/>
              </a:spcAft>
              <a:buSzPts val="1800"/>
              <a:buChar char="•"/>
            </a:pPr>
            <a:r>
              <a:rPr lang="en"/>
              <a:t>Open your terminal and run the following commands:</a:t>
            </a:r>
            <a:br>
              <a:rPr lang="en"/>
            </a:br>
            <a:r>
              <a:rPr b="1" lang="en" sz="1400">
                <a:solidFill>
                  <a:srgbClr val="9A050F"/>
                </a:solidFill>
                <a:latin typeface="Courier New"/>
                <a:ea typeface="Courier New"/>
                <a:cs typeface="Courier New"/>
                <a:sym typeface="Courier New"/>
              </a:rPr>
              <a:t>mkdir</a:t>
            </a:r>
            <a:r>
              <a:rPr lang="en" sz="1400">
                <a:solidFill>
                  <a:srgbClr val="393A34"/>
                </a:solidFill>
                <a:latin typeface="Courier New"/>
                <a:ea typeface="Courier New"/>
                <a:cs typeface="Courier New"/>
                <a:sym typeface="Courier New"/>
              </a:rPr>
              <a:t> hackernews-node</a:t>
            </a:r>
            <a:endParaRPr sz="1400">
              <a:solidFill>
                <a:srgbClr val="393A34"/>
              </a:solidFill>
              <a:latin typeface="Courier New"/>
              <a:ea typeface="Courier New"/>
              <a:cs typeface="Courier New"/>
              <a:sym typeface="Courier New"/>
            </a:endParaRPr>
          </a:p>
          <a:p>
            <a:pPr indent="0" lvl="0" marL="457200" rtl="0" algn="l">
              <a:spcBef>
                <a:spcPts val="1000"/>
              </a:spcBef>
              <a:spcAft>
                <a:spcPts val="0"/>
              </a:spcAft>
              <a:buNone/>
            </a:pPr>
            <a:r>
              <a:rPr b="1" lang="en" sz="1400">
                <a:solidFill>
                  <a:srgbClr val="9A050F"/>
                </a:solidFill>
                <a:latin typeface="Courier New"/>
                <a:ea typeface="Courier New"/>
                <a:cs typeface="Courier New"/>
                <a:sym typeface="Courier New"/>
              </a:rPr>
              <a:t>cd</a:t>
            </a:r>
            <a:r>
              <a:rPr lang="en" sz="1400">
                <a:solidFill>
                  <a:srgbClr val="393A34"/>
                </a:solidFill>
                <a:latin typeface="Courier New"/>
                <a:ea typeface="Courier New"/>
                <a:cs typeface="Courier New"/>
                <a:sym typeface="Courier New"/>
              </a:rPr>
              <a:t> hackernews-node</a:t>
            </a:r>
            <a:endParaRPr sz="1400">
              <a:solidFill>
                <a:srgbClr val="393A34"/>
              </a:solidFill>
              <a:latin typeface="Courier New"/>
              <a:ea typeface="Courier New"/>
              <a:cs typeface="Courier New"/>
              <a:sym typeface="Courier New"/>
            </a:endParaRPr>
          </a:p>
          <a:p>
            <a:pPr indent="0" lvl="0" marL="457200" rtl="0" algn="l">
              <a:spcBef>
                <a:spcPts val="1000"/>
              </a:spcBef>
              <a:spcAft>
                <a:spcPts val="0"/>
              </a:spcAft>
              <a:buNone/>
            </a:pPr>
            <a:r>
              <a:rPr lang="en" sz="1400">
                <a:solidFill>
                  <a:srgbClr val="393A34"/>
                </a:solidFill>
                <a:latin typeface="Courier New"/>
                <a:ea typeface="Courier New"/>
                <a:cs typeface="Courier New"/>
                <a:sym typeface="Courier New"/>
              </a:rPr>
              <a:t>yarn init -y</a:t>
            </a:r>
            <a:endParaRPr sz="14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solidFill>
                <a:srgbClr val="393A34"/>
              </a:solidFill>
            </a:endParaRPr>
          </a:p>
          <a:p>
            <a:pPr indent="0" lvl="0" marL="0" rtl="0" algn="l">
              <a:spcBef>
                <a:spcPts val="1000"/>
              </a:spcBef>
              <a:spcAft>
                <a:spcPts val="0"/>
              </a:spcAft>
              <a:buNone/>
            </a:pPr>
            <a:r>
              <a:rPr lang="en">
                <a:solidFill>
                  <a:srgbClr val="393A34"/>
                </a:solidFill>
              </a:rPr>
              <a:t>This will create a new directory called “hackednews-node” and initializes it with configuration files.</a:t>
            </a:r>
            <a:endParaRPr>
              <a:solidFill>
                <a:srgbClr val="393A3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Creating a raw GraphQL server</a:t>
            </a:r>
            <a:endParaRPr/>
          </a:p>
        </p:txBody>
      </p:sp>
      <p:sp>
        <p:nvSpPr>
          <p:cNvPr id="481" name="Google Shape;481;p67"/>
          <p:cNvSpPr txBox="1"/>
          <p:nvPr>
            <p:ph idx="1" type="body"/>
          </p:nvPr>
        </p:nvSpPr>
        <p:spPr>
          <a:xfrm>
            <a:off x="628650" y="2565600"/>
            <a:ext cx="7886700" cy="1726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Open the project in Visual Studio</a:t>
            </a:r>
            <a:endParaRPr/>
          </a:p>
          <a:p>
            <a:pPr indent="-342900" lvl="0" marL="457200" rtl="0" algn="l">
              <a:spcBef>
                <a:spcPts val="0"/>
              </a:spcBef>
              <a:spcAft>
                <a:spcPts val="0"/>
              </a:spcAft>
              <a:buSzPts val="1800"/>
              <a:buChar char="•"/>
            </a:pPr>
            <a:r>
              <a:rPr lang="en"/>
              <a:t>Create a folder called src</a:t>
            </a:r>
            <a:endParaRPr/>
          </a:p>
          <a:p>
            <a:pPr indent="-342900" lvl="0" marL="457200" rtl="0" algn="l">
              <a:spcBef>
                <a:spcPts val="0"/>
              </a:spcBef>
              <a:spcAft>
                <a:spcPts val="0"/>
              </a:spcAft>
              <a:buSzPts val="1800"/>
              <a:buChar char="•"/>
            </a:pPr>
            <a:r>
              <a:rPr lang="en"/>
              <a:t>Inside src folder create index.js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487" name="Google Shape;487;p68"/>
          <p:cNvSpPr txBox="1"/>
          <p:nvPr>
            <p:ph idx="1" type="body"/>
          </p:nvPr>
        </p:nvSpPr>
        <p:spPr>
          <a:xfrm>
            <a:off x="628650" y="2172750"/>
            <a:ext cx="7886700" cy="251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add a dependency to the project</a:t>
            </a:r>
            <a:endParaRPr/>
          </a:p>
          <a:p>
            <a:pPr indent="0" lvl="0" marL="152400" marR="152400" rtl="0" algn="l">
              <a:lnSpc>
                <a:spcPct val="120000"/>
              </a:lnSpc>
              <a:spcBef>
                <a:spcPts val="600"/>
              </a:spcBef>
              <a:spcAft>
                <a:spcPts val="0"/>
              </a:spcAft>
              <a:buNone/>
            </a:pPr>
            <a:r>
              <a:rPr lang="en" sz="1800">
                <a:solidFill>
                  <a:srgbClr val="393A34"/>
                </a:solidFill>
                <a:latin typeface="Courier New"/>
                <a:ea typeface="Courier New"/>
                <a:cs typeface="Courier New"/>
                <a:sym typeface="Courier New"/>
              </a:rPr>
              <a:t>yarn add graphql-yoga</a:t>
            </a:r>
            <a:endParaRPr sz="1800">
              <a:solidFill>
                <a:srgbClr val="393A34"/>
              </a:solidFill>
              <a:latin typeface="Courier New"/>
              <a:ea typeface="Courier New"/>
              <a:cs typeface="Courier New"/>
              <a:sym typeface="Courier New"/>
            </a:endParaRPr>
          </a:p>
          <a:p>
            <a:pPr indent="0" lvl="0" marL="0" marR="152400" rtl="0" algn="l">
              <a:lnSpc>
                <a:spcPct val="120000"/>
              </a:lnSpc>
              <a:spcBef>
                <a:spcPts val="600"/>
              </a:spcBef>
              <a:spcAft>
                <a:spcPts val="0"/>
              </a:spcAft>
              <a:buNone/>
            </a:pPr>
            <a:r>
              <a:t/>
            </a:r>
            <a:endParaRPr sz="1400">
              <a:solidFill>
                <a:srgbClr val="393A34"/>
              </a:solidFill>
              <a:latin typeface="Courier New"/>
              <a:ea typeface="Courier New"/>
              <a:cs typeface="Courier New"/>
              <a:sym typeface="Courier New"/>
            </a:endParaRPr>
          </a:p>
          <a:p>
            <a:pPr indent="0" lvl="0" marL="0" marR="152400" rtl="0" algn="l">
              <a:lnSpc>
                <a:spcPct val="120000"/>
              </a:lnSpc>
              <a:spcBef>
                <a:spcPts val="600"/>
              </a:spcBef>
              <a:spcAft>
                <a:spcPts val="600"/>
              </a:spcAft>
              <a:buNone/>
            </a:pPr>
            <a:r>
              <a:rPr lang="en">
                <a:solidFill>
                  <a:srgbClr val="393A34"/>
                </a:solidFill>
              </a:rPr>
              <a:t>Graphql-yoga y a fully featured GraphQL server. Based on Express.js</a:t>
            </a:r>
            <a:endParaRPr>
              <a:solidFill>
                <a:srgbClr val="393A3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223" name="Google Shape;223;p33"/>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GraphQL vs. REST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1" name="Shape 491"/>
        <p:cNvGrpSpPr/>
        <p:nvPr/>
      </p:nvGrpSpPr>
      <p:grpSpPr>
        <a:xfrm>
          <a:off x="0" y="0"/>
          <a:ext cx="0" cy="0"/>
          <a:chOff x="0" y="0"/>
          <a:chExt cx="0" cy="0"/>
        </a:xfrm>
      </p:grpSpPr>
      <p:sp>
        <p:nvSpPr>
          <p:cNvPr id="492" name="Google Shape;492;p6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Graphql-yoga features</a:t>
            </a:r>
            <a:endParaRPr/>
          </a:p>
        </p:txBody>
      </p:sp>
      <p:sp>
        <p:nvSpPr>
          <p:cNvPr id="493" name="Google Shape;493;p69"/>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 sz="2400"/>
              <a:t>GraphQL spec-compliant</a:t>
            </a:r>
            <a:endParaRPr sz="2400"/>
          </a:p>
          <a:p>
            <a:pPr indent="-381000" lvl="0" marL="457200" rtl="0" algn="l">
              <a:spcBef>
                <a:spcPts val="0"/>
              </a:spcBef>
              <a:spcAft>
                <a:spcPts val="0"/>
              </a:spcAft>
              <a:buSzPts val="2400"/>
              <a:buChar char="•"/>
            </a:pPr>
            <a:r>
              <a:rPr lang="en" sz="2400"/>
              <a:t>Supports file upload</a:t>
            </a:r>
            <a:endParaRPr sz="2400"/>
          </a:p>
          <a:p>
            <a:pPr indent="-381000" lvl="0" marL="457200" rtl="0" algn="l">
              <a:spcBef>
                <a:spcPts val="0"/>
              </a:spcBef>
              <a:spcAft>
                <a:spcPts val="0"/>
              </a:spcAft>
              <a:buSzPts val="2400"/>
              <a:buChar char="•"/>
            </a:pPr>
            <a:r>
              <a:rPr lang="en" sz="2400"/>
              <a:t>Realtime functionality with GraphQL subscriptions</a:t>
            </a:r>
            <a:endParaRPr sz="2400"/>
          </a:p>
          <a:p>
            <a:pPr indent="-381000" lvl="0" marL="457200" rtl="0" algn="l">
              <a:spcBef>
                <a:spcPts val="0"/>
              </a:spcBef>
              <a:spcAft>
                <a:spcPts val="0"/>
              </a:spcAft>
              <a:buSzPts val="2400"/>
              <a:buChar char="•"/>
            </a:pPr>
            <a:r>
              <a:rPr lang="en" sz="2400"/>
              <a:t>Works with TypeScript typings</a:t>
            </a:r>
            <a:endParaRPr sz="2400"/>
          </a:p>
          <a:p>
            <a:pPr indent="-381000" lvl="0" marL="457200" rtl="0" algn="l">
              <a:spcBef>
                <a:spcPts val="0"/>
              </a:spcBef>
              <a:spcAft>
                <a:spcPts val="0"/>
              </a:spcAft>
              <a:buSzPts val="2400"/>
              <a:buChar char="•"/>
            </a:pPr>
            <a:r>
              <a:rPr lang="en" sz="2400"/>
              <a:t>Out-of-the-box support for GraphQL Playground</a:t>
            </a:r>
            <a:endParaRPr sz="2400"/>
          </a:p>
          <a:p>
            <a:pPr indent="-381000" lvl="0" marL="457200" rtl="0" algn="l">
              <a:spcBef>
                <a:spcPts val="0"/>
              </a:spcBef>
              <a:spcAft>
                <a:spcPts val="0"/>
              </a:spcAft>
              <a:buSzPts val="2400"/>
              <a:buChar char="•"/>
            </a:pPr>
            <a:r>
              <a:rPr lang="en" sz="2400"/>
              <a:t>Extensible via Express middlewares</a:t>
            </a:r>
            <a:endParaRPr sz="2400"/>
          </a:p>
          <a:p>
            <a:pPr indent="-381000" lvl="0" marL="457200" rtl="0" algn="l">
              <a:spcBef>
                <a:spcPts val="0"/>
              </a:spcBef>
              <a:spcAft>
                <a:spcPts val="0"/>
              </a:spcAft>
              <a:buSzPts val="2400"/>
              <a:buChar char="•"/>
            </a:pPr>
            <a:r>
              <a:rPr lang="en" sz="2400"/>
              <a:t>Resolves custom directives in your GraphQL schema</a:t>
            </a:r>
            <a:endParaRPr sz="2400"/>
          </a:p>
          <a:p>
            <a:pPr indent="-381000" lvl="0" marL="457200" rtl="0" algn="l">
              <a:spcBef>
                <a:spcPts val="0"/>
              </a:spcBef>
              <a:spcAft>
                <a:spcPts val="0"/>
              </a:spcAft>
              <a:buSzPts val="2400"/>
              <a:buChar char="•"/>
            </a:pPr>
            <a:r>
              <a:rPr lang="en" sz="2400"/>
              <a:t>Query performance tracing</a:t>
            </a:r>
            <a:endParaRPr sz="2400"/>
          </a:p>
          <a:p>
            <a:pPr indent="-381000" lvl="0" marL="457200" rtl="0" algn="l">
              <a:spcBef>
                <a:spcPts val="0"/>
              </a:spcBef>
              <a:spcAft>
                <a:spcPts val="0"/>
              </a:spcAft>
              <a:buSzPts val="2400"/>
              <a:buChar char="•"/>
            </a:pPr>
            <a:r>
              <a:rPr lang="en" sz="2400"/>
              <a:t>Accepts both application/json and application/graphql content-types</a:t>
            </a:r>
            <a:endParaRPr sz="2400"/>
          </a:p>
          <a:p>
            <a:pPr indent="-381000" lvl="0" marL="457200" rtl="0" algn="l">
              <a:spcBef>
                <a:spcPts val="0"/>
              </a:spcBef>
              <a:spcAft>
                <a:spcPts val="0"/>
              </a:spcAft>
              <a:buSzPts val="2400"/>
              <a:buChar char="•"/>
            </a:pPr>
            <a:r>
              <a:rPr lang="en" sz="2400"/>
              <a:t>Runs everywhere: Can be deployed via now, up, AWS Lambda, Heroku etc.</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499" name="Google Shape;499;p70"/>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Open index.js and type the following: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 GraphQLServer } = </a:t>
            </a:r>
            <a:r>
              <a:rPr b="1" lang="en" sz="1800">
                <a:solidFill>
                  <a:srgbClr val="9A050F"/>
                </a:solidFill>
                <a:latin typeface="Courier New"/>
                <a:ea typeface="Courier New"/>
                <a:cs typeface="Courier New"/>
                <a:sym typeface="Courier New"/>
              </a:rPr>
              <a:t>require</a:t>
            </a:r>
            <a:r>
              <a:rPr lang="en" sz="1800">
                <a:solidFill>
                  <a:srgbClr val="393A34"/>
                </a:solidFill>
                <a:latin typeface="Courier New"/>
                <a:ea typeface="Courier New"/>
                <a:cs typeface="Courier New"/>
                <a:sym typeface="Courier New"/>
              </a:rPr>
              <a:t>(</a:t>
            </a:r>
            <a:r>
              <a:rPr lang="en" sz="1800">
                <a:solidFill>
                  <a:srgbClr val="E3116C"/>
                </a:solidFill>
                <a:latin typeface="Courier New"/>
                <a:ea typeface="Courier New"/>
                <a:cs typeface="Courier New"/>
                <a:sym typeface="Courier New"/>
              </a:rPr>
              <a:t>'graphql-yoga'</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typeDefs = </a:t>
            </a:r>
            <a:r>
              <a:rPr lang="en" sz="1800">
                <a:solidFill>
                  <a:srgbClr val="E3116C"/>
                </a:solidFill>
                <a:latin typeface="Courier New"/>
                <a:ea typeface="Courier New"/>
                <a:cs typeface="Courier New"/>
                <a:sym typeface="Courier New"/>
              </a:rPr>
              <a:t>`</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type Query {</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  info: String!</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b="1" lang="en">
                <a:solidFill>
                  <a:srgbClr val="E3116C"/>
                </a:solidFill>
                <a:latin typeface="Courier New"/>
                <a:ea typeface="Courier New"/>
                <a:cs typeface="Courier New"/>
                <a:sym typeface="Courier New"/>
              </a:rPr>
              <a:t>typeDefs </a:t>
            </a:r>
            <a:r>
              <a:rPr lang="en">
                <a:solidFill>
                  <a:srgbClr val="000000"/>
                </a:solidFill>
              </a:rPr>
              <a:t>constant defines your GraphQL schema.</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505" name="Google Shape;505;p71"/>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i="1" lang="en" sz="1800">
                <a:solidFill>
                  <a:srgbClr val="999988"/>
                </a:solidFill>
                <a:latin typeface="Courier New"/>
                <a:ea typeface="Courier New"/>
                <a:cs typeface="Courier New"/>
                <a:sym typeface="Courier New"/>
              </a:rPr>
              <a:t>// 2</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resolvers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Query: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info: () =&gt; </a:t>
            </a:r>
            <a:r>
              <a:rPr lang="en" sz="1800">
                <a:solidFill>
                  <a:srgbClr val="E3116C"/>
                </a:solidFill>
                <a:latin typeface="Courier New"/>
                <a:ea typeface="Courier New"/>
                <a:cs typeface="Courier New"/>
                <a:sym typeface="Courier New"/>
              </a:rPr>
              <a:t>`This is the API of a Hackernews Clone`</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solidFill>
                  <a:srgbClr val="E3116C"/>
                </a:solidFill>
              </a:rPr>
              <a:t>Resolvers</a:t>
            </a:r>
            <a:r>
              <a:rPr lang="en">
                <a:solidFill>
                  <a:srgbClr val="E3116C"/>
                </a:solidFill>
              </a:rPr>
              <a:t> </a:t>
            </a:r>
            <a:r>
              <a:rPr lang="en">
                <a:solidFill>
                  <a:srgbClr val="000000"/>
                </a:solidFill>
              </a:rPr>
              <a:t>object is the implementation of the GraphQL schema</a:t>
            </a:r>
            <a:endParaRPr>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2"/>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511" name="Google Shape;511;p72"/>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i="1" lang="en" sz="1800">
                <a:solidFill>
                  <a:srgbClr val="999988"/>
                </a:solidFill>
                <a:latin typeface="Courier New"/>
                <a:ea typeface="Courier New"/>
                <a:cs typeface="Courier New"/>
                <a:sym typeface="Courier New"/>
              </a:rPr>
              <a:t>// 3</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server = </a:t>
            </a:r>
            <a:r>
              <a:rPr lang="en" sz="1800">
                <a:solidFill>
                  <a:srgbClr val="00A4DB"/>
                </a:solidFill>
                <a:latin typeface="Courier New"/>
                <a:ea typeface="Courier New"/>
                <a:cs typeface="Courier New"/>
                <a:sym typeface="Courier New"/>
              </a:rPr>
              <a:t>new</a:t>
            </a:r>
            <a:r>
              <a:rPr lang="en" sz="1800">
                <a:solidFill>
                  <a:srgbClr val="393A34"/>
                </a:solidFill>
                <a:latin typeface="Courier New"/>
                <a:ea typeface="Courier New"/>
                <a:cs typeface="Courier New"/>
                <a:sym typeface="Courier New"/>
              </a:rPr>
              <a:t> GraphQLServer({</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typeDefs,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resolvers,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server.</a:t>
            </a:r>
            <a:r>
              <a:rPr b="1" lang="en" sz="1800">
                <a:solidFill>
                  <a:srgbClr val="9A050F"/>
                </a:solidFill>
                <a:latin typeface="Courier New"/>
                <a:ea typeface="Courier New"/>
                <a:cs typeface="Courier New"/>
                <a:sym typeface="Courier New"/>
              </a:rPr>
              <a:t>start</a:t>
            </a:r>
            <a:r>
              <a:rPr lang="en" sz="1800">
                <a:solidFill>
                  <a:srgbClr val="393A34"/>
                </a:solidFill>
                <a:latin typeface="Courier New"/>
                <a:ea typeface="Courier New"/>
                <a:cs typeface="Courier New"/>
                <a:sym typeface="Courier New"/>
              </a:rPr>
              <a:t>(() =&gt; console.</a:t>
            </a:r>
            <a:r>
              <a:rPr b="1" lang="en" sz="1800">
                <a:solidFill>
                  <a:srgbClr val="9A050F"/>
                </a:solidFill>
                <a:latin typeface="Courier New"/>
                <a:ea typeface="Courier New"/>
                <a:cs typeface="Courier New"/>
                <a:sym typeface="Courier New"/>
              </a:rPr>
              <a:t>log</a:t>
            </a:r>
            <a:r>
              <a:rPr lang="en" sz="1800">
                <a:solidFill>
                  <a:srgbClr val="393A34"/>
                </a:solidFill>
                <a:latin typeface="Courier New"/>
                <a:ea typeface="Courier New"/>
                <a:cs typeface="Courier New"/>
                <a:sym typeface="Courier New"/>
              </a:rPr>
              <a:t>(</a:t>
            </a:r>
            <a:r>
              <a:rPr lang="en" sz="1800">
                <a:solidFill>
                  <a:srgbClr val="E3116C"/>
                </a:solidFill>
                <a:latin typeface="Courier New"/>
                <a:ea typeface="Courier New"/>
                <a:cs typeface="Courier New"/>
                <a:sym typeface="Courier New"/>
              </a:rPr>
              <a:t>`Server is running on http://localhost:4000`</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a:t>The schema and resolvers are bundled and passed to the GraphQL server.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This tells the server, what API operations are accepted and how they should be resolved.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Testing GraphQL server</a:t>
            </a:r>
            <a:endParaRPr/>
          </a:p>
        </p:txBody>
      </p:sp>
      <p:sp>
        <p:nvSpPr>
          <p:cNvPr id="517" name="Google Shape;517;p73"/>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In the root directory of your project run:</a:t>
            </a:r>
            <a:endParaRPr/>
          </a:p>
          <a:p>
            <a:pPr indent="0" lvl="0" marL="1524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node src/index.js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The server will be running on </a:t>
            </a:r>
            <a:r>
              <a:rPr lang="en" sz="1800">
                <a:solidFill>
                  <a:srgbClr val="A4036F"/>
                </a:solidFill>
                <a:latin typeface="Courier New"/>
                <a:ea typeface="Courier New"/>
                <a:cs typeface="Courier New"/>
                <a:sym typeface="Courier New"/>
              </a:rPr>
              <a:t>http://localhost:4000</a:t>
            </a:r>
            <a:r>
              <a:rPr lang="en"/>
              <a: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Open your browser and you’ll see a </a:t>
            </a:r>
            <a:r>
              <a:rPr lang="en" u="sng">
                <a:solidFill>
                  <a:schemeClr val="hlink"/>
                </a:solidFill>
                <a:hlinkClick r:id="rId3"/>
              </a:rPr>
              <a:t>GraphQL Playground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Send your first query</a:t>
            </a:r>
            <a:endParaRPr/>
          </a:p>
        </p:txBody>
      </p:sp>
      <p:sp>
        <p:nvSpPr>
          <p:cNvPr id="523" name="Google Shape;523;p74"/>
          <p:cNvSpPr txBox="1"/>
          <p:nvPr>
            <p:ph idx="1" type="body"/>
          </p:nvPr>
        </p:nvSpPr>
        <p:spPr>
          <a:xfrm>
            <a:off x="628650" y="1834650"/>
            <a:ext cx="7886700" cy="3188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query</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info</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None/>
            </a:pPr>
            <a:r>
              <a:t/>
            </a:r>
            <a:endParaRPr sz="1800">
              <a:solidFill>
                <a:srgbClr val="393A34"/>
              </a:solidFill>
              <a:latin typeface="Courier New"/>
              <a:ea typeface="Courier New"/>
              <a:cs typeface="Courier New"/>
              <a:sym typeface="Courier New"/>
            </a:endParaRPr>
          </a:p>
          <a:p>
            <a:pPr indent="0" lvl="0" marL="0" marR="152400" rtl="0" algn="ctr">
              <a:lnSpc>
                <a:spcPct val="120000"/>
              </a:lnSpc>
              <a:spcBef>
                <a:spcPts val="600"/>
              </a:spcBef>
              <a:spcAft>
                <a:spcPts val="0"/>
              </a:spcAft>
              <a:buNone/>
            </a:pPr>
            <a:r>
              <a:rPr lang="en">
                <a:solidFill>
                  <a:srgbClr val="393A34"/>
                </a:solidFill>
              </a:rPr>
              <a:t>Try updating resolver function to return null instead of </a:t>
            </a:r>
            <a:r>
              <a:rPr lang="en" sz="1800">
                <a:solidFill>
                  <a:srgbClr val="E3116C"/>
                </a:solidFill>
                <a:latin typeface="Courier New"/>
                <a:ea typeface="Courier New"/>
                <a:cs typeface="Courier New"/>
                <a:sym typeface="Courier New"/>
              </a:rPr>
              <a:t>`This is the API of a Hackernews Clone`</a:t>
            </a:r>
            <a:endParaRPr sz="1800">
              <a:solidFill>
                <a:srgbClr val="E3116C"/>
              </a:solidFill>
              <a:latin typeface="Courier New"/>
              <a:ea typeface="Courier New"/>
              <a:cs typeface="Courier New"/>
              <a:sym typeface="Courier New"/>
            </a:endParaRPr>
          </a:p>
          <a:p>
            <a:pPr indent="0" lvl="0" marL="0" marR="152400" rtl="0" algn="ctr">
              <a:lnSpc>
                <a:spcPct val="120000"/>
              </a:lnSpc>
              <a:spcBef>
                <a:spcPts val="600"/>
              </a:spcBef>
              <a:spcAft>
                <a:spcPts val="600"/>
              </a:spcAft>
              <a:buNone/>
            </a:pPr>
            <a:r>
              <a:t/>
            </a:r>
            <a:endParaRPr>
              <a:solidFill>
                <a:srgbClr val="393A34"/>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Extending the schema definition</a:t>
            </a:r>
            <a:endParaRPr/>
          </a:p>
        </p:txBody>
      </p:sp>
      <p:sp>
        <p:nvSpPr>
          <p:cNvPr id="529" name="Google Shape;529;p75"/>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a new root type called “Link” with the following fields:</a:t>
            </a:r>
            <a:endParaRPr/>
          </a:p>
          <a:p>
            <a:pPr indent="-342900" lvl="0" marL="457200" rtl="0" algn="l">
              <a:spcBef>
                <a:spcPts val="1000"/>
              </a:spcBef>
              <a:spcAft>
                <a:spcPts val="0"/>
              </a:spcAft>
              <a:buSzPts val="1800"/>
              <a:buChar char="•"/>
            </a:pPr>
            <a:r>
              <a:rPr lang="en"/>
              <a:t>id - mandatory ID type.</a:t>
            </a:r>
            <a:endParaRPr/>
          </a:p>
          <a:p>
            <a:pPr indent="-342900" lvl="0" marL="457200" rtl="0" algn="l">
              <a:spcBef>
                <a:spcPts val="0"/>
              </a:spcBef>
              <a:spcAft>
                <a:spcPts val="0"/>
              </a:spcAft>
              <a:buSzPts val="1800"/>
              <a:buChar char="•"/>
            </a:pPr>
            <a:r>
              <a:rPr lang="en"/>
              <a:t>description - mandatory String.</a:t>
            </a:r>
            <a:endParaRPr/>
          </a:p>
          <a:p>
            <a:pPr indent="-342900" lvl="0" marL="457200" rtl="0" algn="l">
              <a:spcBef>
                <a:spcPts val="0"/>
              </a:spcBef>
              <a:spcAft>
                <a:spcPts val="0"/>
              </a:spcAft>
              <a:buSzPts val="1800"/>
              <a:buChar char="•"/>
            </a:pPr>
            <a:r>
              <a:rPr lang="en"/>
              <a:t>url - mandatory String.   </a:t>
            </a:r>
            <a:endParaRPr u="sng"/>
          </a:p>
          <a:p>
            <a:pPr indent="0" lvl="0" marL="0" rtl="0" algn="l">
              <a:spcBef>
                <a:spcPts val="1000"/>
              </a:spcBef>
              <a:spcAft>
                <a:spcPts val="0"/>
              </a:spcAft>
              <a:buNone/>
            </a:pPr>
            <a:r>
              <a:t/>
            </a:r>
            <a:endParaRPr u="sng"/>
          </a:p>
          <a:p>
            <a:pPr indent="0" lvl="0" marL="0" rtl="0" algn="l">
              <a:spcBef>
                <a:spcPts val="1000"/>
              </a:spcBef>
              <a:spcAft>
                <a:spcPts val="0"/>
              </a:spcAft>
              <a:buClr>
                <a:schemeClr val="dk1"/>
              </a:buClr>
              <a:buSzPts val="1100"/>
              <a:buFont typeface="Arial"/>
              <a:buNone/>
            </a:pPr>
            <a:r>
              <a:rPr lang="en" u="sng"/>
              <a:t>Add the following in “Query”:</a:t>
            </a:r>
            <a:endParaRPr u="sng"/>
          </a:p>
          <a:p>
            <a:pPr indent="-342900" lvl="0" marL="457200" rtl="0" algn="l">
              <a:spcBef>
                <a:spcPts val="1000"/>
              </a:spcBef>
              <a:spcAft>
                <a:spcPts val="0"/>
              </a:spcAft>
              <a:buSzPts val="1800"/>
              <a:buChar char="•"/>
            </a:pPr>
            <a:r>
              <a:rPr lang="en"/>
              <a:t>Add a field “feed” to retrieve a list of all stored links, the list and Link cannot be null.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7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Implement resolver functions</a:t>
            </a:r>
            <a:endParaRPr/>
          </a:p>
        </p:txBody>
      </p:sp>
      <p:sp>
        <p:nvSpPr>
          <p:cNvPr id="535" name="Google Shape;535;p76"/>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use a links variable (at least for now) to simulate DB</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let</a:t>
            </a:r>
            <a:r>
              <a:rPr lang="en" sz="1800">
                <a:solidFill>
                  <a:srgbClr val="393A34"/>
                </a:solidFill>
                <a:latin typeface="Courier New"/>
                <a:ea typeface="Courier New"/>
                <a:cs typeface="Courier New"/>
                <a:sym typeface="Courier New"/>
              </a:rPr>
              <a:t> links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id: </a:t>
            </a:r>
            <a:r>
              <a:rPr lang="en" sz="1800">
                <a:solidFill>
                  <a:srgbClr val="E3116C"/>
                </a:solidFill>
                <a:latin typeface="Courier New"/>
                <a:ea typeface="Courier New"/>
                <a:cs typeface="Courier New"/>
                <a:sym typeface="Courier New"/>
              </a:rPr>
              <a:t>'link-0'</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url: </a:t>
            </a:r>
            <a:r>
              <a:rPr lang="en" sz="1800">
                <a:solidFill>
                  <a:srgbClr val="E3116C"/>
                </a:solidFill>
                <a:latin typeface="Courier New"/>
                <a:ea typeface="Courier New"/>
                <a:cs typeface="Courier New"/>
                <a:sym typeface="Courier New"/>
              </a:rPr>
              <a:t>'www.howtographql.com'</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description: </a:t>
            </a:r>
            <a:r>
              <a:rPr lang="en" sz="1800">
                <a:solidFill>
                  <a:srgbClr val="E3116C"/>
                </a:solidFill>
                <a:latin typeface="Courier New"/>
                <a:ea typeface="Courier New"/>
                <a:cs typeface="Courier New"/>
                <a:sym typeface="Courier New"/>
              </a:rPr>
              <a:t>'Fullstack tutorial for GraphQL'</a:t>
            </a:r>
            <a:endParaRPr sz="1800">
              <a:solidFill>
                <a:srgbClr val="393A34"/>
              </a:solidFill>
              <a:latin typeface="Courier New"/>
              <a:ea typeface="Courier New"/>
              <a:cs typeface="Courier New"/>
              <a:sym typeface="Courier New"/>
            </a:endParaRPr>
          </a:p>
          <a:p>
            <a:pPr indent="0" lvl="0" marL="1270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Add feed in Query resolver to return links variable.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7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Add Link resolver</a:t>
            </a:r>
            <a:endParaRPr/>
          </a:p>
        </p:txBody>
      </p:sp>
      <p:sp>
        <p:nvSpPr>
          <p:cNvPr id="541" name="Google Shape;541;p77"/>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As Link has its own fields, resolver function will return them using parent argument.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I.e:</a:t>
            </a:r>
            <a:br>
              <a:rPr lang="en"/>
            </a:br>
            <a:br>
              <a:rPr lang="en"/>
            </a:br>
            <a:r>
              <a:rPr lang="en"/>
              <a:t>Id: (parent) =&gt; parent.id</a:t>
            </a:r>
            <a:endParaRPr/>
          </a:p>
          <a:p>
            <a:pPr indent="0" lvl="0" marL="0" rtl="0" algn="l">
              <a:spcBef>
                <a:spcPts val="1000"/>
              </a:spcBef>
              <a:spcAft>
                <a:spcPts val="0"/>
              </a:spcAft>
              <a:buNone/>
            </a:pPr>
            <a:r>
              <a:t/>
            </a:r>
            <a:endParaRPr/>
          </a:p>
          <a:p>
            <a:pPr indent="0" lvl="0" marL="457200" rtl="0" algn="l">
              <a:spcBef>
                <a:spcPts val="1000"/>
              </a:spcBef>
              <a:spcAft>
                <a:spcPts val="0"/>
              </a:spcAft>
              <a:buNone/>
            </a:pPr>
            <a:r>
              <a:rPr b="1" lang="en"/>
              <a:t>Implement the same line for other fields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Is parent argument needed?</a:t>
            </a:r>
            <a:endParaRPr/>
          </a:p>
        </p:txBody>
      </p:sp>
      <p:sp>
        <p:nvSpPr>
          <p:cNvPr id="547" name="Google Shape;547;p78"/>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Is the result of the previous resolver execution level.</a:t>
            </a:r>
            <a:endParaRPr/>
          </a:p>
          <a:p>
            <a:pPr indent="-342900" lvl="0" marL="457200" rtl="0" algn="l">
              <a:spcBef>
                <a:spcPts val="0"/>
              </a:spcBef>
              <a:spcAft>
                <a:spcPts val="0"/>
              </a:spcAft>
              <a:buSzPts val="1800"/>
              <a:buChar char="•"/>
            </a:pPr>
            <a:r>
              <a:rPr lang="en"/>
              <a:t>On the first level, it invokes the </a:t>
            </a:r>
            <a:r>
              <a:rPr b="1" lang="en"/>
              <a:t>feed</a:t>
            </a:r>
            <a:r>
              <a:rPr lang="en"/>
              <a:t> resolver and return data stored in links variable</a:t>
            </a:r>
            <a:endParaRPr/>
          </a:p>
          <a:p>
            <a:pPr indent="-342900" lvl="0" marL="457200" rtl="0" algn="l">
              <a:spcBef>
                <a:spcPts val="0"/>
              </a:spcBef>
              <a:spcAft>
                <a:spcPts val="0"/>
              </a:spcAft>
              <a:buSzPts val="1800"/>
              <a:buChar char="•"/>
            </a:pPr>
            <a:r>
              <a:rPr lang="en"/>
              <a:t>For the second level, graphQL is smart enough to invoke the resolvers of </a:t>
            </a:r>
            <a:r>
              <a:rPr b="1" lang="en"/>
              <a:t>Link</a:t>
            </a:r>
            <a:r>
              <a:rPr lang="en"/>
              <a:t> type.</a:t>
            </a:r>
            <a:endParaRPr/>
          </a:p>
          <a:p>
            <a:pPr indent="-342900" lvl="0" marL="457200" rtl="0" algn="l">
              <a:spcBef>
                <a:spcPts val="0"/>
              </a:spcBef>
              <a:spcAft>
                <a:spcPts val="0"/>
              </a:spcAft>
              <a:buSzPts val="1800"/>
              <a:buChar char="•"/>
            </a:pPr>
            <a:r>
              <a:rPr lang="en"/>
              <a:t>The incoming parent object is the element inside </a:t>
            </a:r>
            <a:r>
              <a:rPr b="1" lang="en"/>
              <a:t>links</a:t>
            </a:r>
            <a:r>
              <a:rPr lang="en"/>
              <a:t> list.</a:t>
            </a:r>
            <a:endParaRPr/>
          </a:p>
          <a:p>
            <a:pPr indent="0" lvl="0" marL="0" rtl="0" algn="l">
              <a:spcBef>
                <a:spcPts val="1000"/>
              </a:spcBef>
              <a:spcAft>
                <a:spcPts val="0"/>
              </a:spcAft>
              <a:buNone/>
            </a:pPr>
            <a:r>
              <a:t/>
            </a:r>
            <a:endParaRPr/>
          </a:p>
          <a:p>
            <a:pPr indent="0" lvl="0" marL="0" rtl="0" algn="ctr">
              <a:spcBef>
                <a:spcPts val="1000"/>
              </a:spcBef>
              <a:spcAft>
                <a:spcPts val="0"/>
              </a:spcAft>
              <a:buNone/>
            </a:pPr>
            <a:r>
              <a:rPr lang="en"/>
              <a:t>As the implementation is trivial, resolvers for Link can be </a:t>
            </a:r>
            <a:r>
              <a:rPr lang="en"/>
              <a:t>omitted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idx="4294967295" type="body"/>
          </p:nvPr>
        </p:nvSpPr>
        <p:spPr>
          <a:xfrm>
            <a:off x="256650" y="1924800"/>
            <a:ext cx="8654700" cy="37212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 sz="2400"/>
              <a:t>When REST concept was developed, client application were relatively simple</a:t>
            </a:r>
            <a:endParaRPr sz="2400"/>
          </a:p>
          <a:p>
            <a:pPr indent="-381000" lvl="0" marL="457200" rtl="0" algn="l">
              <a:lnSpc>
                <a:spcPct val="150000"/>
              </a:lnSpc>
              <a:spcBef>
                <a:spcPts val="0"/>
              </a:spcBef>
              <a:spcAft>
                <a:spcPts val="0"/>
              </a:spcAft>
              <a:buSzPts val="2400"/>
              <a:buChar char="•"/>
            </a:pPr>
            <a:r>
              <a:rPr lang="en" sz="2400"/>
              <a:t>REST was a good fit for many applications</a:t>
            </a:r>
            <a:endParaRPr sz="2400"/>
          </a:p>
          <a:p>
            <a:pPr indent="-381000" lvl="0" marL="457200" rtl="0" algn="l">
              <a:lnSpc>
                <a:spcPct val="150000"/>
              </a:lnSpc>
              <a:spcBef>
                <a:spcPts val="0"/>
              </a:spcBef>
              <a:spcAft>
                <a:spcPts val="0"/>
              </a:spcAft>
              <a:buSzPts val="2400"/>
              <a:buChar char="•"/>
            </a:pPr>
            <a:r>
              <a:rPr lang="en" sz="2400"/>
              <a:t>API landscape has radically changed over the years</a:t>
            </a:r>
            <a:endParaRPr sz="2400"/>
          </a:p>
          <a:p>
            <a:pPr indent="-381000" lvl="0" marL="457200" rtl="0" algn="l">
              <a:lnSpc>
                <a:spcPct val="150000"/>
              </a:lnSpc>
              <a:spcBef>
                <a:spcPts val="0"/>
              </a:spcBef>
              <a:spcAft>
                <a:spcPts val="0"/>
              </a:spcAft>
              <a:buSzPts val="2400"/>
              <a:buChar char="•"/>
            </a:pPr>
            <a:r>
              <a:rPr lang="en" sz="2400"/>
              <a:t>Three factors that have been challenging the way APIs are designed</a:t>
            </a:r>
            <a:endParaRPr sz="2400"/>
          </a:p>
        </p:txBody>
      </p:sp>
      <p:sp>
        <p:nvSpPr>
          <p:cNvPr id="229" name="Google Shape;229;p34"/>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 more efficient alternative to REST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Mutations</a:t>
            </a:r>
            <a:endParaRPr/>
          </a:p>
        </p:txBody>
      </p:sp>
      <p:sp>
        <p:nvSpPr>
          <p:cNvPr id="553" name="Google Shape;553;p79"/>
          <p:cNvSpPr txBox="1"/>
          <p:nvPr>
            <p:ph idx="1" type="body"/>
          </p:nvPr>
        </p:nvSpPr>
        <p:spPr>
          <a:xfrm>
            <a:off x="628650" y="2151300"/>
            <a:ext cx="7886700" cy="2555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add a new post Mutation in the schema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type Mutation {</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 post(url: String!, description: String!): Link!</a:t>
            </a:r>
            <a:endParaRPr sz="1800">
              <a:solidFill>
                <a:srgbClr val="E3116C"/>
              </a:solidFill>
              <a:latin typeface="Courier New"/>
              <a:ea typeface="Courier New"/>
              <a:cs typeface="Courier New"/>
              <a:sym typeface="Courier New"/>
            </a:endParaRPr>
          </a:p>
          <a:p>
            <a:pPr indent="0" lvl="0" marL="127000" marR="152400" rtl="0" algn="l">
              <a:lnSpc>
                <a:spcPct val="120000"/>
              </a:lnSpc>
              <a:spcBef>
                <a:spcPts val="600"/>
              </a:spcBef>
              <a:spcAft>
                <a:spcPts val="0"/>
              </a:spcAft>
              <a:buClr>
                <a:schemeClr val="dk1"/>
              </a:buClr>
              <a:buSzPts val="1100"/>
              <a:buFont typeface="Arial"/>
              <a:buNone/>
            </a:pPr>
            <a:r>
              <a:rPr lang="en" sz="1800">
                <a:solidFill>
                  <a:srgbClr val="E3116C"/>
                </a:solidFill>
                <a:latin typeface="Courier New"/>
                <a:ea typeface="Courier New"/>
                <a:cs typeface="Courier New"/>
                <a:sym typeface="Courier New"/>
              </a:rPr>
              <a:t>}</a:t>
            </a:r>
            <a:endParaRPr sz="1800">
              <a:solidFill>
                <a:srgbClr val="E3116C"/>
              </a:solidFill>
              <a:latin typeface="Courier New"/>
              <a:ea typeface="Courier New"/>
              <a:cs typeface="Courier New"/>
              <a:sym typeface="Courier New"/>
            </a:endParaRPr>
          </a:p>
          <a:p>
            <a:pPr indent="0" lvl="0" marL="0" marR="152400" rtl="0" algn="l">
              <a:lnSpc>
                <a:spcPct val="120000"/>
              </a:lnSpc>
              <a:spcBef>
                <a:spcPts val="600"/>
              </a:spcBef>
              <a:spcAft>
                <a:spcPts val="0"/>
              </a:spcAft>
              <a:buClr>
                <a:schemeClr val="dk1"/>
              </a:buClr>
              <a:buSzPts val="1100"/>
              <a:buFont typeface="Arial"/>
              <a:buNone/>
            </a:pPr>
            <a:r>
              <a:t/>
            </a:r>
            <a:endParaRPr sz="10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8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Update resolver</a:t>
            </a:r>
            <a:endParaRPr/>
          </a:p>
        </p:txBody>
      </p:sp>
      <p:sp>
        <p:nvSpPr>
          <p:cNvPr id="559" name="Google Shape;559;p80"/>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Mutation: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2</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post: (parent, args) =&gt;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link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id: </a:t>
            </a:r>
            <a:r>
              <a:rPr lang="en" sz="1800">
                <a:solidFill>
                  <a:srgbClr val="E3116C"/>
                </a:solidFill>
                <a:latin typeface="Courier New"/>
                <a:ea typeface="Courier New"/>
                <a:cs typeface="Courier New"/>
                <a:sym typeface="Courier New"/>
              </a:rPr>
              <a:t>`link-</a:t>
            </a:r>
            <a:r>
              <a:rPr lang="en" sz="1800">
                <a:solidFill>
                  <a:srgbClr val="393A34"/>
                </a:solidFill>
                <a:latin typeface="Courier New"/>
                <a:ea typeface="Courier New"/>
                <a:cs typeface="Courier New"/>
                <a:sym typeface="Courier New"/>
              </a:rPr>
              <a:t>${idCount++}</a:t>
            </a:r>
            <a:r>
              <a:rPr lang="en" sz="1800">
                <a:solidFill>
                  <a:srgbClr val="E3116C"/>
                </a:solidFill>
                <a:latin typeface="Courier New"/>
                <a:ea typeface="Courier New"/>
                <a:cs typeface="Courier New"/>
                <a:sym typeface="Courier New"/>
              </a:rPr>
              <a:t>`</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description: args.description,</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url: args.url,</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links.</a:t>
            </a:r>
            <a:r>
              <a:rPr b="1" lang="en" sz="1800">
                <a:solidFill>
                  <a:srgbClr val="9A050F"/>
                </a:solidFill>
                <a:latin typeface="Courier New"/>
                <a:ea typeface="Courier New"/>
                <a:cs typeface="Courier New"/>
                <a:sym typeface="Courier New"/>
              </a:rPr>
              <a:t>push</a:t>
            </a:r>
            <a:r>
              <a:rPr lang="en" sz="1800">
                <a:solidFill>
                  <a:srgbClr val="393A34"/>
                </a:solidFill>
                <a:latin typeface="Courier New"/>
                <a:ea typeface="Courier New"/>
                <a:cs typeface="Courier New"/>
                <a:sym typeface="Courier New"/>
              </a:rPr>
              <a:t>(link)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return</a:t>
            </a:r>
            <a:r>
              <a:rPr lang="en" sz="1800">
                <a:solidFill>
                  <a:srgbClr val="393A34"/>
                </a:solidFill>
                <a:latin typeface="Courier New"/>
                <a:ea typeface="Courier New"/>
                <a:cs typeface="Courier New"/>
                <a:sym typeface="Courier New"/>
              </a:rPr>
              <a:t>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127000" marR="152400" rtl="0" algn="l">
              <a:lnSpc>
                <a:spcPct val="120000"/>
              </a:lnSpc>
              <a:spcBef>
                <a:spcPts val="600"/>
              </a:spcBef>
              <a:spcAft>
                <a:spcPts val="600"/>
              </a:spcAft>
              <a:buClr>
                <a:schemeClr val="dk1"/>
              </a:buClr>
              <a:buSzPts val="1100"/>
              <a:buFont typeface="Arial"/>
              <a:buNone/>
            </a:pPr>
            <a:r>
              <a:rPr lang="en" sz="1800">
                <a:solidFill>
                  <a:srgbClr val="393A34"/>
                </a:solidFill>
                <a:latin typeface="Courier New"/>
                <a:ea typeface="Courier New"/>
                <a:cs typeface="Courier New"/>
                <a:sym typeface="Courier New"/>
              </a:rPr>
              <a:t>},</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8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Testing the mutation</a:t>
            </a:r>
            <a:endParaRPr/>
          </a:p>
        </p:txBody>
      </p:sp>
      <p:sp>
        <p:nvSpPr>
          <p:cNvPr id="565" name="Google Shape;565;p81"/>
          <p:cNvSpPr txBox="1"/>
          <p:nvPr>
            <p:ph idx="1" type="body"/>
          </p:nvPr>
        </p:nvSpPr>
        <p:spPr>
          <a:xfrm>
            <a:off x="628650" y="1801200"/>
            <a:ext cx="7886700" cy="325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mutation</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post(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url</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"www.prisma.io"</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description</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"Prisma replaces traditional ORMs"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id</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marR="152400" rtl="0" algn="l">
              <a:lnSpc>
                <a:spcPct val="120000"/>
              </a:lnSpc>
              <a:spcBef>
                <a:spcPts val="600"/>
              </a:spcBef>
              <a:spcAft>
                <a:spcPts val="600"/>
              </a:spcAft>
              <a:buNone/>
            </a:pPr>
            <a:r>
              <a:rPr lang="en" sz="1800">
                <a:solidFill>
                  <a:srgbClr val="393A34"/>
                </a:solidFill>
                <a:latin typeface="Courier New"/>
                <a:ea typeface="Courier New"/>
                <a:cs typeface="Courier New"/>
                <a:sym typeface="Courier New"/>
              </a:rPr>
              <a:t>}</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2"/>
          <p:cNvSpPr txBox="1"/>
          <p:nvPr>
            <p:ph idx="1" type="body"/>
          </p:nvPr>
        </p:nvSpPr>
        <p:spPr>
          <a:xfrm>
            <a:off x="628650" y="655850"/>
            <a:ext cx="7886700" cy="585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the following in the Schema:</a:t>
            </a:r>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type Query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Fetch a single link by its `id`</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link(</a:t>
            </a:r>
            <a:r>
              <a:rPr lang="en" sz="1800">
                <a:solidFill>
                  <a:srgbClr val="00A4DB"/>
                </a:solidFill>
                <a:latin typeface="Courier New"/>
                <a:ea typeface="Courier New"/>
                <a:cs typeface="Courier New"/>
                <a:sym typeface="Courier New"/>
              </a:rPr>
              <a:t>id</a:t>
            </a:r>
            <a:r>
              <a:rPr lang="en" sz="1800">
                <a:solidFill>
                  <a:srgbClr val="393A34"/>
                </a:solidFill>
                <a:latin typeface="Courier New"/>
                <a:ea typeface="Courier New"/>
                <a:cs typeface="Courier New"/>
                <a:sym typeface="Courier New"/>
              </a:rPr>
              <a:t>: ID!):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type Mutation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Update a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updateLink(</a:t>
            </a:r>
            <a:r>
              <a:rPr lang="en" sz="1800">
                <a:solidFill>
                  <a:srgbClr val="00A4DB"/>
                </a:solidFill>
                <a:latin typeface="Courier New"/>
                <a:ea typeface="Courier New"/>
                <a:cs typeface="Courier New"/>
                <a:sym typeface="Courier New"/>
              </a:rPr>
              <a:t>id</a:t>
            </a:r>
            <a:r>
              <a:rPr lang="en" sz="1800">
                <a:solidFill>
                  <a:srgbClr val="393A34"/>
                </a:solidFill>
                <a:latin typeface="Courier New"/>
                <a:ea typeface="Courier New"/>
                <a:cs typeface="Courier New"/>
                <a:sym typeface="Courier New"/>
              </a:rPr>
              <a:t>: ID!, </a:t>
            </a:r>
            <a:r>
              <a:rPr lang="en" sz="1800">
                <a:solidFill>
                  <a:srgbClr val="00A4DB"/>
                </a:solidFill>
                <a:latin typeface="Courier New"/>
                <a:ea typeface="Courier New"/>
                <a:cs typeface="Courier New"/>
                <a:sym typeface="Courier New"/>
              </a:rPr>
              <a:t>url</a:t>
            </a:r>
            <a:r>
              <a:rPr lang="en" sz="1800">
                <a:solidFill>
                  <a:srgbClr val="393A34"/>
                </a:solidFill>
                <a:latin typeface="Courier New"/>
                <a:ea typeface="Courier New"/>
                <a:cs typeface="Courier New"/>
                <a:sym typeface="Courier New"/>
              </a:rPr>
              <a:t>: String, </a:t>
            </a:r>
            <a:r>
              <a:rPr lang="en" sz="1800">
                <a:solidFill>
                  <a:srgbClr val="00A4DB"/>
                </a:solidFill>
                <a:latin typeface="Courier New"/>
                <a:ea typeface="Courier New"/>
                <a:cs typeface="Courier New"/>
                <a:sym typeface="Courier New"/>
              </a:rPr>
              <a:t>description</a:t>
            </a:r>
            <a:r>
              <a:rPr lang="en" sz="1800">
                <a:solidFill>
                  <a:srgbClr val="393A34"/>
                </a:solidFill>
                <a:latin typeface="Courier New"/>
                <a:ea typeface="Courier New"/>
                <a:cs typeface="Courier New"/>
                <a:sym typeface="Courier New"/>
              </a:rPr>
              <a:t>: String):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Delete a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deleteLink(</a:t>
            </a:r>
            <a:r>
              <a:rPr lang="en" sz="1800">
                <a:solidFill>
                  <a:srgbClr val="00A4DB"/>
                </a:solidFill>
                <a:latin typeface="Courier New"/>
                <a:ea typeface="Courier New"/>
                <a:cs typeface="Courier New"/>
                <a:sym typeface="Courier New"/>
              </a:rPr>
              <a:t>id</a:t>
            </a:r>
            <a:r>
              <a:rPr lang="en" sz="1800">
                <a:solidFill>
                  <a:srgbClr val="393A34"/>
                </a:solidFill>
                <a:latin typeface="Courier New"/>
                <a:ea typeface="Courier New"/>
                <a:cs typeface="Courier New"/>
                <a:sym typeface="Courier New"/>
              </a:rPr>
              <a:t>: ID!): Link</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152400" marR="152400" rtl="0" algn="ctr">
              <a:lnSpc>
                <a:spcPct val="120000"/>
              </a:lnSpc>
              <a:spcBef>
                <a:spcPts val="600"/>
              </a:spcBef>
              <a:spcAft>
                <a:spcPts val="600"/>
              </a:spcAft>
              <a:buNone/>
            </a:pPr>
            <a:r>
              <a:rPr b="1" lang="en">
                <a:solidFill>
                  <a:srgbClr val="393A34"/>
                </a:solidFill>
              </a:rPr>
              <a:t>Implement the resolvers for each one</a:t>
            </a:r>
            <a:endParaRPr b="1">
              <a:solidFill>
                <a:srgbClr val="393A3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ph idx="4294967295" type="ctrTitle"/>
          </p:nvPr>
        </p:nvSpPr>
        <p:spPr>
          <a:xfrm>
            <a:off x="1058850" y="488900"/>
            <a:ext cx="7026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1. Increased mobile usage creates need for efficient data loading</a:t>
            </a:r>
            <a:endParaRPr sz="3600"/>
          </a:p>
        </p:txBody>
      </p:sp>
      <p:sp>
        <p:nvSpPr>
          <p:cNvPr id="235" name="Google Shape;235;p35"/>
          <p:cNvSpPr txBox="1"/>
          <p:nvPr/>
        </p:nvSpPr>
        <p:spPr>
          <a:xfrm>
            <a:off x="187800" y="2332000"/>
            <a:ext cx="8768400" cy="4055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Increased mobile usage, low-powered devices and sloppy networks were the initial reasons</a:t>
            </a:r>
            <a:endParaRPr sz="2400"/>
          </a:p>
          <a:p>
            <a:pPr indent="-381000" lvl="0" marL="457200" rtl="0" algn="l">
              <a:lnSpc>
                <a:spcPct val="150000"/>
              </a:lnSpc>
              <a:spcBef>
                <a:spcPts val="0"/>
              </a:spcBef>
              <a:spcAft>
                <a:spcPts val="0"/>
              </a:spcAft>
              <a:buSzPts val="2400"/>
              <a:buChar char="●"/>
            </a:pPr>
            <a:r>
              <a:rPr lang="en" sz="2400"/>
              <a:t>GraphQL minimizes the amount of data that needs to be transferred</a:t>
            </a:r>
            <a:endParaRPr sz="2400"/>
          </a:p>
          <a:p>
            <a:pPr indent="-381000" lvl="0" marL="457200" rtl="0" algn="l">
              <a:lnSpc>
                <a:spcPct val="150000"/>
              </a:lnSpc>
              <a:spcBef>
                <a:spcPts val="0"/>
              </a:spcBef>
              <a:spcAft>
                <a:spcPts val="0"/>
              </a:spcAft>
              <a:buSzPts val="2400"/>
              <a:buChar char="●"/>
            </a:pPr>
            <a:r>
              <a:rPr lang="en" sz="2400"/>
              <a:t>Majorly improves applications operating under these conditions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idx="4294967295" type="ctrTitle"/>
          </p:nvPr>
        </p:nvSpPr>
        <p:spPr>
          <a:xfrm>
            <a:off x="1382650" y="470467"/>
            <a:ext cx="63879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2. Variety of different frontend frameworks and platforms</a:t>
            </a:r>
            <a:endParaRPr sz="3600"/>
          </a:p>
        </p:txBody>
      </p:sp>
      <p:sp>
        <p:nvSpPr>
          <p:cNvPr id="241" name="Google Shape;241;p36"/>
          <p:cNvSpPr txBox="1"/>
          <p:nvPr/>
        </p:nvSpPr>
        <p:spPr>
          <a:xfrm>
            <a:off x="428625" y="2438000"/>
            <a:ext cx="8544000" cy="3997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Difficulty to build and maintain one API that would fit the requirements of all</a:t>
            </a:r>
            <a:endParaRPr sz="2400"/>
          </a:p>
          <a:p>
            <a:pPr indent="-381000" lvl="0" marL="457200" rtl="0" algn="l">
              <a:lnSpc>
                <a:spcPct val="150000"/>
              </a:lnSpc>
              <a:spcBef>
                <a:spcPts val="0"/>
              </a:spcBef>
              <a:spcAft>
                <a:spcPts val="0"/>
              </a:spcAft>
              <a:buSzPts val="2400"/>
              <a:buChar char="●"/>
            </a:pPr>
            <a:r>
              <a:rPr lang="en" sz="2400"/>
              <a:t>GraphQL allows each client to access precisely to the data they need.</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idx="4294967295" type="ctrTitle"/>
          </p:nvPr>
        </p:nvSpPr>
        <p:spPr>
          <a:xfrm>
            <a:off x="970200" y="452033"/>
            <a:ext cx="72036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3. Fast development &amp; expectation for rapid feature development</a:t>
            </a:r>
            <a:endParaRPr/>
          </a:p>
        </p:txBody>
      </p:sp>
      <p:sp>
        <p:nvSpPr>
          <p:cNvPr id="247" name="Google Shape;247;p37"/>
          <p:cNvSpPr/>
          <p:nvPr/>
        </p:nvSpPr>
        <p:spPr>
          <a:xfrm>
            <a:off x="3681299" y="4875767"/>
            <a:ext cx="1781400" cy="14940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txBox="1"/>
          <p:nvPr/>
        </p:nvSpPr>
        <p:spPr>
          <a:xfrm>
            <a:off x="3856640" y="4875751"/>
            <a:ext cx="1430700" cy="523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REST</a:t>
            </a:r>
            <a:endParaRPr b="1">
              <a:solidFill>
                <a:schemeClr val="lt1"/>
              </a:solidFill>
              <a:latin typeface="Exo 2"/>
              <a:ea typeface="Exo 2"/>
              <a:cs typeface="Exo 2"/>
              <a:sym typeface="Exo 2"/>
            </a:endParaRPr>
          </a:p>
        </p:txBody>
      </p:sp>
      <p:sp>
        <p:nvSpPr>
          <p:cNvPr id="249" name="Google Shape;249;p37"/>
          <p:cNvSpPr/>
          <p:nvPr/>
        </p:nvSpPr>
        <p:spPr>
          <a:xfrm>
            <a:off x="2518800" y="2235667"/>
            <a:ext cx="4106400" cy="1494000"/>
          </a:xfrm>
          <a:prstGeom prst="snip2DiagRect">
            <a:avLst>
              <a:gd fmla="val 0" name="adj1"/>
              <a:gd fmla="val 16667"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37"/>
          <p:cNvCxnSpPr>
            <a:endCxn id="248" idx="0"/>
          </p:cNvCxnSpPr>
          <p:nvPr/>
        </p:nvCxnSpPr>
        <p:spPr>
          <a:xfrm flipH="1" rot="-5400000">
            <a:off x="3998690" y="4302451"/>
            <a:ext cx="1146000" cy="6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51" name="Google Shape;251;p37"/>
          <p:cNvSpPr txBox="1"/>
          <p:nvPr/>
        </p:nvSpPr>
        <p:spPr>
          <a:xfrm>
            <a:off x="3122700" y="2433067"/>
            <a:ext cx="2898600" cy="1099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Condensed Light"/>
              <a:buChar char="●"/>
            </a:pPr>
            <a:r>
              <a:rPr lang="en" sz="1200">
                <a:solidFill>
                  <a:schemeClr val="dk1"/>
                </a:solidFill>
                <a:latin typeface="Roboto Condensed Light"/>
                <a:ea typeface="Roboto Condensed Light"/>
                <a:cs typeface="Roboto Condensed Light"/>
                <a:sym typeface="Roboto Condensed Light"/>
              </a:rPr>
              <a:t>Continuous deployment has become a standard</a:t>
            </a:r>
            <a:endParaRPr sz="1200">
              <a:solidFill>
                <a:schemeClr val="dk1"/>
              </a:solidFill>
              <a:latin typeface="Roboto Condensed Light"/>
              <a:ea typeface="Roboto Condensed Light"/>
              <a:cs typeface="Roboto Condensed Light"/>
              <a:sym typeface="Roboto Condensed Light"/>
            </a:endParaRPr>
          </a:p>
          <a:p>
            <a:pPr indent="-304800" lvl="0" marL="457200" rtl="0" algn="l">
              <a:spcBef>
                <a:spcPts val="0"/>
              </a:spcBef>
              <a:spcAft>
                <a:spcPts val="0"/>
              </a:spcAft>
              <a:buClr>
                <a:schemeClr val="dk1"/>
              </a:buClr>
              <a:buSzPts val="1200"/>
              <a:buFont typeface="Roboto Condensed Light"/>
              <a:buChar char="●"/>
            </a:pPr>
            <a:r>
              <a:rPr lang="en" sz="1200">
                <a:solidFill>
                  <a:schemeClr val="dk1"/>
                </a:solidFill>
                <a:latin typeface="Roboto Condensed Light"/>
                <a:ea typeface="Roboto Condensed Light"/>
                <a:cs typeface="Roboto Condensed Light"/>
                <a:sym typeface="Roboto Condensed Light"/>
              </a:rPr>
              <a:t> Rapid iterations and frequent product updates are indispensable</a:t>
            </a:r>
            <a:endParaRPr sz="1200">
              <a:solidFill>
                <a:schemeClr val="dk1"/>
              </a:solidFill>
              <a:latin typeface="Roboto Condensed Light"/>
              <a:ea typeface="Roboto Condensed Light"/>
              <a:cs typeface="Roboto Condensed Light"/>
              <a:sym typeface="Roboto Condensed Light"/>
            </a:endParaRPr>
          </a:p>
          <a:p>
            <a:pPr indent="0" lvl="0" marL="0" rtl="0" algn="ctr">
              <a:spcBef>
                <a:spcPts val="0"/>
              </a:spcBef>
              <a:spcAft>
                <a:spcPts val="0"/>
              </a:spcAft>
              <a:buNone/>
            </a:pPr>
            <a:r>
              <a:t/>
            </a:r>
            <a:endParaRPr sz="1000">
              <a:solidFill>
                <a:schemeClr val="dk1"/>
              </a:solidFill>
              <a:latin typeface="Roboto Condensed Light"/>
              <a:ea typeface="Roboto Condensed Light"/>
              <a:cs typeface="Roboto Condensed Light"/>
              <a:sym typeface="Roboto Condensed Light"/>
            </a:endParaRPr>
          </a:p>
        </p:txBody>
      </p:sp>
      <p:sp>
        <p:nvSpPr>
          <p:cNvPr id="252" name="Google Shape;252;p37"/>
          <p:cNvSpPr txBox="1"/>
          <p:nvPr>
            <p:ph idx="4294967295" type="subTitle"/>
          </p:nvPr>
        </p:nvSpPr>
        <p:spPr>
          <a:xfrm>
            <a:off x="3788100" y="5270567"/>
            <a:ext cx="1567800" cy="97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solidFill>
                  <a:schemeClr val="lt1"/>
                </a:solidFill>
              </a:rPr>
              <a:t>The way data is exposed often needs to be modified</a:t>
            </a:r>
            <a:endParaRPr sz="1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243275" y="1104100"/>
            <a:ext cx="1780500" cy="848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1800"/>
              <a:t>REST</a:t>
            </a:r>
            <a:endParaRPr sz="1800"/>
          </a:p>
        </p:txBody>
      </p:sp>
      <p:sp>
        <p:nvSpPr>
          <p:cNvPr id="258" name="Google Shape;258;p38"/>
          <p:cNvSpPr txBox="1"/>
          <p:nvPr>
            <p:ph idx="4294967295" type="ctrTitle"/>
          </p:nvPr>
        </p:nvSpPr>
        <p:spPr>
          <a:xfrm>
            <a:off x="3243276" y="3990467"/>
            <a:ext cx="1780500" cy="5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1800"/>
              <a:t>GraphQL</a:t>
            </a:r>
            <a:endParaRPr sz="1800"/>
          </a:p>
        </p:txBody>
      </p:sp>
      <p:sp>
        <p:nvSpPr>
          <p:cNvPr id="259" name="Google Shape;259;p38"/>
          <p:cNvSpPr/>
          <p:nvPr/>
        </p:nvSpPr>
        <p:spPr>
          <a:xfrm rot="5400000">
            <a:off x="214525" y="3305165"/>
            <a:ext cx="2634000" cy="2631000"/>
          </a:xfrm>
          <a:prstGeom prst="snip1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txBox="1"/>
          <p:nvPr>
            <p:ph idx="4294967295" type="ctrTitle"/>
          </p:nvPr>
        </p:nvSpPr>
        <p:spPr>
          <a:xfrm>
            <a:off x="704725" y="3340100"/>
            <a:ext cx="1653600" cy="692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1800">
                <a:solidFill>
                  <a:schemeClr val="lt1"/>
                </a:solidFill>
              </a:rPr>
              <a:t>Scenario</a:t>
            </a:r>
            <a:endParaRPr sz="1800">
              <a:solidFill>
                <a:schemeClr val="lt1"/>
              </a:solidFill>
            </a:endParaRPr>
          </a:p>
        </p:txBody>
      </p:sp>
      <p:sp>
        <p:nvSpPr>
          <p:cNvPr id="261" name="Google Shape;261;p38"/>
          <p:cNvSpPr txBox="1"/>
          <p:nvPr>
            <p:ph idx="4294967295" type="subTitle"/>
          </p:nvPr>
        </p:nvSpPr>
        <p:spPr>
          <a:xfrm>
            <a:off x="332875" y="4092067"/>
            <a:ext cx="2549700" cy="154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solidFill>
                  <a:schemeClr val="lt1"/>
                </a:solidFill>
              </a:rPr>
              <a:t>In a blogging application, an app needs to display the titles of the posts of a specific user. The same screen also displays the names of the last 3 followers of that user.</a:t>
            </a:r>
            <a:endParaRPr sz="1400">
              <a:solidFill>
                <a:schemeClr val="lt1"/>
              </a:solidFill>
            </a:endParaRPr>
          </a:p>
          <a:p>
            <a:pPr indent="0" lvl="0" marL="0" rtl="0" algn="l">
              <a:spcBef>
                <a:spcPts val="1000"/>
              </a:spcBef>
              <a:spcAft>
                <a:spcPts val="0"/>
              </a:spcAft>
              <a:buNone/>
            </a:pPr>
            <a:r>
              <a:t/>
            </a:r>
            <a:endParaRPr>
              <a:solidFill>
                <a:schemeClr val="lt1"/>
              </a:solidFill>
            </a:endParaRPr>
          </a:p>
        </p:txBody>
      </p:sp>
      <p:sp>
        <p:nvSpPr>
          <p:cNvPr id="262" name="Google Shape;262;p38"/>
          <p:cNvSpPr txBox="1"/>
          <p:nvPr/>
        </p:nvSpPr>
        <p:spPr>
          <a:xfrm>
            <a:off x="4839575" y="1031967"/>
            <a:ext cx="4078800" cy="2439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Has become the standard for designing web APIs</a:t>
            </a:r>
            <a:endParaRPr/>
          </a:p>
          <a:p>
            <a:pPr indent="-317500" lvl="0" marL="457200" rtl="0" algn="l">
              <a:lnSpc>
                <a:spcPct val="150000"/>
              </a:lnSpc>
              <a:spcBef>
                <a:spcPts val="0"/>
              </a:spcBef>
              <a:spcAft>
                <a:spcPts val="0"/>
              </a:spcAft>
              <a:buSzPts val="1400"/>
              <a:buChar char="●"/>
            </a:pPr>
            <a:r>
              <a:rPr lang="en"/>
              <a:t>Stateless servers</a:t>
            </a:r>
            <a:endParaRPr/>
          </a:p>
          <a:p>
            <a:pPr indent="-317500" lvl="0" marL="457200" rtl="0" algn="l">
              <a:lnSpc>
                <a:spcPct val="150000"/>
              </a:lnSpc>
              <a:spcBef>
                <a:spcPts val="0"/>
              </a:spcBef>
              <a:spcAft>
                <a:spcPts val="0"/>
              </a:spcAft>
              <a:buSzPts val="1400"/>
              <a:buChar char="●"/>
            </a:pPr>
            <a:r>
              <a:rPr lang="en"/>
              <a:t>Structured access to resources</a:t>
            </a:r>
            <a:endParaRPr/>
          </a:p>
          <a:p>
            <a:pPr indent="-317500" lvl="0" marL="457200" rtl="0" algn="l">
              <a:lnSpc>
                <a:spcPct val="150000"/>
              </a:lnSpc>
              <a:spcBef>
                <a:spcPts val="0"/>
              </a:spcBef>
              <a:spcAft>
                <a:spcPts val="0"/>
              </a:spcAft>
              <a:buSzPts val="1400"/>
              <a:buChar char="●"/>
            </a:pPr>
            <a:r>
              <a:rPr lang="en"/>
              <a:t>Inflexible to keep up with the rapidly changing requirements of the clients</a:t>
            </a:r>
            <a:endParaRPr/>
          </a:p>
        </p:txBody>
      </p:sp>
      <p:sp>
        <p:nvSpPr>
          <p:cNvPr id="263" name="Google Shape;263;p38"/>
          <p:cNvSpPr txBox="1"/>
          <p:nvPr/>
        </p:nvSpPr>
        <p:spPr>
          <a:xfrm>
            <a:off x="4839575" y="3990467"/>
            <a:ext cx="2631000" cy="1674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Stateless</a:t>
            </a:r>
            <a:endParaRPr/>
          </a:p>
          <a:p>
            <a:pPr indent="-317500" lvl="0" marL="457200" rtl="0" algn="l">
              <a:lnSpc>
                <a:spcPct val="150000"/>
              </a:lnSpc>
              <a:spcBef>
                <a:spcPts val="0"/>
              </a:spcBef>
              <a:spcAft>
                <a:spcPts val="0"/>
              </a:spcAft>
              <a:buSzPts val="1400"/>
              <a:buChar char="●"/>
            </a:pPr>
            <a:r>
              <a:rPr lang="en"/>
              <a:t>Solves shortcomings</a:t>
            </a:r>
            <a:endParaRPr/>
          </a:p>
          <a:p>
            <a:pPr indent="-317500" lvl="0" marL="457200" rtl="0" algn="l">
              <a:lnSpc>
                <a:spcPct val="150000"/>
              </a:lnSpc>
              <a:spcBef>
                <a:spcPts val="0"/>
              </a:spcBef>
              <a:spcAft>
                <a:spcPts val="0"/>
              </a:spcAft>
              <a:buSzPts val="1400"/>
              <a:buChar char="●"/>
            </a:pPr>
            <a:r>
              <a:rPr lang="en"/>
              <a:t>More efficient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FP-2019">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