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691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  <p:sldId id="277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24" autoAdjust="0"/>
  </p:normalViewPr>
  <p:slideViewPr>
    <p:cSldViewPr snapToGrid="0"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Programador FullStack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Modulo 6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11A1F-304A-4AFD-86F8-119322EF01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99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419507"/>
      </p:ext>
    </p:extLst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b298a800_0_0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87" name="Google Shape;387;g65b298a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874f942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874f942b_0_35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905188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90518848_0_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5874f942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5874f942b_0_3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5874f942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5874f942b_0_36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905188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90518848_0_3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9051884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590518848_0_6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5874f942b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5874f942b_0_34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5905188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590518848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874f942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874f942b_0_37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89f924f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89f924f5_0_19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b298a800_0_16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05" name="Google Shape;405;g65b298a8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874f942b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874f942b_0_38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89f924f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89f924f5_0_19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89f924f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89f924f5_0_20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89f924f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89f924f5_0_20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89f924f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89f924f5_0_2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89f924f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89f924f5_0_2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89f924f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89f924f5_0_2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8f8740c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8f8740c1_1_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5b298a800_0_24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13" name="Google Shape;413;g65b298a8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8f8740c1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8f8740c1_1_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970469f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970469f6_0_17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8f8740c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8f8740c1_1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8f8740c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8f8740c1_1_5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8f8740c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8f8740c1_1_3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8f8740c1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8f8740c1_1_6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8f8740c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8f8740c1_1_4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8f8740c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8f8740c1_1_7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59108b5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59108b5df_0_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5b298a8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65b298a800_0_247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t" anchorCtr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acceder de forma efectiva a la base de datos relacional desde un contexto orientado 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objetos, es necesaria una interfaz que traduzca la lógica de los objetos a la lógica relacional. Esta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se llama ORM object-relational mapping) o "mapeo de objetos a bases de datos", y está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formada por objetos que permiten acceder a los datos y que contienen en sí mismos el código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necesario para hacerlo.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que aporta el ORM es la reutilización, permitiendo llamar a los métodos de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 de datos desde varias partes de la aplicación e incluso desde diferentes aplicaciones.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 consideración importante que hay que tener en cuenta cuando se crean elementos de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los datos: las empresas que crean las bases de datos utilizan variantes diferentes del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SQL. Si se cambia a otro sistema gestor de bases de datos, es necesario reescribir parte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las consultas SQL que se definieron para el sistema anterior. Si se crean las consultas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 una sintaxis independiente de la base de datos y un componente externo se encarga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traducirlas al lenguaje SQL concreto de la base de datos, se puede cambiar fácilmente de una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a otra. Este es precisamente el objetivo de las capas de abstracción de bases de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datos. Esta capa obliga a utilizar una sintaxis específica para las consultas y a cambio realiza el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de optimizar y adaptar el lenguaje SQL a la base de datos concreta que se está utilizando.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principal ventaja de la capa de abstracción es la portabilidad, porque hace posible que la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cambie a otra base de datos, incluso en mitad del desarrollo de un proyecto. Si se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desarrollar rápidamente un prototipo de una aplicación y el cliente no ha decidido todavía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que mejor se ajusta a sus necesidades, se puede construir la aplicación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una base de datos sencilla orientada a prototipos y cuando el cliente haya tomado la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decisión, cambiar fácilmente a un motor más completo como MySQL. Solamente es necesario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una línea en un archivo de configuración y todo funciona correctamente.</a:t>
            </a:r>
            <a:endParaRPr sz="1000" dirty="0"/>
          </a:p>
          <a:p>
            <a:pPr marL="0" indent="0">
              <a:lnSpc>
                <a:spcPct val="90000"/>
              </a:lnSpc>
              <a:buNone/>
            </a:pPr>
            <a:r>
              <a:rPr lang="en" sz="1000" dirty="0"/>
              <a:t/>
            </a:r>
            <a:br>
              <a:rPr lang="en" sz="1000" dirty="0"/>
            </a:br>
            <a:endParaRPr sz="1000" dirty="0"/>
          </a:p>
        </p:txBody>
      </p:sp>
      <p:sp>
        <p:nvSpPr>
          <p:cNvPr id="422" name="Google Shape;422;g65b298a800_0_24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46568" rIns="93162" bIns="46568" anchor="b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afcd0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afcd081f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afcd081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afcd081f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afcd081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afcd081f_0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afcd08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afcd081f_0_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afcd08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afcd081f_0_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b0f9e62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b0f9e622_0_18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0f9e62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0f9e622_0_18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b0f9e62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b0f9e622_0_19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bdc22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bdc221c6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5b298a800_0_256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430" name="Google Shape;430;g65b298a80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bdc221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bdc221c6_0_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b0f9e62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b0f9e622_0_20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b0f9e62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b0f9e622_0_20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b0f9e62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b0f9e622_0_2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be1dfc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be1dfcdf_0_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be1dfc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be1dfcdf_0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5874f942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5874f942b_0_35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5874f942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5874f942b_0_32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58c4d3b0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58c4d3b03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3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91" name="Google Shape;191;p2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0" name="Google Shape;200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2" name="Google Shape;202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" name="Google Shape;204;p2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13" name="Google Shape;213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0" name="Google Shape;220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2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3" name="Google Shape;233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40" name="Google Shape;240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4" name="Google Shape;244;p29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0" name="Google Shape;250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52" name="Google Shape;252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61" name="Google Shape;261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263" name="Google Shape;263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6" name="Google Shape;266;p3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68" name="Google Shape;268;p31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5" name="Google Shape;275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 1">
  <p:cSld name="OBJECT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997" y="60474"/>
            <a:ext cx="789458" cy="6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3734" y="1402250"/>
            <a:ext cx="2668605" cy="212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-2881" y="4636859"/>
            <a:ext cx="9147000" cy="22734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 1">
  <p:cSld name="Filmina - Ejercicios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0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419" y="65316"/>
            <a:ext cx="795036" cy="63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/>
          <p:nvPr/>
        </p:nvSpPr>
        <p:spPr>
          <a:xfrm>
            <a:off x="-2885" y="0"/>
            <a:ext cx="9147000" cy="736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-2881" y="4636859"/>
            <a:ext cx="9147000" cy="22737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41"/>
          <p:cNvGrpSpPr/>
          <p:nvPr/>
        </p:nvGrpSpPr>
        <p:grpSpPr>
          <a:xfrm>
            <a:off x="5701496" y="1402249"/>
            <a:ext cx="2670844" cy="2122755"/>
            <a:chOff x="5701496" y="1402249"/>
            <a:chExt cx="2670844" cy="2122755"/>
          </a:xfrm>
        </p:grpSpPr>
        <p:pic>
          <p:nvPicPr>
            <p:cNvPr id="345" name="Google Shape;345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1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1"/>
            <p:cNvSpPr/>
            <p:nvPr/>
          </p:nvSpPr>
          <p:spPr>
            <a:xfrm rot="10800000" flipH="1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 1">
  <p:cSld name="Filmina - Resolución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/>
          <p:nvPr/>
        </p:nvSpPr>
        <p:spPr>
          <a:xfrm>
            <a:off x="32" y="0"/>
            <a:ext cx="9144000" cy="7449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302152" y="65365"/>
            <a:ext cx="800185" cy="635977"/>
            <a:chOff x="5701496" y="1402249"/>
            <a:chExt cx="2670844" cy="2122755"/>
          </a:xfrm>
        </p:grpSpPr>
        <p:pic>
          <p:nvPicPr>
            <p:cNvPr id="360" name="Google Shape;360;p4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701496" y="1402249"/>
              <a:ext cx="2670844" cy="212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2"/>
            <p:cNvSpPr/>
            <p:nvPr/>
          </p:nvSpPr>
          <p:spPr>
            <a:xfrm>
              <a:off x="6557853" y="1402249"/>
              <a:ext cx="621300" cy="3009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6612255" y="1711774"/>
              <a:ext cx="45600" cy="8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6588125" y="1895475"/>
              <a:ext cx="69900" cy="10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 rot="10800000" flipH="1">
              <a:off x="6589396" y="1779358"/>
              <a:ext cx="45600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7061124" y="1700662"/>
              <a:ext cx="200100" cy="4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 flipH="1">
              <a:off x="6535026" y="1700449"/>
              <a:ext cx="200100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/>
          <p:nvPr/>
        </p:nvSpPr>
        <p:spPr>
          <a:xfrm>
            <a:off x="-2881" y="0"/>
            <a:ext cx="9147000" cy="736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3"/>
          <p:cNvSpPr/>
          <p:nvPr/>
        </p:nvSpPr>
        <p:spPr>
          <a:xfrm rot="-5400000">
            <a:off x="1634100" y="-897433"/>
            <a:ext cx="5875800" cy="9144000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0045" y="1390912"/>
            <a:ext cx="2672294" cy="211881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/>
          <p:nvPr/>
        </p:nvSpPr>
        <p:spPr>
          <a:xfrm>
            <a:off x="-2881" y="4636859"/>
            <a:ext cx="9147000" cy="2285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1"/>
          </p:nvPr>
        </p:nvSpPr>
        <p:spPr>
          <a:xfrm>
            <a:off x="0" y="4654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82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0136" y="533991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 1">
  <p:cSld name="Filmina - Repaso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0" y="0"/>
            <a:ext cx="9144000" cy="7449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32" y="6613526"/>
            <a:ext cx="9144000" cy="287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body" idx="1"/>
          </p:nvPr>
        </p:nvSpPr>
        <p:spPr>
          <a:xfrm>
            <a:off x="628650" y="21600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7086568" y="6575424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84" name="Google Shape;38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420" y="65316"/>
            <a:ext cx="797619" cy="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0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4" name="Google Shape;174;p22" descr="logos 111MIL-01.JPG"/>
          <p:cNvPicPr preferRelativeResize="0"/>
          <p:nvPr/>
        </p:nvPicPr>
        <p:blipFill rotWithShape="1">
          <a:blip r:embed="rId23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7" name="Google Shape;177;p2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cisco-serrano/sample-nestjs-ap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#debugger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stjs.com/techniques/data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Modelos de Persistencia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>
            <a:spLocks noGrp="1"/>
          </p:cNvSpPr>
          <p:nvPr>
            <p:ph type="title"/>
          </p:nvPr>
        </p:nvSpPr>
        <p:spPr>
          <a:xfrm>
            <a:off x="311700" y="73740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(3)</a:t>
            </a:r>
            <a:endParaRPr/>
          </a:p>
        </p:txBody>
      </p:sp>
      <p:sp>
        <p:nvSpPr>
          <p:cNvPr id="472" name="Google Shape;472;p56"/>
          <p:cNvSpPr txBox="1"/>
          <p:nvPr/>
        </p:nvSpPr>
        <p:spPr>
          <a:xfrm>
            <a:off x="311700" y="406653"/>
            <a:ext cx="4757100" cy="449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"host"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"port"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"src/photo/entities/photoalbum.entity.ts"</a:t>
            </a:r>
            <a:endParaRPr sz="24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"synchronize"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4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6"/>
          <p:cNvSpPr/>
          <p:nvPr/>
        </p:nvSpPr>
        <p:spPr>
          <a:xfrm rot="5400000">
            <a:off x="2715715" y="4191114"/>
            <a:ext cx="175500" cy="498353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6227768" y="6103975"/>
            <a:ext cx="2307585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ormconfig.json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537785" y="2652533"/>
            <a:ext cx="4240692" cy="44035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5515885" y="1607574"/>
            <a:ext cx="3731353" cy="215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Revisar que está creado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CREATE DATABASE IF NOT EXISTS db_test;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477" name="Google Shape;477;p56"/>
          <p:cNvCxnSpPr>
            <a:cxnSpLocks/>
            <a:stCxn id="475" idx="3"/>
            <a:endCxn id="476" idx="1"/>
          </p:cNvCxnSpPr>
          <p:nvPr/>
        </p:nvCxnSpPr>
        <p:spPr>
          <a:xfrm flipV="1">
            <a:off x="4778477" y="2682676"/>
            <a:ext cx="737408" cy="19003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477;p56"/>
          <p:cNvCxnSpPr>
            <a:cxnSpLocks/>
            <a:stCxn id="473" idx="0"/>
            <a:endCxn id="474" idx="1"/>
          </p:cNvCxnSpPr>
          <p:nvPr/>
        </p:nvCxnSpPr>
        <p:spPr>
          <a:xfrm flipV="1">
            <a:off x="5295230" y="6331975"/>
            <a:ext cx="932538" cy="26315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>
            <a:spLocks noGrp="1"/>
          </p:cNvSpPr>
          <p:nvPr>
            <p:ph type="title"/>
          </p:nvPr>
        </p:nvSpPr>
        <p:spPr>
          <a:xfrm>
            <a:off x="311700" y="7718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(4)</a:t>
            </a:r>
            <a:endParaRPr/>
          </a:p>
        </p:txBody>
      </p:sp>
      <p:sp>
        <p:nvSpPr>
          <p:cNvPr id="483" name="Google Shape;483;p57"/>
          <p:cNvSpPr txBox="1">
            <a:spLocks noGrp="1"/>
          </p:cNvSpPr>
          <p:nvPr>
            <p:ph type="body" idx="1"/>
          </p:nvPr>
        </p:nvSpPr>
        <p:spPr>
          <a:xfrm>
            <a:off x="311700" y="721695"/>
            <a:ext cx="8520600" cy="168229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Primero tenemos que crear el ormconfig.json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Después, en el archivo app.module.ts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Importar TypeOrmModule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el módulo a los imports</a:t>
            </a:r>
            <a:br>
              <a:rPr lang="en"/>
            </a:br>
            <a:endParaRPr/>
          </a:p>
        </p:txBody>
      </p:sp>
      <p:sp>
        <p:nvSpPr>
          <p:cNvPr id="484" name="Google Shape;484;p57"/>
          <p:cNvSpPr txBox="1"/>
          <p:nvPr/>
        </p:nvSpPr>
        <p:spPr>
          <a:xfrm>
            <a:off x="1153669" y="2344994"/>
            <a:ext cx="5748576" cy="397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'@nestjs/typeorm'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'./photo/photo.module'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TypeOrmModule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1153669" y="2678565"/>
            <a:ext cx="5316465" cy="32704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57"/>
          <p:cNvSpPr/>
          <p:nvPr/>
        </p:nvSpPr>
        <p:spPr>
          <a:xfrm>
            <a:off x="1581690" y="4884254"/>
            <a:ext cx="3627536" cy="32704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11700" y="165675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(1)</a:t>
            </a:r>
            <a:endParaRPr/>
          </a:p>
        </p:txBody>
      </p:sp>
      <p:sp>
        <p:nvSpPr>
          <p:cNvPr id="492" name="Google Shape;492;p58"/>
          <p:cNvSpPr txBox="1">
            <a:spLocks noGrp="1"/>
          </p:cNvSpPr>
          <p:nvPr>
            <p:ph type="body" idx="1"/>
          </p:nvPr>
        </p:nvSpPr>
        <p:spPr>
          <a:xfrm>
            <a:off x="311700" y="810180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siguiente paso es asociar una clase con una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puede verse como una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variable de una clase, se puede asociar a una columna de la tabla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Trabajamos con anotaciones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Cada clase asociada a una tabla, la vamos a llamar </a:t>
            </a:r>
            <a:r>
              <a:rPr lang="en" i="1"/>
              <a:t>entity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en cuenta que hay que agregar la ruta al archivo con la entity en ormconfig.json</a:t>
            </a:r>
            <a:endParaRPr/>
          </a:p>
        </p:txBody>
      </p:sp>
      <p:sp>
        <p:nvSpPr>
          <p:cNvPr id="493" name="Google Shape;493;p58"/>
          <p:cNvSpPr txBox="1"/>
          <p:nvPr/>
        </p:nvSpPr>
        <p:spPr>
          <a:xfrm>
            <a:off x="928355" y="4770290"/>
            <a:ext cx="6195102" cy="205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"database"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"src/photo/entities/photo.entity.ts"</a:t>
            </a:r>
            <a:endParaRPr sz="2000" b="1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>
            <a:spLocks noGrp="1"/>
          </p:cNvSpPr>
          <p:nvPr>
            <p:ph type="title"/>
          </p:nvPr>
        </p:nvSpPr>
        <p:spPr>
          <a:xfrm>
            <a:off x="311700" y="91935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 Clase-Tabla (2)</a:t>
            </a:r>
            <a:endParaRPr/>
          </a:p>
        </p:txBody>
      </p:sp>
      <p:sp>
        <p:nvSpPr>
          <p:cNvPr id="499" name="Google Shape;499;p59"/>
          <p:cNvSpPr txBox="1"/>
          <p:nvPr/>
        </p:nvSpPr>
        <p:spPr>
          <a:xfrm>
            <a:off x="-1" y="722710"/>
            <a:ext cx="9144001" cy="532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'typeorm</a:t>
            </a:r>
            <a:r>
              <a:rPr lang="en" sz="1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sz="1800" b="1" dirty="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9"/>
          <p:cNvSpPr/>
          <p:nvPr/>
        </p:nvSpPr>
        <p:spPr>
          <a:xfrm>
            <a:off x="-1" y="1044366"/>
            <a:ext cx="2295309" cy="3228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9"/>
          <p:cNvSpPr/>
          <p:nvPr/>
        </p:nvSpPr>
        <p:spPr>
          <a:xfrm>
            <a:off x="674324" y="1549392"/>
            <a:ext cx="3499470" cy="64811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9"/>
          <p:cNvSpPr/>
          <p:nvPr/>
        </p:nvSpPr>
        <p:spPr>
          <a:xfrm>
            <a:off x="528023" y="3726378"/>
            <a:ext cx="2893603" cy="7970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9"/>
          <p:cNvSpPr txBox="1"/>
          <p:nvPr/>
        </p:nvSpPr>
        <p:spPr>
          <a:xfrm>
            <a:off x="5036924" y="2364009"/>
            <a:ext cx="3726090" cy="80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Nombre que va a tener la tabla que se cree al levantar la API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5409874" y="3833314"/>
            <a:ext cx="2701291" cy="4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Definimos PK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05" name="Google Shape;505;p59"/>
          <p:cNvSpPr txBox="1"/>
          <p:nvPr/>
        </p:nvSpPr>
        <p:spPr>
          <a:xfrm>
            <a:off x="4563725" y="4995403"/>
            <a:ext cx="5049208" cy="80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Diferentes formas de definir columnas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506" name="Google Shape;506;p59"/>
          <p:cNvSpPr/>
          <p:nvPr/>
        </p:nvSpPr>
        <p:spPr>
          <a:xfrm>
            <a:off x="528023" y="2364008"/>
            <a:ext cx="2126687" cy="130833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9"/>
          <p:cNvSpPr/>
          <p:nvPr/>
        </p:nvSpPr>
        <p:spPr>
          <a:xfrm>
            <a:off x="528023" y="4645190"/>
            <a:ext cx="2387875" cy="57915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9"/>
          <p:cNvSpPr/>
          <p:nvPr/>
        </p:nvSpPr>
        <p:spPr>
          <a:xfrm>
            <a:off x="528023" y="5337503"/>
            <a:ext cx="2893603" cy="132876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9" name="Google Shape;509;p59"/>
          <p:cNvCxnSpPr>
            <a:cxnSpLocks/>
            <a:stCxn id="500" idx="3"/>
            <a:endCxn id="503" idx="0"/>
          </p:cNvCxnSpPr>
          <p:nvPr/>
        </p:nvCxnSpPr>
        <p:spPr>
          <a:xfrm>
            <a:off x="2295308" y="1205783"/>
            <a:ext cx="4604661" cy="1158226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59"/>
          <p:cNvCxnSpPr>
            <a:stCxn id="501" idx="3"/>
            <a:endCxn id="504" idx="1"/>
          </p:cNvCxnSpPr>
          <p:nvPr/>
        </p:nvCxnSpPr>
        <p:spPr>
          <a:xfrm>
            <a:off x="4173794" y="1873451"/>
            <a:ext cx="1236080" cy="21874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59"/>
          <p:cNvCxnSpPr>
            <a:cxnSpLocks/>
            <a:stCxn id="506" idx="3"/>
            <a:endCxn id="505" idx="1"/>
          </p:cNvCxnSpPr>
          <p:nvPr/>
        </p:nvCxnSpPr>
        <p:spPr>
          <a:xfrm>
            <a:off x="2654710" y="3018178"/>
            <a:ext cx="1909015" cy="2379961"/>
          </a:xfrm>
          <a:prstGeom prst="bentConnector3">
            <a:avLst>
              <a:gd name="adj1" fmla="val 6931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59"/>
          <p:cNvCxnSpPr>
            <a:stCxn id="502" idx="3"/>
            <a:endCxn id="505" idx="1"/>
          </p:cNvCxnSpPr>
          <p:nvPr/>
        </p:nvCxnSpPr>
        <p:spPr>
          <a:xfrm>
            <a:off x="3421626" y="4124911"/>
            <a:ext cx="1142099" cy="12732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59"/>
          <p:cNvCxnSpPr>
            <a:cxnSpLocks/>
            <a:stCxn id="507" idx="3"/>
            <a:endCxn id="505" idx="1"/>
          </p:cNvCxnSpPr>
          <p:nvPr/>
        </p:nvCxnSpPr>
        <p:spPr>
          <a:xfrm>
            <a:off x="2915898" y="4934768"/>
            <a:ext cx="1647827" cy="463371"/>
          </a:xfrm>
          <a:prstGeom prst="bentConnector3">
            <a:avLst>
              <a:gd name="adj1" fmla="val 6432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59"/>
          <p:cNvCxnSpPr>
            <a:stCxn id="508" idx="3"/>
            <a:endCxn id="505" idx="1"/>
          </p:cNvCxnSpPr>
          <p:nvPr/>
        </p:nvCxnSpPr>
        <p:spPr>
          <a:xfrm flipV="1">
            <a:off x="3421626" y="5398139"/>
            <a:ext cx="1142099" cy="6037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Repository</a:t>
            </a:r>
            <a:endParaRPr/>
          </a:p>
        </p:txBody>
      </p:sp>
      <p:sp>
        <p:nvSpPr>
          <p:cNvPr id="520" name="Google Shape;520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interacción con MySQL la hacemos a través de una variable de tipo Repository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inyectamos en el constructor de nuestro servicio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través de esa variable hacemos todas las operaciones</a:t>
            </a:r>
            <a:endParaRPr/>
          </a:p>
        </p:txBody>
      </p:sp>
      <p:sp>
        <p:nvSpPr>
          <p:cNvPr id="521" name="Google Shape;521;p60"/>
          <p:cNvSpPr txBox="1"/>
          <p:nvPr/>
        </p:nvSpPr>
        <p:spPr>
          <a:xfrm>
            <a:off x="221456" y="4067242"/>
            <a:ext cx="8804558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20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InjectRepository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20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b="1" dirty="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{}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60"/>
          <p:cNvSpPr/>
          <p:nvPr/>
        </p:nvSpPr>
        <p:spPr>
          <a:xfrm>
            <a:off x="721806" y="4369969"/>
            <a:ext cx="3761704" cy="4481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5827745" y="4660159"/>
            <a:ext cx="2785313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0"/>
          <p:cNvSpPr txBox="1"/>
          <p:nvPr/>
        </p:nvSpPr>
        <p:spPr>
          <a:xfrm>
            <a:off x="605766" y="5735588"/>
            <a:ext cx="7231437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Tener en cuenta que necesitamos pasar el tipo de la entity que armamos → Photo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Consultas Raw</a:t>
            </a:r>
            <a:endParaRPr/>
          </a:p>
        </p:txBody>
      </p:sp>
      <p:sp>
        <p:nvSpPr>
          <p:cNvPr id="530" name="Google Shape;530;p61"/>
          <p:cNvSpPr txBox="1"/>
          <p:nvPr/>
        </p:nvSpPr>
        <p:spPr>
          <a:xfrm>
            <a:off x="311699" y="1881596"/>
            <a:ext cx="842489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photo;'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'published'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albumId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'albumId'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0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61"/>
          <p:cNvSpPr/>
          <p:nvPr/>
        </p:nvSpPr>
        <p:spPr>
          <a:xfrm>
            <a:off x="4386375" y="2236864"/>
            <a:ext cx="3969974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1"/>
          <p:cNvSpPr txBox="1"/>
          <p:nvPr/>
        </p:nvSpPr>
        <p:spPr>
          <a:xfrm>
            <a:off x="6209302" y="2732580"/>
            <a:ext cx="30705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Acá van las queries que venían haciendo directo sobre MySQL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2608065" y="5450544"/>
            <a:ext cx="4514400" cy="10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Obtenemos la primer fila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Accedemos a cada columna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34" name="Google Shape;534;p61"/>
          <p:cNvSpPr/>
          <p:nvPr/>
        </p:nvSpPr>
        <p:spPr>
          <a:xfrm rot="5400000">
            <a:off x="3889730" y="5242075"/>
            <a:ext cx="175500" cy="328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1"/>
          <p:cNvSpPr/>
          <p:nvPr/>
        </p:nvSpPr>
        <p:spPr>
          <a:xfrm rot="5400000">
            <a:off x="4977997" y="4641640"/>
            <a:ext cx="175500" cy="152936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Raw - Inconvenientes</a:t>
            </a:r>
            <a:endParaRPr/>
          </a:p>
        </p:txBody>
      </p:sp>
      <p:sp>
        <p:nvSpPr>
          <p:cNvPr id="541" name="Google Shape;541;p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 recurso válido escribir las queries directo, tiene sus inconvenientes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ejemplo anterior parece fácil porque es una sola tabla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Qué pasaría si queremos hacer una query que haga un JOIN entre varias tablas?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Leer a mano el resultado de ese tipo de queries no suele ser una tarea muy agradable que digamos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Suponer el caso del INSERT o el UPDATE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Habría que intercalar todos los valores necesarios en el string que define a la query 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ORM: Object Relational Mapping</a:t>
            </a:r>
            <a:endParaRPr/>
          </a:p>
        </p:txBody>
      </p:sp>
      <p:sp>
        <p:nvSpPr>
          <p:cNvPr id="547" name="Google Shape;547;p6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ORM hacen un mapeo entre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Modelo de Objetos &lt;-&gt; Modelo Relacional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idea es que podamos pensar en términos de objetos y preocuparnos lo menos posible por cómo se almacenan en la tabla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Operaciones Básicas</a:t>
            </a:r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ventajas que proveen los ORMs es que podemos interactuar con la DB de esta manera</a:t>
            </a:r>
            <a:endParaRPr/>
          </a:p>
        </p:txBody>
      </p:sp>
      <p:sp>
        <p:nvSpPr>
          <p:cNvPr id="554" name="Google Shape;554;p64"/>
          <p:cNvSpPr txBox="1"/>
          <p:nvPr/>
        </p:nvSpPr>
        <p:spPr>
          <a:xfrm>
            <a:off x="-82651" y="2661600"/>
            <a:ext cx="7783148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4"/>
          <p:cNvSpPr txBox="1"/>
          <p:nvPr/>
        </p:nvSpPr>
        <p:spPr>
          <a:xfrm>
            <a:off x="21990" y="3404250"/>
            <a:ext cx="5717906" cy="24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4"/>
          <p:cNvSpPr txBox="1"/>
          <p:nvPr/>
        </p:nvSpPr>
        <p:spPr>
          <a:xfrm>
            <a:off x="7557246" y="2661598"/>
            <a:ext cx="1594975" cy="8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Obtenemos una foto por ID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5739896" y="4057200"/>
            <a:ext cx="2755203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Creamos una variable de tipo Photo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4903056" y="3543075"/>
            <a:ext cx="175500" cy="16947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4"/>
          <p:cNvSpPr txBox="1"/>
          <p:nvPr/>
        </p:nvSpPr>
        <p:spPr>
          <a:xfrm>
            <a:off x="5918181" y="5303550"/>
            <a:ext cx="294134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La guardamos directo en la DB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560" name="Google Shape;560;p64"/>
          <p:cNvSpPr txBox="1"/>
          <p:nvPr/>
        </p:nvSpPr>
        <p:spPr>
          <a:xfrm>
            <a:off x="257250" y="5970000"/>
            <a:ext cx="8629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Notar que en ningún momento hicimos una query → es la idea de los ORMs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Comparación </a:t>
            </a:r>
            <a:r>
              <a:rPr lang="en" dirty="0"/>
              <a:t>RAW/ORM</a:t>
            </a:r>
            <a:endParaRPr dirty="0"/>
          </a:p>
        </p:txBody>
      </p:sp>
      <p:sp>
        <p:nvSpPr>
          <p:cNvPr id="214" name="Google Shape;214;p26"/>
          <p:cNvSpPr txBox="1"/>
          <p:nvPr/>
        </p:nvSpPr>
        <p:spPr>
          <a:xfrm>
            <a:off x="311700" y="1356875"/>
            <a:ext cx="8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'select * from photo where id = ' </a:t>
            </a:r>
            <a:r>
              <a:rPr lang="en" sz="18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id</a:t>
            </a:r>
            <a:r>
              <a:rPr lang="en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'filename'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'published'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albumId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'albumId'</a:t>
            </a:r>
            <a:r>
              <a:rPr lang="en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311700" y="5575007"/>
            <a:ext cx="8520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311700" y="1344332"/>
            <a:ext cx="8073756" cy="897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11700" y="5672982"/>
            <a:ext cx="8073756" cy="39794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18" name="Google Shape;218;p26"/>
          <p:cNvSpPr txBox="1"/>
          <p:nvPr/>
        </p:nvSpPr>
        <p:spPr>
          <a:xfrm>
            <a:off x="311700" y="6065663"/>
            <a:ext cx="8520600" cy="74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Mucho más sencillo usando el </a:t>
            </a:r>
            <a:r>
              <a:rPr lang="en" sz="1800" b="1" dirty="0" smtClean="0">
                <a:solidFill>
                  <a:srgbClr val="FF0000"/>
                </a:solidFill>
              </a:rPr>
              <a:t>findOne</a:t>
            </a:r>
            <a:endParaRPr sz="18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Además el mapeo del resultado a una variable se hace de forma automática</a:t>
            </a:r>
            <a:endParaRPr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2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Modelos de Persistencia</a:t>
            </a:r>
            <a:r>
              <a:rPr lang="en" sz="3600"/>
              <a:t/>
            </a:r>
            <a:br>
              <a:rPr lang="en" sz="3600"/>
            </a:br>
            <a:r>
              <a:rPr lang="en" sz="2790" i="1"/>
              <a:t>¿Qué pasa con los datos de nuestra aplicación?</a:t>
            </a:r>
            <a:endParaRPr sz="2790" i="1"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4294967295"/>
          </p:nvPr>
        </p:nvSpPr>
        <p:spPr>
          <a:xfrm>
            <a:off x="230298" y="1496100"/>
            <a:ext cx="9076664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3200" dirty="0"/>
              <a:t>Las aplicaciones trabajan con lo que se encuentra cargado en memoria RAM porque:</a:t>
            </a:r>
            <a:endParaRPr sz="4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rápida</a:t>
            </a:r>
            <a:endParaRPr sz="36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El acceso a RAM es transparente</a:t>
            </a:r>
            <a:endParaRPr sz="36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3200" dirty="0"/>
              <a:t>Pero:</a:t>
            </a:r>
            <a:endParaRPr sz="40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limitada</a:t>
            </a:r>
            <a:endParaRPr sz="3600" dirty="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3200" dirty="0"/>
              <a:t>La RAM es volátil (una vez apagada la PC, se pierde el contenido que trabajamos en la RAM)</a:t>
            </a:r>
            <a:endParaRPr sz="3600" dirty="0"/>
          </a:p>
          <a:p>
            <a:pPr marL="228600" lvl="0" indent="-88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</p:txBody>
      </p:sp>
      <p:sp>
        <p:nvSpPr>
          <p:cNvPr id="409" name="Google Shape;409;p4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Consideraciones</a:t>
            </a:r>
            <a:endParaRPr/>
          </a:p>
        </p:txBody>
      </p:sp>
      <p:sp>
        <p:nvSpPr>
          <p:cNvPr id="566" name="Google Shape;566;p6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caso de que la API no levante por no encontrar el esquema, crearlo directo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 database if not exists db_test;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levantan la API, se crean las tablas automáticamente, en función de las entities que tengamos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Tener cuidado de no modificar las entities estando las tablas ya creadas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creación de las tablas normalmente se hace mediante el mecanismo de </a:t>
            </a:r>
            <a:r>
              <a:rPr lang="en" i="1"/>
              <a:t>migraciones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un tema más avanzado que queda por fuera del alcance de este curso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CRUD en TypeORM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22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311700" y="828729"/>
            <a:ext cx="8520600" cy="25634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armar una API REST, es muy común hacer cierto tipo de operaciones, llamadas CRUD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primera es CREATE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POST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información a crear va en el </a:t>
            </a:r>
            <a:r>
              <a:rPr lang="en" i="1"/>
              <a:t>body</a:t>
            </a:r>
            <a:r>
              <a:rPr lang="en"/>
              <a:t> del request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lang="en" i="1"/>
              <a:t>inserción</a:t>
            </a:r>
            <a:r>
              <a:rPr lang="en"/>
              <a:t> en la base de datos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311700" y="195171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11698" y="3188713"/>
            <a:ext cx="6221835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album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256625" y="3495370"/>
            <a:ext cx="175500" cy="2307223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6256625" y="6189443"/>
            <a:ext cx="175500" cy="483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6256625" y="4267231"/>
            <a:ext cx="3079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Creamos una </a:t>
            </a:r>
            <a:r>
              <a:rPr lang="en" sz="1800" b="1" dirty="0" smtClean="0">
                <a:solidFill>
                  <a:srgbClr val="FF0000"/>
                </a:solidFill>
              </a:rPr>
              <a:t>variable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del </a:t>
            </a:r>
            <a:r>
              <a:rPr lang="en" sz="1800" b="1" dirty="0">
                <a:solidFill>
                  <a:srgbClr val="FF0000"/>
                </a:solidFill>
              </a:rPr>
              <a:t>tipo de la entity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6577150" y="6189443"/>
            <a:ext cx="1602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Guardamos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13751" y="3774900"/>
            <a:ext cx="7658204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9756" y="3828600"/>
            <a:ext cx="6889041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311700" y="209919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Read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311700" y="1020453"/>
            <a:ext cx="8520600" cy="18407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segunda operación que comúnmente se usa es READ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GET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lang="en" i="1"/>
              <a:t>lectura</a:t>
            </a:r>
            <a:r>
              <a:rPr lang="en"/>
              <a:t> en la base de datos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3751" y="2963675"/>
            <a:ext cx="7658204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62705" y="4639324"/>
            <a:ext cx="6577507" cy="18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"abc123"</a:t>
            </a:r>
            <a:endParaRPr sz="1800" b="1" dirty="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58798" y="3017875"/>
            <a:ext cx="27198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Buscamos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uno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640212" y="3770107"/>
            <a:ext cx="27198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Traemos todo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122805" y="5488482"/>
            <a:ext cx="3359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Traemos todo lo </a:t>
            </a:r>
            <a:r>
              <a:rPr lang="en" sz="1800" b="1" dirty="0" smtClean="0">
                <a:solidFill>
                  <a:srgbClr val="FF0000"/>
                </a:solidFill>
              </a:rPr>
              <a:t>que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cumpla </a:t>
            </a:r>
            <a:r>
              <a:rPr lang="en" sz="1800" b="1" dirty="0">
                <a:solidFill>
                  <a:srgbClr val="FF0000"/>
                </a:solidFill>
              </a:rPr>
              <a:t>con cierta </a:t>
            </a:r>
            <a:endParaRPr lang="en" sz="1800" b="1" dirty="0" smtClean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condición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48953" y="3017875"/>
            <a:ext cx="7443227" cy="471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43" name="Google Shape;243;p28"/>
          <p:cNvSpPr/>
          <p:nvPr/>
        </p:nvSpPr>
        <p:spPr>
          <a:xfrm>
            <a:off x="69757" y="4435532"/>
            <a:ext cx="6421802" cy="229864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18925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311700" y="172461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Update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311700" y="898017"/>
            <a:ext cx="8520600" cy="27740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tercera operación es UPDATE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PUT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información nueva va en el </a:t>
            </a:r>
            <a:r>
              <a:rPr lang="en" i="1"/>
              <a:t>body</a:t>
            </a:r>
            <a:r>
              <a:rPr lang="en"/>
              <a:t> del request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lang="en" i="1"/>
              <a:t>actualización</a:t>
            </a:r>
            <a:r>
              <a:rPr lang="en"/>
              <a:t> en la base de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Primero hacer una lectura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Modificar los campos necesarios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Guardar en la base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0" y="3504175"/>
            <a:ext cx="8948415" cy="2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HttpException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 does not exist!'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photoDTO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7404550" y="3504175"/>
            <a:ext cx="175500" cy="483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770836" y="5036457"/>
            <a:ext cx="175500" cy="813718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584450" y="6173625"/>
            <a:ext cx="175500" cy="483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7404550" y="3504175"/>
            <a:ext cx="2165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Obtenemos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</a:rPr>
              <a:t>la </a:t>
            </a:r>
            <a:r>
              <a:rPr lang="en" sz="1800" b="1" dirty="0">
                <a:solidFill>
                  <a:srgbClr val="FF0000"/>
                </a:solidFill>
              </a:rPr>
              <a:t>fila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079264" y="5160264"/>
            <a:ext cx="1644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Modificamos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759950" y="6173625"/>
            <a:ext cx="1644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Guardamos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53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11700" y="477255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Delete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311700" y="1420521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última es DELETE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DELETE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lang="en" i="1"/>
              <a:t>eliminación </a:t>
            </a:r>
            <a:r>
              <a:rPr lang="en"/>
              <a:t>en la base de datos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11700" y="3429000"/>
            <a:ext cx="7729214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r>
              <a:rPr lang="en" sz="20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402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ReadAll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 operación muy empleada normalmente es un READ pero obteniendo todas las filas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 con un HTTP GET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una </a:t>
            </a:r>
            <a:r>
              <a:rPr lang="en" i="1"/>
              <a:t>lectura</a:t>
            </a:r>
            <a:r>
              <a:rPr lang="en"/>
              <a:t> en la base de datos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0" y="3652300"/>
            <a:ext cx="91440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4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photoRepository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18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91440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Hacer un seguimiento de la API</a:t>
            </a:r>
            <a:endParaRPr sz="3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3200"/>
              <a:t>Controller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3200"/>
              <a:t>Service</a:t>
            </a:r>
            <a:endParaRPr sz="3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3200"/>
              <a:t>Repository</a:t>
            </a:r>
            <a:endParaRPr sz="320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Ver reflejadas los requests en el Workbench</a:t>
            </a:r>
            <a:endParaRPr sz="360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600"/>
              <a:t>Tomar como referencia</a:t>
            </a:r>
            <a:br>
              <a:rPr lang="en" sz="3600"/>
            </a:br>
            <a:r>
              <a:rPr lang="en" sz="3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https://github.com/francisco-serrano/sample-nestjs-api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37393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CRUD Multitabla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608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Repaso - CRUD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→ POST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Dar de alta en la DB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Contenido en el body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Read → GET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Consultar en la DB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URL Params, Query Params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Update → PUT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Actualizar en la DB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Contenido en el body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Delete → DELETE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Eliminar en la DB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URL Params, Query Params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13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xfrm>
            <a:off x="628638" y="7100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Modelos de Persistencia</a:t>
            </a:r>
            <a:r>
              <a:rPr lang="en" sz="3600"/>
              <a:t/>
            </a:r>
            <a:br>
              <a:rPr lang="en" sz="3600"/>
            </a:br>
            <a:r>
              <a:rPr lang="en" sz="2790" i="1"/>
              <a:t>¿Cómo guardar y recuperar el estado de la RAM?</a:t>
            </a:r>
            <a:r>
              <a:rPr lang="en" sz="3600"/>
              <a:t/>
            </a:r>
            <a:br>
              <a:rPr lang="en" sz="3600"/>
            </a:br>
            <a:endParaRPr sz="3600"/>
          </a:p>
        </p:txBody>
      </p:sp>
      <p:sp>
        <p:nvSpPr>
          <p:cNvPr id="416" name="Google Shape;416;p48"/>
          <p:cNvSpPr txBox="1">
            <a:spLocks noGrp="1"/>
          </p:cNvSpPr>
          <p:nvPr>
            <p:ph type="body" idx="4294967295"/>
          </p:nvPr>
        </p:nvSpPr>
        <p:spPr>
          <a:xfrm>
            <a:off x="247650" y="1930400"/>
            <a:ext cx="82677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Utilizar medio de almacenamiento secundario</a:t>
            </a: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Archivos planos</a:t>
            </a:r>
            <a:endParaRPr sz="32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Bases de datos</a:t>
            </a:r>
            <a:endParaRPr sz="320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En Java se traduce a:</a:t>
            </a:r>
            <a:endParaRPr sz="36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/>
              <a:t>Manejo de archivos manualmente, archivos mapeados a memoria o </a:t>
            </a:r>
            <a:r>
              <a:rPr lang="en" sz="2800" b="1"/>
              <a:t>serialización</a:t>
            </a:r>
            <a:endParaRPr sz="2800"/>
          </a:p>
          <a:p>
            <a:pPr marL="9144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Noto Sans Symbols"/>
              <a:buChar char="▪"/>
            </a:pPr>
            <a:r>
              <a:rPr lang="en" sz="2800" b="1"/>
              <a:t>Conexión directa a la base de datos</a:t>
            </a:r>
            <a:r>
              <a:rPr lang="en" sz="2800"/>
              <a:t>, mapeadores objeto-relacionales</a:t>
            </a:r>
            <a:endParaRPr sz="320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lang="en"/>
              <a:t>Existen otras opciones basadas en bases de datos No-SQL</a:t>
            </a:r>
            <a:br>
              <a:rPr lang="en"/>
            </a:br>
            <a:endParaRPr/>
          </a:p>
        </p:txBody>
      </p:sp>
      <p:sp>
        <p:nvSpPr>
          <p:cNvPr id="417" name="Google Shape;417;p4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Tablas con FK (1)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vimos como asociar una clase con una tabla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queremos trabajar con mapeos a tablas con relaciones entre si, usamos algunas anotaciones específicas sobre las entities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vamos a usar son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@OneToOne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@OneToMany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@ManyToOne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@ManyToMany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656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172461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Tablas con FK (2)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115727"/>
            <a:ext cx="8520600" cy="10759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Vamos a usar una entidad como ejemplo para las relaciones → PhotoAlbum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0" y="2046159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"typeorm"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'photo_album'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PhotoAlbum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sz="1800" b="1" dirty="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072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Relación One to One (1)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las relaciones en donde A contiene solo una instancia de B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User puede tener solamente un Profile, y viceversa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usan dos anotaciones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@OneToOne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757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Relación One to One (2)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7716" y="1311425"/>
            <a:ext cx="39190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961228" y="1311425"/>
            <a:ext cx="438742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908265" y="6262514"/>
            <a:ext cx="75597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La variable “profile” sería la columna que referencia a Profile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133697" y="4658617"/>
            <a:ext cx="4023332" cy="140835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50446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TypeORM - Relaciones One to Many y Many to One (1)</a:t>
            </a:r>
            <a:endParaRPr sz="39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relaciones en donde A contiene muchas instancias de B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User puede tener muchas fotos (Photo)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usuario puede tener múltiples fotos, pero cada foto pertenece a solamente un usuario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se usan son</a:t>
            </a:r>
            <a:endParaRPr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@OneToMany</a:t>
            </a:r>
            <a:endParaRPr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@ManyToOne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5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TypeORM - Relaciones One to Many y Many to One (2)</a:t>
            </a:r>
            <a:endParaRPr sz="3900"/>
          </a:p>
        </p:txBody>
      </p:sp>
      <p:sp>
        <p:nvSpPr>
          <p:cNvPr id="227" name="Google Shape;227;p30"/>
          <p:cNvSpPr txBox="1"/>
          <p:nvPr/>
        </p:nvSpPr>
        <p:spPr>
          <a:xfrm>
            <a:off x="5041" y="1815325"/>
            <a:ext cx="4247645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412342" y="1815325"/>
            <a:ext cx="473165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OneToMany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5041" y="4473406"/>
            <a:ext cx="4412343" cy="131779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412342" y="4462310"/>
            <a:ext cx="4470401" cy="132889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1512750" y="6197600"/>
            <a:ext cx="6118500" cy="59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Un usuario puede tener muchas fotos, pero una foto tiene solamente un usuario</a:t>
            </a:r>
            <a:endParaRPr sz="1800" b="1" dirty="0">
              <a:solidFill>
                <a:srgbClr val="FF0000"/>
              </a:solidFill>
            </a:endParaRPr>
          </a:p>
        </p:txBody>
      </p:sp>
      <p:cxnSp>
        <p:nvCxnSpPr>
          <p:cNvPr id="232" name="Google Shape;232;p30"/>
          <p:cNvCxnSpPr>
            <a:stCxn id="229" idx="2"/>
            <a:endCxn id="231" idx="0"/>
          </p:cNvCxnSpPr>
          <p:nvPr/>
        </p:nvCxnSpPr>
        <p:spPr>
          <a:xfrm rot="16200000" flipH="1">
            <a:off x="3188406" y="4814006"/>
            <a:ext cx="406400" cy="23607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0"/>
          <p:cNvCxnSpPr>
            <a:stCxn id="230" idx="2"/>
            <a:endCxn id="231" idx="0"/>
          </p:cNvCxnSpPr>
          <p:nvPr/>
        </p:nvCxnSpPr>
        <p:spPr>
          <a:xfrm rot="5400000">
            <a:off x="5406572" y="4956629"/>
            <a:ext cx="406400" cy="20755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06748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TypeORM - Relación Many to Many (1)</a:t>
            </a:r>
            <a:endParaRPr sz="3700"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relaciones en donde A tiene muchas instancias de B, y a la vez B tiene muchas de 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una pregunta puede tener muchas categorías, pero a la vez cada categoría puede tener muchas preguntas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se usan son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@ManyToMany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@JoinTable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que este tipo de relaciones se manifiestan con tres tablas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Dos para cada entidad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tercera con dos FK que asocian cada entity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525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TypeORM - Relación Many to Many (2)</a:t>
            </a:r>
            <a:endParaRPr sz="3700"/>
          </a:p>
        </p:txBody>
      </p:sp>
      <p:sp>
        <p:nvSpPr>
          <p:cNvPr id="245" name="Google Shape;245;p32"/>
          <p:cNvSpPr txBox="1"/>
          <p:nvPr/>
        </p:nvSpPr>
        <p:spPr>
          <a:xfrm>
            <a:off x="0" y="1417425"/>
            <a:ext cx="4209143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037999" y="1206900"/>
            <a:ext cx="5106001" cy="3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JoinTable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348259" y="4465349"/>
            <a:ext cx="4316770" cy="13250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8" name="Google Shape;248;p32"/>
          <p:cNvSpPr txBox="1"/>
          <p:nvPr/>
        </p:nvSpPr>
        <p:spPr>
          <a:xfrm>
            <a:off x="993150" y="6318300"/>
            <a:ext cx="7157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@Join puede ponerse en cualquiera de las dos entities</a:t>
            </a:r>
            <a:endParaRPr sz="1800" b="1" dirty="0">
              <a:solidFill>
                <a:srgbClr val="FF0000"/>
              </a:solidFill>
            </a:endParaRPr>
          </a:p>
        </p:txBody>
      </p:sp>
      <p:cxnSp>
        <p:nvCxnSpPr>
          <p:cNvPr id="249" name="Google Shape;249;p32"/>
          <p:cNvCxnSpPr>
            <a:stCxn id="248" idx="0"/>
            <a:endCxn id="247" idx="2"/>
          </p:cNvCxnSpPr>
          <p:nvPr/>
        </p:nvCxnSpPr>
        <p:spPr>
          <a:xfrm rot="5400000" flipH="1" flipV="1">
            <a:off x="5275359" y="5087015"/>
            <a:ext cx="527926" cy="19346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52472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TypeORM - Relación Many to Many (3)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311700" y="1545408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ejemplo genera estas tres tablas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232229" y="2348332"/>
            <a:ext cx="8679542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category                     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         | int(11)      | PRIMARY KEY AUTO_INCREMENT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name        | varchar(255) |                        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question                     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         | int(11)      | PRIMARY KEY AUTO_INCREMENT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title       | varchar(255) |                        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question_categories_category           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questionId  | int(11)      | PRIMARY KEY FOREIGN KEY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categoryId  | int(11)      | PRIMARY KEY FOREIGN KEY    |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0945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Introducción a Autenticación 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9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/>
              <a:t>Mapeo Objeto Relacional (ORM)</a:t>
            </a:r>
            <a:r>
              <a:rPr lang="en" sz="3600"/>
              <a:t/>
            </a:r>
            <a:br>
              <a:rPr lang="en" sz="3600"/>
            </a:br>
            <a:endParaRPr sz="3600"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4294967295"/>
          </p:nvPr>
        </p:nvSpPr>
        <p:spPr>
          <a:xfrm>
            <a:off x="393700" y="1231900"/>
            <a:ext cx="8559900" cy="5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Los ORM tiene como objetivo abstraer al desarrollo de las cuestiones particulares de las bases de datos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Transforman de forma automática los objetos a tuplas que se persisten en la base de datos cuando llega el momento de almacenarlos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Transforman de forma automática las tuplas persistidas a objetos. De esta manera se puede operar con los datos</a:t>
            </a:r>
            <a:endParaRPr sz="36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/>
              <a:t>Evitan el uso de SQL directo. Esto es una ventaja porque las diferentes bases de datos tiene diferencias en cómo está implementado SQL</a:t>
            </a:r>
            <a:br>
              <a:rPr lang="en"/>
            </a:br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no es verlo en detalle sino dar una noción de qué es, y cómo funciona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Dentro del manejo de usuarios, una parte del proceso es la </a:t>
            </a:r>
            <a:r>
              <a:rPr lang="en" i="1"/>
              <a:t>autenticación</a:t>
            </a:r>
            <a:endParaRPr i="1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verificar que un usuario es quien realmente dice ser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si un usuario quiere iniciar sesión con usuario y contraseña, la API verifica si esa combinación de user/pass es auténtica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si existe o es correcta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0562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una API (1)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los datos de usuarios y contraseñas se guardan en la base de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Existen otros enfoques, pero quedan por fuera del alcance de este curso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API básicamente lo que hace es comparar lo que le llega en el request, contra lo que figura en la base de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no coinciden → devuelvo un response de error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coinciden → avisarle al usuario que está autenticado (más adelante vemos cómo hacerlo)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de mandar un request siempre es mediante un POST (http://localhost:8080/login)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el body poner user/password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77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una API (2)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vez que el usuario inicia sesión, hay que hacer que el resto de los endpoints requieran de un usuario logueado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posible forma de hacerlo es que para cada request, haya que mandar user/pass → no es la forma más elegante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cada request habría que hacer un acceso a la base de datos → feo!! </a:t>
            </a:r>
            <a:r>
              <a:rPr lang="en" sz="2800"/>
              <a:t>🤪</a:t>
            </a:r>
            <a:endParaRPr sz="2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que haber una forma de que el usuario tenga que iniciar sesión una sola vez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9019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Manejando Sesiones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iniciamos sesión de forma exitosa, la API nos retorna un string largo y raro → </a:t>
            </a:r>
            <a:r>
              <a:rPr lang="en" i="1"/>
              <a:t>token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token es nuestro </a:t>
            </a:r>
            <a:r>
              <a:rPr lang="en" i="1"/>
              <a:t>permiso </a:t>
            </a:r>
            <a:r>
              <a:rPr lang="en"/>
              <a:t>para poder usar el resto de los endpoints de la API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que el resto de los endpoints antes de hacer su trabajo, chequean que el request tenga un token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no tenemos el token, la API recibe el request pero no nos va a dejar usar la funcionalidad que ofrece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Imaginarse una tarjeta para fichar en el trabajo, o para abrir una puerta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tarjeta es el mecanismo que tiene el sensor para saber que estamos </a:t>
            </a:r>
            <a:r>
              <a:rPr lang="en" i="1"/>
              <a:t>autorizados</a:t>
            </a:r>
            <a:endParaRPr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Sin la tarjeta, no hay manera de abrir la puerta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0183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 de Login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l="16356" t="14255" r="14218" b="15485"/>
          <a:stretch/>
        </p:blipFill>
        <p:spPr>
          <a:xfrm>
            <a:off x="1075575" y="1548750"/>
            <a:ext cx="819025" cy="8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7127200" y="1548750"/>
            <a:ext cx="1134900" cy="82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API</a:t>
            </a:r>
            <a:endParaRPr sz="2400" b="1"/>
          </a:p>
        </p:txBody>
      </p:sp>
      <p:sp>
        <p:nvSpPr>
          <p:cNvPr id="213" name="Google Shape;213;p28"/>
          <p:cNvSpPr/>
          <p:nvPr/>
        </p:nvSpPr>
        <p:spPr>
          <a:xfrm>
            <a:off x="1329898" y="2318875"/>
            <a:ext cx="296100" cy="387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7546598" y="2377650"/>
            <a:ext cx="296100" cy="387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1971725" y="2377650"/>
            <a:ext cx="4828200" cy="661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 Enviamos user/password</a:t>
            </a:r>
            <a:endParaRPr b="1"/>
          </a:p>
        </p:txBody>
      </p:sp>
      <p:sp>
        <p:nvSpPr>
          <p:cNvPr id="216" name="Google Shape;216;p28"/>
          <p:cNvSpPr/>
          <p:nvPr/>
        </p:nvSpPr>
        <p:spPr>
          <a:xfrm>
            <a:off x="1971729" y="4424625"/>
            <a:ext cx="4828200" cy="661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3. Hacemos otro request mandando el </a:t>
            </a:r>
            <a:r>
              <a:rPr lang="en" b="1" i="1"/>
              <a:t>token</a:t>
            </a:r>
            <a:endParaRPr b="1" i="1"/>
          </a:p>
        </p:txBody>
      </p:sp>
      <p:sp>
        <p:nvSpPr>
          <p:cNvPr id="217" name="Google Shape;217;p28"/>
          <p:cNvSpPr/>
          <p:nvPr/>
        </p:nvSpPr>
        <p:spPr>
          <a:xfrm>
            <a:off x="1971725" y="3028925"/>
            <a:ext cx="4828200" cy="661200"/>
          </a:xfrm>
          <a:prstGeom prst="lef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OK → API devuelve un token</a:t>
            </a:r>
            <a:endParaRPr b="1"/>
          </a:p>
        </p:txBody>
      </p:sp>
      <p:sp>
        <p:nvSpPr>
          <p:cNvPr id="218" name="Google Shape;218;p28"/>
          <p:cNvSpPr txBox="1"/>
          <p:nvPr/>
        </p:nvSpPr>
        <p:spPr>
          <a:xfrm>
            <a:off x="3085000" y="2151150"/>
            <a:ext cx="28518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localhost:8080/login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971725" y="5194325"/>
            <a:ext cx="4828200" cy="661200"/>
          </a:xfrm>
          <a:prstGeom prst="lef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4. OK → API hace lo que tenga que hacer</a:t>
            </a:r>
            <a:endParaRPr b="1"/>
          </a:p>
        </p:txBody>
      </p:sp>
      <p:sp>
        <p:nvSpPr>
          <p:cNvPr id="220" name="Google Shape;220;p28"/>
          <p:cNvSpPr txBox="1"/>
          <p:nvPr/>
        </p:nvSpPr>
        <p:spPr>
          <a:xfrm>
            <a:off x="3085000" y="4197700"/>
            <a:ext cx="28518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localhost:8080/otracosa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090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Introducción a Autenticación II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642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Pasos para autenticarnos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un POST pasando user/pass en el body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el user/pass figura en la DB, devolver un </a:t>
            </a:r>
            <a:r>
              <a:rPr lang="en" i="1"/>
              <a:t>token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el resto de los request agregando el token como header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API debería verificar que el token exista y sea correcto para proceder a la funcionalidad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650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Limitaciones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estamos devolviendo siempre el mismo token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Podríamos personalizarlo, pero entraríamos a diseñar nuestro propio criterio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Tanto para armar como para escribir el token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Sobre todo en caso de agregar más cantidad de información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ver el contenido del token a simple vista en el Postman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Cualquier persona malintencionada podría usar nuestro token 👹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70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veces no queremos que la información viaje de forma plana por un tema de seguridad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si alguien nos mira el token que nos llega en el Postman, lo podría usar para acceder a un sistema con nuestro usuario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mensaje codificado es aquél que está destinado para ciertas entidades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destinatarios conocen la forma de decodificar el mensaje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esta manera, un mensaje “ljkajsfasa” para nosotros no puede significar nada, pero para otra persona que sabe entenderlo, puede contener un mensaje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684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(2)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Otro ejemplo: el mensaje “ipmb dpnp bñebt”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mensaje que está codificado, una persona cualquiera no sabe qué quiere decir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Ahora, sabemos que la forma de decodificarlo es retroceder un paso en el abecedario para cada palabra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800"/>
              <a:t>“ipmb dpnp bñebt”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/>
              <a:t>“hola como andas”</a:t>
            </a:r>
            <a:endParaRPr sz="280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es un método básico para codificar y decodificar mensajes, existen otros más complejos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36516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>
            <a:spLocks noGrp="1"/>
          </p:cNvSpPr>
          <p:nvPr>
            <p:ph type="title"/>
          </p:nvPr>
        </p:nvSpPr>
        <p:spPr>
          <a:xfrm>
            <a:off x="628638" y="682225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" sz="3959" b="1"/>
              <a:t>Paradigmas de Objetos y Relacional</a:t>
            </a:r>
            <a:r>
              <a:rPr lang="en" sz="3600"/>
              <a:t/>
            </a:r>
            <a:br>
              <a:rPr lang="en" sz="3600"/>
            </a:br>
            <a:endParaRPr sz="3600"/>
          </a:p>
        </p:txBody>
      </p:sp>
      <p:sp>
        <p:nvSpPr>
          <p:cNvPr id="433" name="Google Shape;433;p5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Módulo 3: Base de Datos</a:t>
            </a:r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35" name="Google Shape;435;p50"/>
          <p:cNvPicPr preferRelativeResize="0"/>
          <p:nvPr/>
        </p:nvPicPr>
        <p:blipFill rotWithShape="1">
          <a:blip r:embed="rId3">
            <a:alphaModFix/>
          </a:blip>
          <a:srcRect l="37971" t="37847" r="20057" b="23437"/>
          <a:stretch/>
        </p:blipFill>
        <p:spPr>
          <a:xfrm>
            <a:off x="137173" y="1728486"/>
            <a:ext cx="8869630" cy="479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Mensajes Codificados (3)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varias forma de codificar y decodificar un mensaje: encriptación, firmas digitales, etc.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Estos mecanismos normalmente funcionan mediante el proceso de hashing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función de hash funciona como cualquier función</a:t>
            </a:r>
            <a:endParaRPr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Toma una entrada y devuelve una salida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función de hash recibe un mensaje y lo devuelve codificado o “hasheado”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hola → b221d9dbb083a7f33428d7c2a3c…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usó una función llamada SHA-256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698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Mecanismo muy utilizado para hacer manejo de usuarios (entre otras cosas)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Consiste en un token en formato JSON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Podemos agregarle la información que queramos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Está firmado → es decir que hay que decodificarlo para ver lo que dice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datos que contienen estos tokens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Identificador de usuario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Tipo de acceso que solicita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Expiración del token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Web Token (JWT)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3086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JWT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455551"/>
            <a:ext cx="8159850" cy="48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730200" y="2743200"/>
            <a:ext cx="2062500" cy="84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020750" y="5194750"/>
            <a:ext cx="7631100" cy="115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792700" y="2785800"/>
            <a:ext cx="2703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Mandamos user/pass para obtener el token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310900" y="5946500"/>
            <a:ext cx="693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 partir de ahora, para acceder al resto de los endpoints no nos logueamos → mandamos directo este token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1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ir a la página de JWT para ver qué es lo que tiene un token →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https://jwt.io/#debugger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Manipulando un JWT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l="3716" t="16380"/>
          <a:stretch/>
        </p:blipFill>
        <p:spPr>
          <a:xfrm>
            <a:off x="759800" y="2516250"/>
            <a:ext cx="7786474" cy="40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6858000" y="4712400"/>
            <a:ext cx="1559400" cy="47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2812275" y="456975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En este caso figura el user en el JWT → podemos poner más cosas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86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el JWT (1)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356875"/>
            <a:ext cx="7305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4736450" y="3189900"/>
            <a:ext cx="3671100" cy="47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4583750" y="366810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Acá ponemos el token que obtuvimos en el POST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el JWT (2)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356867"/>
            <a:ext cx="73914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/>
          <p:nvPr/>
        </p:nvSpPr>
        <p:spPr>
          <a:xfrm>
            <a:off x="4736450" y="3189900"/>
            <a:ext cx="3671100" cy="478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4583750" y="3668100"/>
            <a:ext cx="3976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Intentamos acceder a un endpoint sin el token requerido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316775" y="5197425"/>
            <a:ext cx="1959300" cy="891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3276075" y="5403825"/>
            <a:ext cx="1272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CUAC 🦆</a:t>
            </a:r>
            <a:endParaRPr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441" name="Google Shape;441;p51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Conexión API-DB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TypeORM</a:t>
            </a:r>
            <a:endParaRPr/>
          </a:p>
        </p:txBody>
      </p:sp>
      <p:sp>
        <p:nvSpPr>
          <p:cNvPr id="453" name="Google Shape;453;p53"/>
          <p:cNvSpPr txBox="1">
            <a:spLocks noGrp="1"/>
          </p:cNvSpPr>
          <p:nvPr>
            <p:ph type="body" idx="1"/>
          </p:nvPr>
        </p:nvSpPr>
        <p:spPr>
          <a:xfrm>
            <a:off x="-1" y="1536633"/>
            <a:ext cx="9144001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3000" dirty="0"/>
              <a:t>La interacción entre nuestra API y MySQL la va a gestionar TypeORM</a:t>
            </a:r>
            <a:endParaRPr sz="30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>
                <a:latin typeface="Consolas"/>
                <a:ea typeface="Consolas"/>
                <a:cs typeface="Consolas"/>
                <a:sym typeface="Consolas"/>
              </a:rPr>
              <a:t>npm i --save @nestjs/typeorm typeorm mysql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/>
              <a:t>Referencia</a:t>
            </a:r>
            <a:br>
              <a:rPr lang="en" sz="3000" dirty="0"/>
            </a:br>
            <a:r>
              <a:rPr lang="en" sz="3000" u="sng" dirty="0">
                <a:solidFill>
                  <a:schemeClr val="hlink"/>
                </a:solidFill>
                <a:hlinkClick r:id="rId3"/>
              </a:rPr>
              <a:t>https://docs.nestjs.com/techniques/database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conectarnos a MySQL necesitamos ciertos datos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Host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Puerto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Usuario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Contraseña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que queramos conectarnos a una base de datos, vamos a necesitar este tipo de información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NestJS tenemos dos formas de dar esta data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app.module.ts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Haciendo manejo de conexiones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un archivo externo → ormconfig.json 👍</a:t>
            </a:r>
            <a:endParaRPr sz="250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Conexión con MySQL (2)</a:t>
            </a:r>
            <a:endParaRPr/>
          </a:p>
        </p:txBody>
      </p:sp>
      <p:sp>
        <p:nvSpPr>
          <p:cNvPr id="465" name="Google Shape;465;p55"/>
          <p:cNvSpPr txBox="1">
            <a:spLocks noGrp="1"/>
          </p:cNvSpPr>
          <p:nvPr>
            <p:ph type="body" idx="1"/>
          </p:nvPr>
        </p:nvSpPr>
        <p:spPr>
          <a:xfrm>
            <a:off x="0" y="1255978"/>
            <a:ext cx="9144000" cy="12070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 sz="2400" dirty="0" smtClean="0"/>
              <a:t>Acceder </a:t>
            </a:r>
            <a:r>
              <a:rPr lang="en" sz="2400" dirty="0"/>
              <a:t>a MySQL es mediante manejo de conexiones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000" dirty="0"/>
              <a:t>No suele ser la opción más empleada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000" dirty="0"/>
              <a:t>Normalmente se usan archivos externos para manejo de configuración</a:t>
            </a:r>
            <a:endParaRPr sz="2000" dirty="0"/>
          </a:p>
        </p:txBody>
      </p:sp>
      <p:sp>
        <p:nvSpPr>
          <p:cNvPr id="466" name="Google Shape;466;p55"/>
          <p:cNvSpPr txBox="1"/>
          <p:nvPr/>
        </p:nvSpPr>
        <p:spPr>
          <a:xfrm>
            <a:off x="1460675" y="2243948"/>
            <a:ext cx="6636190" cy="445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createConnection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"mysql"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port: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database: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"db_test"</a:t>
            </a:r>
            <a:endParaRPr sz="2400" b="1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24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...</a:t>
            </a:r>
            <a:endParaRPr sz="2400" b="1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2400" b="1" dirty="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b="1" dirty="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3675</Words>
  <Application>Microsoft Office PowerPoint</Application>
  <PresentationFormat>Presentación en pantalla (4:3)</PresentationFormat>
  <Paragraphs>562</Paragraphs>
  <Slides>55</Slides>
  <Notes>55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55</vt:i4>
      </vt:variant>
    </vt:vector>
  </HeadingPairs>
  <TitlesOfParts>
    <vt:vector size="57" baseType="lpstr">
      <vt:lpstr>CFP-2019</vt:lpstr>
      <vt:lpstr>CFP-2019</vt:lpstr>
      <vt:lpstr>Base de Datos</vt:lpstr>
      <vt:lpstr>Modelos de Persistencia ¿Qué pasa con los datos de nuestra aplicación?</vt:lpstr>
      <vt:lpstr>Modelos de Persistencia ¿Cómo guardar y recuperar el estado de la RAM? </vt:lpstr>
      <vt:lpstr>Mapeo Objeto Relacional (ORM) </vt:lpstr>
      <vt:lpstr>Paradigmas de Objetos y Relacional </vt:lpstr>
      <vt:lpstr>Curso CFP</vt:lpstr>
      <vt:lpstr>Instalando TypeORM</vt:lpstr>
      <vt:lpstr>Conexión con MySQL (1)</vt:lpstr>
      <vt:lpstr>Conexión con MySQL (2)</vt:lpstr>
      <vt:lpstr>Conexión con MySQL (3)</vt:lpstr>
      <vt:lpstr>Conexión con MySQL (4)</vt:lpstr>
      <vt:lpstr>Asociación Clase-Tabla (1)</vt:lpstr>
      <vt:lpstr>Asociación Clase-Tabla (2)</vt:lpstr>
      <vt:lpstr>TypeORM - Repository</vt:lpstr>
      <vt:lpstr>TypeORM - Consultas Raw</vt:lpstr>
      <vt:lpstr>Consultas Raw - Inconvenientes</vt:lpstr>
      <vt:lpstr>ORM: Object Relational Mapping</vt:lpstr>
      <vt:lpstr>TypeORM - Operaciones Básicas</vt:lpstr>
      <vt:lpstr>Comparación RAW/ORM</vt:lpstr>
      <vt:lpstr>TypeORM - Consideraciones</vt:lpstr>
      <vt:lpstr>Curso CFP</vt:lpstr>
      <vt:lpstr>CRUD - Create</vt:lpstr>
      <vt:lpstr>CRUD - Read</vt:lpstr>
      <vt:lpstr>CRUD - Update</vt:lpstr>
      <vt:lpstr>CRUD - Delete</vt:lpstr>
      <vt:lpstr>CRUD - ReadAll</vt:lpstr>
      <vt:lpstr>Demo en Vivo</vt:lpstr>
      <vt:lpstr>Curso CFP</vt:lpstr>
      <vt:lpstr>Repaso - CRUD</vt:lpstr>
      <vt:lpstr>TypeORM - Tablas con FK (1)</vt:lpstr>
      <vt:lpstr>TypeORM - Tablas con FK (2)</vt:lpstr>
      <vt:lpstr>TypeORM - Relación One to One (1)</vt:lpstr>
      <vt:lpstr>TypeORM - Relación One to One (2)</vt:lpstr>
      <vt:lpstr>TypeORM - Relaciones One to Many y Many to One (1)</vt:lpstr>
      <vt:lpstr>TypeORM - Relaciones One to Many y Many to One (2)</vt:lpstr>
      <vt:lpstr>TypeORM - Relación Many to Many (1)</vt:lpstr>
      <vt:lpstr>TypeORM - Relación Many to Many (2)</vt:lpstr>
      <vt:lpstr>TypeORM - Relación Many to Many (3)</vt:lpstr>
      <vt:lpstr>Curso CFP</vt:lpstr>
      <vt:lpstr>Autenticación</vt:lpstr>
      <vt:lpstr>Implementación en una API (1)</vt:lpstr>
      <vt:lpstr>Implementación en una API (2)</vt:lpstr>
      <vt:lpstr>Manejando Sesiones</vt:lpstr>
      <vt:lpstr>Secuencia de Login</vt:lpstr>
      <vt:lpstr>Curso CFP</vt:lpstr>
      <vt:lpstr>Repaso</vt:lpstr>
      <vt:lpstr>Repaso - Limitaciones</vt:lpstr>
      <vt:lpstr>Mensajes Codificados (1)</vt:lpstr>
      <vt:lpstr>Mensajes Codificados (2)</vt:lpstr>
      <vt:lpstr>Mensajes Codificados (3)</vt:lpstr>
      <vt:lpstr>JSON Web Token (JWT)</vt:lpstr>
      <vt:lpstr>Ejemplo de un JWT</vt:lpstr>
      <vt:lpstr>Manipulando un JWT</vt:lpstr>
      <vt:lpstr>Usando el JWT (1)</vt:lpstr>
      <vt:lpstr>Usando el JWT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Mariela Gonzalez</dc:creator>
  <cp:lastModifiedBy>Mariela Gonzalez</cp:lastModifiedBy>
  <cp:revision>24</cp:revision>
  <cp:lastPrinted>2019-11-24T17:25:53Z</cp:lastPrinted>
  <dcterms:modified xsi:type="dcterms:W3CDTF">2019-11-24T17:25:55Z</dcterms:modified>
</cp:coreProperties>
</file>