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y="6858000" cx="9144000"/>
  <p:notesSz cx="6858000" cy="9144000"/>
  <p:embeddedFontLst>
    <p:embeddedFont>
      <p:font typeface="Proxima Nova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font" Target="fonts/ProximaNova-regular.fntdata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ProximaNova-italic.fntdata"/><Relationship Id="rId47" Type="http://schemas.openxmlformats.org/officeDocument/2006/relationships/font" Target="fonts/ProximaNova-bold.fntdata"/><Relationship Id="rId49" Type="http://schemas.openxmlformats.org/officeDocument/2006/relationships/font" Target="fonts/ProximaNov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4f4815cb9_0_4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4f4815cb9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6b103b035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6b103b03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3a9a61c5_0_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23a9a61c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f1397a816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f1397a81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f1397a816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f1397a81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f1397a816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f1397a81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f1397a816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f1397a81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142b8cebd_1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142b8cebd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60fc53c4e_1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60fc53c4e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142b8cebd_1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142b8cebd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045546ee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045546e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4f4815cb9_0_3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4f4815cb9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1004160a4_6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1004160a4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14877fee8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14877fee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4f4815cb9_0_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4f4815cb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23a9a61c5_0_2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23a9a61c5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dbe1279b6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dbe1279b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dbe1279b6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dbe1279b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4f4815cb9_0_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4f4815cb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4f4815cb9_0_1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4f4815cb9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4f4815cb9_0_1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4f4815cb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4f4815cb9_0_1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4f4815cb9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CSS: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div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    display: inline-block;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HTML: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/>
              <a:t>&lt;html&gt;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/>
              <a:t>&lt;div&gt;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/>
              <a:t>&lt;p&gt;This is a paragraph.&lt;/p&gt;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/>
              <a:t>&lt;/div&gt;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/>
              <a:t>&lt;div&gt;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/>
              <a:t>&lt;p&gt;This is a paragraph.&lt;/p&gt;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/>
              <a:t>&lt;/div&gt;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/>
              <a:t>&lt;div&gt;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/>
              <a:t>&lt;p&gt;This is a paragraph.&lt;/p&gt;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/>
              <a:t>&lt;/div&gt;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/>
              <a:t>&lt;div&gt;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/>
              <a:t>&lt;p&gt;This is a paragraph.&lt;/p&gt;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/>
              <a:t>&lt;/div&gt;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/>
              <a:t>&lt;div&gt;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/>
              <a:t>&lt;p&gt;This is a paragraph.&lt;/p&gt;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/>
              <a:t>&lt;/div&gt;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/>
              <a:t>&lt;/html&gt;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4f4815cb9_0_3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4f4815cb9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4f4815cb9_0_3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4f4815cb9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4f4815cb9_0_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34f4815cb9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23a9a61c5_0_1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23a9a61c5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74b469f3c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74b469f3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23a9a61c5_0_1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23a9a61c5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23a9a61c5_0_1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23a9a61c5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dbe1279b6_0_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dbe1279b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34f4815cb9_0_2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34f4815cb9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23ac7c9a5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23ac7c9a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3745d1eee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3745d1ee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4f4815cb9_0_3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4f4815cb9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a969a3685_0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ga969a3685_0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1388b3a9f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21388b3a9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4f4815cb9_0_3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4f4815cb9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4f4815cb9_0_3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4f4815cb9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4f4815cb9_0_3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4f4815cb9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4f4815cb9_0_4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4f4815cb9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3a9a61c5_0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23a9a61c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16" name="Google Shape;16;p2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7" name="Google Shape;17;p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" name="Google Shape;18;p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0" y="5416114"/>
            <a:ext cx="9147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2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3" name="Google Shape;23;p2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Repaso">
  <p:cSld name="Filmina - Repaso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06" name="Google Shape;106;p1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5A3A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07" name="Google Shape;107;p1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08" name="Google Shape;108;p1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9" name="Google Shape;109;p1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10" name="Google Shape;110;p1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112" name="Google Shape;112;p11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113" name="Google Shape;113;p11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/>
          <p:nvPr>
            <p:ph type="title"/>
          </p:nvPr>
        </p:nvSpPr>
        <p:spPr>
          <a:xfrm>
            <a:off x="623888" y="11763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1" type="body"/>
          </p:nvPr>
        </p:nvSpPr>
        <p:spPr>
          <a:xfrm>
            <a:off x="623888" y="4589464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7" name="Google Shape;117;p12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2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19" name="Google Shape;119;p12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 txBox="1"/>
          <p:nvPr>
            <p:ph type="title"/>
          </p:nvPr>
        </p:nvSpPr>
        <p:spPr>
          <a:xfrm>
            <a:off x="628650" y="290400"/>
            <a:ext cx="7886700" cy="11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3"/>
          <p:cNvSpPr txBox="1"/>
          <p:nvPr>
            <p:ph idx="1" type="body"/>
          </p:nvPr>
        </p:nvSpPr>
        <p:spPr>
          <a:xfrm>
            <a:off x="6286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2" type="body"/>
          </p:nvPr>
        </p:nvSpPr>
        <p:spPr>
          <a:xfrm>
            <a:off x="46291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26" name="Google Shape;126;p13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/>
          <p:nvPr>
            <p:ph type="title"/>
          </p:nvPr>
        </p:nvSpPr>
        <p:spPr>
          <a:xfrm>
            <a:off x="782241" y="124200"/>
            <a:ext cx="78867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4"/>
          <p:cNvSpPr txBox="1"/>
          <p:nvPr>
            <p:ph idx="1" type="body"/>
          </p:nvPr>
        </p:nvSpPr>
        <p:spPr>
          <a:xfrm>
            <a:off x="629850" y="1077576"/>
            <a:ext cx="38682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0" name="Google Shape;130;p14"/>
          <p:cNvSpPr txBox="1"/>
          <p:nvPr>
            <p:ph idx="2" type="body"/>
          </p:nvPr>
        </p:nvSpPr>
        <p:spPr>
          <a:xfrm>
            <a:off x="629850" y="3647181"/>
            <a:ext cx="38682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14"/>
          <p:cNvSpPr txBox="1"/>
          <p:nvPr>
            <p:ph idx="3" type="body"/>
          </p:nvPr>
        </p:nvSpPr>
        <p:spPr>
          <a:xfrm>
            <a:off x="4629150" y="1077576"/>
            <a:ext cx="38874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2" name="Google Shape;132;p14"/>
          <p:cNvSpPr txBox="1"/>
          <p:nvPr>
            <p:ph idx="4" type="body"/>
          </p:nvPr>
        </p:nvSpPr>
        <p:spPr>
          <a:xfrm>
            <a:off x="4629154" y="3647181"/>
            <a:ext cx="38874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14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4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35" name="Google Shape;135;p14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>
            <p:ph type="title"/>
          </p:nvPr>
        </p:nvSpPr>
        <p:spPr>
          <a:xfrm>
            <a:off x="628650" y="900000"/>
            <a:ext cx="78867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5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40" name="Google Shape;140;p15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spacio en blanco" showMasterSp="0">
  <p:cSld name="Espacio en blanco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6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/>
          <p:nvPr>
            <p:ph type="title"/>
          </p:nvPr>
        </p:nvSpPr>
        <p:spPr>
          <a:xfrm>
            <a:off x="629841" y="987426"/>
            <a:ext cx="2949300" cy="10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7"/>
          <p:cNvSpPr txBox="1"/>
          <p:nvPr>
            <p:ph idx="1" type="body"/>
          </p:nvPr>
        </p:nvSpPr>
        <p:spPr>
          <a:xfrm>
            <a:off x="3887391" y="987426"/>
            <a:ext cx="4629300" cy="54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7" name="Google Shape;147;p17"/>
          <p:cNvSpPr txBox="1"/>
          <p:nvPr>
            <p:ph idx="2" type="body"/>
          </p:nvPr>
        </p:nvSpPr>
        <p:spPr>
          <a:xfrm>
            <a:off x="629841" y="2057400"/>
            <a:ext cx="29493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8" name="Google Shape;148;p17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50" name="Google Shape;150;p17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>
            <p:ph type="title"/>
          </p:nvPr>
        </p:nvSpPr>
        <p:spPr>
          <a:xfrm>
            <a:off x="629841" y="1032932"/>
            <a:ext cx="29493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8"/>
          <p:cNvSpPr txBox="1"/>
          <p:nvPr>
            <p:ph idx="1" type="body"/>
          </p:nvPr>
        </p:nvSpPr>
        <p:spPr>
          <a:xfrm>
            <a:off x="629841" y="2057400"/>
            <a:ext cx="2949300" cy="40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4" name="Google Shape;154;p18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8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56" name="Google Shape;156;p18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/>
          <p:nvPr>
            <p:ph type="title"/>
          </p:nvPr>
        </p:nvSpPr>
        <p:spPr>
          <a:xfrm>
            <a:off x="628650" y="200400"/>
            <a:ext cx="7886700" cy="11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9"/>
          <p:cNvSpPr txBox="1"/>
          <p:nvPr>
            <p:ph idx="1" type="body"/>
          </p:nvPr>
        </p:nvSpPr>
        <p:spPr>
          <a:xfrm rot="5400000">
            <a:off x="2396400" y="392250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19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9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>
            <p:ph type="title"/>
          </p:nvPr>
        </p:nvSpPr>
        <p:spPr>
          <a:xfrm rot="5400000">
            <a:off x="4646850" y="2706900"/>
            <a:ext cx="57654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0"/>
          <p:cNvSpPr txBox="1"/>
          <p:nvPr>
            <p:ph idx="1" type="body"/>
          </p:nvPr>
        </p:nvSpPr>
        <p:spPr>
          <a:xfrm rot="5400000">
            <a:off x="646275" y="792300"/>
            <a:ext cx="57654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20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0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68" name="Google Shape;168;p20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3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6" name="Google Shape;26;p3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_HEADER_1">
    <p:bg>
      <p:bgPr>
        <a:solidFill>
          <a:schemeClr val="dk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71" name="Google Shape;171;p21"/>
          <p:cNvSpPr txBox="1"/>
          <p:nvPr>
            <p:ph idx="12" type="sldNum"/>
          </p:nvPr>
        </p:nvSpPr>
        <p:spPr>
          <a:xfrm>
            <a:off x="8472457" y="6217621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72" name="Google Shape;172;p21"/>
          <p:cNvSpPr/>
          <p:nvPr/>
        </p:nvSpPr>
        <p:spPr>
          <a:xfrm>
            <a:off x="0" y="4005064"/>
            <a:ext cx="110700" cy="285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3" name="Google Shape;173;p21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/>
          <p:nvPr/>
        </p:nvSpPr>
        <p:spPr>
          <a:xfrm>
            <a:off x="0" y="666875"/>
            <a:ext cx="110700" cy="619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2"/>
          <p:cNvSpPr txBox="1"/>
          <p:nvPr>
            <p:ph type="title"/>
          </p:nvPr>
        </p:nvSpPr>
        <p:spPr>
          <a:xfrm>
            <a:off x="110625" y="-1"/>
            <a:ext cx="90333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77" name="Google Shape;177;p22"/>
          <p:cNvSpPr txBox="1"/>
          <p:nvPr>
            <p:ph idx="1" type="body"/>
          </p:nvPr>
        </p:nvSpPr>
        <p:spPr>
          <a:xfrm>
            <a:off x="311700" y="721449"/>
            <a:ext cx="8520600" cy="56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2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78" name="Google Shape;178;p22"/>
          <p:cNvSpPr txBox="1"/>
          <p:nvPr>
            <p:ph idx="12" type="sldNum"/>
          </p:nvPr>
        </p:nvSpPr>
        <p:spPr>
          <a:xfrm>
            <a:off x="8472457" y="6217621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0" y="646977"/>
            <a:ext cx="8692200" cy="4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 1">
  <p:cSld name="MAIN_POINT">
    <p:bg>
      <p:bgPr>
        <a:solidFill>
          <a:schemeClr val="accen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/>
          <p:nvPr/>
        </p:nvSpPr>
        <p:spPr>
          <a:xfrm>
            <a:off x="101275" y="116640"/>
            <a:ext cx="8948400" cy="6625200"/>
          </a:xfrm>
          <a:prstGeom prst="rect">
            <a:avLst/>
          </a:prstGeom>
          <a:solidFill>
            <a:srgbClr val="E1E1E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3"/>
          <p:cNvSpPr txBox="1"/>
          <p:nvPr>
            <p:ph type="title"/>
          </p:nvPr>
        </p:nvSpPr>
        <p:spPr>
          <a:xfrm>
            <a:off x="483600" y="215250"/>
            <a:ext cx="81768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i="0" sz="3200" u="none" cap="none" strike="noStrike">
                <a:solidFill>
                  <a:schemeClr val="accent1"/>
                </a:solidFill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b="0" i="0" sz="3200" u="none" cap="none" strike="noStrike">
                <a:solidFill>
                  <a:schemeClr val="accent1"/>
                </a:solidFill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b="0" i="0" sz="3200" u="none" cap="none" strike="noStrike">
                <a:solidFill>
                  <a:schemeClr val="accent1"/>
                </a:solidFill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b="0" i="0" sz="3200" u="none" cap="none" strike="noStrike">
                <a:solidFill>
                  <a:schemeClr val="accent1"/>
                </a:solidFill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b="0" i="0" sz="3200" u="none" cap="none" strike="noStrike">
                <a:solidFill>
                  <a:schemeClr val="accent1"/>
                </a:solidFill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b="0" i="0" sz="3200" u="none" cap="none" strike="noStrike">
                <a:solidFill>
                  <a:schemeClr val="accent1"/>
                </a:solidFill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b="0" i="0" sz="3200" u="none" cap="none" strike="noStrike">
                <a:solidFill>
                  <a:schemeClr val="accent1"/>
                </a:solidFill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b="0" i="0" sz="3200" u="none" cap="none" strike="noStrike">
                <a:solidFill>
                  <a:schemeClr val="accent1"/>
                </a:solidFill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b="0" i="0" sz="3200" u="none" cap="none" strike="noStrike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Conceptos">
  <p:cSld name="Título - Concepto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34" name="Google Shape;34;p4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35" name="Google Shape;35;p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" name="Google Shape;36;p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37" name="Google Shape;37;p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39" name="Google Shape;39;p4"/>
          <p:cNvSpPr txBox="1"/>
          <p:nvPr>
            <p:ph idx="1" type="subTitle"/>
          </p:nvPr>
        </p:nvSpPr>
        <p:spPr>
          <a:xfrm>
            <a:off x="0" y="5416114"/>
            <a:ext cx="9147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0" name="Google Shape;40;p4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41" name="Google Shape;41;p4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Conceptos">
  <p:cSld name="Filmina - Concepto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5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8" name="Google Shape;48;p5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50" name="Google Shape;50;p5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51" name="Google Shape;51;p5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Ejercicios">
  <p:cSld name="Título - Ejercicio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54" name="Google Shape;54;p6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55" name="Google Shape;55;p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" name="Google Shape;56;p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57" name="Google Shape;57;p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6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59" name="Google Shape;59;p6"/>
          <p:cNvSpPr txBox="1"/>
          <p:nvPr>
            <p:ph idx="1" type="subTitle"/>
          </p:nvPr>
        </p:nvSpPr>
        <p:spPr>
          <a:xfrm>
            <a:off x="0" y="5416114"/>
            <a:ext cx="9147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0" name="Google Shape;60;p6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61" name="Google Shape;61;p6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Ejercicios">
  <p:cSld name="Filmina - Ejercicio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4" name="Google Shape;64;p7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66" name="Google Shape;66;p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7" name="Google Shape;67;p7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68" name="Google Shape;68;p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sp>
          <p:nvSpPr>
            <p:cNvPr id="69" name="Google Shape;69;p7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70" name="Google Shape;70;p7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71" name="Google Shape;71;p7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Resolución">
  <p:cSld name="Título - Resolució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74" name="Google Shape;74;p8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75" name="Google Shape;75;p8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" name="Google Shape;76;p8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77" name="Google Shape;77;p8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8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79" name="Google Shape;79;p8"/>
          <p:cNvSpPr txBox="1"/>
          <p:nvPr>
            <p:ph idx="1" type="subTitle"/>
          </p:nvPr>
        </p:nvSpPr>
        <p:spPr>
          <a:xfrm>
            <a:off x="0" y="5416114"/>
            <a:ext cx="9147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0" name="Google Shape;80;p8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81" name="Google Shape;81;p8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Resolución">
  <p:cSld name="Filmina - Resolució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4" name="Google Shape;84;p9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85" name="Google Shape;85;p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9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87" name="Google Shape;87;p9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88" name="Google Shape;88;p9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89" name="Google Shape;89;p9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90" name="Google Shape;90;p9"/>
          <p:cNvSpPr txBox="1"/>
          <p:nvPr>
            <p:ph idx="12" type="sldNum"/>
          </p:nvPr>
        </p:nvSpPr>
        <p:spPr>
          <a:xfrm>
            <a:off x="8515375" y="6575425"/>
            <a:ext cx="628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91" name="Google Shape;91;p9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Repaso">
  <p:cSld name="Título - Repaso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 txBox="1"/>
          <p:nvPr/>
        </p:nvSpPr>
        <p:spPr>
          <a:xfrm>
            <a:off x="4650375" y="1114700"/>
            <a:ext cx="43194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4800">
                <a:solidFill>
                  <a:srgbClr val="FFFFFF"/>
                </a:solidFill>
              </a:rPr>
              <a:t>CFP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3600">
                <a:solidFill>
                  <a:srgbClr val="FFFFFF"/>
                </a:solidFill>
              </a:rPr>
              <a:t>Programador 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3600">
                <a:solidFill>
                  <a:srgbClr val="FFFFFF"/>
                </a:solidFill>
              </a:rPr>
              <a:t>full-stack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94" name="Google Shape;94;p10"/>
          <p:cNvSpPr/>
          <p:nvPr/>
        </p:nvSpPr>
        <p:spPr>
          <a:xfrm>
            <a:off x="-2825" y="0"/>
            <a:ext cx="9147000" cy="7365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10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96" name="Google Shape;96;p10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0"/>
            <p:cNvSpPr/>
            <p:nvPr/>
          </p:nvSpPr>
          <p:spPr>
            <a:xfrm flipH="1" rot="10800000">
              <a:off x="1525" y="575"/>
              <a:ext cx="2220900" cy="2301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grpSp>
          <p:nvGrpSpPr>
            <p:cNvPr id="98" name="Google Shape;98;p10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99" name="Google Shape;99;p10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0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01" name="Google Shape;101;p10"/>
          <p:cNvSpPr txBox="1"/>
          <p:nvPr>
            <p:ph idx="1" type="subTitle"/>
          </p:nvPr>
        </p:nvSpPr>
        <p:spPr>
          <a:xfrm>
            <a:off x="0" y="5416114"/>
            <a:ext cx="9147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2" name="Google Shape;102;p10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03" name="Google Shape;103;p10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628638" y="179400"/>
            <a:ext cx="7886700" cy="13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28650" y="1362727"/>
            <a:ext cx="7886700" cy="51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s 111MIL-01.JPG" id="9" name="Google Shape;9;p1"/>
          <p:cNvPicPr preferRelativeResize="0"/>
          <p:nvPr/>
        </p:nvPicPr>
        <p:blipFill rotWithShape="1">
          <a:blip r:embed="rId1">
            <a:alphaModFix/>
          </a:blip>
          <a:srcRect b="0" l="86163" r="0" t="0"/>
          <a:stretch/>
        </p:blipFill>
        <p:spPr>
          <a:xfrm>
            <a:off x="0" y="6754225"/>
            <a:ext cx="9143974" cy="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grpSp>
        <p:nvGrpSpPr>
          <p:cNvPr id="11" name="Google Shape;11;p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2" name="Google Shape;12;p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codepen.io/webUnicen/pen/yMRawg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codepen.io/webUnicen/pen/qoRRqY" TargetMode="External"/><Relationship Id="rId4" Type="http://schemas.openxmlformats.org/officeDocument/2006/relationships/hyperlink" Target="https://codepen.io/webUnicen/pen/qoRRqY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codepen.io/webUnicen/pen/qrQzQd" TargetMode="External"/><Relationship Id="rId4" Type="http://schemas.openxmlformats.org/officeDocument/2006/relationships/hyperlink" Target="http://codepen.io/webUnicen/pen/qrQzQd" TargetMode="External"/><Relationship Id="rId5" Type="http://schemas.openxmlformats.org/officeDocument/2006/relationships/image" Target="../media/image17.png"/><Relationship Id="rId6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Relationship Id="rId4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codepen.io/webUnicen/pen/RMJZGz" TargetMode="External"/><Relationship Id="rId4" Type="http://schemas.openxmlformats.org/officeDocument/2006/relationships/image" Target="../media/image22.png"/><Relationship Id="rId5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Relationship Id="rId4" Type="http://schemas.openxmlformats.org/officeDocument/2006/relationships/hyperlink" Target="https://codepen.io/webUnicen/pen/oqybjQ" TargetMode="External"/><Relationship Id="rId5" Type="http://schemas.openxmlformats.org/officeDocument/2006/relationships/image" Target="../media/image1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developer.mozilla.org/en/docs/Web/CSS/float" TargetMode="External"/><Relationship Id="rId4" Type="http://schemas.openxmlformats.org/officeDocument/2006/relationships/image" Target="../media/image1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Relationship Id="rId4" Type="http://schemas.openxmlformats.org/officeDocument/2006/relationships/image" Target="../media/image20.png"/><Relationship Id="rId5" Type="http://schemas.openxmlformats.org/officeDocument/2006/relationships/hyperlink" Target="https://codepen.io/webUnicen/pen/wmXqQg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developer.mozilla.org/en/docs/Web/CSS/clear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codepen.io/webUnicen/pen/qrwLZg" TargetMode="External"/><Relationship Id="rId4" Type="http://schemas.openxmlformats.org/officeDocument/2006/relationships/image" Target="../media/image21.png"/><Relationship Id="rId5" Type="http://schemas.openxmlformats.org/officeDocument/2006/relationships/image" Target="../media/image2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www.w3.org/Style/Examples/007/units.en.html" TargetMode="External"/><Relationship Id="rId4" Type="http://schemas.openxmlformats.org/officeDocument/2006/relationships/image" Target="../media/image23.jpg"/><Relationship Id="rId5" Type="http://schemas.openxmlformats.org/officeDocument/2006/relationships/hyperlink" Target="https://drive.google.com/open?id=0B4N5SXjhTVLtMnItSkpNTXktaEE" TargetMode="External"/><Relationship Id="rId6" Type="http://schemas.openxmlformats.org/officeDocument/2006/relationships/image" Target="../media/image11.jpg"/><Relationship Id="rId7" Type="http://schemas.openxmlformats.org/officeDocument/2006/relationships/hyperlink" Target="https://drive.google.com/open?id=0B4N5SXjhTVLtaWJDWDlaR3BJTkk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6.png"/><Relationship Id="rId5" Type="http://schemas.openxmlformats.org/officeDocument/2006/relationships/hyperlink" Target="http://codepen.io/webUnicen/pen/mWxpYM" TargetMode="External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hyperlink" Target="http://codepen.io/webUnicen/pen/XMEVvW" TargetMode="External"/><Relationship Id="rId6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Layout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Usemos contenedores</a:t>
            </a:r>
            <a:endParaRPr/>
          </a:p>
        </p:txBody>
      </p:sp>
      <p:sp>
        <p:nvSpPr>
          <p:cNvPr id="248" name="Google Shape;248;p33"/>
          <p:cNvSpPr txBox="1"/>
          <p:nvPr/>
        </p:nvSpPr>
        <p:spPr>
          <a:xfrm>
            <a:off x="4839025" y="1087350"/>
            <a:ext cx="2659800" cy="2331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200"/>
              <a:t>HTML</a:t>
            </a:r>
            <a:endParaRPr b="1" sz="1200"/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000">
                <a:solidFill>
                  <a:srgbClr val="007700"/>
                </a:solidFill>
              </a:rPr>
              <a:t>&lt;div</a:t>
            </a:r>
            <a:r>
              <a:rPr lang="es-AR" sz="1000">
                <a:solidFill>
                  <a:srgbClr val="333333"/>
                </a:solidFill>
              </a:rPr>
              <a:t> </a:t>
            </a:r>
            <a:r>
              <a:rPr lang="es-AR" sz="1000">
                <a:solidFill>
                  <a:srgbClr val="0000CC"/>
                </a:solidFill>
              </a:rPr>
              <a:t>class=</a:t>
            </a:r>
            <a:r>
              <a:rPr lang="es-AR" sz="1000">
                <a:solidFill>
                  <a:srgbClr val="333333"/>
                </a:solidFill>
                <a:highlight>
                  <a:srgbClr val="FFF0F0"/>
                </a:highlight>
              </a:rPr>
              <a:t>"encabezado"</a:t>
            </a:r>
            <a:r>
              <a:rPr lang="es-AR" sz="1000">
                <a:solidFill>
                  <a:srgbClr val="007700"/>
                </a:solidFill>
              </a:rPr>
              <a:t>&gt;</a:t>
            </a:r>
            <a:br>
              <a:rPr lang="es-AR" sz="1000">
                <a:solidFill>
                  <a:srgbClr val="333333"/>
                </a:solidFill>
              </a:rPr>
            </a:br>
            <a:r>
              <a:rPr lang="es-AR" sz="1000">
                <a:solidFill>
                  <a:srgbClr val="333333"/>
                </a:solidFill>
              </a:rPr>
              <a:t>  encabezado</a:t>
            </a:r>
            <a:br>
              <a:rPr lang="es-AR" sz="1000">
                <a:solidFill>
                  <a:srgbClr val="333333"/>
                </a:solidFill>
              </a:rPr>
            </a:br>
            <a:r>
              <a:rPr lang="es-AR" sz="1000">
                <a:solidFill>
                  <a:srgbClr val="007700"/>
                </a:solidFill>
              </a:rPr>
              <a:t>&lt;/div&gt;</a:t>
            </a:r>
            <a:br>
              <a:rPr lang="es-AR" sz="1000">
                <a:solidFill>
                  <a:srgbClr val="333333"/>
                </a:solidFill>
              </a:rPr>
            </a:br>
            <a:br>
              <a:rPr lang="es-AR" sz="1000">
                <a:solidFill>
                  <a:srgbClr val="333333"/>
                </a:solidFill>
              </a:rPr>
            </a:br>
            <a:r>
              <a:rPr lang="es-AR" sz="1000">
                <a:solidFill>
                  <a:srgbClr val="007700"/>
                </a:solidFill>
              </a:rPr>
              <a:t>&lt;div</a:t>
            </a:r>
            <a:r>
              <a:rPr lang="es-AR" sz="1000">
                <a:solidFill>
                  <a:srgbClr val="333333"/>
                </a:solidFill>
              </a:rPr>
              <a:t> </a:t>
            </a:r>
            <a:r>
              <a:rPr lang="es-AR" sz="1000">
                <a:solidFill>
                  <a:srgbClr val="0000CC"/>
                </a:solidFill>
              </a:rPr>
              <a:t>class=</a:t>
            </a:r>
            <a:r>
              <a:rPr lang="es-AR" sz="1000">
                <a:solidFill>
                  <a:srgbClr val="333333"/>
                </a:solidFill>
                <a:highlight>
                  <a:srgbClr val="FFF0F0"/>
                </a:highlight>
              </a:rPr>
              <a:t>"cuerpo"</a:t>
            </a:r>
            <a:r>
              <a:rPr lang="es-AR" sz="1000">
                <a:solidFill>
                  <a:srgbClr val="007700"/>
                </a:solidFill>
              </a:rPr>
              <a:t>&gt;</a:t>
            </a:r>
            <a:br>
              <a:rPr lang="es-AR" sz="1000">
                <a:solidFill>
                  <a:srgbClr val="333333"/>
                </a:solidFill>
              </a:rPr>
            </a:br>
            <a:r>
              <a:rPr lang="es-AR" sz="1000">
                <a:solidFill>
                  <a:srgbClr val="333333"/>
                </a:solidFill>
              </a:rPr>
              <a:t>  cuerpo</a:t>
            </a:r>
            <a:br>
              <a:rPr lang="es-AR" sz="1000">
                <a:solidFill>
                  <a:srgbClr val="333333"/>
                </a:solidFill>
              </a:rPr>
            </a:br>
            <a:r>
              <a:rPr lang="es-AR" sz="1000">
                <a:solidFill>
                  <a:srgbClr val="007700"/>
                </a:solidFill>
              </a:rPr>
              <a:t>&lt;/div&gt;</a:t>
            </a:r>
            <a:br>
              <a:rPr lang="es-AR" sz="1000">
                <a:solidFill>
                  <a:srgbClr val="333333"/>
                </a:solidFill>
              </a:rPr>
            </a:br>
            <a:br>
              <a:rPr lang="es-AR" sz="1000">
                <a:solidFill>
                  <a:srgbClr val="333333"/>
                </a:solidFill>
              </a:rPr>
            </a:br>
            <a:r>
              <a:rPr lang="es-AR" sz="1000">
                <a:solidFill>
                  <a:srgbClr val="007700"/>
                </a:solidFill>
              </a:rPr>
              <a:t>&lt;div</a:t>
            </a:r>
            <a:r>
              <a:rPr lang="es-AR" sz="1000">
                <a:solidFill>
                  <a:srgbClr val="333333"/>
                </a:solidFill>
              </a:rPr>
              <a:t> </a:t>
            </a:r>
            <a:r>
              <a:rPr lang="es-AR" sz="1000">
                <a:solidFill>
                  <a:srgbClr val="0000CC"/>
                </a:solidFill>
              </a:rPr>
              <a:t>class=</a:t>
            </a:r>
            <a:r>
              <a:rPr lang="es-AR" sz="1000">
                <a:solidFill>
                  <a:srgbClr val="333333"/>
                </a:solidFill>
                <a:highlight>
                  <a:srgbClr val="FFF0F0"/>
                </a:highlight>
              </a:rPr>
              <a:t>"pie"</a:t>
            </a:r>
            <a:r>
              <a:rPr lang="es-AR" sz="1000">
                <a:solidFill>
                  <a:srgbClr val="007700"/>
                </a:solidFill>
              </a:rPr>
              <a:t>&gt;</a:t>
            </a:r>
            <a:br>
              <a:rPr lang="es-AR" sz="1000">
                <a:solidFill>
                  <a:srgbClr val="333333"/>
                </a:solidFill>
              </a:rPr>
            </a:br>
            <a:r>
              <a:rPr lang="es-AR" sz="1000">
                <a:solidFill>
                  <a:srgbClr val="333333"/>
                </a:solidFill>
              </a:rPr>
              <a:t>  pie</a:t>
            </a:r>
            <a:br>
              <a:rPr lang="es-AR" sz="1000">
                <a:solidFill>
                  <a:srgbClr val="333333"/>
                </a:solidFill>
              </a:rPr>
            </a:br>
            <a:r>
              <a:rPr lang="es-AR" sz="1000">
                <a:solidFill>
                  <a:srgbClr val="007700"/>
                </a:solidFill>
              </a:rPr>
              <a:t>&lt;/div&gt;</a:t>
            </a:r>
            <a:endParaRPr sz="1000">
              <a:solidFill>
                <a:srgbClr val="007700"/>
              </a:solidFill>
            </a:endParaRPr>
          </a:p>
        </p:txBody>
      </p:sp>
      <p:sp>
        <p:nvSpPr>
          <p:cNvPr id="249" name="Google Shape;249;p33"/>
          <p:cNvSpPr txBox="1"/>
          <p:nvPr/>
        </p:nvSpPr>
        <p:spPr>
          <a:xfrm>
            <a:off x="5576150" y="3178000"/>
            <a:ext cx="3000000" cy="3000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100"/>
              <a:t>CSS</a:t>
            </a:r>
            <a:endParaRPr b="1" sz="1100"/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000">
                <a:solidFill>
                  <a:srgbClr val="BB0066"/>
                </a:solidFill>
              </a:rPr>
              <a:t>.encabezado</a:t>
            </a:r>
            <a:r>
              <a:rPr lang="es-AR" sz="1000">
                <a:solidFill>
                  <a:srgbClr val="333333"/>
                </a:solidFill>
              </a:rPr>
              <a:t> {</a:t>
            </a:r>
            <a:br>
              <a:rPr lang="es-AR" sz="1000">
                <a:solidFill>
                  <a:srgbClr val="333333"/>
                </a:solidFill>
              </a:rPr>
            </a:br>
            <a:r>
              <a:rPr lang="es-AR" sz="1000">
                <a:solidFill>
                  <a:srgbClr val="333333"/>
                </a:solidFill>
              </a:rPr>
              <a:t>  </a:t>
            </a:r>
            <a:r>
              <a:rPr b="1" lang="es-AR" sz="1000">
                <a:solidFill>
                  <a:srgbClr val="008800"/>
                </a:solidFill>
              </a:rPr>
              <a:t>height</a:t>
            </a:r>
            <a:r>
              <a:rPr lang="es-AR" sz="1000">
                <a:solidFill>
                  <a:srgbClr val="333333"/>
                </a:solidFill>
              </a:rPr>
              <a:t>: </a:t>
            </a:r>
            <a:r>
              <a:rPr b="1" lang="es-AR" sz="1000">
                <a:solidFill>
                  <a:srgbClr val="6600EE"/>
                </a:solidFill>
              </a:rPr>
              <a:t>90px</a:t>
            </a:r>
            <a:r>
              <a:rPr lang="es-AR" sz="1000">
                <a:solidFill>
                  <a:srgbClr val="333333"/>
                </a:solidFill>
              </a:rPr>
              <a:t>;</a:t>
            </a:r>
            <a:br>
              <a:rPr lang="es-AR" sz="1000">
                <a:solidFill>
                  <a:srgbClr val="333333"/>
                </a:solidFill>
              </a:rPr>
            </a:br>
            <a:r>
              <a:rPr lang="es-AR" sz="1000">
                <a:solidFill>
                  <a:srgbClr val="333333"/>
                </a:solidFill>
              </a:rPr>
              <a:t>  </a:t>
            </a:r>
            <a:r>
              <a:rPr b="1" lang="es-AR" sz="1000">
                <a:solidFill>
                  <a:srgbClr val="008800"/>
                </a:solidFill>
              </a:rPr>
              <a:t>text-align</a:t>
            </a:r>
            <a:r>
              <a:rPr lang="es-AR" sz="1000">
                <a:solidFill>
                  <a:srgbClr val="333333"/>
                </a:solidFill>
              </a:rPr>
              <a:t>: </a:t>
            </a:r>
            <a:r>
              <a:rPr b="1" lang="es-AR" sz="1000">
                <a:solidFill>
                  <a:srgbClr val="008800"/>
                </a:solidFill>
              </a:rPr>
              <a:t>left</a:t>
            </a:r>
            <a:r>
              <a:rPr lang="es-AR" sz="1000">
                <a:solidFill>
                  <a:srgbClr val="333333"/>
                </a:solidFill>
              </a:rPr>
              <a:t>;</a:t>
            </a:r>
            <a:br>
              <a:rPr lang="es-AR" sz="1000">
                <a:solidFill>
                  <a:srgbClr val="333333"/>
                </a:solidFill>
              </a:rPr>
            </a:br>
            <a:r>
              <a:rPr lang="es-AR" sz="1000">
                <a:solidFill>
                  <a:srgbClr val="333333"/>
                </a:solidFill>
              </a:rPr>
              <a:t>  </a:t>
            </a:r>
            <a:r>
              <a:rPr b="1" lang="es-AR" sz="1000">
                <a:solidFill>
                  <a:srgbClr val="008800"/>
                </a:solidFill>
              </a:rPr>
              <a:t>background-color</a:t>
            </a:r>
            <a:r>
              <a:rPr lang="es-AR" sz="1000">
                <a:solidFill>
                  <a:srgbClr val="333333"/>
                </a:solidFill>
              </a:rPr>
              <a:t>: </a:t>
            </a:r>
            <a:r>
              <a:rPr b="1" lang="es-AR" sz="1000">
                <a:solidFill>
                  <a:srgbClr val="6600EE"/>
                </a:solidFill>
              </a:rPr>
              <a:t>#CCCCCC</a:t>
            </a:r>
            <a:r>
              <a:rPr lang="es-AR" sz="1000">
                <a:solidFill>
                  <a:srgbClr val="333333"/>
                </a:solidFill>
              </a:rPr>
              <a:t>;</a:t>
            </a:r>
            <a:br>
              <a:rPr lang="es-AR" sz="1000">
                <a:solidFill>
                  <a:srgbClr val="333333"/>
                </a:solidFill>
              </a:rPr>
            </a:br>
            <a:r>
              <a:rPr lang="es-AR" sz="1000">
                <a:solidFill>
                  <a:srgbClr val="333333"/>
                </a:solidFill>
              </a:rPr>
              <a:t>}</a:t>
            </a:r>
            <a:br>
              <a:rPr lang="es-AR" sz="1000">
                <a:solidFill>
                  <a:srgbClr val="333333"/>
                </a:solidFill>
              </a:rPr>
            </a:br>
            <a:br>
              <a:rPr lang="es-AR" sz="1000">
                <a:solidFill>
                  <a:srgbClr val="333333"/>
                </a:solidFill>
              </a:rPr>
            </a:br>
            <a:r>
              <a:rPr b="1" lang="es-AR" sz="1000">
                <a:solidFill>
                  <a:srgbClr val="BB0066"/>
                </a:solidFill>
              </a:rPr>
              <a:t>.cuerpo</a:t>
            </a:r>
            <a:r>
              <a:rPr lang="es-AR" sz="1000">
                <a:solidFill>
                  <a:srgbClr val="333333"/>
                </a:solidFill>
              </a:rPr>
              <a:t> {</a:t>
            </a:r>
            <a:br>
              <a:rPr lang="es-AR" sz="1000">
                <a:solidFill>
                  <a:srgbClr val="333333"/>
                </a:solidFill>
              </a:rPr>
            </a:br>
            <a:r>
              <a:rPr lang="es-AR" sz="1000">
                <a:solidFill>
                  <a:srgbClr val="333333"/>
                </a:solidFill>
              </a:rPr>
              <a:t>  </a:t>
            </a:r>
            <a:r>
              <a:rPr b="1" lang="es-AR" sz="1000">
                <a:solidFill>
                  <a:srgbClr val="008800"/>
                </a:solidFill>
              </a:rPr>
              <a:t>background-color</a:t>
            </a:r>
            <a:r>
              <a:rPr lang="es-AR" sz="1000">
                <a:solidFill>
                  <a:srgbClr val="333333"/>
                </a:solidFill>
              </a:rPr>
              <a:t>: </a:t>
            </a:r>
            <a:r>
              <a:rPr b="1" lang="es-AR" sz="1000">
                <a:solidFill>
                  <a:srgbClr val="6600EE"/>
                </a:solidFill>
              </a:rPr>
              <a:t>#666666</a:t>
            </a:r>
            <a:r>
              <a:rPr lang="es-AR" sz="1000">
                <a:solidFill>
                  <a:srgbClr val="333333"/>
                </a:solidFill>
              </a:rPr>
              <a:t>;</a:t>
            </a:r>
            <a:br>
              <a:rPr lang="es-AR" sz="1000">
                <a:solidFill>
                  <a:srgbClr val="333333"/>
                </a:solidFill>
              </a:rPr>
            </a:br>
            <a:r>
              <a:rPr lang="es-AR" sz="1000">
                <a:solidFill>
                  <a:srgbClr val="333333"/>
                </a:solidFill>
              </a:rPr>
              <a:t>  </a:t>
            </a:r>
            <a:r>
              <a:rPr b="1" lang="es-AR" sz="1000">
                <a:solidFill>
                  <a:srgbClr val="008800"/>
                </a:solidFill>
              </a:rPr>
              <a:t>color</a:t>
            </a:r>
            <a:r>
              <a:rPr lang="es-AR" sz="1000">
                <a:solidFill>
                  <a:srgbClr val="333333"/>
                </a:solidFill>
              </a:rPr>
              <a:t>: </a:t>
            </a:r>
            <a:r>
              <a:rPr lang="es-AR" sz="1000">
                <a:solidFill>
                  <a:srgbClr val="007020"/>
                </a:solidFill>
              </a:rPr>
              <a:t>white</a:t>
            </a:r>
            <a:r>
              <a:rPr lang="es-AR" sz="1000">
                <a:solidFill>
                  <a:srgbClr val="333333"/>
                </a:solidFill>
              </a:rPr>
              <a:t>;</a:t>
            </a:r>
            <a:br>
              <a:rPr lang="es-AR" sz="1000">
                <a:solidFill>
                  <a:srgbClr val="333333"/>
                </a:solidFill>
              </a:rPr>
            </a:br>
            <a:r>
              <a:rPr lang="es-AR" sz="1000">
                <a:solidFill>
                  <a:srgbClr val="333333"/>
                </a:solidFill>
              </a:rPr>
              <a:t>  </a:t>
            </a:r>
            <a:r>
              <a:rPr b="1" lang="es-AR" sz="1000">
                <a:solidFill>
                  <a:srgbClr val="008800"/>
                </a:solidFill>
              </a:rPr>
              <a:t>height</a:t>
            </a:r>
            <a:r>
              <a:rPr lang="es-AR" sz="1000">
                <a:solidFill>
                  <a:srgbClr val="333333"/>
                </a:solidFill>
              </a:rPr>
              <a:t>: </a:t>
            </a:r>
            <a:r>
              <a:rPr b="1" lang="es-AR" sz="1000">
                <a:solidFill>
                  <a:srgbClr val="6600EE"/>
                </a:solidFill>
              </a:rPr>
              <a:t>300px</a:t>
            </a:r>
            <a:br>
              <a:rPr lang="es-AR" sz="1000">
                <a:solidFill>
                  <a:srgbClr val="333333"/>
                </a:solidFill>
              </a:rPr>
            </a:br>
            <a:r>
              <a:rPr lang="es-AR" sz="1000">
                <a:solidFill>
                  <a:srgbClr val="333333"/>
                </a:solidFill>
              </a:rPr>
              <a:t>}</a:t>
            </a:r>
            <a:br>
              <a:rPr lang="es-AR" sz="1000">
                <a:solidFill>
                  <a:srgbClr val="333333"/>
                </a:solidFill>
              </a:rPr>
            </a:br>
            <a:br>
              <a:rPr lang="es-AR" sz="1000">
                <a:solidFill>
                  <a:srgbClr val="333333"/>
                </a:solidFill>
              </a:rPr>
            </a:br>
            <a:r>
              <a:rPr b="1" lang="es-AR" sz="1000">
                <a:solidFill>
                  <a:srgbClr val="BB0066"/>
                </a:solidFill>
              </a:rPr>
              <a:t>.pie</a:t>
            </a:r>
            <a:r>
              <a:rPr lang="es-AR" sz="1000">
                <a:solidFill>
                  <a:srgbClr val="333333"/>
                </a:solidFill>
              </a:rPr>
              <a:t> {</a:t>
            </a:r>
            <a:br>
              <a:rPr lang="es-AR" sz="1000">
                <a:solidFill>
                  <a:srgbClr val="333333"/>
                </a:solidFill>
              </a:rPr>
            </a:br>
            <a:r>
              <a:rPr lang="es-AR" sz="1000">
                <a:solidFill>
                  <a:srgbClr val="333333"/>
                </a:solidFill>
              </a:rPr>
              <a:t>  </a:t>
            </a:r>
            <a:r>
              <a:rPr b="1" lang="es-AR" sz="1000">
                <a:solidFill>
                  <a:srgbClr val="008800"/>
                </a:solidFill>
              </a:rPr>
              <a:t>background-color</a:t>
            </a:r>
            <a:r>
              <a:rPr lang="es-AR" sz="1000">
                <a:solidFill>
                  <a:srgbClr val="333333"/>
                </a:solidFill>
              </a:rPr>
              <a:t>: </a:t>
            </a:r>
            <a:r>
              <a:rPr b="1" lang="es-AR" sz="1000">
                <a:solidFill>
                  <a:srgbClr val="6600EE"/>
                </a:solidFill>
              </a:rPr>
              <a:t>#00CCFF</a:t>
            </a:r>
            <a:r>
              <a:rPr lang="es-AR" sz="1000">
                <a:solidFill>
                  <a:srgbClr val="333333"/>
                </a:solidFill>
              </a:rPr>
              <a:t>;</a:t>
            </a:r>
            <a:br>
              <a:rPr lang="es-AR" sz="1000">
                <a:solidFill>
                  <a:srgbClr val="333333"/>
                </a:solidFill>
              </a:rPr>
            </a:br>
            <a:r>
              <a:rPr lang="es-AR" sz="1000">
                <a:solidFill>
                  <a:srgbClr val="333333"/>
                </a:solidFill>
              </a:rPr>
              <a:t>  </a:t>
            </a:r>
            <a:r>
              <a:rPr b="1" lang="es-AR" sz="1000">
                <a:solidFill>
                  <a:srgbClr val="008800"/>
                </a:solidFill>
              </a:rPr>
              <a:t>height</a:t>
            </a:r>
            <a:r>
              <a:rPr lang="es-AR" sz="1000">
                <a:solidFill>
                  <a:srgbClr val="333333"/>
                </a:solidFill>
              </a:rPr>
              <a:t>: </a:t>
            </a:r>
            <a:r>
              <a:rPr b="1" lang="es-AR" sz="1000">
                <a:solidFill>
                  <a:srgbClr val="6600EE"/>
                </a:solidFill>
              </a:rPr>
              <a:t>50px</a:t>
            </a:r>
            <a:br>
              <a:rPr lang="es-AR" sz="1000">
                <a:solidFill>
                  <a:srgbClr val="333333"/>
                </a:solidFill>
              </a:rPr>
            </a:br>
            <a:r>
              <a:rPr lang="es-AR" sz="1000">
                <a:solidFill>
                  <a:srgbClr val="333333"/>
                </a:solidFill>
              </a:rPr>
              <a:t>}</a:t>
            </a:r>
            <a:endParaRPr sz="1000">
              <a:solidFill>
                <a:srgbClr val="333333"/>
              </a:solidFill>
            </a:endParaRPr>
          </a:p>
        </p:txBody>
      </p:sp>
      <p:pic>
        <p:nvPicPr>
          <p:cNvPr id="250" name="Google Shape;25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538" y="1904125"/>
            <a:ext cx="4105275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Box Model</a:t>
            </a:r>
            <a:endParaRPr/>
          </a:p>
        </p:txBody>
      </p:sp>
      <p:sp>
        <p:nvSpPr>
          <p:cNvPr id="256" name="Google Shape;256;p34"/>
          <p:cNvSpPr txBox="1"/>
          <p:nvPr>
            <p:ph idx="4294967295" type="body"/>
          </p:nvPr>
        </p:nvSpPr>
        <p:spPr>
          <a:xfrm>
            <a:off x="159300" y="1102450"/>
            <a:ext cx="8520600" cy="306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/>
              <a:t>CSS utiliza el modelo de cajas / bloques que consta de 4 partes: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s-AR"/>
              <a:t>CONTENT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-AR"/>
              <a:t>PADDING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-AR"/>
              <a:t>BORDER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-AR"/>
              <a:t>MARGIN</a:t>
            </a:r>
            <a:endParaRPr/>
          </a:p>
        </p:txBody>
      </p:sp>
      <p:pic>
        <p:nvPicPr>
          <p:cNvPr descr="box_model.png" id="257" name="Google Shape;25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1373" y="2592650"/>
            <a:ext cx="6397126" cy="33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Box Model - CONTENT</a:t>
            </a:r>
            <a:endParaRPr/>
          </a:p>
        </p:txBody>
      </p:sp>
      <p:sp>
        <p:nvSpPr>
          <p:cNvPr id="263" name="Google Shape;263;p35"/>
          <p:cNvSpPr txBox="1"/>
          <p:nvPr>
            <p:ph idx="4294967295" type="body"/>
          </p:nvPr>
        </p:nvSpPr>
        <p:spPr>
          <a:xfrm>
            <a:off x="151925" y="1181224"/>
            <a:ext cx="2657700" cy="2475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b="1" lang="es-AR"/>
              <a:t>CONTENT</a:t>
            </a:r>
            <a:endParaRPr b="1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800"/>
              <a:buChar char="•"/>
            </a:pPr>
            <a:r>
              <a:rPr lang="es-AR">
                <a:solidFill>
                  <a:srgbClr val="999999"/>
                </a:solidFill>
              </a:rPr>
              <a:t>PADDING</a:t>
            </a:r>
            <a:endParaRPr>
              <a:solidFill>
                <a:srgbClr val="999999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800"/>
              <a:buChar char="•"/>
            </a:pPr>
            <a:r>
              <a:rPr lang="es-AR">
                <a:solidFill>
                  <a:srgbClr val="999999"/>
                </a:solidFill>
              </a:rPr>
              <a:t>BORDER</a:t>
            </a:r>
            <a:endParaRPr>
              <a:solidFill>
                <a:srgbClr val="999999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800"/>
              <a:buChar char="•"/>
            </a:pPr>
            <a:r>
              <a:rPr lang="es-AR">
                <a:solidFill>
                  <a:srgbClr val="999999"/>
                </a:solidFill>
              </a:rPr>
              <a:t>MARGIN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descr="box_model_content.png" id="264" name="Google Shape;26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4311" y="3191150"/>
            <a:ext cx="6397126" cy="338145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5"/>
          <p:cNvSpPr txBox="1"/>
          <p:nvPr/>
        </p:nvSpPr>
        <p:spPr>
          <a:xfrm>
            <a:off x="6182250" y="1548325"/>
            <a:ext cx="3009000" cy="15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AR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ALTO</a:t>
            </a:r>
            <a:r>
              <a:rPr lang="es-AR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(height) y </a:t>
            </a:r>
            <a:r>
              <a:rPr b="1" lang="es-AR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ANCHO</a:t>
            </a:r>
            <a:r>
              <a:rPr lang="es-AR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(width) de un elemento.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weigth_heigh.png" id="266" name="Google Shape;26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8300" y="1395925"/>
            <a:ext cx="3009142" cy="15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6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Box Model - PADDING</a:t>
            </a:r>
            <a:endParaRPr/>
          </a:p>
        </p:txBody>
      </p:sp>
      <p:sp>
        <p:nvSpPr>
          <p:cNvPr id="272" name="Google Shape;272;p36"/>
          <p:cNvSpPr txBox="1"/>
          <p:nvPr>
            <p:ph idx="4294967295" type="body"/>
          </p:nvPr>
        </p:nvSpPr>
        <p:spPr>
          <a:xfrm>
            <a:off x="159300" y="1178649"/>
            <a:ext cx="2458200" cy="222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2800"/>
              <a:buChar char="•"/>
            </a:pPr>
            <a:r>
              <a:rPr lang="es-AR">
                <a:solidFill>
                  <a:srgbClr val="999999"/>
                </a:solidFill>
              </a:rPr>
              <a:t>CONTENT</a:t>
            </a:r>
            <a:endParaRPr>
              <a:solidFill>
                <a:srgbClr val="999999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b="1" lang="es-AR"/>
              <a:t>PADDING</a:t>
            </a:r>
            <a:endParaRPr b="1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800"/>
              <a:buChar char="•"/>
            </a:pPr>
            <a:r>
              <a:rPr lang="es-AR">
                <a:solidFill>
                  <a:srgbClr val="999999"/>
                </a:solidFill>
              </a:rPr>
              <a:t>BORDER</a:t>
            </a:r>
            <a:endParaRPr>
              <a:solidFill>
                <a:srgbClr val="999999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800"/>
              <a:buChar char="•"/>
            </a:pPr>
            <a:r>
              <a:rPr lang="es-AR">
                <a:solidFill>
                  <a:srgbClr val="999999"/>
                </a:solidFill>
              </a:rPr>
              <a:t>MARGIN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descr="box_model_padding.png" id="273" name="Google Shape;27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3436" y="3188925"/>
            <a:ext cx="6397126" cy="338145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6"/>
          <p:cNvSpPr txBox="1"/>
          <p:nvPr/>
        </p:nvSpPr>
        <p:spPr>
          <a:xfrm>
            <a:off x="3061350" y="1459250"/>
            <a:ext cx="5440800" cy="12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Usado para generar</a:t>
            </a:r>
            <a:r>
              <a:rPr b="1" lang="es-AR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espaciado o margen INTERIOR</a:t>
            </a:r>
            <a:r>
              <a:rPr lang="es-AR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transparente dentro de un elemento.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Box Model - BORDER</a:t>
            </a:r>
            <a:endParaRPr/>
          </a:p>
        </p:txBody>
      </p:sp>
      <p:sp>
        <p:nvSpPr>
          <p:cNvPr id="280" name="Google Shape;280;p37"/>
          <p:cNvSpPr txBox="1"/>
          <p:nvPr>
            <p:ph idx="4294967295" type="body"/>
          </p:nvPr>
        </p:nvSpPr>
        <p:spPr>
          <a:xfrm>
            <a:off x="145975" y="1187524"/>
            <a:ext cx="2498100" cy="209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2800"/>
              <a:buChar char="•"/>
            </a:pPr>
            <a:r>
              <a:rPr lang="es-AR">
                <a:solidFill>
                  <a:srgbClr val="999999"/>
                </a:solidFill>
              </a:rPr>
              <a:t>CONTENT</a:t>
            </a:r>
            <a:endParaRPr>
              <a:solidFill>
                <a:srgbClr val="999999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800"/>
              <a:buChar char="•"/>
            </a:pPr>
            <a:r>
              <a:rPr lang="es-AR">
                <a:solidFill>
                  <a:srgbClr val="999999"/>
                </a:solidFill>
              </a:rPr>
              <a:t>PADDING</a:t>
            </a:r>
            <a:endParaRPr>
              <a:solidFill>
                <a:srgbClr val="999999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b="1" lang="es-AR"/>
              <a:t>BORDER</a:t>
            </a:r>
            <a:endParaRPr b="1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800"/>
              <a:buChar char="•"/>
            </a:pPr>
            <a:r>
              <a:rPr lang="es-AR">
                <a:solidFill>
                  <a:srgbClr val="999999"/>
                </a:solidFill>
              </a:rPr>
              <a:t>MARGIN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descr="box_model_border.png" id="281" name="Google Shape;28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861" y="3211025"/>
            <a:ext cx="6397126" cy="338145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7"/>
          <p:cNvSpPr txBox="1"/>
          <p:nvPr/>
        </p:nvSpPr>
        <p:spPr>
          <a:xfrm>
            <a:off x="3229775" y="1635925"/>
            <a:ext cx="54408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Se utiliza para bordear con una línea alrededor del elemento.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8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Box Model - MARGIN</a:t>
            </a:r>
            <a:endParaRPr/>
          </a:p>
        </p:txBody>
      </p:sp>
      <p:sp>
        <p:nvSpPr>
          <p:cNvPr id="288" name="Google Shape;288;p38"/>
          <p:cNvSpPr txBox="1"/>
          <p:nvPr>
            <p:ph idx="4294967295" type="body"/>
          </p:nvPr>
        </p:nvSpPr>
        <p:spPr>
          <a:xfrm>
            <a:off x="182225" y="1210474"/>
            <a:ext cx="2364900" cy="193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2800"/>
              <a:buChar char="•"/>
            </a:pPr>
            <a:r>
              <a:rPr lang="es-AR">
                <a:solidFill>
                  <a:srgbClr val="999999"/>
                </a:solidFill>
              </a:rPr>
              <a:t>CONTENT</a:t>
            </a:r>
            <a:endParaRPr>
              <a:solidFill>
                <a:srgbClr val="999999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800"/>
              <a:buChar char="•"/>
            </a:pPr>
            <a:r>
              <a:rPr lang="es-AR">
                <a:solidFill>
                  <a:srgbClr val="999999"/>
                </a:solidFill>
              </a:rPr>
              <a:t>PADDING</a:t>
            </a:r>
            <a:endParaRPr>
              <a:solidFill>
                <a:srgbClr val="999999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800"/>
              <a:buChar char="•"/>
            </a:pPr>
            <a:r>
              <a:rPr lang="es-AR">
                <a:solidFill>
                  <a:srgbClr val="999999"/>
                </a:solidFill>
              </a:rPr>
              <a:t>BORDER</a:t>
            </a:r>
            <a:endParaRPr>
              <a:solidFill>
                <a:srgbClr val="999999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b="1" lang="es-AR"/>
              <a:t>MARGIN</a:t>
            </a:r>
            <a:endParaRPr b="1"/>
          </a:p>
        </p:txBody>
      </p:sp>
      <p:pic>
        <p:nvPicPr>
          <p:cNvPr descr="box_model_margin.png" id="289" name="Google Shape;28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7548" y="3188800"/>
            <a:ext cx="6397126" cy="338145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8"/>
          <p:cNvSpPr txBox="1"/>
          <p:nvPr/>
        </p:nvSpPr>
        <p:spPr>
          <a:xfrm>
            <a:off x="3146825" y="2657125"/>
            <a:ext cx="54408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>
                <a:latin typeface="Proxima Nova"/>
                <a:ea typeface="Proxima Nova"/>
                <a:cs typeface="Proxima Nova"/>
                <a:sym typeface="Proxima Nova"/>
              </a:rPr>
              <a:t>PUEDE USARSE PARA SEPARAR BLOQUES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1" name="Google Shape;291;p38"/>
          <p:cNvSpPr txBox="1"/>
          <p:nvPr/>
        </p:nvSpPr>
        <p:spPr>
          <a:xfrm>
            <a:off x="3390124" y="1242600"/>
            <a:ext cx="4954200" cy="12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Usado para generar</a:t>
            </a:r>
            <a:r>
              <a:rPr b="1" lang="es-AR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margen EXTERIOR</a:t>
            </a:r>
            <a:r>
              <a:rPr lang="es-AR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transparente fuera de un elemento.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Box Model </a:t>
            </a:r>
            <a:endParaRPr/>
          </a:p>
        </p:txBody>
      </p:sp>
      <p:sp>
        <p:nvSpPr>
          <p:cNvPr id="297" name="Google Shape;297;p39"/>
          <p:cNvSpPr txBox="1"/>
          <p:nvPr/>
        </p:nvSpPr>
        <p:spPr>
          <a:xfrm>
            <a:off x="754175" y="6299950"/>
            <a:ext cx="58092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Live: </a:t>
            </a:r>
            <a:r>
              <a:rPr lang="es-AR" u="sng">
                <a:solidFill>
                  <a:schemeClr val="hlink"/>
                </a:solidFill>
                <a:hlinkClick r:id="rId3"/>
              </a:rPr>
              <a:t>http://codepen.io/webUnicen/pen/yMRawg</a:t>
            </a:r>
            <a:endParaRPr/>
          </a:p>
        </p:txBody>
      </p:sp>
      <p:pic>
        <p:nvPicPr>
          <p:cNvPr id="298" name="Google Shape;29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475" y="6214546"/>
            <a:ext cx="618575" cy="58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0499" y="1415950"/>
            <a:ext cx="7556359" cy="487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0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Box Model </a:t>
            </a:r>
            <a:endParaRPr/>
          </a:p>
        </p:txBody>
      </p:sp>
      <p:sp>
        <p:nvSpPr>
          <p:cNvPr id="305" name="Google Shape;305;p40"/>
          <p:cNvSpPr txBox="1"/>
          <p:nvPr/>
        </p:nvSpPr>
        <p:spPr>
          <a:xfrm>
            <a:off x="754175" y="6299950"/>
            <a:ext cx="58092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u="sng">
                <a:solidFill>
                  <a:schemeClr val="hlink"/>
                </a:solidFill>
                <a:hlinkClick r:id="rId3"/>
              </a:rPr>
              <a:t>Live: </a:t>
            </a:r>
            <a:r>
              <a:rPr lang="es-AR" u="sng">
                <a:solidFill>
                  <a:schemeClr val="hlink"/>
                </a:solidFill>
                <a:hlinkClick r:id="rId4"/>
              </a:rPr>
              <a:t>https://codepen.io/webUnicen/pen/qoRRqY</a:t>
            </a:r>
            <a:endParaRPr/>
          </a:p>
        </p:txBody>
      </p:sp>
      <p:pic>
        <p:nvPicPr>
          <p:cNvPr id="306" name="Google Shape;306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0475" y="6214546"/>
            <a:ext cx="618575" cy="58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0"/>
          <p:cNvPicPr preferRelativeResize="0"/>
          <p:nvPr/>
        </p:nvPicPr>
        <p:blipFill rotWithShape="1">
          <a:blip r:embed="rId6">
            <a:alphaModFix/>
          </a:blip>
          <a:srcRect b="0" l="1603" r="0" t="0"/>
          <a:stretch/>
        </p:blipFill>
        <p:spPr>
          <a:xfrm>
            <a:off x="541162" y="1840275"/>
            <a:ext cx="6692425" cy="4067649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40"/>
          <p:cNvSpPr txBox="1"/>
          <p:nvPr/>
        </p:nvSpPr>
        <p:spPr>
          <a:xfrm>
            <a:off x="416600" y="646800"/>
            <a:ext cx="8508300" cy="157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Y si usamos tamaños de </a:t>
            </a:r>
            <a:r>
              <a:rPr b="1" lang="es-AR" sz="24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propiedades irregulares</a:t>
            </a:r>
            <a:r>
              <a:rPr b="1" lang="es-AR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?</a:t>
            </a:r>
            <a:endParaRPr b="1"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9" name="Google Shape;309;p40"/>
          <p:cNvSpPr txBox="1"/>
          <p:nvPr/>
        </p:nvSpPr>
        <p:spPr>
          <a:xfrm>
            <a:off x="6214200" y="4290350"/>
            <a:ext cx="2099100" cy="22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/>
              <a:t>margin-top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/>
              <a:t>margin-bottom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/>
              <a:t>margin-left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/>
              <a:t>margin-right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AR">
                <a:solidFill>
                  <a:schemeClr val="dk1"/>
                </a:solidFill>
              </a:rPr>
              <a:t>padding-top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AR">
                <a:solidFill>
                  <a:schemeClr val="dk1"/>
                </a:solidFill>
              </a:rPr>
              <a:t>padding-bottom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AR">
                <a:solidFill>
                  <a:schemeClr val="dk1"/>
                </a:solidFill>
              </a:rPr>
              <a:t>padding-left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AR">
                <a:solidFill>
                  <a:schemeClr val="dk1"/>
                </a:solidFill>
              </a:rPr>
              <a:t>padding-right</a:t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1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Unidades de Medida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2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Unidades de medida</a:t>
            </a:r>
            <a:endParaRPr/>
          </a:p>
        </p:txBody>
      </p:sp>
      <p:sp>
        <p:nvSpPr>
          <p:cNvPr id="320" name="Google Shape;320;p42"/>
          <p:cNvSpPr txBox="1"/>
          <p:nvPr>
            <p:ph idx="4294967295" type="body"/>
          </p:nvPr>
        </p:nvSpPr>
        <p:spPr>
          <a:xfrm>
            <a:off x="311700" y="1286075"/>
            <a:ext cx="8645700" cy="534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/>
              <a:t>CSS divide las unidades de medida en dos grupos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AR"/>
              <a:t>ABSOLUTAS: </a:t>
            </a:r>
            <a:r>
              <a:rPr b="1" lang="es-AR"/>
              <a:t>pixeles (px) </a:t>
            </a:r>
            <a:r>
              <a:rPr lang="es-AR"/>
              <a:t>(</a:t>
            </a:r>
            <a:r>
              <a:rPr lang="es-AR"/>
              <a:t>pt - mm - cm)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2200"/>
              <a:t>Están</a:t>
            </a:r>
            <a:r>
              <a:rPr lang="es-AR" sz="2200"/>
              <a:t> completamente definidas, ya que su valor </a:t>
            </a:r>
            <a:r>
              <a:rPr b="1" lang="es-AR" sz="2200"/>
              <a:t>no depende de otro valor de referencia</a:t>
            </a:r>
            <a:r>
              <a:rPr lang="es-AR" sz="2200"/>
              <a:t>.</a:t>
            </a:r>
            <a:endParaRPr sz="2200"/>
          </a:p>
          <a:p>
            <a:pPr indent="-342900" lvl="0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s-AR" sz="1800"/>
              <a:t>Ajustan tama</a:t>
            </a:r>
            <a:r>
              <a:rPr lang="es-AR" sz="1800">
                <a:solidFill>
                  <a:schemeClr val="dk1"/>
                </a:solidFill>
              </a:rPr>
              <a:t>ños fijos en los navegadores y pantallas. 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AR" sz="1800">
                <a:solidFill>
                  <a:schemeClr val="dk1"/>
                </a:solidFill>
              </a:rPr>
              <a:t>Poca flexibilidad.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AR" sz="1800">
                <a:solidFill>
                  <a:schemeClr val="dk1"/>
                </a:solidFill>
              </a:rPr>
              <a:t>Sirve cuando conocemos tamaños de las salidas.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AR"/>
              <a:t>RELATIVAS: porcentaje (%) </a:t>
            </a:r>
            <a:r>
              <a:rPr lang="es-AR"/>
              <a:t> (em - rem - vw - vh)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2200"/>
              <a:t>No están completamente definidas, ya que su valor </a:t>
            </a:r>
            <a:r>
              <a:rPr b="1" lang="es-AR" sz="2200"/>
              <a:t>siempre es dependiente respecto a otro valor de referencia padre</a:t>
            </a:r>
            <a:r>
              <a:rPr lang="es-AR" sz="2200"/>
              <a:t>.</a:t>
            </a:r>
            <a:endParaRPr sz="2200"/>
          </a:p>
          <a:p>
            <a:pPr indent="-342900" lvl="0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s-AR" sz="1800"/>
              <a:t>Permiten ajustes con cambios de tamaños de pantalla.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AR" sz="1800"/>
              <a:t>Mayor flexibilidad.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Contenedores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Medida “Auto”</a:t>
            </a:r>
            <a:endParaRPr/>
          </a:p>
        </p:txBody>
      </p:sp>
      <p:sp>
        <p:nvSpPr>
          <p:cNvPr id="326" name="Google Shape;326;p43"/>
          <p:cNvSpPr txBox="1"/>
          <p:nvPr>
            <p:ph idx="4294967295" type="body"/>
          </p:nvPr>
        </p:nvSpPr>
        <p:spPr>
          <a:xfrm>
            <a:off x="311700" y="1211800"/>
            <a:ext cx="8520600" cy="520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/>
              <a:t>La opción </a:t>
            </a:r>
            <a:r>
              <a:rPr b="1" lang="es-AR"/>
              <a:t>auto </a:t>
            </a:r>
            <a:r>
              <a:rPr lang="es-AR"/>
              <a:t>significa </a:t>
            </a:r>
            <a:r>
              <a:rPr b="1" lang="es-AR"/>
              <a:t>“expandir”</a:t>
            </a:r>
            <a:r>
              <a:rPr lang="es-AR"/>
              <a:t> o ajustar automáticamente un tamaño.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AR"/>
              <a:t>Para centrar un bloque:</a:t>
            </a:r>
            <a:endParaRPr b="1"/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latin typeface="Consolas"/>
                <a:ea typeface="Consolas"/>
                <a:cs typeface="Consolas"/>
                <a:sym typeface="Consolas"/>
              </a:rPr>
              <a:t>.bloque 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-AR" sz="2000">
                <a:latin typeface="Consolas"/>
                <a:ea typeface="Consolas"/>
                <a:cs typeface="Consolas"/>
                <a:sym typeface="Consolas"/>
              </a:rPr>
              <a:t>width: 100px;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-AR" sz="2000">
                <a:latin typeface="Consolas"/>
                <a:ea typeface="Consolas"/>
                <a:cs typeface="Consolas"/>
                <a:sym typeface="Consolas"/>
              </a:rPr>
              <a:t>margin: 0 auto;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-AR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AR"/>
              <a:t>Para hacerlo ocupar el máximo espacio</a:t>
            </a:r>
            <a:endParaRPr b="1"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2000">
                <a:latin typeface="Consolas"/>
                <a:ea typeface="Consolas"/>
                <a:cs typeface="Consolas"/>
                <a:sym typeface="Consolas"/>
              </a:rPr>
              <a:t>.bloque 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2000">
                <a:latin typeface="Consolas"/>
                <a:ea typeface="Consolas"/>
                <a:cs typeface="Consolas"/>
                <a:sym typeface="Consolas"/>
              </a:rPr>
              <a:t>width: auto;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4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Medida “Auto”</a:t>
            </a:r>
            <a:endParaRPr/>
          </a:p>
        </p:txBody>
      </p:sp>
      <p:sp>
        <p:nvSpPr>
          <p:cNvPr id="332" name="Google Shape;332;p44"/>
          <p:cNvSpPr txBox="1"/>
          <p:nvPr/>
        </p:nvSpPr>
        <p:spPr>
          <a:xfrm>
            <a:off x="754175" y="6299950"/>
            <a:ext cx="58092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Live:</a:t>
            </a:r>
            <a:r>
              <a:rPr lang="es-AR" u="sng">
                <a:solidFill>
                  <a:schemeClr val="hlink"/>
                </a:solidFill>
                <a:hlinkClick r:id="rId3"/>
              </a:rPr>
              <a:t> http://codepen.io/webUnicen/pen/</a:t>
            </a:r>
            <a:r>
              <a:rPr lang="es-AR" u="sng">
                <a:solidFill>
                  <a:schemeClr val="hlink"/>
                </a:solidFill>
                <a:hlinkClick r:id="rId4"/>
              </a:rPr>
              <a:t>qrQzQd</a:t>
            </a:r>
            <a:endParaRPr/>
          </a:p>
        </p:txBody>
      </p:sp>
      <p:pic>
        <p:nvPicPr>
          <p:cNvPr descr="auto.png" id="333" name="Google Shape;333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00600" y="1612500"/>
            <a:ext cx="6343000" cy="283015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4"/>
          <p:cNvSpPr txBox="1"/>
          <p:nvPr/>
        </p:nvSpPr>
        <p:spPr>
          <a:xfrm>
            <a:off x="110625" y="2959550"/>
            <a:ext cx="2690400" cy="3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200"/>
              <a:t>HTML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&lt;div </a:t>
            </a:r>
            <a:r>
              <a:rPr lang="es-AR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-A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AR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"bloque1"</a:t>
            </a:r>
            <a:r>
              <a:rPr lang="es-A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es-AR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AR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A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&lt;h1&gt;</a:t>
            </a:r>
            <a:r>
              <a:rPr lang="es-AR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Bloque 1 </a:t>
            </a:r>
            <a:r>
              <a:rPr lang="es-A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br>
              <a:rPr lang="es-AR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A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br>
              <a:rPr lang="es-AR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A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&lt;div </a:t>
            </a:r>
            <a:r>
              <a:rPr lang="es-AR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-A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AR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"bloque2"</a:t>
            </a:r>
            <a:r>
              <a:rPr lang="es-A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es-AR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AR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A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&lt;h1&gt;</a:t>
            </a:r>
            <a:r>
              <a:rPr lang="es-AR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Bloque 2</a:t>
            </a:r>
            <a:r>
              <a:rPr lang="es-A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br>
              <a:rPr lang="es-AR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A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br>
              <a:rPr lang="es-AR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A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&lt;div </a:t>
            </a:r>
            <a:r>
              <a:rPr lang="es-AR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-A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AR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"bloque3"</a:t>
            </a:r>
            <a:r>
              <a:rPr lang="es-A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es-AR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AR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A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&lt;h1&gt;</a:t>
            </a:r>
            <a:r>
              <a:rPr lang="es-AR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Bloque 3</a:t>
            </a:r>
            <a:r>
              <a:rPr lang="es-A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br>
              <a:rPr lang="es-AR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AR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A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&lt;div </a:t>
            </a:r>
            <a:r>
              <a:rPr lang="es-AR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-A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AR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"bloque1"</a:t>
            </a:r>
            <a:r>
              <a:rPr lang="es-A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es-AR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AR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s-A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&lt;h1&gt;</a:t>
            </a:r>
            <a:r>
              <a:rPr lang="es-AR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Bloque 1 </a:t>
            </a:r>
            <a:r>
              <a:rPr lang="es-A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br>
              <a:rPr lang="es-AR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AR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A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br>
              <a:rPr lang="es-AR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AR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A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&lt;div </a:t>
            </a:r>
            <a:r>
              <a:rPr lang="es-AR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-A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AR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"bloque2"</a:t>
            </a:r>
            <a:r>
              <a:rPr lang="es-A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es-AR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AR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s-A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&lt;h1&gt;</a:t>
            </a:r>
            <a:r>
              <a:rPr lang="es-AR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Bloque 2</a:t>
            </a:r>
            <a:r>
              <a:rPr lang="es-A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br>
              <a:rPr lang="es-AR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AR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A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br>
              <a:rPr lang="es-AR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A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35" name="Google Shape;335;p44"/>
          <p:cNvSpPr txBox="1"/>
          <p:nvPr/>
        </p:nvSpPr>
        <p:spPr>
          <a:xfrm>
            <a:off x="7067650" y="2929200"/>
            <a:ext cx="2164200" cy="3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200"/>
              <a:t>CSS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rgbClr val="980000"/>
                </a:solidFill>
              </a:rPr>
              <a:t>div.bloque1 {</a:t>
            </a:r>
            <a:endParaRPr sz="12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/>
              <a:t>  width: 200px;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/>
              <a:t>  margin: 0 auto;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/>
              <a:t>  border: 3px solid;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rgbClr val="980000"/>
                </a:solidFill>
              </a:rPr>
              <a:t>}</a:t>
            </a:r>
            <a:endParaRPr sz="12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rgbClr val="980000"/>
                </a:solidFill>
              </a:rPr>
              <a:t>div.bloque2 {</a:t>
            </a:r>
            <a:endParaRPr sz="12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/>
              <a:t>  width: auto;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/>
              <a:t>  border: 3px solid red;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rgbClr val="980000"/>
                </a:solidFill>
              </a:rPr>
              <a:t>}</a:t>
            </a:r>
            <a:endParaRPr sz="12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rgbClr val="980000"/>
                </a:solidFill>
              </a:rPr>
              <a:t>div.bloque3 {</a:t>
            </a:r>
            <a:endParaRPr sz="12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/>
              <a:t>  width: 700px;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/>
              <a:t>  border: 3px solid red;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/>
              <a:t>  margin: 0 auto;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rgbClr val="980000"/>
                </a:solidFill>
              </a:rPr>
              <a:t>}</a:t>
            </a:r>
            <a:endParaRPr sz="12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336" name="Google Shape;336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0475" y="6214546"/>
            <a:ext cx="618575" cy="584225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44"/>
          <p:cNvSpPr txBox="1"/>
          <p:nvPr/>
        </p:nvSpPr>
        <p:spPr>
          <a:xfrm>
            <a:off x="1086600" y="945750"/>
            <a:ext cx="69708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solidFill>
                  <a:schemeClr val="dk1"/>
                </a:solidFill>
              </a:rPr>
              <a:t>Posicionando elementos con opción “auto”</a:t>
            </a:r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5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Tipos de cajas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6"/>
          <p:cNvSpPr txBox="1"/>
          <p:nvPr>
            <p:ph idx="4294967295" type="body"/>
          </p:nvPr>
        </p:nvSpPr>
        <p:spPr>
          <a:xfrm>
            <a:off x="311700" y="721449"/>
            <a:ext cx="8520600" cy="569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AR" sz="2800">
                <a:latin typeface="Arial"/>
                <a:ea typeface="Arial"/>
                <a:cs typeface="Arial"/>
                <a:sym typeface="Arial"/>
              </a:rPr>
              <a:t>¿Pero </a:t>
            </a:r>
            <a:r>
              <a:rPr b="1" lang="es-AR" sz="2800">
                <a:latin typeface="Arial"/>
                <a:ea typeface="Arial"/>
                <a:cs typeface="Arial"/>
                <a:sym typeface="Arial"/>
              </a:rPr>
              <a:t>cómo</a:t>
            </a:r>
            <a:r>
              <a:rPr b="1" lang="es-AR" sz="2800">
                <a:latin typeface="Arial"/>
                <a:ea typeface="Arial"/>
                <a:cs typeface="Arial"/>
                <a:sym typeface="Arial"/>
              </a:rPr>
              <a:t> hacemos si queremos posicionar elementos de una manera </a:t>
            </a:r>
            <a:r>
              <a:rPr b="1" lang="es-AR" sz="2800">
                <a:latin typeface="Arial"/>
                <a:ea typeface="Arial"/>
                <a:cs typeface="Arial"/>
                <a:sym typeface="Arial"/>
              </a:rPr>
              <a:t>más</a:t>
            </a:r>
            <a:r>
              <a:rPr b="1" lang="es-AR" sz="2800">
                <a:latin typeface="Arial"/>
                <a:ea typeface="Arial"/>
                <a:cs typeface="Arial"/>
                <a:sym typeface="Arial"/>
              </a:rPr>
              <a:t> avanzada?</a:t>
            </a:r>
            <a:endParaRPr b="1"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46"/>
          <p:cNvSpPr txBox="1"/>
          <p:nvPr/>
        </p:nvSpPr>
        <p:spPr>
          <a:xfrm>
            <a:off x="1299025" y="2403775"/>
            <a:ext cx="6823500" cy="11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</p:txBody>
      </p:sp>
      <p:sp>
        <p:nvSpPr>
          <p:cNvPr id="349" name="Google Shape;349;p46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Pregunta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Layout </a:t>
            </a:r>
            <a:r>
              <a:rPr lang="es-AR"/>
              <a:t>- Un bosquejo</a:t>
            </a:r>
            <a:endParaRPr/>
          </a:p>
        </p:txBody>
      </p:sp>
      <p:sp>
        <p:nvSpPr>
          <p:cNvPr id="355" name="Google Shape;355;p47"/>
          <p:cNvSpPr txBox="1"/>
          <p:nvPr>
            <p:ph idx="4294967295" type="body"/>
          </p:nvPr>
        </p:nvSpPr>
        <p:spPr>
          <a:xfrm>
            <a:off x="311700" y="721449"/>
            <a:ext cx="8520600" cy="569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AR"/>
              <a:t>¿Cómo queremos que se vea?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box_model_blocks.png" id="356" name="Google Shape;35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025" y="2513750"/>
            <a:ext cx="3765376" cy="2434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x_model_blocks_edit_flujo.png" id="357" name="Google Shape;357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0225" y="2513749"/>
            <a:ext cx="3922076" cy="4012326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7"/>
          <p:cNvSpPr txBox="1"/>
          <p:nvPr/>
        </p:nvSpPr>
        <p:spPr>
          <a:xfrm>
            <a:off x="1521963" y="2114750"/>
            <a:ext cx="14475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/>
              <a:t>EXPECTATIVA</a:t>
            </a:r>
            <a:endParaRPr b="1"/>
          </a:p>
        </p:txBody>
      </p:sp>
      <p:sp>
        <p:nvSpPr>
          <p:cNvPr id="359" name="Google Shape;359;p47"/>
          <p:cNvSpPr txBox="1"/>
          <p:nvPr/>
        </p:nvSpPr>
        <p:spPr>
          <a:xfrm>
            <a:off x="6147500" y="2114750"/>
            <a:ext cx="14475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/>
              <a:t>REALIDAD</a:t>
            </a:r>
            <a:endParaRPr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8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Posicionamiento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/>
              <a:t>Bloques flujo normal sin posicionamiento</a:t>
            </a:r>
            <a:endParaRPr sz="1800"/>
          </a:p>
        </p:txBody>
      </p:sp>
      <p:sp>
        <p:nvSpPr>
          <p:cNvPr id="365" name="Google Shape;365;p48"/>
          <p:cNvSpPr txBox="1"/>
          <p:nvPr>
            <p:ph idx="4294967295" type="body"/>
          </p:nvPr>
        </p:nvSpPr>
        <p:spPr>
          <a:xfrm>
            <a:off x="311700" y="1873250"/>
            <a:ext cx="4575600" cy="454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>
                <a:solidFill>
                  <a:schemeClr val="dk1"/>
                </a:solidFill>
              </a:rPr>
              <a:t>¿Qué pasó?</a:t>
            </a:r>
            <a:endParaRPr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s-AR">
                <a:solidFill>
                  <a:schemeClr val="dk1"/>
                </a:solidFill>
              </a:rPr>
              <a:t>Definimos medidas de las columnas, pero el flujo de la página las apilo una abajo de otra.</a:t>
            </a:r>
            <a:br>
              <a:rPr lang="es-AR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s-AR">
                <a:solidFill>
                  <a:schemeClr val="dk1"/>
                </a:solidFill>
              </a:rPr>
              <a:t>Cada caja pone un “enter”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descr="box_model_blocks_edit_flujo.png" id="366" name="Google Shape;36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9450" y="1873250"/>
            <a:ext cx="3532401" cy="3613676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48"/>
          <p:cNvSpPr/>
          <p:nvPr/>
        </p:nvSpPr>
        <p:spPr>
          <a:xfrm>
            <a:off x="5168709" y="2145247"/>
            <a:ext cx="3915700" cy="3672650"/>
          </a:xfrm>
          <a:custGeom>
            <a:rect b="b" l="l" r="r" t="t"/>
            <a:pathLst>
              <a:path extrusionOk="0" h="146906" w="156628">
                <a:moveTo>
                  <a:pt x="11451" y="1734"/>
                </a:moveTo>
                <a:cubicBezTo>
                  <a:pt x="34468" y="1813"/>
                  <a:pt x="149554" y="-2508"/>
                  <a:pt x="149554" y="2205"/>
                </a:cubicBezTo>
                <a:cubicBezTo>
                  <a:pt x="149554" y="6918"/>
                  <a:pt x="20171" y="24358"/>
                  <a:pt x="11451" y="30014"/>
                </a:cubicBezTo>
                <a:cubicBezTo>
                  <a:pt x="2731" y="35670"/>
                  <a:pt x="98021" y="28128"/>
                  <a:pt x="97235" y="36141"/>
                </a:cubicBezTo>
                <a:cubicBezTo>
                  <a:pt x="96450" y="44154"/>
                  <a:pt x="11451" y="70471"/>
                  <a:pt x="6738" y="78091"/>
                </a:cubicBezTo>
                <a:cubicBezTo>
                  <a:pt x="2025" y="85711"/>
                  <a:pt x="68719" y="73927"/>
                  <a:pt x="68955" y="81861"/>
                </a:cubicBezTo>
                <a:cubicBezTo>
                  <a:pt x="69191" y="89795"/>
                  <a:pt x="-6459" y="118469"/>
                  <a:pt x="8152" y="125696"/>
                </a:cubicBezTo>
                <a:cubicBezTo>
                  <a:pt x="22764" y="132923"/>
                  <a:pt x="155760" y="123340"/>
                  <a:pt x="156624" y="125225"/>
                </a:cubicBezTo>
                <a:cubicBezTo>
                  <a:pt x="157488" y="127110"/>
                  <a:pt x="38553" y="133395"/>
                  <a:pt x="13336" y="137008"/>
                </a:cubicBezTo>
                <a:cubicBezTo>
                  <a:pt x="-11881" y="140622"/>
                  <a:pt x="6659" y="145256"/>
                  <a:pt x="5324" y="146906"/>
                </a:cubicBezTo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diamond"/>
            <a:tailEnd len="med" w="med" type="oval"/>
          </a:ln>
        </p:spPr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Tipos de Cajas (Type of Boxes)</a:t>
            </a:r>
            <a:endParaRPr/>
          </a:p>
        </p:txBody>
      </p:sp>
      <p:sp>
        <p:nvSpPr>
          <p:cNvPr id="373" name="Google Shape;373;p49"/>
          <p:cNvSpPr txBox="1"/>
          <p:nvPr>
            <p:ph idx="4294967295" type="body"/>
          </p:nvPr>
        </p:nvSpPr>
        <p:spPr>
          <a:xfrm>
            <a:off x="311700" y="1310925"/>
            <a:ext cx="8520600" cy="525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CSS puede definir la manera en la que los elementos de una página</a:t>
            </a:r>
            <a:r>
              <a:rPr b="1" lang="es-AR">
                <a:solidFill>
                  <a:schemeClr val="dk1"/>
                </a:solidFill>
              </a:rPr>
              <a:t> “encajan” </a:t>
            </a:r>
            <a:r>
              <a:rPr lang="es-AR">
                <a:solidFill>
                  <a:schemeClr val="dk1"/>
                </a:solidFill>
              </a:rPr>
              <a:t>uno con otros.</a:t>
            </a:r>
            <a:br>
              <a:rPr lang="es-AR">
                <a:solidFill>
                  <a:schemeClr val="dk1"/>
                </a:solidFill>
              </a:rPr>
            </a:br>
            <a:r>
              <a:rPr lang="es-AR">
                <a:solidFill>
                  <a:schemeClr val="dk1"/>
                </a:solidFill>
              </a:rPr>
              <a:t>Estas maneras se pueden categorizar en:</a:t>
            </a:r>
            <a:endParaRPr>
              <a:solidFill>
                <a:schemeClr val="dk1"/>
              </a:solidFill>
            </a:endParaRPr>
          </a:p>
          <a:p>
            <a:pPr indent="-406400" lvl="0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b="1" lang="es-AR">
                <a:solidFill>
                  <a:schemeClr val="accent2"/>
                </a:solidFill>
              </a:rPr>
              <a:t>BLOCK</a:t>
            </a:r>
            <a:endParaRPr b="1">
              <a:solidFill>
                <a:schemeClr val="accent2"/>
              </a:solidFill>
            </a:endParaRPr>
          </a:p>
          <a:p>
            <a:pPr indent="-4064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b="1" lang="es-AR">
                <a:solidFill>
                  <a:schemeClr val="accent2"/>
                </a:solidFill>
              </a:rPr>
              <a:t>INLINE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AR"/>
              <a:t>Se controlan con la propiedad </a:t>
            </a:r>
            <a:r>
              <a:rPr b="1" lang="es-AR"/>
              <a:t>display.</a:t>
            </a:r>
            <a:endParaRPr>
              <a:solidFill>
                <a:schemeClr val="dk1"/>
              </a:solidFill>
            </a:endParaRPr>
          </a:p>
          <a:p>
            <a:pPr indent="0" lvl="0" marL="1828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elemento {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display: block | inline ;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1346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1346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1346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1346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0"/>
          <p:cNvSpPr txBox="1"/>
          <p:nvPr>
            <p:ph type="title"/>
          </p:nvPr>
        </p:nvSpPr>
        <p:spPr>
          <a:xfrm>
            <a:off x="69291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/>
              <a:t>Tipos de Cajas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/>
              <a:t>Block vs Inline</a:t>
            </a:r>
            <a:endParaRPr/>
          </a:p>
        </p:txBody>
      </p:sp>
      <p:sp>
        <p:nvSpPr>
          <p:cNvPr id="379" name="Google Shape;379;p50"/>
          <p:cNvSpPr/>
          <p:nvPr/>
        </p:nvSpPr>
        <p:spPr>
          <a:xfrm>
            <a:off x="705175" y="2663475"/>
            <a:ext cx="3381000" cy="68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rgbClr val="666666"/>
                </a:solidFill>
              </a:rPr>
              <a:t>element-1 {display: block}</a:t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380" name="Google Shape;380;p50"/>
          <p:cNvSpPr/>
          <p:nvPr/>
        </p:nvSpPr>
        <p:spPr>
          <a:xfrm>
            <a:off x="705175" y="3501675"/>
            <a:ext cx="3381000" cy="68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rgbClr val="666666"/>
                </a:solidFill>
              </a:rPr>
              <a:t>element-2 {display: block}</a:t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381" name="Google Shape;381;p50"/>
          <p:cNvSpPr/>
          <p:nvPr/>
        </p:nvSpPr>
        <p:spPr>
          <a:xfrm>
            <a:off x="705175" y="4339875"/>
            <a:ext cx="3381000" cy="68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rgbClr val="666666"/>
                </a:solidFill>
              </a:rPr>
              <a:t>element-3 {display: block}</a:t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382" name="Google Shape;382;p50"/>
          <p:cNvSpPr/>
          <p:nvPr/>
        </p:nvSpPr>
        <p:spPr>
          <a:xfrm>
            <a:off x="705175" y="5178075"/>
            <a:ext cx="3381000" cy="68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rgbClr val="666666"/>
                </a:solidFill>
              </a:rPr>
              <a:t>element-4 {display: block}</a:t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383" name="Google Shape;383;p50"/>
          <p:cNvSpPr txBox="1"/>
          <p:nvPr/>
        </p:nvSpPr>
        <p:spPr>
          <a:xfrm>
            <a:off x="64250" y="1967738"/>
            <a:ext cx="4436100" cy="8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&lt;h1&gt;...&lt;h5&gt;, &lt;p&gt;, &lt;div&gt; ....</a:t>
            </a:r>
            <a:endParaRPr sz="1800"/>
          </a:p>
        </p:txBody>
      </p:sp>
      <p:sp>
        <p:nvSpPr>
          <p:cNvPr id="384" name="Google Shape;384;p50"/>
          <p:cNvSpPr/>
          <p:nvPr/>
        </p:nvSpPr>
        <p:spPr>
          <a:xfrm>
            <a:off x="5258500" y="3095475"/>
            <a:ext cx="975900" cy="192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rgbClr val="666666"/>
                </a:solidFill>
              </a:rPr>
              <a:t>element-1 { display: inline}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85" name="Google Shape;385;p50"/>
          <p:cNvSpPr txBox="1"/>
          <p:nvPr/>
        </p:nvSpPr>
        <p:spPr>
          <a:xfrm>
            <a:off x="4629725" y="2093475"/>
            <a:ext cx="4198200" cy="11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&lt;a&gt;, &lt;span&gt;, &lt;strong&gt;, &lt;img&gt; ...</a:t>
            </a:r>
            <a:endParaRPr sz="1800"/>
          </a:p>
        </p:txBody>
      </p:sp>
      <p:sp>
        <p:nvSpPr>
          <p:cNvPr id="386" name="Google Shape;386;p50"/>
          <p:cNvSpPr/>
          <p:nvPr/>
        </p:nvSpPr>
        <p:spPr>
          <a:xfrm>
            <a:off x="6339529" y="3095475"/>
            <a:ext cx="975900" cy="192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rgbClr val="666666"/>
                </a:solidFill>
              </a:rPr>
              <a:t>element-2 { display: inline}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87" name="Google Shape;387;p50"/>
          <p:cNvSpPr/>
          <p:nvPr/>
        </p:nvSpPr>
        <p:spPr>
          <a:xfrm>
            <a:off x="7420558" y="3095475"/>
            <a:ext cx="975900" cy="192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rgbClr val="666666"/>
                </a:solidFill>
              </a:rPr>
              <a:t>element-3 { display: inline}</a:t>
            </a:r>
            <a:endParaRPr>
              <a:solidFill>
                <a:srgbClr val="666666"/>
              </a:solidFill>
            </a:endParaRPr>
          </a:p>
        </p:txBody>
      </p:sp>
      <p:cxnSp>
        <p:nvCxnSpPr>
          <p:cNvPr id="388" name="Google Shape;388;p50"/>
          <p:cNvCxnSpPr/>
          <p:nvPr/>
        </p:nvCxnSpPr>
        <p:spPr>
          <a:xfrm>
            <a:off x="4629725" y="1572975"/>
            <a:ext cx="0" cy="47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Tipos de Cajas - Block vs Inline</a:t>
            </a:r>
            <a:endParaRPr/>
          </a:p>
        </p:txBody>
      </p:sp>
      <p:cxnSp>
        <p:nvCxnSpPr>
          <p:cNvPr id="394" name="Google Shape;394;p51"/>
          <p:cNvCxnSpPr/>
          <p:nvPr/>
        </p:nvCxnSpPr>
        <p:spPr>
          <a:xfrm flipH="1">
            <a:off x="4340815" y="2186375"/>
            <a:ext cx="19800" cy="112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5" name="Google Shape;395;p51"/>
          <p:cNvSpPr txBox="1"/>
          <p:nvPr/>
        </p:nvSpPr>
        <p:spPr>
          <a:xfrm>
            <a:off x="358575" y="2054725"/>
            <a:ext cx="3658500" cy="11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/>
              <a:t>Las cajas </a:t>
            </a:r>
            <a:r>
              <a:rPr b="1" lang="es-AR" sz="2400"/>
              <a:t>block </a:t>
            </a:r>
            <a:r>
              <a:rPr lang="es-AR" sz="2400"/>
              <a:t>por defecto se apilan una encima de otra.</a:t>
            </a:r>
            <a:endParaRPr sz="2400"/>
          </a:p>
        </p:txBody>
      </p:sp>
      <p:sp>
        <p:nvSpPr>
          <p:cNvPr id="396" name="Google Shape;396;p51"/>
          <p:cNvSpPr txBox="1"/>
          <p:nvPr/>
        </p:nvSpPr>
        <p:spPr>
          <a:xfrm>
            <a:off x="4701975" y="2034025"/>
            <a:ext cx="36585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/>
              <a:t>Las cajas </a:t>
            </a:r>
            <a:r>
              <a:rPr b="1" lang="es-AR" sz="2400"/>
              <a:t>inline </a:t>
            </a:r>
            <a:r>
              <a:rPr lang="es-AR" sz="2400"/>
              <a:t>no mueven los elementos alrededor de ellas.</a:t>
            </a:r>
            <a:endParaRPr sz="2400"/>
          </a:p>
        </p:txBody>
      </p:sp>
      <p:sp>
        <p:nvSpPr>
          <p:cNvPr id="397" name="Google Shape;397;p51"/>
          <p:cNvSpPr/>
          <p:nvPr/>
        </p:nvSpPr>
        <p:spPr>
          <a:xfrm>
            <a:off x="2814269" y="4002000"/>
            <a:ext cx="5955000" cy="8736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/>
              <a:t>Este es un simple párrafo de ejemplo.</a:t>
            </a:r>
            <a:endParaRPr sz="2400"/>
          </a:p>
        </p:txBody>
      </p:sp>
      <p:sp>
        <p:nvSpPr>
          <p:cNvPr id="398" name="Google Shape;398;p51"/>
          <p:cNvSpPr/>
          <p:nvPr/>
        </p:nvSpPr>
        <p:spPr>
          <a:xfrm>
            <a:off x="2814269" y="4979270"/>
            <a:ext cx="5955000" cy="8736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/>
              <a:t>Este es </a:t>
            </a:r>
            <a:r>
              <a:rPr b="1" i="1" lang="es-AR" sz="2400">
                <a:solidFill>
                  <a:srgbClr val="6AA84F"/>
                </a:solidFill>
              </a:rPr>
              <a:t>otro simple</a:t>
            </a:r>
            <a:r>
              <a:rPr lang="es-AR" sz="2400"/>
              <a:t> párrafo de ejemplo.</a:t>
            </a:r>
            <a:endParaRPr sz="2400"/>
          </a:p>
        </p:txBody>
      </p:sp>
      <p:sp>
        <p:nvSpPr>
          <p:cNvPr id="399" name="Google Shape;399;p51"/>
          <p:cNvSpPr/>
          <p:nvPr/>
        </p:nvSpPr>
        <p:spPr>
          <a:xfrm>
            <a:off x="3344325" y="4914450"/>
            <a:ext cx="1377900" cy="3801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51"/>
          <p:cNvSpPr txBox="1"/>
          <p:nvPr/>
        </p:nvSpPr>
        <p:spPr>
          <a:xfrm>
            <a:off x="0" y="4748375"/>
            <a:ext cx="2247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/>
              <a:t>BLOCK BOX</a:t>
            </a:r>
            <a:endParaRPr b="1" sz="2400"/>
          </a:p>
        </p:txBody>
      </p:sp>
      <p:cxnSp>
        <p:nvCxnSpPr>
          <p:cNvPr id="401" name="Google Shape;401;p51"/>
          <p:cNvCxnSpPr>
            <a:stCxn id="397" idx="1"/>
            <a:endCxn id="400" idx="3"/>
          </p:cNvCxnSpPr>
          <p:nvPr/>
        </p:nvCxnSpPr>
        <p:spPr>
          <a:xfrm flipH="1">
            <a:off x="2247269" y="4438800"/>
            <a:ext cx="567000" cy="55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2" name="Google Shape;402;p51"/>
          <p:cNvCxnSpPr>
            <a:endCxn id="400" idx="3"/>
          </p:cNvCxnSpPr>
          <p:nvPr/>
        </p:nvCxnSpPr>
        <p:spPr>
          <a:xfrm rot="10800000">
            <a:off x="2247300" y="4992125"/>
            <a:ext cx="506400" cy="32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3" name="Google Shape;403;p51"/>
          <p:cNvSpPr txBox="1"/>
          <p:nvPr/>
        </p:nvSpPr>
        <p:spPr>
          <a:xfrm>
            <a:off x="5320478" y="5904675"/>
            <a:ext cx="2694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/>
              <a:t>INLINE BOX</a:t>
            </a:r>
            <a:endParaRPr b="1" sz="2400"/>
          </a:p>
        </p:txBody>
      </p:sp>
      <p:cxnSp>
        <p:nvCxnSpPr>
          <p:cNvPr id="404" name="Google Shape;404;p51"/>
          <p:cNvCxnSpPr>
            <a:endCxn id="403" idx="1"/>
          </p:cNvCxnSpPr>
          <p:nvPr/>
        </p:nvCxnSpPr>
        <p:spPr>
          <a:xfrm>
            <a:off x="4794878" y="5776425"/>
            <a:ext cx="525600" cy="3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2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Otras Propiedades de Posicionamiento</a:t>
            </a:r>
            <a:endParaRPr/>
          </a:p>
        </p:txBody>
      </p:sp>
      <p:sp>
        <p:nvSpPr>
          <p:cNvPr id="410" name="Google Shape;410;p52"/>
          <p:cNvSpPr txBox="1"/>
          <p:nvPr>
            <p:ph idx="4294967295" type="body"/>
          </p:nvPr>
        </p:nvSpPr>
        <p:spPr>
          <a:xfrm>
            <a:off x="299900" y="1576800"/>
            <a:ext cx="4142400" cy="215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AR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b="1" lang="es-AR">
                <a:latin typeface="Consolas"/>
                <a:ea typeface="Consolas"/>
                <a:cs typeface="Consolas"/>
                <a:sym typeface="Consolas"/>
              </a:rPr>
              <a:t>: inline-block</a:t>
            </a:r>
            <a:r>
              <a:rPr b="1" lang="es-AR"/>
              <a:t>;</a:t>
            </a:r>
            <a:r>
              <a:rPr lang="es-AR"/>
              <a:t>   es una combinación de los dos tipos anteriores.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1400"/>
              <a:t> </a:t>
            </a:r>
            <a:r>
              <a:rPr lang="es-AR" sz="1400" u="sng">
                <a:solidFill>
                  <a:schemeClr val="hlink"/>
                </a:solidFill>
                <a:hlinkClick r:id="rId3"/>
              </a:rPr>
              <a:t>https://codepen.io/webUnicen/pen/RMJZGz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1" name="Google Shape;411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650" y="3593275"/>
            <a:ext cx="4644801" cy="309433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52"/>
          <p:cNvSpPr txBox="1"/>
          <p:nvPr>
            <p:ph idx="4294967295" type="body"/>
          </p:nvPr>
        </p:nvSpPr>
        <p:spPr>
          <a:xfrm>
            <a:off x="4971850" y="1685575"/>
            <a:ext cx="4076100" cy="456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AR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b="1" lang="es-AR">
                <a:latin typeface="Consolas"/>
                <a:ea typeface="Consolas"/>
                <a:cs typeface="Consolas"/>
                <a:sym typeface="Consolas"/>
              </a:rPr>
              <a:t>: none</a:t>
            </a:r>
            <a:r>
              <a:rPr b="1" lang="es-AR"/>
              <a:t>;</a:t>
            </a:r>
            <a:r>
              <a:rPr lang="es-AR"/>
              <a:t>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/>
              <a:t>oculta el elemento de la página.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2000"/>
              <a:t>S</a:t>
            </a:r>
            <a:r>
              <a:rPr lang="es-AR" sz="2000"/>
              <a:t>e usa comúnmente con JavaScript para ocultar y mostrar elementos sin eliminarlos ni volver a crearlos.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3" name="Google Shape;413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74550" y="339822"/>
            <a:ext cx="808500" cy="76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Contenedores</a:t>
            </a:r>
            <a:endParaRPr/>
          </a:p>
        </p:txBody>
      </p:sp>
      <p:sp>
        <p:nvSpPr>
          <p:cNvPr id="198" name="Google Shape;198;p26"/>
          <p:cNvSpPr txBox="1"/>
          <p:nvPr>
            <p:ph idx="4294967295" type="body"/>
          </p:nvPr>
        </p:nvSpPr>
        <p:spPr>
          <a:xfrm>
            <a:off x="311700" y="721449"/>
            <a:ext cx="8520600" cy="569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48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AR" sz="4800"/>
              <a:t>&lt;div&gt; </a:t>
            </a:r>
            <a:r>
              <a:rPr b="1" lang="es-AR" sz="3200"/>
              <a:t>&amp;</a:t>
            </a:r>
            <a:r>
              <a:rPr b="1" lang="es-AR" sz="4800"/>
              <a:t> &lt;span&gt;</a:t>
            </a:r>
            <a:endParaRPr b="1" sz="4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s-AR" sz="2800"/>
              <a:t>Son simples contenedores de HTML.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AR" sz="2800"/>
              <a:t>Los </a:t>
            </a:r>
            <a:r>
              <a:rPr b="1" lang="es-AR" sz="2800"/>
              <a:t>div </a:t>
            </a:r>
            <a:r>
              <a:rPr lang="es-AR" sz="2800"/>
              <a:t>y </a:t>
            </a:r>
            <a:r>
              <a:rPr b="1" lang="es-AR" sz="2800"/>
              <a:t>span </a:t>
            </a:r>
            <a:r>
              <a:rPr lang="es-AR" sz="2800"/>
              <a:t>como todos los elementos, tienen las propiedades class o id.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AR" sz="2800"/>
              <a:t>Es importante elegir un nombre de clase o id con sentido en el contexto.</a:t>
            </a:r>
            <a:endParaRPr sz="2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14986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14986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14986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14986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14986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14986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Botonera</a:t>
            </a:r>
            <a:endParaRPr/>
          </a:p>
        </p:txBody>
      </p:sp>
      <p:sp>
        <p:nvSpPr>
          <p:cNvPr id="419" name="Google Shape;419;p53"/>
          <p:cNvSpPr txBox="1"/>
          <p:nvPr>
            <p:ph idx="4294967295" type="body"/>
          </p:nvPr>
        </p:nvSpPr>
        <p:spPr>
          <a:xfrm>
            <a:off x="311700" y="1178649"/>
            <a:ext cx="8520600" cy="102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/>
              <a:t>Hagamos una botonera para nuestro sitio</a:t>
            </a:r>
            <a:endParaRPr/>
          </a:p>
        </p:txBody>
      </p:sp>
      <p:sp>
        <p:nvSpPr>
          <p:cNvPr id="420" name="Google Shape;420;p53"/>
          <p:cNvSpPr txBox="1"/>
          <p:nvPr/>
        </p:nvSpPr>
        <p:spPr>
          <a:xfrm>
            <a:off x="990738" y="2905500"/>
            <a:ext cx="2884200" cy="24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600"/>
              <a:t>Podemos usar una lista: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/>
              <a:t>&lt;ul class=”navigation”&gt;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/>
              <a:t>	&lt;li&gt;Home&lt;/li&gt;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/>
              <a:t>	</a:t>
            </a:r>
            <a:r>
              <a:rPr lang="es-AR" sz="1600">
                <a:solidFill>
                  <a:schemeClr val="dk1"/>
                </a:solidFill>
              </a:rPr>
              <a:t>&lt;li&gt;Productos&lt;/li&gt;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chemeClr val="dk1"/>
                </a:solidFill>
              </a:rPr>
              <a:t>	&lt;li&gt;Nosotros&lt;/li&gt;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chemeClr val="dk1"/>
                </a:solidFill>
              </a:rPr>
              <a:t>	&lt;li&gt;Contacto&lt;/li&gt;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/>
              <a:t>&lt;/ul&gt;</a:t>
            </a:r>
            <a:endParaRPr sz="1600"/>
          </a:p>
        </p:txBody>
      </p:sp>
      <p:sp>
        <p:nvSpPr>
          <p:cNvPr id="421" name="Google Shape;421;p53"/>
          <p:cNvSpPr txBox="1"/>
          <p:nvPr/>
        </p:nvSpPr>
        <p:spPr>
          <a:xfrm>
            <a:off x="5525313" y="3434250"/>
            <a:ext cx="1762500" cy="12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AR" sz="1600"/>
              <a:t>Home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AR" sz="1600"/>
              <a:t>Productos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AR" sz="1600"/>
              <a:t>Nosotros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AR" sz="1600"/>
              <a:t>Contacto</a:t>
            </a:r>
            <a:endParaRPr sz="1600"/>
          </a:p>
        </p:txBody>
      </p:sp>
      <p:sp>
        <p:nvSpPr>
          <p:cNvPr id="422" name="Google Shape;422;p53"/>
          <p:cNvSpPr/>
          <p:nvPr/>
        </p:nvSpPr>
        <p:spPr>
          <a:xfrm>
            <a:off x="3874938" y="3891000"/>
            <a:ext cx="1281900" cy="32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53"/>
          <p:cNvSpPr txBox="1"/>
          <p:nvPr/>
        </p:nvSpPr>
        <p:spPr>
          <a:xfrm>
            <a:off x="3410263" y="4972525"/>
            <a:ext cx="4743000" cy="7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600"/>
              <a:t>¿</a:t>
            </a:r>
            <a:r>
              <a:rPr b="1" lang="es-AR" sz="1600"/>
              <a:t>Cómo</a:t>
            </a:r>
            <a:r>
              <a:rPr b="1" lang="es-AR" sz="1600"/>
              <a:t> hacemos para que se vea como una botonera?</a:t>
            </a:r>
            <a:endParaRPr b="1" sz="1600"/>
          </a:p>
        </p:txBody>
      </p:sp>
      <p:pic>
        <p:nvPicPr>
          <p:cNvPr id="424" name="Google Shape;42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9125" y="6153071"/>
            <a:ext cx="618575" cy="584225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53"/>
          <p:cNvSpPr txBox="1"/>
          <p:nvPr/>
        </p:nvSpPr>
        <p:spPr>
          <a:xfrm>
            <a:off x="4007700" y="6153138"/>
            <a:ext cx="58965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u="sng">
                <a:solidFill>
                  <a:schemeClr val="hlink"/>
                </a:solidFill>
                <a:hlinkClick r:id="rId4"/>
              </a:rPr>
              <a:t>https://codepen.io/webUnicen/pen/oqybjQ</a:t>
            </a:r>
            <a:endParaRPr sz="1800"/>
          </a:p>
        </p:txBody>
      </p:sp>
      <p:pic>
        <p:nvPicPr>
          <p:cNvPr id="426" name="Google Shape;426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1838" y="2116750"/>
            <a:ext cx="6293454" cy="76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4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Flotar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Flotar Elementos</a:t>
            </a:r>
            <a:endParaRPr/>
          </a:p>
        </p:txBody>
      </p:sp>
      <p:sp>
        <p:nvSpPr>
          <p:cNvPr id="437" name="Google Shape;437;p55"/>
          <p:cNvSpPr txBox="1"/>
          <p:nvPr>
            <p:ph idx="4294967295" type="body"/>
          </p:nvPr>
        </p:nvSpPr>
        <p:spPr>
          <a:xfrm>
            <a:off x="311700" y="1407250"/>
            <a:ext cx="8520600" cy="188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La propiedad CSS </a:t>
            </a:r>
            <a:r>
              <a:rPr b="1" lang="es-AR">
                <a:solidFill>
                  <a:schemeClr val="dk1"/>
                </a:solidFill>
              </a:rPr>
              <a:t>floa</a:t>
            </a:r>
            <a:r>
              <a:rPr b="1" lang="es-AR">
                <a:solidFill>
                  <a:schemeClr val="dk1"/>
                </a:solidFill>
              </a:rPr>
              <a:t>t </a:t>
            </a:r>
            <a:r>
              <a:rPr lang="es-AR">
                <a:solidFill>
                  <a:schemeClr val="dk1"/>
                </a:solidFill>
              </a:rPr>
              <a:t>permite a los elementos colocarse del lado </a:t>
            </a:r>
            <a:r>
              <a:rPr lang="es-AR">
                <a:solidFill>
                  <a:schemeClr val="accent2"/>
                </a:solidFill>
              </a:rPr>
              <a:t>izquierdo </a:t>
            </a:r>
            <a:r>
              <a:rPr lang="es-AR">
                <a:solidFill>
                  <a:schemeClr val="dk1"/>
                </a:solidFill>
              </a:rPr>
              <a:t>o </a:t>
            </a:r>
            <a:r>
              <a:rPr lang="es-AR">
                <a:solidFill>
                  <a:schemeClr val="accent2"/>
                </a:solidFill>
              </a:rPr>
              <a:t>derecho </a:t>
            </a:r>
            <a:r>
              <a:rPr lang="es-AR">
                <a:solidFill>
                  <a:schemeClr val="dk1"/>
                </a:solidFill>
              </a:rPr>
              <a:t>de su contenedor, permitiendo que el texto y los elementos en línea se envuelvan alrededor de él.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1800"/>
              <a:t>Ref: </a:t>
            </a:r>
            <a:r>
              <a:rPr lang="es-AR" sz="1800" u="sng">
                <a:solidFill>
                  <a:schemeClr val="hlink"/>
                </a:solidFill>
                <a:hlinkClick r:id="rId3"/>
              </a:rPr>
              <a:t>https://developer.mozilla.org/en/docs/Web/CSS/float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8" name="Google Shape;438;p55"/>
          <p:cNvPicPr preferRelativeResize="0"/>
          <p:nvPr/>
        </p:nvPicPr>
        <p:blipFill rotWithShape="1">
          <a:blip r:embed="rId4">
            <a:alphaModFix/>
          </a:blip>
          <a:srcRect b="0" l="0" r="20217" t="0"/>
          <a:stretch/>
        </p:blipFill>
        <p:spPr>
          <a:xfrm>
            <a:off x="444800" y="3797550"/>
            <a:ext cx="4103625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55"/>
          <p:cNvSpPr/>
          <p:nvPr/>
        </p:nvSpPr>
        <p:spPr>
          <a:xfrm>
            <a:off x="4058125" y="3797550"/>
            <a:ext cx="707100" cy="55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55"/>
          <p:cNvSpPr txBox="1"/>
          <p:nvPr/>
        </p:nvSpPr>
        <p:spPr>
          <a:xfrm>
            <a:off x="4872075" y="3924700"/>
            <a:ext cx="3876900" cy="24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AR" sz="1600"/>
              <a:t>A diferencia de </a:t>
            </a:r>
            <a:r>
              <a:rPr b="1" lang="es-AR" sz="1600"/>
              <a:t>inline-block </a:t>
            </a:r>
            <a:r>
              <a:rPr lang="es-AR" sz="1600"/>
              <a:t>podemos indicar </a:t>
            </a:r>
            <a:r>
              <a:rPr lang="es-AR" sz="1600"/>
              <a:t>cómo</a:t>
            </a:r>
            <a:r>
              <a:rPr lang="es-AR" sz="1600"/>
              <a:t> se posicionan los elementos dentro del flujo de la página (izquierda/ derecha y como se comportan algunos elementos por dentro).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s-AR" sz="1600"/>
              <a:t>Muy útil para diseñar el layout del sitio.</a:t>
            </a:r>
            <a:endParaRPr sz="16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6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Layouts usando float</a:t>
            </a:r>
            <a:endParaRPr/>
          </a:p>
        </p:txBody>
      </p:sp>
      <p:sp>
        <p:nvSpPr>
          <p:cNvPr id="446" name="Google Shape;446;p56"/>
          <p:cNvSpPr txBox="1"/>
          <p:nvPr>
            <p:ph idx="4294967295" type="body"/>
          </p:nvPr>
        </p:nvSpPr>
        <p:spPr>
          <a:xfrm>
            <a:off x="311700" y="1496100"/>
            <a:ext cx="8520600" cy="144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Creemos el layout de ejemplo flotando los elementos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47" name="Google Shape;447;p56"/>
          <p:cNvSpPr/>
          <p:nvPr/>
        </p:nvSpPr>
        <p:spPr>
          <a:xfrm>
            <a:off x="4187924" y="3149607"/>
            <a:ext cx="707100" cy="55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8" name="Google Shape;44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8574" y="6349719"/>
            <a:ext cx="489975" cy="462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9" name="Google Shape;449;p56"/>
          <p:cNvGrpSpPr/>
          <p:nvPr/>
        </p:nvGrpSpPr>
        <p:grpSpPr>
          <a:xfrm>
            <a:off x="1083999" y="2581457"/>
            <a:ext cx="7195200" cy="4177750"/>
            <a:chOff x="779199" y="1819457"/>
            <a:chExt cx="7195200" cy="4177750"/>
          </a:xfrm>
        </p:grpSpPr>
        <p:pic>
          <p:nvPicPr>
            <p:cNvPr descr="box_model_blocks.png" id="450" name="Google Shape;450;p5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79199" y="2292832"/>
              <a:ext cx="3461547" cy="2237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1" name="Google Shape;451;p56"/>
            <p:cNvSpPr txBox="1"/>
            <p:nvPr/>
          </p:nvSpPr>
          <p:spPr>
            <a:xfrm>
              <a:off x="4974399" y="1819457"/>
              <a:ext cx="3000000" cy="21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38100" marR="381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050">
                  <a:solidFill>
                    <a:srgbClr val="963DFF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.izquierda</a:t>
              </a:r>
              <a:r>
                <a:rPr lang="es-AR" sz="1050">
                  <a:solidFill>
                    <a:srgbClr val="3B3B3B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br>
                <a:rPr lang="es-AR" sz="1050">
                  <a:solidFill>
                    <a:srgbClr val="3B3B3B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s-AR" sz="1050">
                  <a:solidFill>
                    <a:srgbClr val="3B3B3B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lang="es-AR" sz="1050">
                  <a:solidFill>
                    <a:srgbClr val="A535AE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float</a:t>
              </a:r>
              <a:r>
                <a:rPr lang="es-AR" sz="1050">
                  <a:solidFill>
                    <a:srgbClr val="3B3B3B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: </a:t>
              </a:r>
              <a:r>
                <a:rPr lang="es-AR" sz="1050">
                  <a:solidFill>
                    <a:srgbClr val="B7734C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left</a:t>
              </a:r>
              <a:r>
                <a:rPr lang="es-AR" sz="1050">
                  <a:solidFill>
                    <a:srgbClr val="3B3B3B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br>
                <a:rPr lang="es-AR" sz="1050">
                  <a:solidFill>
                    <a:srgbClr val="3B3B3B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s-AR" sz="1050">
                  <a:solidFill>
                    <a:srgbClr val="3B3B3B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lang="es-AR" sz="1050">
                  <a:solidFill>
                    <a:srgbClr val="A535AE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width</a:t>
              </a:r>
              <a:r>
                <a:rPr lang="es-AR" sz="1050">
                  <a:solidFill>
                    <a:srgbClr val="3B3B3B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: </a:t>
              </a:r>
              <a:r>
                <a:rPr lang="es-AR" sz="1050">
                  <a:solidFill>
                    <a:srgbClr val="A8017E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400</a:t>
              </a:r>
              <a:r>
                <a:rPr b="1" lang="es-AR" sz="1050">
                  <a:solidFill>
                    <a:srgbClr val="006699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px</a:t>
              </a:r>
              <a:r>
                <a:rPr lang="es-AR" sz="1050">
                  <a:solidFill>
                    <a:srgbClr val="3B3B3B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br>
                <a:rPr lang="es-AR" sz="1050">
                  <a:solidFill>
                    <a:srgbClr val="3B3B3B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s-AR" sz="1050">
                  <a:solidFill>
                    <a:srgbClr val="3B3B3B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lang="es-AR" sz="1050">
                  <a:solidFill>
                    <a:srgbClr val="A535AE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background-color</a:t>
              </a:r>
              <a:r>
                <a:rPr lang="es-AR" sz="1050">
                  <a:solidFill>
                    <a:srgbClr val="3B3B3B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: #333333;</a:t>
              </a:r>
              <a:br>
                <a:rPr lang="es-AR" sz="1050">
                  <a:solidFill>
                    <a:srgbClr val="3B3B3B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s-AR" sz="1050">
                  <a:solidFill>
                    <a:srgbClr val="3B3B3B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lang="es-AR" sz="1050">
                  <a:solidFill>
                    <a:srgbClr val="A535AE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color</a:t>
              </a:r>
              <a:r>
                <a:rPr lang="es-AR" sz="1050">
                  <a:solidFill>
                    <a:srgbClr val="3B3B3B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: </a:t>
              </a:r>
              <a:r>
                <a:rPr lang="es-AR" sz="1050">
                  <a:solidFill>
                    <a:srgbClr val="B7734C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white</a:t>
              </a:r>
              <a:r>
                <a:rPr lang="es-AR" sz="1050">
                  <a:solidFill>
                    <a:srgbClr val="3B3B3B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br>
                <a:rPr lang="es-AR" sz="1050">
                  <a:solidFill>
                    <a:srgbClr val="3B3B3B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s-AR" sz="1050">
                  <a:solidFill>
                    <a:srgbClr val="3B3B3B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52" name="Google Shape;452;p56"/>
            <p:cNvSpPr txBox="1"/>
            <p:nvPr/>
          </p:nvSpPr>
          <p:spPr>
            <a:xfrm>
              <a:off x="4966999" y="2997207"/>
              <a:ext cx="3000000" cy="300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38100" marR="381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050">
                  <a:solidFill>
                    <a:srgbClr val="963DFF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.derecha</a:t>
              </a:r>
              <a:r>
                <a:rPr lang="es-AR" sz="1050">
                  <a:solidFill>
                    <a:srgbClr val="3B3B3B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br>
                <a:rPr lang="es-AR" sz="1050">
                  <a:solidFill>
                    <a:srgbClr val="3B3B3B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s-AR" sz="1050">
                  <a:solidFill>
                    <a:srgbClr val="3B3B3B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lang="es-AR" sz="1050">
                  <a:solidFill>
                    <a:srgbClr val="A535AE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float</a:t>
              </a:r>
              <a:r>
                <a:rPr lang="es-AR" sz="1050">
                  <a:solidFill>
                    <a:srgbClr val="3B3B3B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: </a:t>
              </a:r>
              <a:r>
                <a:rPr lang="es-AR" sz="1050">
                  <a:solidFill>
                    <a:srgbClr val="B7734C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left</a:t>
              </a:r>
              <a:r>
                <a:rPr lang="es-AR" sz="1050">
                  <a:solidFill>
                    <a:srgbClr val="3B3B3B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br>
                <a:rPr lang="es-AR" sz="1050">
                  <a:solidFill>
                    <a:srgbClr val="3B3B3B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s-AR" sz="1050">
                  <a:solidFill>
                    <a:srgbClr val="3B3B3B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lang="es-AR" sz="1050">
                  <a:solidFill>
                    <a:srgbClr val="A535AE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width</a:t>
              </a:r>
              <a:r>
                <a:rPr lang="es-AR" sz="1050">
                  <a:solidFill>
                    <a:srgbClr val="3B3B3B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: </a:t>
              </a:r>
              <a:r>
                <a:rPr lang="es-AR" sz="1050">
                  <a:solidFill>
                    <a:srgbClr val="A8017E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300</a:t>
              </a:r>
              <a:r>
                <a:rPr b="1" lang="es-AR" sz="1050">
                  <a:solidFill>
                    <a:srgbClr val="006699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px</a:t>
              </a:r>
              <a:r>
                <a:rPr lang="es-AR" sz="1050">
                  <a:solidFill>
                    <a:srgbClr val="3B3B3B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br>
                <a:rPr lang="es-AR" sz="1050">
                  <a:solidFill>
                    <a:srgbClr val="3B3B3B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s-AR" sz="1050">
                  <a:solidFill>
                    <a:srgbClr val="3B3B3B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lang="es-AR" sz="1050">
                  <a:solidFill>
                    <a:srgbClr val="A535AE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background-color</a:t>
              </a:r>
              <a:r>
                <a:rPr lang="es-AR" sz="1050">
                  <a:solidFill>
                    <a:srgbClr val="3B3B3B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: #666666;</a:t>
              </a:r>
              <a:br>
                <a:rPr lang="es-AR" sz="1050">
                  <a:solidFill>
                    <a:srgbClr val="3B3B3B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s-AR" sz="1050">
                  <a:solidFill>
                    <a:srgbClr val="3B3B3B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lang="es-AR" sz="1050">
                  <a:solidFill>
                    <a:srgbClr val="A535AE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color</a:t>
              </a:r>
              <a:r>
                <a:rPr lang="es-AR" sz="1050">
                  <a:solidFill>
                    <a:srgbClr val="3B3B3B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: </a:t>
              </a:r>
              <a:r>
                <a:rPr lang="es-AR" sz="1050">
                  <a:solidFill>
                    <a:srgbClr val="B7734C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white</a:t>
              </a:r>
              <a:r>
                <a:rPr lang="es-AR" sz="1050">
                  <a:solidFill>
                    <a:srgbClr val="3B3B3B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br>
                <a:rPr lang="es-AR" sz="1050">
                  <a:solidFill>
                    <a:srgbClr val="3B3B3B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s-AR" sz="1050">
                  <a:solidFill>
                    <a:srgbClr val="3B3B3B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53" name="Google Shape;453;p56"/>
            <p:cNvCxnSpPr/>
            <p:nvPr/>
          </p:nvCxnSpPr>
          <p:spPr>
            <a:xfrm>
              <a:off x="3444749" y="3423732"/>
              <a:ext cx="1139700" cy="687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454" name="Google Shape;454;p56"/>
            <p:cNvCxnSpPr/>
            <p:nvPr/>
          </p:nvCxnSpPr>
          <p:spPr>
            <a:xfrm flipH="1" rot="10800000">
              <a:off x="2048499" y="2653832"/>
              <a:ext cx="2925900" cy="615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455" name="Google Shape;455;p56"/>
          <p:cNvSpPr txBox="1"/>
          <p:nvPr/>
        </p:nvSpPr>
        <p:spPr>
          <a:xfrm>
            <a:off x="6298550" y="6304200"/>
            <a:ext cx="28455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000" u="sng">
                <a:solidFill>
                  <a:schemeClr val="hlink"/>
                </a:solidFill>
                <a:hlinkClick r:id="rId5"/>
              </a:rPr>
              <a:t>https://codepen.io/webUnicen/pen/wmXqQg</a:t>
            </a:r>
            <a:endParaRPr sz="1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Flotar Elementos - Cosas Importantes</a:t>
            </a:r>
            <a:endParaRPr/>
          </a:p>
        </p:txBody>
      </p:sp>
      <p:sp>
        <p:nvSpPr>
          <p:cNvPr id="461" name="Google Shape;461;p57"/>
          <p:cNvSpPr txBox="1"/>
          <p:nvPr>
            <p:ph idx="4294967295" type="body"/>
          </p:nvPr>
        </p:nvSpPr>
        <p:spPr>
          <a:xfrm>
            <a:off x="159300" y="1577850"/>
            <a:ext cx="8520600" cy="514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AR">
                <a:solidFill>
                  <a:schemeClr val="dk1"/>
                </a:solidFill>
              </a:rPr>
              <a:t>Cuando se flotan elementos, van a ir hasta el borde de su contenedor padre.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AR">
                <a:solidFill>
                  <a:schemeClr val="dk1"/>
                </a:solidFill>
              </a:rPr>
              <a:t>Si no tiene padre, va a ir hasta el borde de la página.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AR">
                <a:solidFill>
                  <a:schemeClr val="dk1"/>
                </a:solidFill>
              </a:rPr>
              <a:t>Si tengo muchos elementos flotados a la derecha, se van a acomodar uno al lado de otro según el flujo de la misma página.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8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Limpiando elementos flotados</a:t>
            </a:r>
            <a:endParaRPr/>
          </a:p>
        </p:txBody>
      </p:sp>
      <p:sp>
        <p:nvSpPr>
          <p:cNvPr id="467" name="Google Shape;467;p58"/>
          <p:cNvSpPr txBox="1"/>
          <p:nvPr>
            <p:ph idx="4294967295" type="body"/>
          </p:nvPr>
        </p:nvSpPr>
        <p:spPr>
          <a:xfrm>
            <a:off x="173125" y="1265075"/>
            <a:ext cx="8895300" cy="515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AR">
                <a:solidFill>
                  <a:schemeClr val="dk1"/>
                </a:solidFill>
              </a:rPr>
              <a:t>Cuando un elemento es flotado, rompe con el flujo normal de la página. </a:t>
            </a:r>
            <a:endParaRPr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AR">
                <a:solidFill>
                  <a:schemeClr val="dk1"/>
                </a:solidFill>
              </a:rPr>
              <a:t>A veces esto es bueno y esperable.</a:t>
            </a:r>
            <a:endParaRPr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AR">
                <a:solidFill>
                  <a:schemeClr val="dk1"/>
                </a:solidFill>
              </a:rPr>
              <a:t>Para poder flotar un elemento y luego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volver al flujo normal de la página siempre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usar la propiedad “</a:t>
            </a:r>
            <a:r>
              <a:rPr b="1" lang="es-AR">
                <a:solidFill>
                  <a:schemeClr val="dk1"/>
                </a:solidFill>
              </a:rPr>
              <a:t>clear</a:t>
            </a:r>
            <a:r>
              <a:rPr lang="es-AR">
                <a:solidFill>
                  <a:schemeClr val="dk1"/>
                </a:solidFill>
              </a:rPr>
              <a:t>”.</a:t>
            </a:r>
            <a:endParaRPr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AR">
                <a:solidFill>
                  <a:schemeClr val="dk1"/>
                </a:solidFill>
              </a:rPr>
              <a:t>Cuando un elemento tiene esa propiedad, a partir de ese punto en adelante la página vuelve al flujo normal.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68" name="Google Shape;468;p58"/>
          <p:cNvSpPr txBox="1"/>
          <p:nvPr/>
        </p:nvSpPr>
        <p:spPr>
          <a:xfrm>
            <a:off x="4336800" y="6218700"/>
            <a:ext cx="4807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Ref: </a:t>
            </a:r>
            <a:r>
              <a:rPr lang="es-AR" u="sng">
                <a:solidFill>
                  <a:schemeClr val="hlink"/>
                </a:solidFill>
                <a:hlinkClick r:id="rId3"/>
              </a:rPr>
              <a:t>https://developer.mozilla.org/en/docs/Web/CSS/clear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Flotar Elementos</a:t>
            </a:r>
            <a:endParaRPr/>
          </a:p>
        </p:txBody>
      </p:sp>
      <p:sp>
        <p:nvSpPr>
          <p:cNvPr id="474" name="Google Shape;474;p59"/>
          <p:cNvSpPr txBox="1"/>
          <p:nvPr/>
        </p:nvSpPr>
        <p:spPr>
          <a:xfrm>
            <a:off x="3334800" y="6444600"/>
            <a:ext cx="58092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Live:</a:t>
            </a:r>
            <a:r>
              <a:rPr lang="es-AR" u="sng">
                <a:solidFill>
                  <a:schemeClr val="hlink"/>
                </a:solidFill>
                <a:hlinkClick r:id="rId3"/>
              </a:rPr>
              <a:t>https://codepen.io/webUnicen/pen/qrwLZg</a:t>
            </a:r>
            <a:endParaRPr/>
          </a:p>
        </p:txBody>
      </p:sp>
      <p:pic>
        <p:nvPicPr>
          <p:cNvPr descr="box_model_blocks_ejemplo_3cols_jr.png" id="475" name="Google Shape;475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381750"/>
            <a:ext cx="5586350" cy="3628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oat_jr.png" id="476" name="Google Shape;476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0074" y="1381742"/>
            <a:ext cx="2696376" cy="4619665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59"/>
          <p:cNvSpPr txBox="1"/>
          <p:nvPr/>
        </p:nvSpPr>
        <p:spPr>
          <a:xfrm>
            <a:off x="226375" y="4917550"/>
            <a:ext cx="4858800" cy="16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AR" sz="1800"/>
              <a:t>Analizar que sucede al modificar el tama</a:t>
            </a:r>
            <a:r>
              <a:rPr lang="es-A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ñ</a:t>
            </a:r>
            <a:r>
              <a:rPr lang="es-AR" sz="1800"/>
              <a:t>o de la ventana del navegador.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AR" sz="1800"/>
              <a:t>Hacer que el div de la derecha f</a:t>
            </a:r>
            <a:r>
              <a:rPr lang="es-AR" sz="1800"/>
              <a:t>lote a la izquierda, y notar que cambios se producen.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AR" sz="1800"/>
              <a:t>Quitar el clear del pie</a:t>
            </a:r>
            <a:endParaRPr sz="1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0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Hacer un layout completo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Sugerencia</a:t>
            </a:r>
            <a:endParaRPr/>
          </a:p>
        </p:txBody>
      </p:sp>
      <p:sp>
        <p:nvSpPr>
          <p:cNvPr id="488" name="Google Shape;488;p61"/>
          <p:cNvSpPr txBox="1"/>
          <p:nvPr>
            <p:ph idx="4294967295" type="body"/>
          </p:nvPr>
        </p:nvSpPr>
        <p:spPr>
          <a:xfrm>
            <a:off x="215550" y="1979425"/>
            <a:ext cx="4992000" cy="204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/>
              <a:t>Hacer un </a:t>
            </a:r>
            <a:r>
              <a:rPr b="1" lang="es-AR"/>
              <a:t>diagrama del layout en papel, </a:t>
            </a:r>
            <a:r>
              <a:rPr lang="es-AR"/>
              <a:t>lo más completo posible y con sus medidas. (wireframe)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9" name="Google Shape;489;p61"/>
          <p:cNvPicPr preferRelativeResize="0"/>
          <p:nvPr/>
        </p:nvPicPr>
        <p:blipFill rotWithShape="1">
          <a:blip r:embed="rId3">
            <a:alphaModFix/>
          </a:blip>
          <a:srcRect b="0" l="12334" r="0" t="9264"/>
          <a:stretch/>
        </p:blipFill>
        <p:spPr>
          <a:xfrm>
            <a:off x="5207600" y="1265825"/>
            <a:ext cx="3641775" cy="3813550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61"/>
          <p:cNvSpPr txBox="1"/>
          <p:nvPr/>
        </p:nvSpPr>
        <p:spPr>
          <a:xfrm>
            <a:off x="291750" y="4879500"/>
            <a:ext cx="6281100" cy="17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Un vez que se tiene una idea clara del diseño que se desea lograr, comenzar a escribir código para ajustarlo al diseño.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2"/>
          <p:cNvSpPr txBox="1"/>
          <p:nvPr>
            <p:ph type="title"/>
          </p:nvPr>
        </p:nvSpPr>
        <p:spPr>
          <a:xfrm>
            <a:off x="476263" y="-291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Ejercicio</a:t>
            </a:r>
            <a:endParaRPr/>
          </a:p>
        </p:txBody>
      </p:sp>
      <p:sp>
        <p:nvSpPr>
          <p:cNvPr id="496" name="Google Shape;496;p62"/>
          <p:cNvSpPr txBox="1"/>
          <p:nvPr>
            <p:ph idx="4294967295" type="body"/>
          </p:nvPr>
        </p:nvSpPr>
        <p:spPr>
          <a:xfrm>
            <a:off x="6900" y="873849"/>
            <a:ext cx="8520600" cy="569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Realizar una página que contenga:</a:t>
            </a:r>
            <a:endParaRPr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AR">
                <a:solidFill>
                  <a:schemeClr val="dk1"/>
                </a:solidFill>
              </a:rPr>
              <a:t>Dos o más divs, uno dentro del otro.</a:t>
            </a:r>
            <a:endParaRPr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AR">
                <a:solidFill>
                  <a:schemeClr val="dk1"/>
                </a:solidFill>
              </a:rPr>
              <a:t>A cada uno darle las propiedades vistas (borde, padding, margen, tamaño) y contenido (títulos, párrafo, imagen).</a:t>
            </a:r>
            <a:endParaRPr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AR">
                <a:solidFill>
                  <a:schemeClr val="dk1"/>
                </a:solidFill>
              </a:rPr>
              <a:t>Probar cómo se modifica la apariencia cambiando el tamaño, el padding, márgenes y bordes.</a:t>
            </a:r>
            <a:endParaRPr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AR">
                <a:solidFill>
                  <a:schemeClr val="dk1"/>
                </a:solidFill>
              </a:rPr>
              <a:t>Agregar div con tamaño en porcentaje, ver qué sucede cuando achicamos la ventana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del navegador.</a:t>
            </a:r>
            <a:endParaRPr>
              <a:solidFill>
                <a:schemeClr val="dk1"/>
              </a:solidFill>
            </a:endParaRPr>
          </a:p>
          <a:p>
            <a:pPr indent="1346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1346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1346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1346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1346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Div &amp; Span</a:t>
            </a:r>
            <a:endParaRPr/>
          </a:p>
        </p:txBody>
      </p:sp>
      <p:sp>
        <p:nvSpPr>
          <p:cNvPr id="204" name="Google Shape;204;p27"/>
          <p:cNvSpPr txBox="1"/>
          <p:nvPr>
            <p:ph idx="4294967295" type="body"/>
          </p:nvPr>
        </p:nvSpPr>
        <p:spPr>
          <a:xfrm>
            <a:off x="311700" y="1126275"/>
            <a:ext cx="8520600" cy="551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AR" sz="2800"/>
              <a:t>DIV</a:t>
            </a:r>
            <a:endParaRPr sz="2800"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s-AR" sz="2800"/>
              <a:t>Es un elemento que define un bloque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AR" sz="2800"/>
              <a:t>Generalmente para secciones largas del sitio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AR" sz="2800"/>
              <a:t>Puede incluir varios elementos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AR" sz="2800"/>
              <a:t>Nos ayuda a construir el layout y el diseño</a:t>
            </a:r>
            <a:endParaRPr sz="2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AR" sz="2800"/>
              <a:t>SPAN</a:t>
            </a:r>
            <a:r>
              <a:rPr lang="es-AR" sz="2800"/>
              <a:t> </a:t>
            </a:r>
            <a:endParaRPr sz="2800"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s-AR" sz="2800"/>
              <a:t>Es un elemento “inline” 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-AR" sz="2800"/>
              <a:t>Usado para agrupar texto, palabras o frases. Por ejemplo dentro de un párrafo</a:t>
            </a:r>
            <a:endParaRPr sz="2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14986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14986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14986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14986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14986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14986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AR"/>
              <a:t>Ejercicio</a:t>
            </a:r>
            <a:endParaRPr/>
          </a:p>
        </p:txBody>
      </p:sp>
      <p:sp>
        <p:nvSpPr>
          <p:cNvPr id="502" name="Google Shape;502;p63"/>
          <p:cNvSpPr txBox="1"/>
          <p:nvPr>
            <p:ph idx="4294967295" type="body"/>
          </p:nvPr>
        </p:nvSpPr>
        <p:spPr>
          <a:xfrm>
            <a:off x="285050" y="1821125"/>
            <a:ext cx="3579900" cy="19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s-AR" sz="2400"/>
              <a:t>Modificar el ejemplo para que la</a:t>
            </a:r>
            <a:r>
              <a:rPr lang="es-AR" sz="2400">
                <a:solidFill>
                  <a:srgbClr val="000000"/>
                </a:solidFill>
              </a:rPr>
              <a:t> página </a:t>
            </a:r>
            <a:r>
              <a:rPr lang="es-AR" sz="2400"/>
              <a:t>quede con un modelo como el siguiente</a:t>
            </a:r>
            <a:r>
              <a:rPr lang="es-AR" sz="2400">
                <a:solidFill>
                  <a:srgbClr val="000000"/>
                </a:solidFill>
              </a:rPr>
              <a:t> 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/>
          </a:p>
          <a:p>
            <a:pPr indent="45720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00000"/>
              </a:solidFill>
            </a:endParaRPr>
          </a:p>
          <a:p>
            <a:pPr indent="45720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u="none" cap="none" strike="noStrike">
              <a:solidFill>
                <a:srgbClr val="000000"/>
              </a:solidFill>
            </a:endParaRPr>
          </a:p>
        </p:txBody>
      </p:sp>
      <p:pic>
        <p:nvPicPr>
          <p:cNvPr descr="box_model_blocks_ejercicio2.png" id="503" name="Google Shape;503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7000" y="394224"/>
            <a:ext cx="4592175" cy="480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63"/>
          <p:cNvSpPr txBox="1"/>
          <p:nvPr/>
        </p:nvSpPr>
        <p:spPr>
          <a:xfrm>
            <a:off x="198900" y="5300850"/>
            <a:ext cx="8776500" cy="10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AR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Experimenten distintos valores de las propiedades de las cajas, de las propiedades float y clear. Es </a:t>
            </a:r>
            <a:r>
              <a:rPr b="1" lang="es-AR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importante</a:t>
            </a:r>
            <a:r>
              <a:rPr lang="es-AR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que comprendan cómo funcionan.</a:t>
            </a:r>
            <a:endParaRPr b="1"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4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Referencias</a:t>
            </a:r>
            <a:endParaRPr/>
          </a:p>
        </p:txBody>
      </p:sp>
      <p:sp>
        <p:nvSpPr>
          <p:cNvPr id="510" name="Google Shape;510;p64"/>
          <p:cNvSpPr txBox="1"/>
          <p:nvPr>
            <p:ph idx="4294967295" type="body"/>
          </p:nvPr>
        </p:nvSpPr>
        <p:spPr>
          <a:xfrm>
            <a:off x="354950" y="5696325"/>
            <a:ext cx="8520600" cy="47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1800"/>
              <a:t>Unidades en CSS </a:t>
            </a:r>
            <a:r>
              <a:rPr lang="es-AR" sz="1800" u="sng">
                <a:solidFill>
                  <a:schemeClr val="hlink"/>
                </a:solidFill>
                <a:hlinkClick r:id="rId3"/>
              </a:rPr>
              <a:t>https://www.w3.org/Style/Examples/007/units.en.html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HTML_and_CSS_Jon_Duckett.jpg" id="511" name="Google Shape;511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225" y="1245112"/>
            <a:ext cx="1387564" cy="174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64"/>
          <p:cNvSpPr txBox="1"/>
          <p:nvPr>
            <p:ph idx="4294967295" type="body"/>
          </p:nvPr>
        </p:nvSpPr>
        <p:spPr>
          <a:xfrm>
            <a:off x="2196950" y="1132750"/>
            <a:ext cx="6678600" cy="217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/>
              <a:t>HTML &amp;</a:t>
            </a:r>
            <a:r>
              <a:rPr lang="es-AR"/>
              <a:t> CSS - Design and Build Websites.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/>
              <a:t>JON DUCKETT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1200" u="sng">
                <a:solidFill>
                  <a:schemeClr val="hlink"/>
                </a:solidFill>
                <a:hlinkClick r:id="rId5"/>
              </a:rPr>
              <a:t>https://drive.google.com/open?id=0B4N5SXjhTVLtMnItSkpNTXktaEE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CSS_the_Missing_Manual.jpg" id="513" name="Google Shape;513;p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57850" y="3472150"/>
            <a:ext cx="1299976" cy="1707024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64"/>
          <p:cNvSpPr txBox="1"/>
          <p:nvPr>
            <p:ph idx="4294967295" type="body"/>
          </p:nvPr>
        </p:nvSpPr>
        <p:spPr>
          <a:xfrm>
            <a:off x="776425" y="3472151"/>
            <a:ext cx="5343000" cy="160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s-AR"/>
              <a:t>CSS - the missing manual. </a:t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s-AR"/>
              <a:t>DAVID SAWYER MCFARLAND</a:t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1200" u="sng">
                <a:solidFill>
                  <a:schemeClr val="hlink"/>
                </a:solidFill>
                <a:hlinkClick r:id="rId7"/>
              </a:rPr>
              <a:t>https://drive.google.com/open?id=0B4N5SXjhTVLtaWJDWDlaR3BJTkk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/>
          <p:nvPr>
            <p:ph type="title"/>
          </p:nvPr>
        </p:nvSpPr>
        <p:spPr>
          <a:xfrm>
            <a:off x="628663" y="1233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Bloque &lt;div&gt; ... &lt;/div&gt;</a:t>
            </a:r>
            <a:endParaRPr b="1"/>
          </a:p>
        </p:txBody>
      </p:sp>
      <p:sp>
        <p:nvSpPr>
          <p:cNvPr id="210" name="Google Shape;210;p28"/>
          <p:cNvSpPr txBox="1"/>
          <p:nvPr>
            <p:ph idx="4294967295" type="body"/>
          </p:nvPr>
        </p:nvSpPr>
        <p:spPr>
          <a:xfrm>
            <a:off x="311700" y="1001350"/>
            <a:ext cx="8520600" cy="147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SzPts val="2600"/>
              <a:buChar char="●"/>
            </a:pPr>
            <a:r>
              <a:rPr lang="es-AR" sz="2600"/>
              <a:t>Por defecto e</a:t>
            </a:r>
            <a:r>
              <a:rPr lang="es-AR" sz="2600"/>
              <a:t>l elemento empieza en una nueva línea de la página y ocupa todo el ancho disponible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s-AR" sz="2600"/>
              <a:t>Se pueden anidar uno dentro de otro</a:t>
            </a:r>
            <a:endParaRPr sz="2600"/>
          </a:p>
          <a:p>
            <a:pPr indent="14986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4BA173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800"/>
          </a:p>
        </p:txBody>
      </p:sp>
      <p:pic>
        <p:nvPicPr>
          <p:cNvPr descr="ej_html_div.png" id="211" name="Google Shape;21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148" y="2560700"/>
            <a:ext cx="3434750" cy="3944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j_div_nav.png" id="212" name="Google Shape;21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7300" y="2475249"/>
            <a:ext cx="3478850" cy="363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8"/>
          <p:cNvSpPr txBox="1"/>
          <p:nvPr/>
        </p:nvSpPr>
        <p:spPr>
          <a:xfrm>
            <a:off x="4703700" y="6341650"/>
            <a:ext cx="44403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u="sng">
                <a:solidFill>
                  <a:schemeClr val="hlink"/>
                </a:solidFill>
                <a:hlinkClick r:id="rId5"/>
              </a:rPr>
              <a:t>http://codepen.io/webUnicen/pen/mWxpYM</a:t>
            </a:r>
            <a:r>
              <a:rPr lang="es-AR"/>
              <a:t> </a:t>
            </a:r>
            <a:endParaRPr/>
          </a:p>
        </p:txBody>
      </p:sp>
      <p:pic>
        <p:nvPicPr>
          <p:cNvPr id="214" name="Google Shape;214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50963" y="6222183"/>
            <a:ext cx="618575" cy="58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type="title"/>
          </p:nvPr>
        </p:nvSpPr>
        <p:spPr>
          <a:xfrm>
            <a:off x="628638" y="1292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Bloque </a:t>
            </a:r>
            <a:r>
              <a:rPr lang="es-AR"/>
              <a:t>&lt;span&gt; ... &lt;/span&gt;</a:t>
            </a:r>
            <a:endParaRPr b="1"/>
          </a:p>
        </p:txBody>
      </p:sp>
      <p:sp>
        <p:nvSpPr>
          <p:cNvPr id="220" name="Google Shape;220;p29"/>
          <p:cNvSpPr txBox="1"/>
          <p:nvPr>
            <p:ph idx="4294967295" type="body"/>
          </p:nvPr>
        </p:nvSpPr>
        <p:spPr>
          <a:xfrm>
            <a:off x="311700" y="899600"/>
            <a:ext cx="8520600" cy="207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s-AR" sz="2800"/>
              <a:t>Están </a:t>
            </a:r>
            <a:r>
              <a:rPr b="1" lang="es-AR" sz="2800"/>
              <a:t>dentro del texto</a:t>
            </a:r>
            <a:r>
              <a:rPr lang="es-AR" sz="2800"/>
              <a:t>, no en una línea nueva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AR" sz="2800"/>
              <a:t>Su ancho depende del contenido que tengan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AR" sz="2800"/>
              <a:t>No pueden anidarse con otro elemento de bloque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AR" sz="2800"/>
              <a:t>Pero si se pueden anidar con otro elemento inline</a:t>
            </a:r>
            <a:endParaRPr sz="2800"/>
          </a:p>
        </p:txBody>
      </p:sp>
      <p:pic>
        <p:nvPicPr>
          <p:cNvPr descr="ej_span_css.png" id="221" name="Google Shape;22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850" y="4472313"/>
            <a:ext cx="2001206" cy="1575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j_span_nav.png" id="222" name="Google Shape;22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9800" y="4007025"/>
            <a:ext cx="4672748" cy="241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9"/>
          <p:cNvSpPr txBox="1"/>
          <p:nvPr/>
        </p:nvSpPr>
        <p:spPr>
          <a:xfrm>
            <a:off x="703152" y="6417425"/>
            <a:ext cx="4727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Live: </a:t>
            </a:r>
            <a:r>
              <a:rPr lang="es-AR" u="sng">
                <a:solidFill>
                  <a:schemeClr val="hlink"/>
                </a:solidFill>
                <a:hlinkClick r:id="rId5"/>
              </a:rPr>
              <a:t>http://codepen.io/webUnicen/pen/XMEVvW</a:t>
            </a:r>
            <a:r>
              <a:rPr lang="es-AR"/>
              <a:t> </a:t>
            </a:r>
            <a:endParaRPr/>
          </a:p>
        </p:txBody>
      </p:sp>
      <p:sp>
        <p:nvSpPr>
          <p:cNvPr id="224" name="Google Shape;224;p29"/>
          <p:cNvSpPr txBox="1"/>
          <p:nvPr/>
        </p:nvSpPr>
        <p:spPr>
          <a:xfrm>
            <a:off x="353850" y="2820338"/>
            <a:ext cx="6861600" cy="12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>
                <a:solidFill>
                  <a:srgbClr val="007700"/>
                </a:solidFill>
              </a:rPr>
              <a:t>&lt;p&gt;</a:t>
            </a:r>
            <a:r>
              <a:rPr b="1" lang="es-AR">
                <a:solidFill>
                  <a:srgbClr val="333333"/>
                </a:solidFill>
              </a:rPr>
              <a:t>Ejemplo de span con clase </a:t>
            </a:r>
            <a:r>
              <a:rPr b="1" lang="es-AR">
                <a:solidFill>
                  <a:srgbClr val="007700"/>
                </a:solidFill>
              </a:rPr>
              <a:t>&lt;span</a:t>
            </a:r>
            <a:r>
              <a:rPr b="1" lang="es-AR">
                <a:solidFill>
                  <a:srgbClr val="333333"/>
                </a:solidFill>
              </a:rPr>
              <a:t> </a:t>
            </a:r>
            <a:r>
              <a:rPr b="1" lang="es-AR">
                <a:solidFill>
                  <a:srgbClr val="0000CC"/>
                </a:solidFill>
              </a:rPr>
              <a:t>class=</a:t>
            </a:r>
            <a:r>
              <a:rPr b="1" lang="es-AR">
                <a:solidFill>
                  <a:srgbClr val="333333"/>
                </a:solidFill>
                <a:highlight>
                  <a:srgbClr val="FFF0F0"/>
                </a:highlight>
              </a:rPr>
              <a:t>"inline1"</a:t>
            </a:r>
            <a:r>
              <a:rPr b="1" lang="es-AR">
                <a:solidFill>
                  <a:srgbClr val="007700"/>
                </a:solidFill>
              </a:rPr>
              <a:t>&gt;</a:t>
            </a:r>
            <a:r>
              <a:rPr b="1" lang="es-AR">
                <a:solidFill>
                  <a:srgbClr val="333333"/>
                </a:solidFill>
              </a:rPr>
              <a:t>inline 1</a:t>
            </a:r>
            <a:r>
              <a:rPr b="1" lang="es-AR">
                <a:solidFill>
                  <a:srgbClr val="007700"/>
                </a:solidFill>
              </a:rPr>
              <a:t>&lt;/span&gt;&lt;/p&gt;</a:t>
            </a:r>
            <a:br>
              <a:rPr b="1" lang="es-AR">
                <a:solidFill>
                  <a:srgbClr val="333333"/>
                </a:solidFill>
              </a:rPr>
            </a:br>
            <a:r>
              <a:rPr b="1" lang="es-AR">
                <a:solidFill>
                  <a:srgbClr val="007700"/>
                </a:solidFill>
              </a:rPr>
              <a:t>&lt;p&gt;</a:t>
            </a:r>
            <a:r>
              <a:rPr b="1" lang="es-AR">
                <a:solidFill>
                  <a:srgbClr val="333333"/>
                </a:solidFill>
              </a:rPr>
              <a:t>Ejemplo de span con clase </a:t>
            </a:r>
            <a:r>
              <a:rPr b="1" lang="es-AR">
                <a:solidFill>
                  <a:srgbClr val="007700"/>
                </a:solidFill>
              </a:rPr>
              <a:t>&lt;span</a:t>
            </a:r>
            <a:r>
              <a:rPr b="1" lang="es-AR">
                <a:solidFill>
                  <a:srgbClr val="333333"/>
                </a:solidFill>
              </a:rPr>
              <a:t> </a:t>
            </a:r>
            <a:r>
              <a:rPr b="1" lang="es-AR">
                <a:solidFill>
                  <a:srgbClr val="0000CC"/>
                </a:solidFill>
              </a:rPr>
              <a:t>class=</a:t>
            </a:r>
            <a:r>
              <a:rPr b="1" lang="es-AR">
                <a:solidFill>
                  <a:srgbClr val="333333"/>
                </a:solidFill>
                <a:highlight>
                  <a:srgbClr val="FFF0F0"/>
                </a:highlight>
              </a:rPr>
              <a:t>"inline2"</a:t>
            </a:r>
            <a:r>
              <a:rPr b="1" lang="es-AR">
                <a:solidFill>
                  <a:srgbClr val="007700"/>
                </a:solidFill>
              </a:rPr>
              <a:t>&gt;</a:t>
            </a:r>
            <a:r>
              <a:rPr b="1" lang="es-AR">
                <a:solidFill>
                  <a:srgbClr val="333333"/>
                </a:solidFill>
              </a:rPr>
              <a:t>inline 2</a:t>
            </a:r>
            <a:r>
              <a:rPr b="1" lang="es-AR">
                <a:solidFill>
                  <a:srgbClr val="007700"/>
                </a:solidFill>
              </a:rPr>
              <a:t>&lt;/span&gt;&lt;/p&gt;</a:t>
            </a:r>
            <a:br>
              <a:rPr b="1" lang="es-AR">
                <a:solidFill>
                  <a:srgbClr val="333333"/>
                </a:solidFill>
              </a:rPr>
            </a:br>
            <a:r>
              <a:rPr b="1" lang="es-AR">
                <a:solidFill>
                  <a:srgbClr val="007700"/>
                </a:solidFill>
              </a:rPr>
              <a:t>&lt;p&gt;</a:t>
            </a:r>
            <a:r>
              <a:rPr b="1" lang="es-AR">
                <a:solidFill>
                  <a:srgbClr val="333333"/>
                </a:solidFill>
              </a:rPr>
              <a:t>Ejemplo de span con clase </a:t>
            </a:r>
            <a:r>
              <a:rPr b="1" lang="es-AR">
                <a:solidFill>
                  <a:srgbClr val="007700"/>
                </a:solidFill>
              </a:rPr>
              <a:t>&lt;span</a:t>
            </a:r>
            <a:r>
              <a:rPr b="1" lang="es-AR">
                <a:solidFill>
                  <a:srgbClr val="333333"/>
                </a:solidFill>
              </a:rPr>
              <a:t> </a:t>
            </a:r>
            <a:r>
              <a:rPr b="1" lang="es-AR">
                <a:solidFill>
                  <a:srgbClr val="0000CC"/>
                </a:solidFill>
              </a:rPr>
              <a:t>class=</a:t>
            </a:r>
            <a:r>
              <a:rPr b="1" lang="es-AR">
                <a:solidFill>
                  <a:srgbClr val="333333"/>
                </a:solidFill>
                <a:highlight>
                  <a:srgbClr val="FFF0F0"/>
                </a:highlight>
              </a:rPr>
              <a:t>"inline1"</a:t>
            </a:r>
            <a:r>
              <a:rPr b="1" lang="es-AR">
                <a:solidFill>
                  <a:srgbClr val="007700"/>
                </a:solidFill>
              </a:rPr>
              <a:t>&gt;</a:t>
            </a:r>
            <a:r>
              <a:rPr b="1" lang="es-AR">
                <a:solidFill>
                  <a:srgbClr val="333333"/>
                </a:solidFill>
              </a:rPr>
              <a:t>inline 1 e inline 2 </a:t>
            </a:r>
            <a:r>
              <a:rPr b="1" lang="es-AR">
                <a:solidFill>
                  <a:srgbClr val="007700"/>
                </a:solidFill>
              </a:rPr>
              <a:t>&lt;span</a:t>
            </a:r>
            <a:r>
              <a:rPr b="1" lang="es-AR">
                <a:solidFill>
                  <a:srgbClr val="333333"/>
                </a:solidFill>
              </a:rPr>
              <a:t> </a:t>
            </a:r>
            <a:r>
              <a:rPr b="1" lang="es-AR">
                <a:solidFill>
                  <a:srgbClr val="0000CC"/>
                </a:solidFill>
              </a:rPr>
              <a:t>class=</a:t>
            </a:r>
            <a:r>
              <a:rPr b="1" lang="es-AR">
                <a:solidFill>
                  <a:srgbClr val="333333"/>
                </a:solidFill>
                <a:highlight>
                  <a:srgbClr val="FFF0F0"/>
                </a:highlight>
              </a:rPr>
              <a:t>"inline2"</a:t>
            </a:r>
            <a:r>
              <a:rPr b="1" lang="es-AR">
                <a:solidFill>
                  <a:srgbClr val="007700"/>
                </a:solidFill>
              </a:rPr>
              <a:t>&gt;</a:t>
            </a:r>
            <a:r>
              <a:rPr b="1" lang="es-AR">
                <a:solidFill>
                  <a:srgbClr val="333333"/>
                </a:solidFill>
              </a:rPr>
              <a:t>anidadas</a:t>
            </a:r>
            <a:r>
              <a:rPr b="1" lang="es-AR">
                <a:solidFill>
                  <a:srgbClr val="007700"/>
                </a:solidFill>
              </a:rPr>
              <a:t>&lt;/span&gt;</a:t>
            </a:r>
            <a:r>
              <a:rPr b="1" lang="es-AR">
                <a:solidFill>
                  <a:srgbClr val="333333"/>
                </a:solidFill>
              </a:rPr>
              <a:t> </a:t>
            </a:r>
            <a:r>
              <a:rPr b="1" lang="es-AR">
                <a:solidFill>
                  <a:srgbClr val="007700"/>
                </a:solidFill>
              </a:rPr>
              <a:t>&lt;/span&gt;</a:t>
            </a:r>
            <a:r>
              <a:rPr b="1" lang="es-AR">
                <a:solidFill>
                  <a:srgbClr val="333333"/>
                </a:solidFill>
              </a:rPr>
              <a:t> </a:t>
            </a:r>
            <a:r>
              <a:rPr b="1" lang="es-AR">
                <a:solidFill>
                  <a:srgbClr val="007700"/>
                </a:solidFill>
              </a:rPr>
              <a:t>&lt;/p&gt;</a:t>
            </a:r>
            <a:endParaRPr b="1">
              <a:solidFill>
                <a:srgbClr val="007700"/>
              </a:solidFill>
            </a:endParaRPr>
          </a:p>
        </p:txBody>
      </p:sp>
      <p:pic>
        <p:nvPicPr>
          <p:cNvPr id="225" name="Google Shape;225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132" y="6276671"/>
            <a:ext cx="618575" cy="58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Ejercicio</a:t>
            </a:r>
            <a:endParaRPr/>
          </a:p>
        </p:txBody>
      </p:sp>
      <p:sp>
        <p:nvSpPr>
          <p:cNvPr id="231" name="Google Shape;231;p30"/>
          <p:cNvSpPr txBox="1"/>
          <p:nvPr>
            <p:ph idx="4294967295" type="body"/>
          </p:nvPr>
        </p:nvSpPr>
        <p:spPr>
          <a:xfrm>
            <a:off x="311700" y="1653624"/>
            <a:ext cx="8520600" cy="223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2800"/>
              <a:t>Agregar a la página que venían haciendo:</a:t>
            </a:r>
            <a:endParaRPr sz="2800"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s-AR" sz="2800"/>
              <a:t>Un div que incluya varios elementos (título, párrafo, listas, etc), darle un estilo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AR" sz="2800"/>
              <a:t>Más de un span en párrafos, darle un estilo</a:t>
            </a:r>
            <a:endParaRPr sz="2800"/>
          </a:p>
          <a:p>
            <a:pPr indent="14986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4BA173"/>
              </a:solidFill>
            </a:endParaRPr>
          </a:p>
          <a:p>
            <a:pPr indent="14986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4BA173"/>
              </a:solidFill>
            </a:endParaRPr>
          </a:p>
          <a:p>
            <a:pPr indent="14986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4BA173"/>
              </a:solidFill>
            </a:endParaRPr>
          </a:p>
          <a:p>
            <a:pPr indent="14986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4BA173"/>
              </a:solidFill>
            </a:endParaRPr>
          </a:p>
          <a:p>
            <a:pPr indent="14986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4BA173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Box Model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Box Model - Introducción</a:t>
            </a:r>
            <a:endParaRPr/>
          </a:p>
        </p:txBody>
      </p:sp>
      <p:sp>
        <p:nvSpPr>
          <p:cNvPr id="242" name="Google Shape;242;p32"/>
          <p:cNvSpPr txBox="1"/>
          <p:nvPr>
            <p:ph idx="4294967295" type="body"/>
          </p:nvPr>
        </p:nvSpPr>
        <p:spPr>
          <a:xfrm>
            <a:off x="311700" y="1214175"/>
            <a:ext cx="8055900" cy="5432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s-AR"/>
              <a:t>El concepto de </a:t>
            </a:r>
            <a:r>
              <a:rPr b="1" lang="es-AR"/>
              <a:t>“Box Model”</a:t>
            </a:r>
            <a:r>
              <a:rPr lang="es-AR"/>
              <a:t> dice que cada elemento </a:t>
            </a:r>
            <a:br>
              <a:rPr lang="es-AR"/>
            </a:br>
            <a:r>
              <a:rPr lang="es-AR"/>
              <a:t>en una página se representa mediante una caja rectangular (contenedor).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s-AR" sz="2000"/>
              <a:t>CSS permite controlar el aspecto y ubicación de las cajas.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s-AR" sz="2000"/>
              <a:t>Todos los elementos HTML están representados como cajas.  </a:t>
            </a:r>
            <a:r>
              <a:rPr lang="es-AR" sz="2000">
                <a:solidFill>
                  <a:schemeClr val="dk1"/>
                </a:solidFill>
              </a:rPr>
              <a:t>Es común que fondo y borde no sean visibles a simple vista, pero el concepto de </a:t>
            </a:r>
            <a:r>
              <a:rPr b="1" lang="es-AR" sz="2000">
                <a:solidFill>
                  <a:schemeClr val="dk1"/>
                </a:solidFill>
              </a:rPr>
              <a:t>Box Model siempre es utilizado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SzPts val="2000"/>
              <a:buChar char="•"/>
            </a:pPr>
            <a:r>
              <a:rPr lang="es-AR" sz="2000"/>
              <a:t>Este concepto es difícil de entender, pero fundamental para construir y diagramar sitios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FP-2019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