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9144000"/>
  <p:notesSz cx="6858000" cy="9144000"/>
  <p:embeddedFontLst>
    <p:embeddedFont>
      <p:font typeface="Proxima Nova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ProximaNova-bold.fntdata"/><Relationship Id="rId23" Type="http://schemas.openxmlformats.org/officeDocument/2006/relationships/slide" Target="slides/slide19.xml"/><Relationship Id="rId45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ProximaNova-boldItalic.fntdata"/><Relationship Id="rId25" Type="http://schemas.openxmlformats.org/officeDocument/2006/relationships/slide" Target="slides/slide21.xml"/><Relationship Id="rId47" Type="http://schemas.openxmlformats.org/officeDocument/2006/relationships/font" Target="fonts/ProximaNova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e1f2ac77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e1f2ac7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e1f2ac77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e1f2ac7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e1f2ac77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e1f2ac7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068d1a99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068d1a9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e1f2ac77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e1f2ac7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e1f2ac77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e1f2ac7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e70d992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e70d99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e70d9922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e70d992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e70d992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e70d99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e70d9922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e70d992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e1f2ac77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e1f2ac7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e70d9922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e70d992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e70d9922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e70d992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e70d9922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e70d992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ad5e4cc7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ad5e4cc7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fd5661b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fd5661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fd5661b4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2fd5661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fd5661b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fd5661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2fd5661b4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2fd5661b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fd5661b4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fd5661b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068d1a99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3068d1a9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e1f2ac77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e1f2ac7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Comentarios obtenid</a:t>
            </a:r>
            <a:r>
              <a:rPr lang="en" sz="1200"/>
              <a:t>os en clase.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fd5661b4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2fd5661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e70d9922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e70d992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e70d9922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ae70d992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fd5661b4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2fd5661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ae70d9922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ae70d992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e70d9922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e70d992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e70d9922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e70d992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fd5661b4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2fd5661b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3068d1a99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3068d1a9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22cd860d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22cd860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39383fadbb38c7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39383fadbb38c7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fd5661b4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2fd5661b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96be0d10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96be0d10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96be0d10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96be0d1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e1f2ac77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e1f2ac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e1f2ac77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e1f2ac7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e1f2ac77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e1f2ac7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6850" y="2706900"/>
            <a:ext cx="57654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275" y="792300"/>
            <a:ext cx="57654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0" y="666875"/>
            <a:ext cx="110700" cy="6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110625" y="-1"/>
            <a:ext cx="90333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0" y="646977"/>
            <a:ext cx="86922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0" y="4005064"/>
            <a:ext cx="110700" cy="28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2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getbootstrap.com/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getbootstrap.com/getting-started/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v.w3.org/csswg/css-device-adapt/" TargetMode="External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scottjehl/Respond" TargetMode="External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getbootstrap.com/examples/theme/" TargetMode="External"/><Relationship Id="rId4" Type="http://schemas.openxmlformats.org/officeDocument/2006/relationships/hyperlink" Target="http://themes.getbootstrap.com/" TargetMode="External"/><Relationship Id="rId5" Type="http://schemas.openxmlformats.org/officeDocument/2006/relationships/hyperlink" Target="http://expo.getbootstrap.com/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etbootstrap.com/docs/4.0/components/navbar/" TargetMode="External"/><Relationship Id="rId4" Type="http://schemas.openxmlformats.org/officeDocument/2006/relationships/hyperlink" Target="http://codepen.io/webUnicen/pen/YqdOjL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etbootstrap.com/docs/4.0/layout/grid/" TargetMode="External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codepen.io/webUnicen/pen/wGRExZ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etbootstrap.com/docs/4.0/content/images/" TargetMode="External"/><Relationship Id="rId4" Type="http://schemas.openxmlformats.org/officeDocument/2006/relationships/hyperlink" Target="http://codepen.io/webUnicen/pen/MyZqLe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etbootstrap.com/docs/3.3/components/#thumbnails-custom-content" TargetMode="External"/><Relationship Id="rId4" Type="http://schemas.openxmlformats.org/officeDocument/2006/relationships/image" Target="../media/image23.png"/><Relationship Id="rId5" Type="http://schemas.openxmlformats.org/officeDocument/2006/relationships/hyperlink" Target="http://codepen.io/webUnicen/pen/JXwaqM" TargetMode="External"/><Relationship Id="rId6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getbootstrap.com/javascript/#carousel" TargetMode="External"/><Relationship Id="rId4" Type="http://schemas.openxmlformats.org/officeDocument/2006/relationships/image" Target="../media/image23.png"/><Relationship Id="rId5" Type="http://schemas.openxmlformats.org/officeDocument/2006/relationships/hyperlink" Target="http://codepen.io/webUnicen/pen/BKvOgg" TargetMode="External"/><Relationship Id="rId6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getbootstrap.com/css/#forms" TargetMode="External"/><Relationship Id="rId4" Type="http://schemas.openxmlformats.org/officeDocument/2006/relationships/image" Target="../media/image23.png"/><Relationship Id="rId5" Type="http://schemas.openxmlformats.org/officeDocument/2006/relationships/hyperlink" Target="http://codepen.io/webUnicen/pen/zqymOd" TargetMode="External"/><Relationship Id="rId6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jpg"/><Relationship Id="rId4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Relationship Id="rId4" Type="http://schemas.openxmlformats.org/officeDocument/2006/relationships/hyperlink" Target="https://getbootstrap.com/docs/4.0/utilities/display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scotch.io/tutorials/reorder-css-columns-using-bootstrap" TargetMode="External"/><Relationship Id="rId4" Type="http://schemas.openxmlformats.org/officeDocument/2006/relationships/image" Target="../media/image26.png"/><Relationship Id="rId5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getbootstrap.com/" TargetMode="External"/><Relationship Id="rId4" Type="http://schemas.openxmlformats.org/officeDocument/2006/relationships/hyperlink" Target="https://librosweb.es/libro/bootstrap_3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  CSS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628663" y="656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desventajas tiene usar un Bootstrap?</a:t>
            </a:r>
            <a:endParaRPr/>
          </a:p>
        </p:txBody>
      </p:sp>
      <p:sp>
        <p:nvSpPr>
          <p:cNvPr id="245" name="Google Shape;245;p33"/>
          <p:cNvSpPr txBox="1"/>
          <p:nvPr>
            <p:ph idx="4294967295" type="body"/>
          </p:nvPr>
        </p:nvSpPr>
        <p:spPr>
          <a:xfrm>
            <a:off x="373350" y="2432900"/>
            <a:ext cx="8397300" cy="28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Si bien es sencillo hay que adaptarse a la forma de trabajo.</a:t>
            </a:r>
            <a:endParaRPr sz="30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Adaptar tu diseño a una grid de 12 columnas.</a:t>
            </a:r>
            <a:endParaRPr sz="30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Es complicado cambiar de versión de Bootstrap 2.x -&gt; 3.x -&gt; 4.x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628663" y="656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desventajas tiene usar un Bootstrap?</a:t>
            </a:r>
            <a:endParaRPr/>
          </a:p>
        </p:txBody>
      </p:sp>
      <p:sp>
        <p:nvSpPr>
          <p:cNvPr id="251" name="Google Shape;251;p34"/>
          <p:cNvSpPr txBox="1"/>
          <p:nvPr>
            <p:ph idx="4294967295" type="body"/>
          </p:nvPr>
        </p:nvSpPr>
        <p:spPr>
          <a:xfrm>
            <a:off x="388725" y="2494350"/>
            <a:ext cx="8477100" cy="339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Si necesitas agregar algo que no existe, hay que hacerlo “a  mano” y tener en cuenta que no altere otras cosas.</a:t>
            </a:r>
            <a:endParaRPr sz="3000"/>
          </a:p>
          <a:p>
            <a:pPr indent="-419100" lvl="0" marL="457200" rtl="0" algn="l">
              <a:spcBef>
                <a:spcPts val="1000"/>
              </a:spcBef>
              <a:spcAft>
                <a:spcPts val="1000"/>
              </a:spcAft>
              <a:buSzPts val="3000"/>
              <a:buChar char="•"/>
            </a:pPr>
            <a:r>
              <a:rPr lang="en" sz="3000"/>
              <a:t>Todos los sitios son parecidos, si se quiere hacer algo muy distinto es requiere mayor esfuerzo.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628675" y="351900"/>
            <a:ext cx="7886700" cy="64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Descarga</a:t>
            </a:r>
            <a:endParaRPr/>
          </a:p>
        </p:txBody>
      </p:sp>
      <p:sp>
        <p:nvSpPr>
          <p:cNvPr id="257" name="Google Shape;257;p35"/>
          <p:cNvSpPr txBox="1"/>
          <p:nvPr>
            <p:ph idx="4294967295" type="body"/>
          </p:nvPr>
        </p:nvSpPr>
        <p:spPr>
          <a:xfrm>
            <a:off x="311700" y="1102451"/>
            <a:ext cx="8520600" cy="117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Vamos a descargar Bootstrap 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http://getbootstrap.com/</a:t>
            </a:r>
            <a:endParaRPr/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25" y="2503950"/>
            <a:ext cx="8520601" cy="396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Novedades Bootstrap 4</a:t>
            </a:r>
            <a:endParaRPr/>
          </a:p>
        </p:txBody>
      </p:sp>
      <p:sp>
        <p:nvSpPr>
          <p:cNvPr id="264" name="Google Shape;264;p36"/>
          <p:cNvSpPr txBox="1"/>
          <p:nvPr>
            <p:ph idx="4294967295" type="body"/>
          </p:nvPr>
        </p:nvSpPr>
        <p:spPr>
          <a:xfrm>
            <a:off x="311700" y="1463700"/>
            <a:ext cx="8520600" cy="495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Nativo SASS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30% más liviano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da de baja el soporte a IE8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Rems para el Grid System y la Tipografía (mejora el zoom)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Mejoras en JavaScript y Media Queries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Componente para </a:t>
            </a:r>
            <a:r>
              <a:rPr i="1" lang="en"/>
              <a:t>Reset </a:t>
            </a:r>
            <a:r>
              <a:rPr lang="en"/>
              <a:t>propio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Cambios y nuevos componentes (útiles, pero cambios menores)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628663" y="1233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</a:t>
            </a:r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 rotWithShape="1">
          <a:blip r:embed="rId3">
            <a:alphaModFix/>
          </a:blip>
          <a:srcRect b="0" l="7996" r="8005" t="0"/>
          <a:stretch/>
        </p:blipFill>
        <p:spPr>
          <a:xfrm>
            <a:off x="7700400" y="79633"/>
            <a:ext cx="907125" cy="9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925" y="1195909"/>
            <a:ext cx="5482150" cy="49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/>
        </p:nvSpPr>
        <p:spPr>
          <a:xfrm>
            <a:off x="312450" y="758150"/>
            <a:ext cx="8554500" cy="57807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&lt;html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lang=</a:t>
            </a:r>
            <a:r>
              <a:rPr lang="en" sz="9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&lt;meta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charset=</a:t>
            </a:r>
            <a:r>
              <a:rPr lang="en" sz="9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&lt;meta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http-equiv=</a:t>
            </a:r>
            <a:r>
              <a:rPr lang="en" sz="9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"X-UA-Compatible"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content=</a:t>
            </a:r>
            <a:r>
              <a:rPr lang="en" sz="9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"IE=edge"</a:t>
            </a: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&lt;meta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lang="en" sz="9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"viewport"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content=</a:t>
            </a:r>
            <a:r>
              <a:rPr lang="en" sz="9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"width=device-width, initial-scale=1"</a:t>
            </a: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 The above 3 meta tags *must* come first in the head; any other head content must come *after* these tags --&gt;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Bootstrap 101 Template</a:t>
            </a: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 Bootstrap --&gt;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lang="en" sz="9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"css/bootstrap.min.css"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rel=</a:t>
            </a:r>
            <a:r>
              <a:rPr lang="en" sz="9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 HTML5 shim and Respond.js for IE8 support of HTML5 elements and media queries --&gt;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 WARNING: Respond.js doesn't work if you view the page via file:// --&gt;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&lt;!--[if lt IE 9]&gt;</a:t>
            </a:r>
            <a:br>
              <a:rPr lang="en" sz="9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  &lt;script src="https://oss.maxcdn.com/html5shiv/3.7.3/html5shiv.min.js"&gt;&lt;/script&gt;</a:t>
            </a:r>
            <a:br>
              <a:rPr lang="en" sz="9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  &lt;script src="https://oss.maxcdn.com/respond/1.4.2/respond.min.js"&gt;&lt;/script&gt;</a:t>
            </a:r>
            <a:br>
              <a:rPr lang="en" sz="9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&lt;![endif]--&gt;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Hello, world!</a:t>
            </a: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 jQuery (necessary for Bootstrap's JavaScript plugins) --&gt;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&lt;script </a:t>
            </a:r>
            <a:r>
              <a:rPr lang="en" sz="9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src=</a:t>
            </a:r>
            <a:r>
              <a:rPr lang="en" sz="9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"https://ajax.googleapis.com/ajax/libs/jquery/1.12.4/jquery.min.js"</a:t>
            </a: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&gt;&lt;/script&gt;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 Include all compiled plugins (below), or include individual files as needed --&gt;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&lt;script </a:t>
            </a:r>
            <a:r>
              <a:rPr lang="en" sz="9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src=</a:t>
            </a:r>
            <a:r>
              <a:rPr lang="en" sz="9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"js/bootstrap.min.js"</a:t>
            </a: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&gt;&lt;/script&gt;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9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38"/>
          <p:cNvSpPr txBox="1"/>
          <p:nvPr>
            <p:ph type="title"/>
          </p:nvPr>
        </p:nvSpPr>
        <p:spPr>
          <a:xfrm>
            <a:off x="552463" y="-1053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básico</a:t>
            </a:r>
            <a:endParaRPr/>
          </a:p>
        </p:txBody>
      </p:sp>
      <p:sp>
        <p:nvSpPr>
          <p:cNvPr id="278" name="Google Shape;278;p38"/>
          <p:cNvSpPr txBox="1"/>
          <p:nvPr/>
        </p:nvSpPr>
        <p:spPr>
          <a:xfrm>
            <a:off x="5507125" y="6219980"/>
            <a:ext cx="33597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http://getbootstrap.com/getting-started/</a:t>
            </a:r>
            <a:endParaRPr/>
          </a:p>
        </p:txBody>
      </p:sp>
      <p:pic>
        <p:nvPicPr>
          <p:cNvPr id="279" name="Google Shape;27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5675" y="5138822"/>
            <a:ext cx="1081149" cy="108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8"/>
          <p:cNvPicPr preferRelativeResize="0"/>
          <p:nvPr/>
        </p:nvPicPr>
        <p:blipFill rotWithShape="1">
          <a:blip r:embed="rId5">
            <a:alphaModFix/>
          </a:blip>
          <a:srcRect b="0" l="7996" r="8005" t="0"/>
          <a:stretch/>
        </p:blipFill>
        <p:spPr>
          <a:xfrm>
            <a:off x="7700400" y="79633"/>
            <a:ext cx="907125" cy="9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Soporte de Navegadores</a:t>
            </a:r>
            <a:endParaRPr/>
          </a:p>
        </p:txBody>
      </p:sp>
      <p:sp>
        <p:nvSpPr>
          <p:cNvPr id="286" name="Google Shape;286;p39"/>
          <p:cNvSpPr txBox="1"/>
          <p:nvPr/>
        </p:nvSpPr>
        <p:spPr>
          <a:xfrm>
            <a:off x="3988500" y="5529850"/>
            <a:ext cx="4843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*Últimas versiones de cada uno de los navegadores.</a:t>
            </a:r>
            <a:endParaRPr/>
          </a:p>
        </p:txBody>
      </p:sp>
      <p:pic>
        <p:nvPicPr>
          <p:cNvPr id="287" name="Google Shape;287;p39"/>
          <p:cNvPicPr preferRelativeResize="0"/>
          <p:nvPr/>
        </p:nvPicPr>
        <p:blipFill rotWithShape="1">
          <a:blip r:embed="rId3">
            <a:alphaModFix/>
          </a:blip>
          <a:srcRect b="0" l="7996" r="8005" t="0"/>
          <a:stretch/>
        </p:blipFill>
        <p:spPr>
          <a:xfrm>
            <a:off x="7700400" y="79633"/>
            <a:ext cx="907125" cy="9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50" y="1800888"/>
            <a:ext cx="78390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925" y="3836813"/>
            <a:ext cx="78581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 - Bootstrap</a:t>
            </a:r>
            <a:endParaRPr/>
          </a:p>
        </p:txBody>
      </p:sp>
      <p:sp>
        <p:nvSpPr>
          <p:cNvPr id="295" name="Google Shape;295;p40"/>
          <p:cNvSpPr txBox="1"/>
          <p:nvPr>
            <p:ph idx="4294967295" type="body"/>
          </p:nvPr>
        </p:nvSpPr>
        <p:spPr>
          <a:xfrm>
            <a:off x="311700" y="1526175"/>
            <a:ext cx="8520600" cy="31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Bootstrap es </a:t>
            </a:r>
            <a:r>
              <a:rPr b="1" lang="en"/>
              <a:t>mobile first.</a:t>
            </a:r>
            <a:endParaRPr b="1"/>
          </a:p>
          <a:p>
            <a:pPr indent="-4064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miramos el código vamos a encontrar media queries.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Esta línea hace que el dispositivo tenga en cuenta la orientación para calcular el ancho.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 txBox="1"/>
          <p:nvPr/>
        </p:nvSpPr>
        <p:spPr>
          <a:xfrm>
            <a:off x="692100" y="4432413"/>
            <a:ext cx="775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 name="viewport" content="width=device-width, initial-scale=1"&gt;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168475" y="5588767"/>
            <a:ext cx="69372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Links interesantes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http://dev.w3.org/csswg/css-device-adapt/</a:t>
            </a:r>
            <a:endParaRPr/>
          </a:p>
        </p:txBody>
      </p:sp>
      <p:pic>
        <p:nvPicPr>
          <p:cNvPr id="298" name="Google Shape;298;p40"/>
          <p:cNvPicPr preferRelativeResize="0"/>
          <p:nvPr/>
        </p:nvPicPr>
        <p:blipFill rotWithShape="1">
          <a:blip r:embed="rId4">
            <a:alphaModFix/>
          </a:blip>
          <a:srcRect b="0" l="7996" r="8005" t="0"/>
          <a:stretch/>
        </p:blipFill>
        <p:spPr>
          <a:xfrm>
            <a:off x="7700400" y="79633"/>
            <a:ext cx="907125" cy="9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pasa con IE 8 - 9?</a:t>
            </a:r>
            <a:endParaRPr/>
          </a:p>
        </p:txBody>
      </p:sp>
      <p:sp>
        <p:nvSpPr>
          <p:cNvPr id="304" name="Google Shape;304;p41"/>
          <p:cNvSpPr txBox="1"/>
          <p:nvPr>
            <p:ph idx="4294967295" type="body"/>
          </p:nvPr>
        </p:nvSpPr>
        <p:spPr>
          <a:xfrm>
            <a:off x="311700" y="2145149"/>
            <a:ext cx="8520600" cy="256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 tienen soporte para CSS3 y HTML5.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Bootstrap incluye </a:t>
            </a:r>
            <a:r>
              <a:rPr lang="en" u="sng">
                <a:solidFill>
                  <a:schemeClr val="hlink"/>
                </a:solidFill>
                <a:hlinkClick r:id="rId3"/>
              </a:rPr>
              <a:t>Respond.js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</a:t>
            </a:r>
            <a:r>
              <a:rPr lang="en"/>
              <a:t>a</a:t>
            </a:r>
            <a:r>
              <a:rPr lang="en"/>
              <a:t> soporte de CSS3 media queries a IE 6-9.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Char char="•"/>
            </a:pPr>
            <a:r>
              <a:rPr lang="en"/>
              <a:t>Recorre el CSS de la página y genera CSS nuevo acorde con la media query.</a:t>
            </a:r>
            <a:endParaRPr/>
          </a:p>
        </p:txBody>
      </p:sp>
      <p:pic>
        <p:nvPicPr>
          <p:cNvPr id="305" name="Google Shape;305;p41"/>
          <p:cNvPicPr preferRelativeResize="0"/>
          <p:nvPr/>
        </p:nvPicPr>
        <p:blipFill rotWithShape="1">
          <a:blip r:embed="rId4">
            <a:alphaModFix/>
          </a:blip>
          <a:srcRect b="0" l="7996" r="8005" t="0"/>
          <a:stretch/>
        </p:blipFill>
        <p:spPr>
          <a:xfrm>
            <a:off x="7700400" y="79633"/>
            <a:ext cx="907125" cy="9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se puede hacer?</a:t>
            </a:r>
            <a:endParaRPr/>
          </a:p>
        </p:txBody>
      </p:sp>
      <p:sp>
        <p:nvSpPr>
          <p:cNvPr id="311" name="Google Shape;311;p42"/>
          <p:cNvSpPr txBox="1"/>
          <p:nvPr>
            <p:ph idx="4294967295" type="body"/>
          </p:nvPr>
        </p:nvSpPr>
        <p:spPr>
          <a:xfrm>
            <a:off x="311700" y="2398199"/>
            <a:ext cx="8520600" cy="206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Entrar en: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http://getbootstrap.com/examples/theme/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http://themes.getbootstrap.com/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http://expo.getbootstrap.com/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5650" y="5060200"/>
            <a:ext cx="1081149" cy="108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2"/>
          <p:cNvPicPr preferRelativeResize="0"/>
          <p:nvPr/>
        </p:nvPicPr>
        <p:blipFill rotWithShape="1">
          <a:blip r:embed="rId7">
            <a:alphaModFix/>
          </a:blip>
          <a:srcRect b="0" l="7996" r="8005" t="0"/>
          <a:stretch/>
        </p:blipFill>
        <p:spPr>
          <a:xfrm>
            <a:off x="7700400" y="79633"/>
            <a:ext cx="907125" cy="9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628663" y="1233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es un framework?</a:t>
            </a:r>
            <a:endParaRPr/>
          </a:p>
        </p:txBody>
      </p:sp>
      <p:sp>
        <p:nvSpPr>
          <p:cNvPr id="192" name="Google Shape;192;p25"/>
          <p:cNvSpPr txBox="1"/>
          <p:nvPr>
            <p:ph idx="4294967295" type="body"/>
          </p:nvPr>
        </p:nvSpPr>
        <p:spPr>
          <a:xfrm>
            <a:off x="235500" y="1102449"/>
            <a:ext cx="8520600" cy="270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</a:rPr>
              <a:t>Es una estructura conceptual y tecnológica de soporte definido, normalmente con artefactos o módulos de software concretos, que puede servir de base para la organización y desarrollo de software. Puede incluir soporte de programas, bibliotecas y otras herramientas para así ayudar a desarrollar y unir los diferentes componentes de un proyecto.</a:t>
            </a:r>
            <a:endParaRPr i="1" sz="2400">
              <a:solidFill>
                <a:srgbClr val="000000"/>
              </a:solidFill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6825" y="3230717"/>
            <a:ext cx="1452175" cy="16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829200" y="4897825"/>
            <a:ext cx="7485600" cy="1804800"/>
          </a:xfrm>
          <a:prstGeom prst="rect">
            <a:avLst/>
          </a:prstGeom>
          <a:noFill/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Es un esqueleto para el desarrollo de una aplicación.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Diario Digital</a:t>
            </a:r>
            <a:endParaRPr/>
          </a:p>
        </p:txBody>
      </p:sp>
      <p:sp>
        <p:nvSpPr>
          <p:cNvPr id="319" name="Google Shape;319;p43"/>
          <p:cNvSpPr txBox="1"/>
          <p:nvPr>
            <p:ph idx="4294967295" type="body"/>
          </p:nvPr>
        </p:nvSpPr>
        <p:spPr>
          <a:xfrm>
            <a:off x="311700" y="1254850"/>
            <a:ext cx="8520600" cy="535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Nuestro cliente nos pide que hagamos una página para su diario digital. Debemos hacer la home y la página de una noticia para mostrarle.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El diseño debe ser </a:t>
            </a:r>
            <a:r>
              <a:rPr b="1" lang="en"/>
              <a:t>responsive</a:t>
            </a:r>
            <a:r>
              <a:rPr lang="en"/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Home page</a:t>
            </a:r>
            <a:endParaRPr b="1"/>
          </a:p>
          <a:p>
            <a: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Barra de navegación con temas de noticias Argentina, Mundo, Deporte y Espectáculos.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Char char="•"/>
            </a:pPr>
            <a:r>
              <a:rPr lang="en"/>
              <a:t>Grilla con títulos de varias noticias con imagen y copete.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idx="4294967295" type="body"/>
          </p:nvPr>
        </p:nvSpPr>
        <p:spPr>
          <a:xfrm>
            <a:off x="311700" y="1605750"/>
            <a:ext cx="8520600" cy="364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Ir a la documentación de Bootstrap </a:t>
            </a:r>
            <a:r>
              <a:rPr lang="en" u="sng">
                <a:solidFill>
                  <a:schemeClr val="hlink"/>
                </a:solidFill>
                <a:hlinkClick r:id="rId3"/>
              </a:rPr>
              <a:t>NavBar</a:t>
            </a:r>
            <a:r>
              <a:rPr lang="en"/>
              <a:t>.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De los ejemplos, elegimos el que mejor se adapte a nuestro diseño.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Copiamos y pegamos el código html en nuestro sitio. Es </a:t>
            </a:r>
            <a:r>
              <a:rPr b="1" lang="en"/>
              <a:t>muy importante </a:t>
            </a:r>
            <a:r>
              <a:rPr lang="en"/>
              <a:t>entender el código provisto para poder modificarlo y adaptarlo a </a:t>
            </a:r>
            <a:r>
              <a:rPr lang="en"/>
              <a:t>nuestros</a:t>
            </a:r>
            <a:r>
              <a:rPr lang="en"/>
              <a:t> requisitos.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Opcionalmente, podemos agregar nuestras propias clases css para customizar la barra de navegación.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</a:t>
            </a:r>
            <a:endParaRPr/>
          </a:p>
        </p:txBody>
      </p:sp>
      <p:sp>
        <p:nvSpPr>
          <p:cNvPr id="326" name="Google Shape;326;p44"/>
          <p:cNvSpPr txBox="1"/>
          <p:nvPr/>
        </p:nvSpPr>
        <p:spPr>
          <a:xfrm>
            <a:off x="4202700" y="6052175"/>
            <a:ext cx="3497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http://codepen.io/webUnicen/pen/YqdOjL</a:t>
            </a:r>
            <a:endParaRPr/>
          </a:p>
        </p:txBody>
      </p:sp>
      <p:pic>
        <p:nvPicPr>
          <p:cNvPr id="327" name="Google Shape;327;p44"/>
          <p:cNvPicPr preferRelativeResize="0"/>
          <p:nvPr/>
        </p:nvPicPr>
        <p:blipFill rotWithShape="1">
          <a:blip r:embed="rId5">
            <a:alphaModFix/>
          </a:blip>
          <a:srcRect b="0" l="7996" r="8005" t="0"/>
          <a:stretch/>
        </p:blipFill>
        <p:spPr>
          <a:xfrm>
            <a:off x="7700400" y="79633"/>
            <a:ext cx="907125" cy="9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0400" y="5549793"/>
            <a:ext cx="1464400" cy="13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idx="4294967295" type="body"/>
          </p:nvPr>
        </p:nvSpPr>
        <p:spPr>
          <a:xfrm>
            <a:off x="311700" y="1998150"/>
            <a:ext cx="8520600" cy="286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Para hacer la </a:t>
            </a:r>
            <a:r>
              <a:rPr lang="en"/>
              <a:t>página</a:t>
            </a:r>
            <a:r>
              <a:rPr lang="en"/>
              <a:t> de noticias responsive, debemos armar una grilla.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Ir a la documentación de Bootstrap </a:t>
            </a:r>
            <a:r>
              <a:rPr lang="en" u="sng">
                <a:solidFill>
                  <a:schemeClr val="hlink"/>
                </a:solidFill>
                <a:hlinkClick r:id="rId3"/>
              </a:rPr>
              <a:t>Grid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Usando la información de esa sección creamos el layout que necesitamos para la página de noticias.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</a:t>
            </a:r>
            <a:endParaRPr/>
          </a:p>
        </p:txBody>
      </p:sp>
      <p:pic>
        <p:nvPicPr>
          <p:cNvPr id="335" name="Google Shape;335;p45"/>
          <p:cNvPicPr preferRelativeResize="0"/>
          <p:nvPr/>
        </p:nvPicPr>
        <p:blipFill rotWithShape="1">
          <a:blip r:embed="rId4">
            <a:alphaModFix/>
          </a:blip>
          <a:srcRect b="0" l="7996" r="8005" t="0"/>
          <a:stretch/>
        </p:blipFill>
        <p:spPr>
          <a:xfrm>
            <a:off x="7700400" y="79633"/>
            <a:ext cx="907125" cy="9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- Como funciona?</a:t>
            </a:r>
            <a:endParaRPr/>
          </a:p>
        </p:txBody>
      </p:sp>
      <p:pic>
        <p:nvPicPr>
          <p:cNvPr id="341" name="Google Shape;3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2457449"/>
            <a:ext cx="645795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6"/>
          <p:cNvSpPr txBox="1"/>
          <p:nvPr/>
        </p:nvSpPr>
        <p:spPr>
          <a:xfrm>
            <a:off x="277800" y="1113250"/>
            <a:ext cx="85884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1252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Bootstrap utiliza un poderoso grid basado en flexbox para construir layouts de todas las formas y tamaños gracias a un sistema de 12 columnas.</a:t>
            </a:r>
            <a:endParaRPr sz="2000">
              <a:solidFill>
                <a:srgbClr val="21252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3" name="Google Shape;343;p46"/>
          <p:cNvPicPr preferRelativeResize="0"/>
          <p:nvPr/>
        </p:nvPicPr>
        <p:blipFill rotWithShape="1">
          <a:blip r:embed="rId4">
            <a:alphaModFix/>
          </a:blip>
          <a:srcRect b="0" l="7996" r="8005" t="0"/>
          <a:stretch/>
        </p:blipFill>
        <p:spPr>
          <a:xfrm>
            <a:off x="7700400" y="79633"/>
            <a:ext cx="907125" cy="9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- Cómo funciona?</a:t>
            </a:r>
            <a:endParaRPr/>
          </a:p>
        </p:txBody>
      </p:sp>
      <p:sp>
        <p:nvSpPr>
          <p:cNvPr id="349" name="Google Shape;349;p47"/>
          <p:cNvSpPr txBox="1"/>
          <p:nvPr>
            <p:ph idx="4294967295" type="body"/>
          </p:nvPr>
        </p:nvSpPr>
        <p:spPr>
          <a:xfrm>
            <a:off x="235500" y="1313850"/>
            <a:ext cx="8520600" cy="362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 usan </a:t>
            </a:r>
            <a:r>
              <a:rPr b="1" lang="en"/>
              <a:t>.row </a:t>
            </a:r>
            <a:r>
              <a:rPr lang="en"/>
              <a:t>(filas)</a:t>
            </a:r>
            <a:r>
              <a:rPr b="1" lang="en"/>
              <a:t> </a:t>
            </a:r>
            <a:r>
              <a:rPr lang="en"/>
              <a:t>dentro de .</a:t>
            </a:r>
            <a:r>
              <a:rPr b="1" lang="en"/>
              <a:t>container</a:t>
            </a:r>
            <a:r>
              <a:rPr lang="en"/>
              <a:t> (ancho fijo) o </a:t>
            </a:r>
            <a:r>
              <a:rPr b="1" lang="en"/>
              <a:t>.container-fluid</a:t>
            </a:r>
            <a:r>
              <a:rPr lang="en"/>
              <a:t> (ancho completo).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.row </a:t>
            </a:r>
            <a:r>
              <a:rPr lang="en"/>
              <a:t>crea grupos horizontales de columnas </a:t>
            </a:r>
            <a:r>
              <a:rPr b="1" lang="en"/>
              <a:t>.col-</a:t>
            </a:r>
            <a:r>
              <a:rPr b="1" lang="en"/>
              <a:t>*</a:t>
            </a:r>
            <a:r>
              <a:rPr lang="en"/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El contenido debe ser colocado dentro de columnas, y éstas deben ser hijos inmediatos de una fila.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 hay más de 12 columnas, se desplazan para abajo.</a:t>
            </a:r>
            <a:endParaRPr/>
          </a:p>
        </p:txBody>
      </p:sp>
      <p:pic>
        <p:nvPicPr>
          <p:cNvPr id="350" name="Google Shape;350;p47"/>
          <p:cNvPicPr preferRelativeResize="0"/>
          <p:nvPr/>
        </p:nvPicPr>
        <p:blipFill rotWithShape="1">
          <a:blip r:embed="rId3">
            <a:alphaModFix/>
          </a:blip>
          <a:srcRect b="0" l="7996" r="8005" t="0"/>
          <a:stretch/>
        </p:blipFill>
        <p:spPr>
          <a:xfrm>
            <a:off x="7700400" y="79633"/>
            <a:ext cx="907125" cy="9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- Visualización</a:t>
            </a:r>
            <a:endParaRPr/>
          </a:p>
        </p:txBody>
      </p:sp>
      <p:sp>
        <p:nvSpPr>
          <p:cNvPr id="356" name="Google Shape;356;p48"/>
          <p:cNvSpPr txBox="1"/>
          <p:nvPr>
            <p:ph idx="4294967295" type="body"/>
          </p:nvPr>
        </p:nvSpPr>
        <p:spPr>
          <a:xfrm>
            <a:off x="1091625" y="1402402"/>
            <a:ext cx="6831300" cy="127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.col-sm </a:t>
            </a:r>
            <a:r>
              <a:rPr lang="en"/>
              <a:t>columnas de igual dimensión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.col-sm-x </a:t>
            </a:r>
            <a:r>
              <a:rPr lang="en"/>
              <a:t>columnas de distinta dimensión</a:t>
            </a:r>
            <a:endParaRPr/>
          </a:p>
        </p:txBody>
      </p:sp>
      <p:pic>
        <p:nvPicPr>
          <p:cNvPr id="357" name="Google Shape;357;p48"/>
          <p:cNvPicPr preferRelativeResize="0"/>
          <p:nvPr/>
        </p:nvPicPr>
        <p:blipFill rotWithShape="1">
          <a:blip r:embed="rId3">
            <a:alphaModFix/>
          </a:blip>
          <a:srcRect b="0" l="7996" r="8005" t="0"/>
          <a:stretch/>
        </p:blipFill>
        <p:spPr>
          <a:xfrm>
            <a:off x="7700400" y="79633"/>
            <a:ext cx="907125" cy="9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25" y="2740000"/>
            <a:ext cx="78105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- Opciones</a:t>
            </a:r>
            <a:endParaRPr/>
          </a:p>
        </p:txBody>
      </p:sp>
      <p:pic>
        <p:nvPicPr>
          <p:cNvPr id="364" name="Google Shape;3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1600200"/>
            <a:ext cx="786765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9"/>
          <p:cNvPicPr preferRelativeResize="0"/>
          <p:nvPr/>
        </p:nvPicPr>
        <p:blipFill rotWithShape="1">
          <a:blip r:embed="rId4">
            <a:alphaModFix/>
          </a:blip>
          <a:srcRect b="0" l="7996" r="8005" t="0"/>
          <a:stretch/>
        </p:blipFill>
        <p:spPr>
          <a:xfrm>
            <a:off x="7700400" y="79633"/>
            <a:ext cx="907125" cy="9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- Múltiples Dispositivos</a:t>
            </a:r>
            <a:endParaRPr/>
          </a:p>
        </p:txBody>
      </p:sp>
      <p:pic>
        <p:nvPicPr>
          <p:cNvPr id="371" name="Google Shape;37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00" y="797875"/>
            <a:ext cx="7800975" cy="55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0"/>
          <p:cNvPicPr preferRelativeResize="0"/>
          <p:nvPr/>
        </p:nvPicPr>
        <p:blipFill rotWithShape="1">
          <a:blip r:embed="rId4">
            <a:alphaModFix/>
          </a:blip>
          <a:srcRect b="0" l="7996" r="8005" t="0"/>
          <a:stretch/>
        </p:blipFill>
        <p:spPr>
          <a:xfrm>
            <a:off x="7700400" y="79633"/>
            <a:ext cx="907125" cy="9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- Offset</a:t>
            </a:r>
            <a:endParaRPr/>
          </a:p>
        </p:txBody>
      </p:sp>
      <p:pic>
        <p:nvPicPr>
          <p:cNvPr id="378" name="Google Shape;37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925" y="1436638"/>
            <a:ext cx="7848600" cy="45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1"/>
          <p:cNvPicPr preferRelativeResize="0"/>
          <p:nvPr/>
        </p:nvPicPr>
        <p:blipFill rotWithShape="1">
          <a:blip r:embed="rId4">
            <a:alphaModFix/>
          </a:blip>
          <a:srcRect b="0" l="7996" r="8005" t="0"/>
          <a:stretch/>
        </p:blipFill>
        <p:spPr>
          <a:xfrm>
            <a:off x="7700400" y="79633"/>
            <a:ext cx="907125" cy="9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- Filas anidadas</a:t>
            </a:r>
            <a:endParaRPr/>
          </a:p>
        </p:txBody>
      </p:sp>
      <p:pic>
        <p:nvPicPr>
          <p:cNvPr id="385" name="Google Shape;3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50" y="1421925"/>
            <a:ext cx="8710451" cy="453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2"/>
          <p:cNvPicPr preferRelativeResize="0"/>
          <p:nvPr/>
        </p:nvPicPr>
        <p:blipFill rotWithShape="1">
          <a:blip r:embed="rId4">
            <a:alphaModFix/>
          </a:blip>
          <a:srcRect b="0" l="7996" r="8005" t="0"/>
          <a:stretch/>
        </p:blipFill>
        <p:spPr>
          <a:xfrm>
            <a:off x="7700400" y="79633"/>
            <a:ext cx="907125" cy="9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628663" y="302325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</a:t>
            </a:r>
            <a:endParaRPr/>
          </a:p>
        </p:txBody>
      </p:sp>
      <p:sp>
        <p:nvSpPr>
          <p:cNvPr id="200" name="Google Shape;200;p26"/>
          <p:cNvSpPr txBox="1"/>
          <p:nvPr>
            <p:ph idx="4294967295" type="body"/>
          </p:nvPr>
        </p:nvSpPr>
        <p:spPr>
          <a:xfrm>
            <a:off x="1466125" y="1742250"/>
            <a:ext cx="6211800" cy="337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Pocos problemas compatibilidad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Aceleramos tiempo de desarrollo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Debug, facil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Modular, trabajo en grupo.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 Grid</a:t>
            </a:r>
            <a:endParaRPr/>
          </a:p>
        </p:txBody>
      </p:sp>
      <p:sp>
        <p:nvSpPr>
          <p:cNvPr id="392" name="Google Shape;392;p53"/>
          <p:cNvSpPr txBox="1"/>
          <p:nvPr>
            <p:ph idx="4294967295" type="body"/>
          </p:nvPr>
        </p:nvSpPr>
        <p:spPr>
          <a:xfrm>
            <a:off x="311700" y="1267424"/>
            <a:ext cx="8520600" cy="7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Solución:</a:t>
            </a:r>
            <a:endParaRPr/>
          </a:p>
        </p:txBody>
      </p:sp>
      <p:sp>
        <p:nvSpPr>
          <p:cNvPr id="393" name="Google Shape;393;p53"/>
          <p:cNvSpPr txBox="1"/>
          <p:nvPr/>
        </p:nvSpPr>
        <p:spPr>
          <a:xfrm>
            <a:off x="4053050" y="6187000"/>
            <a:ext cx="35397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http://codepen.io/webUnicen/pen/wGRExZ</a:t>
            </a:r>
            <a:endParaRPr/>
          </a:p>
        </p:txBody>
      </p:sp>
      <p:pic>
        <p:nvPicPr>
          <p:cNvPr id="394" name="Google Shape;39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47900"/>
            <a:ext cx="8213051" cy="22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0400" y="5549793"/>
            <a:ext cx="1464400" cy="13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/>
          <p:nvPr>
            <p:ph idx="4294967295" type="body"/>
          </p:nvPr>
        </p:nvSpPr>
        <p:spPr>
          <a:xfrm>
            <a:off x="311700" y="2504699"/>
            <a:ext cx="8520600" cy="18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Agregar noticias con imágenes en la home.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Ir a la ayuda de Bootstrap </a:t>
            </a:r>
            <a:r>
              <a:rPr lang="en" u="sng">
                <a:solidFill>
                  <a:schemeClr val="hlink"/>
                </a:solidFill>
                <a:hlinkClick r:id="rId3"/>
              </a:rPr>
              <a:t>Imágenes</a:t>
            </a:r>
            <a:r>
              <a:rPr lang="en"/>
              <a:t>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Usando la información de esa sección creamos una noticia con foto, título y copete.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Imágenes</a:t>
            </a:r>
            <a:endParaRPr/>
          </a:p>
        </p:txBody>
      </p:sp>
      <p:sp>
        <p:nvSpPr>
          <p:cNvPr id="402" name="Google Shape;402;p54"/>
          <p:cNvSpPr txBox="1"/>
          <p:nvPr/>
        </p:nvSpPr>
        <p:spPr>
          <a:xfrm>
            <a:off x="4138800" y="6050975"/>
            <a:ext cx="35616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http://codepen.io/webUnicen/pen/MyZqLe</a:t>
            </a:r>
            <a:endParaRPr/>
          </a:p>
        </p:txBody>
      </p:sp>
      <p:pic>
        <p:nvPicPr>
          <p:cNvPr id="403" name="Google Shape;403;p54"/>
          <p:cNvPicPr preferRelativeResize="0"/>
          <p:nvPr/>
        </p:nvPicPr>
        <p:blipFill rotWithShape="1">
          <a:blip r:embed="rId5">
            <a:alphaModFix/>
          </a:blip>
          <a:srcRect b="0" l="7996" r="8005" t="0"/>
          <a:stretch/>
        </p:blipFill>
        <p:spPr>
          <a:xfrm>
            <a:off x="7700400" y="79633"/>
            <a:ext cx="907125" cy="9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0400" y="5549793"/>
            <a:ext cx="1464400" cy="13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5"/>
          <p:cNvSpPr txBox="1"/>
          <p:nvPr>
            <p:ph idx="4294967295" type="body"/>
          </p:nvPr>
        </p:nvSpPr>
        <p:spPr>
          <a:xfrm>
            <a:off x="1858200" y="1522800"/>
            <a:ext cx="5427600" cy="381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Debe tener: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Título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Copete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Carousel de foto</a:t>
            </a:r>
            <a:r>
              <a:rPr lang="en"/>
              <a:t>s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Cuerpo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Formulario para dejar comentarios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Noticia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>
            <p:ph idx="4294967295" type="body"/>
          </p:nvPr>
        </p:nvSpPr>
        <p:spPr>
          <a:xfrm>
            <a:off x="326700" y="2492524"/>
            <a:ext cx="8490600" cy="128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Ir a la ayuda de Bootstrap </a:t>
            </a:r>
            <a:r>
              <a:rPr lang="en" u="sng">
                <a:solidFill>
                  <a:schemeClr val="hlink"/>
                </a:solidFill>
                <a:hlinkClick r:id="rId3"/>
              </a:rPr>
              <a:t>Tipografía</a:t>
            </a:r>
            <a:r>
              <a:rPr lang="en"/>
              <a:t>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Usando la información de esa sección creamos una noticia con título, copete y cuerpo.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Noticia</a:t>
            </a:r>
            <a:endParaRPr/>
          </a:p>
        </p:txBody>
      </p:sp>
      <p:sp>
        <p:nvSpPr>
          <p:cNvPr id="417" name="Google Shape;417;p56"/>
          <p:cNvSpPr/>
          <p:nvPr/>
        </p:nvSpPr>
        <p:spPr>
          <a:xfrm>
            <a:off x="5916500" y="5669400"/>
            <a:ext cx="2770200" cy="898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675" y="5928100"/>
            <a:ext cx="26098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6"/>
          <p:cNvSpPr txBox="1"/>
          <p:nvPr/>
        </p:nvSpPr>
        <p:spPr>
          <a:xfrm>
            <a:off x="2369550" y="6227400"/>
            <a:ext cx="35469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http://codepen.io/webUnicen/pen/JXwaqM</a:t>
            </a:r>
            <a:endParaRPr/>
          </a:p>
        </p:txBody>
      </p:sp>
      <p:pic>
        <p:nvPicPr>
          <p:cNvPr id="420" name="Google Shape;420;p56"/>
          <p:cNvPicPr preferRelativeResize="0"/>
          <p:nvPr/>
        </p:nvPicPr>
        <p:blipFill rotWithShape="1">
          <a:blip r:embed="rId6">
            <a:alphaModFix/>
          </a:blip>
          <a:srcRect b="0" l="7996" r="8005" t="0"/>
          <a:stretch/>
        </p:blipFill>
        <p:spPr>
          <a:xfrm>
            <a:off x="7700400" y="79633"/>
            <a:ext cx="907125" cy="9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/>
          <p:nvPr>
            <p:ph idx="4294967295" type="body"/>
          </p:nvPr>
        </p:nvSpPr>
        <p:spPr>
          <a:xfrm>
            <a:off x="306750" y="2773599"/>
            <a:ext cx="8530500" cy="154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Ir a la ayuda de Bootstrap </a:t>
            </a:r>
            <a:r>
              <a:rPr lang="en" u="sng">
                <a:solidFill>
                  <a:schemeClr val="hlink"/>
                </a:solidFill>
                <a:hlinkClick r:id="rId3"/>
              </a:rPr>
              <a:t>Carousel</a:t>
            </a:r>
            <a:r>
              <a:rPr lang="en"/>
              <a:t>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Usando la información de esa sección creamos una noticia con foto, título y copete.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Carousel</a:t>
            </a:r>
            <a:endParaRPr/>
          </a:p>
        </p:txBody>
      </p:sp>
      <p:sp>
        <p:nvSpPr>
          <p:cNvPr id="427" name="Google Shape;427;p57"/>
          <p:cNvSpPr/>
          <p:nvPr/>
        </p:nvSpPr>
        <p:spPr>
          <a:xfrm>
            <a:off x="5916500" y="5669400"/>
            <a:ext cx="2770200" cy="898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675" y="5928100"/>
            <a:ext cx="26098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7"/>
          <p:cNvSpPr txBox="1"/>
          <p:nvPr/>
        </p:nvSpPr>
        <p:spPr>
          <a:xfrm>
            <a:off x="2405025" y="6309100"/>
            <a:ext cx="3511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http://codepen.io/webUnicen/pen/BKvOgg</a:t>
            </a:r>
            <a:endParaRPr/>
          </a:p>
        </p:txBody>
      </p:sp>
      <p:pic>
        <p:nvPicPr>
          <p:cNvPr id="430" name="Google Shape;430;p57"/>
          <p:cNvPicPr preferRelativeResize="0"/>
          <p:nvPr/>
        </p:nvPicPr>
        <p:blipFill rotWithShape="1">
          <a:blip r:embed="rId6">
            <a:alphaModFix/>
          </a:blip>
          <a:srcRect b="0" l="7996" r="8005" t="0"/>
          <a:stretch/>
        </p:blipFill>
        <p:spPr>
          <a:xfrm>
            <a:off x="7700400" y="79633"/>
            <a:ext cx="907125" cy="9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/>
          <p:nvPr>
            <p:ph idx="4294967295" type="body"/>
          </p:nvPr>
        </p:nvSpPr>
        <p:spPr>
          <a:xfrm>
            <a:off x="311700" y="2623524"/>
            <a:ext cx="8520600" cy="14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Ir a la ayuda de Bootstrap </a:t>
            </a:r>
            <a:r>
              <a:rPr lang="en" u="sng">
                <a:solidFill>
                  <a:schemeClr val="hlink"/>
                </a:solidFill>
                <a:hlinkClick r:id="rId3"/>
              </a:rPr>
              <a:t>Forms</a:t>
            </a:r>
            <a:r>
              <a:rPr lang="en"/>
              <a:t>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Usando la información de esa sección creamos un form para postear un comentario en la noticia.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</a:t>
            </a: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5916500" y="5669400"/>
            <a:ext cx="2770200" cy="898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675" y="5928100"/>
            <a:ext cx="26098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8"/>
          <p:cNvSpPr txBox="1"/>
          <p:nvPr/>
        </p:nvSpPr>
        <p:spPr>
          <a:xfrm>
            <a:off x="2327000" y="6265000"/>
            <a:ext cx="35469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http://codepen.io/webUnicen/pen/zqymOd</a:t>
            </a:r>
            <a:endParaRPr/>
          </a:p>
        </p:txBody>
      </p:sp>
      <p:pic>
        <p:nvPicPr>
          <p:cNvPr id="440" name="Google Shape;440;p58"/>
          <p:cNvPicPr preferRelativeResize="0"/>
          <p:nvPr/>
        </p:nvPicPr>
        <p:blipFill rotWithShape="1">
          <a:blip r:embed="rId6">
            <a:alphaModFix/>
          </a:blip>
          <a:srcRect b="0" l="7996" r="8005" t="0"/>
          <a:stretch/>
        </p:blipFill>
        <p:spPr>
          <a:xfrm>
            <a:off x="7700400" y="79633"/>
            <a:ext cx="907125" cy="9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9"/>
          <p:cNvSpPr txBox="1"/>
          <p:nvPr>
            <p:ph idx="4294967295" type="body"/>
          </p:nvPr>
        </p:nvSpPr>
        <p:spPr>
          <a:xfrm>
            <a:off x="311700" y="2040149"/>
            <a:ext cx="8520600" cy="216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Siempre consultar la documentación de Bootstrap.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Nunca modificar bootstrap.css.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 necesito cambiar algo agrego en mi hoja de estilos pisando solo lo necesario (reglas lo más restrictivas posibles).</a:t>
            </a:r>
            <a:endParaRPr/>
          </a:p>
        </p:txBody>
      </p:sp>
      <p:sp>
        <p:nvSpPr>
          <p:cNvPr id="446" name="Google Shape;446;p5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Buena Práctica</a:t>
            </a:r>
            <a:endParaRPr/>
          </a:p>
        </p:txBody>
      </p:sp>
      <p:sp>
        <p:nvSpPr>
          <p:cNvPr id="447" name="Google Shape;447;p59"/>
          <p:cNvSpPr/>
          <p:nvPr/>
        </p:nvSpPr>
        <p:spPr>
          <a:xfrm rot="-1602613">
            <a:off x="6523107" y="4962124"/>
            <a:ext cx="2330035" cy="11033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59"/>
          <p:cNvPicPr preferRelativeResize="0"/>
          <p:nvPr/>
        </p:nvPicPr>
        <p:blipFill rotWithShape="1">
          <a:blip r:embed="rId4">
            <a:alphaModFix/>
          </a:blip>
          <a:srcRect b="0" l="7996" r="8005" t="0"/>
          <a:stretch/>
        </p:blipFill>
        <p:spPr>
          <a:xfrm>
            <a:off x="7700400" y="79633"/>
            <a:ext cx="907125" cy="9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0"/>
          <p:cNvSpPr txBox="1"/>
          <p:nvPr>
            <p:ph type="title"/>
          </p:nvPr>
        </p:nvSpPr>
        <p:spPr>
          <a:xfrm>
            <a:off x="628663" y="-291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</a:t>
            </a:r>
            <a:endParaRPr/>
          </a:p>
        </p:txBody>
      </p:sp>
      <p:sp>
        <p:nvSpPr>
          <p:cNvPr id="454" name="Google Shape;454;p60"/>
          <p:cNvSpPr txBox="1"/>
          <p:nvPr>
            <p:ph idx="4294967295" type="body"/>
          </p:nvPr>
        </p:nvSpPr>
        <p:spPr>
          <a:xfrm>
            <a:off x="311700" y="821475"/>
            <a:ext cx="7957800" cy="1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Clases para comportamiento específico según el tipo de dispositivo.</a:t>
            </a:r>
            <a:endParaRPr/>
          </a:p>
        </p:txBody>
      </p:sp>
      <p:pic>
        <p:nvPicPr>
          <p:cNvPr id="455" name="Google Shape;45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50" y="2052875"/>
            <a:ext cx="6633099" cy="45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0"/>
          <p:cNvSpPr txBox="1"/>
          <p:nvPr/>
        </p:nvSpPr>
        <p:spPr>
          <a:xfrm>
            <a:off x="3329100" y="6427333"/>
            <a:ext cx="5205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https://getbootstrap.com/docs/4.0/utilities/display/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1"/>
          <p:cNvSpPr txBox="1"/>
          <p:nvPr>
            <p:ph type="title"/>
          </p:nvPr>
        </p:nvSpPr>
        <p:spPr>
          <a:xfrm>
            <a:off x="628663" y="-1053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Reordenar</a:t>
            </a:r>
            <a:endParaRPr/>
          </a:p>
        </p:txBody>
      </p:sp>
      <p:sp>
        <p:nvSpPr>
          <p:cNvPr id="462" name="Google Shape;462;p61"/>
          <p:cNvSpPr txBox="1"/>
          <p:nvPr>
            <p:ph idx="4294967295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veces el orden de las celdas es diferente según el dispositivo. Para eso se pueden usar las clases “push/pull”</a:t>
            </a:r>
            <a:endParaRPr/>
          </a:p>
        </p:txBody>
      </p:sp>
      <p:sp>
        <p:nvSpPr>
          <p:cNvPr id="463" name="Google Shape;463;p61"/>
          <p:cNvSpPr txBox="1"/>
          <p:nvPr/>
        </p:nvSpPr>
        <p:spPr>
          <a:xfrm>
            <a:off x="3715125" y="6217067"/>
            <a:ext cx="5349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https://scotch.io/tutorials/reorder-css-columns-using-bootstrap</a:t>
            </a:r>
            <a:endParaRPr/>
          </a:p>
        </p:txBody>
      </p:sp>
      <p:pic>
        <p:nvPicPr>
          <p:cNvPr id="464" name="Google Shape;46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750" y="2519300"/>
            <a:ext cx="67818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8363" y="3702864"/>
            <a:ext cx="5580425" cy="13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1"/>
          <p:cNvSpPr txBox="1"/>
          <p:nvPr/>
        </p:nvSpPr>
        <p:spPr>
          <a:xfrm>
            <a:off x="466975" y="2663567"/>
            <a:ext cx="1387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Desktop:</a:t>
            </a:r>
            <a:endParaRPr/>
          </a:p>
        </p:txBody>
      </p:sp>
      <p:sp>
        <p:nvSpPr>
          <p:cNvPr id="467" name="Google Shape;467;p61"/>
          <p:cNvSpPr txBox="1"/>
          <p:nvPr/>
        </p:nvSpPr>
        <p:spPr>
          <a:xfrm>
            <a:off x="466975" y="4319100"/>
            <a:ext cx="1387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Phone: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2"/>
          <p:cNvSpPr txBox="1"/>
          <p:nvPr>
            <p:ph type="title"/>
          </p:nvPr>
        </p:nvSpPr>
        <p:spPr>
          <a:xfrm>
            <a:off x="552463" y="-1053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 Estructura</a:t>
            </a:r>
            <a:endParaRPr/>
          </a:p>
        </p:txBody>
      </p:sp>
      <p:pic>
        <p:nvPicPr>
          <p:cNvPr descr="diagrama_resumen_jr.png" id="473" name="Google Shape;47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150" y="879625"/>
            <a:ext cx="5318775" cy="58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359550" y="275700"/>
            <a:ext cx="81558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Desventajas de usar un framework</a:t>
            </a:r>
            <a:endParaRPr/>
          </a:p>
        </p:txBody>
      </p:sp>
      <p:sp>
        <p:nvSpPr>
          <p:cNvPr id="206" name="Google Shape;206;p27"/>
          <p:cNvSpPr txBox="1"/>
          <p:nvPr>
            <p:ph idx="4294967295" type="body"/>
          </p:nvPr>
        </p:nvSpPr>
        <p:spPr>
          <a:xfrm>
            <a:off x="506025" y="1343700"/>
            <a:ext cx="7886700" cy="52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Poca flexibilidad, páginas similares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Mas espacio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Crossbrowsing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Comprender el framework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Tiempo de aprendizaje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Agregar cosas de cero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Originalidad y funcionalidad.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Bibliografía</a:t>
            </a:r>
            <a:endParaRPr/>
          </a:p>
        </p:txBody>
      </p:sp>
      <p:sp>
        <p:nvSpPr>
          <p:cNvPr id="479" name="Google Shape;479;p63"/>
          <p:cNvSpPr txBox="1"/>
          <p:nvPr>
            <p:ph idx="4294967295" type="body"/>
          </p:nvPr>
        </p:nvSpPr>
        <p:spPr>
          <a:xfrm>
            <a:off x="1658400" y="2897550"/>
            <a:ext cx="5827200" cy="106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http://getbootstrap.com/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https://librosweb.es/libro/bootstrap_3/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575375" y="574100"/>
            <a:ext cx="7886700" cy="113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 CSS</a:t>
            </a:r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26" y="2034326"/>
            <a:ext cx="3200050" cy="173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 rotWithShape="1">
          <a:blip r:embed="rId4">
            <a:alphaModFix/>
          </a:blip>
          <a:srcRect b="32938" l="17597" r="17034" t="25810"/>
          <a:stretch/>
        </p:blipFill>
        <p:spPr>
          <a:xfrm>
            <a:off x="4169150" y="1857400"/>
            <a:ext cx="4358351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 rotWithShape="1">
          <a:blip r:embed="rId5">
            <a:alphaModFix/>
          </a:blip>
          <a:srcRect b="25717" l="22423" r="22346" t="5502"/>
          <a:stretch/>
        </p:blipFill>
        <p:spPr>
          <a:xfrm>
            <a:off x="5832500" y="3573225"/>
            <a:ext cx="2401751" cy="22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6075" y="4527468"/>
            <a:ext cx="3738058" cy="6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es Bootstrap?</a:t>
            </a:r>
            <a:endParaRPr/>
          </a:p>
        </p:txBody>
      </p:sp>
      <p:sp>
        <p:nvSpPr>
          <p:cNvPr id="226" name="Google Shape;226;p30"/>
          <p:cNvSpPr txBox="1"/>
          <p:nvPr>
            <p:ph idx="4294967295" type="body"/>
          </p:nvPr>
        </p:nvSpPr>
        <p:spPr>
          <a:xfrm>
            <a:off x="311700" y="2038650"/>
            <a:ext cx="8520600" cy="278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Bootstrap is a framework you give a </a:t>
            </a:r>
            <a:r>
              <a:rPr b="1" lang="en" sz="2800"/>
              <a:t>Web developer</a:t>
            </a:r>
            <a:r>
              <a:rPr lang="en" sz="2800"/>
              <a:t> who is not an expert in CSS so he can do something that a </a:t>
            </a:r>
            <a:r>
              <a:rPr b="1" lang="en" sz="2800"/>
              <a:t>CSS developer</a:t>
            </a:r>
            <a:r>
              <a:rPr lang="en" sz="2800"/>
              <a:t> won't kill him for.</a:t>
            </a:r>
            <a:endParaRPr sz="2800"/>
          </a:p>
          <a:p>
            <a:pPr indent="-2286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Richard Campbell</a:t>
            </a:r>
            <a:endParaRPr b="1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es Bootstrap?</a:t>
            </a:r>
            <a:endParaRPr/>
          </a:p>
        </p:txBody>
      </p:sp>
      <p:sp>
        <p:nvSpPr>
          <p:cNvPr id="232" name="Google Shape;232;p31"/>
          <p:cNvSpPr txBox="1"/>
          <p:nvPr>
            <p:ph idx="4294967295" type="body"/>
          </p:nvPr>
        </p:nvSpPr>
        <p:spPr>
          <a:xfrm>
            <a:off x="311700" y="1178649"/>
            <a:ext cx="8370600" cy="10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un framework CSS liberado por Twitter muy popular.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última versión 4.x está pensada para Mobile First.</a:t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50" y="3424750"/>
            <a:ext cx="688657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106525" y="199500"/>
            <a:ext cx="89220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ventajas tiene usar un Bootstrap?</a:t>
            </a:r>
            <a:endParaRPr/>
          </a:p>
        </p:txBody>
      </p:sp>
      <p:sp>
        <p:nvSpPr>
          <p:cNvPr id="239" name="Google Shape;239;p32"/>
          <p:cNvSpPr txBox="1"/>
          <p:nvPr>
            <p:ph idx="4294967295" type="body"/>
          </p:nvPr>
        </p:nvSpPr>
        <p:spPr>
          <a:xfrm>
            <a:off x="379050" y="1197000"/>
            <a:ext cx="7243200" cy="560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" sz="2500">
                <a:solidFill>
                  <a:schemeClr val="dk1"/>
                </a:solidFill>
              </a:rPr>
              <a:t>Es fácil y rápido de usar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HTML5 + CSS3.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Utiliza un conjunto de buenas prácticas.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Soporte de múltiples navegadores.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Si ya tenes bootstrap cacheado los siguientes sitios bootstrap bajan más rápido</a:t>
            </a:r>
            <a:endParaRPr sz="2500"/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sz="2500">
                <a:solidFill>
                  <a:schemeClr val="dk1"/>
                </a:solidFill>
              </a:rPr>
              <a:t>Responsive design</a:t>
            </a:r>
            <a:r>
              <a:rPr lang="en" sz="2500"/>
              <a:t>.</a:t>
            </a:r>
            <a:r>
              <a:rPr lang="en"/>
              <a:t> 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>
                <a:solidFill>
                  <a:schemeClr val="dk1"/>
                </a:solidFill>
              </a:rPr>
              <a:t>Sistema para el diseño del layout</a:t>
            </a:r>
            <a:endParaRPr>
              <a:solidFill>
                <a:schemeClr val="dk1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>
                <a:solidFill>
                  <a:schemeClr val="dk1"/>
                </a:solidFill>
              </a:rPr>
              <a:t>12 columnas por defecto (Grid System)</a:t>
            </a:r>
            <a:endParaRPr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500"/>
              <a:buChar char="•"/>
            </a:pPr>
            <a:r>
              <a:rPr lang="en" sz="2500">
                <a:solidFill>
                  <a:schemeClr val="dk1"/>
                </a:solidFill>
              </a:rPr>
              <a:t>Hay una comunidad enorme que lo soporta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