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embeddedFontLst>
    <p:embeddedFont>
      <p:font typeface="Proxima Nova"/>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Rodrigo Beltracchi"/>
  <p:cmAuthor clrIdx="1" id="1" initials="" lastIdx="1" name="Javier Dottor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roximaNova-bold.fntdata"/><Relationship Id="rId41" Type="http://schemas.openxmlformats.org/officeDocument/2006/relationships/font" Target="fonts/ProximaNova-regular.fntdata"/><Relationship Id="rId22" Type="http://schemas.openxmlformats.org/officeDocument/2006/relationships/slide" Target="slides/slide17.xml"/><Relationship Id="rId44" Type="http://schemas.openxmlformats.org/officeDocument/2006/relationships/font" Target="fonts/ProximaNova-boldItalic.fntdata"/><Relationship Id="rId21" Type="http://schemas.openxmlformats.org/officeDocument/2006/relationships/slide" Target="slides/slide16.xml"/><Relationship Id="rId43" Type="http://schemas.openxmlformats.org/officeDocument/2006/relationships/font" Target="fonts/ProximaNova-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5-29T21:39:32.562">
    <p:pos x="6000" y="0"/>
    <p:text>+javier.dottori@gmail.com Ya estan para revisar
_Reassigned to Javier Dottori_</p:text>
  </p:cm>
  <p:cm authorId="1" idx="1" dt="2019-05-29T21:39:32.562">
    <p:pos x="6000" y="0"/>
    <p:text>los codigos estna con otro theme, podes ajustarlos? no se ve nada en proyector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189" name="Google Shape;18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122a766e17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2a766e1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8e2ee7c92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8e2ee7c9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122a766e17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2a766e1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122a766e17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2a766e1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122a766e17_0_3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2a766e17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122a766e17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2a766e1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122a766e17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2a766e1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38e2ee7c92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8e2ee7c9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34f6c4b86f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4f6c4b86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22a766e17_0_5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2a766e17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122a766e1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2a766e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122a766e17_0_5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2a766e17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122a766e17_0_5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2a766e17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122a766e17_0_5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2a766e17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122a766e17_0_5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2a766e17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122a766e17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22a766e1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122a766e17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22a766e1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122a766e17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22a766e1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2139c5a89d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139c5a89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2139c5a89d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139c5a8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AR"/>
              <a:t>HTML:</a:t>
            </a:r>
            <a:endParaRPr/>
          </a:p>
          <a:p>
            <a:pPr indent="0" lvl="0" marL="0" rtl="0" algn="l">
              <a:spcBef>
                <a:spcPts val="0"/>
              </a:spcBef>
              <a:spcAft>
                <a:spcPts val="0"/>
              </a:spcAft>
              <a:buClr>
                <a:schemeClr val="dk1"/>
              </a:buClr>
              <a:buSzPts val="1100"/>
              <a:buFont typeface="Arial"/>
              <a:buNone/>
            </a:pPr>
            <a:r>
              <a:rPr lang="es-AR"/>
              <a:t>&lt;h1&gt;Titulo Grande&lt;/h1&gt;</a:t>
            </a:r>
            <a:endParaRPr/>
          </a:p>
          <a:p>
            <a:pPr indent="0" lvl="0" marL="0" rtl="0" algn="l">
              <a:spcBef>
                <a:spcPts val="0"/>
              </a:spcBef>
              <a:spcAft>
                <a:spcPts val="0"/>
              </a:spcAft>
              <a:buClr>
                <a:schemeClr val="dk1"/>
              </a:buClr>
              <a:buSzPts val="1100"/>
              <a:buFont typeface="Arial"/>
              <a:buNone/>
            </a:pPr>
            <a:r>
              <a:rPr lang="es-AR"/>
              <a:t>&lt;h2&gt;Titulo No tan grande&lt;/h2&gt;</a:t>
            </a:r>
            <a:endParaRPr/>
          </a:p>
          <a:p>
            <a:pPr indent="0" lvl="0" marL="0" rtl="0" algn="l">
              <a:spcBef>
                <a:spcPts val="0"/>
              </a:spcBef>
              <a:spcAft>
                <a:spcPts val="0"/>
              </a:spcAft>
              <a:buClr>
                <a:schemeClr val="dk1"/>
              </a:buClr>
              <a:buSzPts val="1100"/>
              <a:buFont typeface="Arial"/>
              <a:buNone/>
            </a:pPr>
            <a:r>
              <a:rPr lang="es-AR"/>
              <a:t>&lt;p&gt;</a:t>
            </a:r>
            <a:endParaRPr/>
          </a:p>
          <a:p>
            <a:pPr indent="0" lvl="0" marL="0" rtl="0" algn="l">
              <a:spcBef>
                <a:spcPts val="0"/>
              </a:spcBef>
              <a:spcAft>
                <a:spcPts val="0"/>
              </a:spcAft>
              <a:buClr>
                <a:schemeClr val="dk1"/>
              </a:buClr>
              <a:buSzPts val="1100"/>
              <a:buFont typeface="Arial"/>
              <a:buNone/>
            </a:pPr>
            <a:r>
              <a:rPr lang="es-AR"/>
              <a:t>Lorem ipsum dolor sit amet, consectetur adipiscing elit. In elementum augue metus, non placerat enim congue ut. Suspendisse ex enim, imperdiet ut iaculis ac</a:t>
            </a:r>
            <a:endParaRPr/>
          </a:p>
          <a:p>
            <a:pPr indent="0" lvl="0" marL="0" rtl="0" algn="l">
              <a:spcBef>
                <a:spcPts val="0"/>
              </a:spcBef>
              <a:spcAft>
                <a:spcPts val="0"/>
              </a:spcAft>
              <a:buClr>
                <a:schemeClr val="dk1"/>
              </a:buClr>
              <a:buSzPts val="1100"/>
              <a:buFont typeface="Arial"/>
              <a:buNone/>
            </a:pPr>
            <a:r>
              <a:rPr lang="es-AR"/>
              <a:t>&lt;/p&gt;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AR"/>
              <a:t>CSS:</a:t>
            </a:r>
            <a:endParaRPr/>
          </a:p>
          <a:p>
            <a:pPr indent="0" lvl="0" marL="0" rtl="0" algn="l">
              <a:spcBef>
                <a:spcPts val="0"/>
              </a:spcBef>
              <a:spcAft>
                <a:spcPts val="0"/>
              </a:spcAft>
              <a:buClr>
                <a:schemeClr val="dk1"/>
              </a:buClr>
              <a:buSzPts val="1100"/>
              <a:buFont typeface="Arial"/>
              <a:buNone/>
            </a:pPr>
            <a:r>
              <a:rPr lang="es-AR"/>
              <a:t>h1, h2, p {</a:t>
            </a:r>
            <a:endParaRPr/>
          </a:p>
          <a:p>
            <a:pPr indent="0" lvl="0" marL="0" rtl="0" algn="l">
              <a:spcBef>
                <a:spcPts val="0"/>
              </a:spcBef>
              <a:spcAft>
                <a:spcPts val="0"/>
              </a:spcAft>
              <a:buClr>
                <a:schemeClr val="dk1"/>
              </a:buClr>
              <a:buSzPts val="1100"/>
              <a:buFont typeface="Arial"/>
              <a:buNone/>
            </a:pPr>
            <a:r>
              <a:rPr lang="es-AR"/>
              <a:t>  font-family: Arial, Helvetica, sans-serif;</a:t>
            </a:r>
            <a:endParaRPr/>
          </a:p>
          <a:p>
            <a:pPr indent="0" lvl="0" marL="0" rtl="0" algn="l">
              <a:spcBef>
                <a:spcPts val="0"/>
              </a:spcBef>
              <a:spcAft>
                <a:spcPts val="0"/>
              </a:spcAft>
              <a:buClr>
                <a:schemeClr val="dk1"/>
              </a:buClr>
              <a:buSzPts val="1100"/>
              <a:buFont typeface="Arial"/>
              <a:buNone/>
            </a:pPr>
            <a:r>
              <a:rPr lang="es-AR"/>
              <a:t>  color: #8A8E7B;</a:t>
            </a:r>
            <a:endParaRPr/>
          </a:p>
          <a:p>
            <a:pPr indent="0" lvl="0" marL="0" rtl="0" algn="l">
              <a:spcBef>
                <a:spcPts val="0"/>
              </a:spcBef>
              <a:spcAft>
                <a:spcPts val="0"/>
              </a:spcAft>
              <a:buClr>
                <a:schemeClr val="dk1"/>
              </a:buClr>
              <a:buSzPts val="1100"/>
              <a:buFont typeface="Arial"/>
              <a:buNone/>
            </a:pPr>
            <a:r>
              <a:rPr lang="es-AR"/>
              <a:t>}</a:t>
            </a:r>
            <a:endParaRPr/>
          </a:p>
          <a:p>
            <a:pPr indent="0" lvl="0" marL="0" rtl="0" algn="l">
              <a:spcBef>
                <a:spcPts val="0"/>
              </a:spcBef>
              <a:spcAft>
                <a:spcPts val="0"/>
              </a:spcAft>
              <a:buClr>
                <a:schemeClr val="dk1"/>
              </a:buClr>
              <a:buSzPts val="1100"/>
              <a:buFont typeface="Arial"/>
              <a:buNone/>
            </a:pPr>
            <a:r>
              <a:rPr lang="es-AR"/>
              <a:t>p{</a:t>
            </a:r>
            <a:endParaRPr/>
          </a:p>
          <a:p>
            <a:pPr indent="0" lvl="0" marL="0" rtl="0" algn="l">
              <a:spcBef>
                <a:spcPts val="0"/>
              </a:spcBef>
              <a:spcAft>
                <a:spcPts val="0"/>
              </a:spcAft>
              <a:buClr>
                <a:schemeClr val="dk1"/>
              </a:buClr>
              <a:buSzPts val="1100"/>
              <a:buFont typeface="Arial"/>
              <a:buNone/>
            </a:pPr>
            <a:r>
              <a:rPr lang="es-AR"/>
              <a:t>  font-size: 40px;</a:t>
            </a:r>
            <a:endParaRPr/>
          </a:p>
          <a:p>
            <a:pPr indent="0" lvl="0" marL="0" rtl="0" algn="l">
              <a:spcBef>
                <a:spcPts val="0"/>
              </a:spcBef>
              <a:spcAft>
                <a:spcPts val="0"/>
              </a:spcAft>
              <a:buClr>
                <a:schemeClr val="dk1"/>
              </a:buClr>
              <a:buSzPts val="1100"/>
              <a:buFont typeface="Arial"/>
              <a:buNone/>
            </a:pPr>
            <a:r>
              <a:rPr lang="es-AR"/>
              <a:t>}</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122a766e17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22a766e1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2139c5a89d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39c5a89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122a766e17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22a766e1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355e02fb2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55e02fb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122a766e17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22a766e1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355e02fb2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55e02fb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355e02fb2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55e02fb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38e2ee7c92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8e2ee7c9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122a766e17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2a766e1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5aa55ca7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5aa55ca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122a766e17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2a766e17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122a766e17_0_5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2a766e17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55e02fb2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55e02fb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122a766e1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2a766e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4" name="Shape 14"/>
        <p:cNvGrpSpPr/>
        <p:nvPr/>
      </p:nvGrpSpPr>
      <p:grpSpPr>
        <a:xfrm>
          <a:off x="0" y="0"/>
          <a:ext cx="0" cy="0"/>
          <a:chOff x="0" y="0"/>
          <a:chExt cx="0" cy="0"/>
        </a:xfrm>
      </p:grpSpPr>
      <p:sp>
        <p:nvSpPr>
          <p:cNvPr id="15" name="Google Shape;15;p2"/>
          <p:cNvSpPr/>
          <p:nvPr/>
        </p:nvSpPr>
        <p:spPr>
          <a:xfrm flipH="1" rot="10800000">
            <a:off x="1525" y="575"/>
            <a:ext cx="2220900" cy="2301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6" name="Google Shape;16;p2"/>
          <p:cNvGrpSpPr/>
          <p:nvPr/>
        </p:nvGrpSpPr>
        <p:grpSpPr>
          <a:xfrm>
            <a:off x="-1300" y="52"/>
            <a:ext cx="9146775" cy="6857929"/>
            <a:chOff x="-1300" y="52"/>
            <a:chExt cx="9146775" cy="6857929"/>
          </a:xfrm>
        </p:grpSpPr>
        <p:sp>
          <p:nvSpPr>
            <p:cNvPr id="17" name="Google Shape;17;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 name="Google Shape;18;p2"/>
            <p:cNvGrpSpPr/>
            <p:nvPr/>
          </p:nvGrpSpPr>
          <p:grpSpPr>
            <a:xfrm rot="10800000">
              <a:off x="-1300" y="4051474"/>
              <a:ext cx="9143950" cy="2806507"/>
              <a:chOff x="0" y="275"/>
              <a:chExt cx="9143950" cy="381817"/>
            </a:xfrm>
          </p:grpSpPr>
          <p:sp>
            <p:nvSpPr>
              <p:cNvPr id="19" name="Google Shape;19;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 name="Google Shape;20;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 name="Google Shape;21;p2"/>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CFP</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23" name="Google Shape;23;p2"/>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Repaso">
  <p:cSld name="Filmina - Repaso">
    <p:spTree>
      <p:nvGrpSpPr>
        <p:cNvPr id="104" name="Shape 104"/>
        <p:cNvGrpSpPr/>
        <p:nvPr/>
      </p:nvGrpSpPr>
      <p:grpSpPr>
        <a:xfrm>
          <a:off x="0" y="0"/>
          <a:ext cx="0" cy="0"/>
          <a:chOff x="0" y="0"/>
          <a:chExt cx="0" cy="0"/>
        </a:xfrm>
      </p:grpSpPr>
      <p:sp>
        <p:nvSpPr>
          <p:cNvPr id="105" name="Google Shape;105;p11"/>
          <p:cNvSpPr/>
          <p:nvPr/>
        </p:nvSpPr>
        <p:spPr>
          <a:xfrm>
            <a:off x="-25" y="6754950"/>
            <a:ext cx="9144000" cy="1461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06" name="Google Shape;106;p11"/>
          <p:cNvSpPr/>
          <p:nvPr/>
        </p:nvSpPr>
        <p:spPr>
          <a:xfrm flipH="1">
            <a:off x="8440500" y="6615100"/>
            <a:ext cx="703500" cy="2859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07" name="Google Shape;107;p1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08" name="Google Shape;108;p1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9" name="Google Shape;109;p11"/>
          <p:cNvGrpSpPr/>
          <p:nvPr/>
        </p:nvGrpSpPr>
        <p:grpSpPr>
          <a:xfrm>
            <a:off x="0" y="275"/>
            <a:ext cx="9143950" cy="480375"/>
            <a:chOff x="0" y="275"/>
            <a:chExt cx="9143950" cy="480375"/>
          </a:xfrm>
        </p:grpSpPr>
        <p:sp>
          <p:nvSpPr>
            <p:cNvPr id="110" name="Google Shape;110;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1" name="Google Shape;111;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2" name="Google Shape;112;p1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CFP</a:t>
            </a:r>
            <a:endParaRPr b="1" sz="2400">
              <a:solidFill>
                <a:srgbClr val="FFFFFF"/>
              </a:solidFill>
            </a:endParaRPr>
          </a:p>
        </p:txBody>
      </p:sp>
      <p:sp>
        <p:nvSpPr>
          <p:cNvPr id="113" name="Google Shape;113;p11"/>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114" name="Shape 114"/>
        <p:cNvGrpSpPr/>
        <p:nvPr/>
      </p:nvGrpSpPr>
      <p:grpSpPr>
        <a:xfrm>
          <a:off x="0" y="0"/>
          <a:ext cx="0" cy="0"/>
          <a:chOff x="0" y="0"/>
          <a:chExt cx="0" cy="0"/>
        </a:xfrm>
      </p:grpSpPr>
      <p:sp>
        <p:nvSpPr>
          <p:cNvPr id="115" name="Google Shape;115;p12"/>
          <p:cNvSpPr txBox="1"/>
          <p:nvPr>
            <p:ph type="title"/>
          </p:nvPr>
        </p:nvSpPr>
        <p:spPr>
          <a:xfrm>
            <a:off x="623888" y="1176339"/>
            <a:ext cx="7886700" cy="28527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2"/>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7" name="Google Shape;117;p12"/>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19" name="Google Shape;119;p12"/>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20" name="Shape 120"/>
        <p:cNvGrpSpPr/>
        <p:nvPr/>
      </p:nvGrpSpPr>
      <p:grpSpPr>
        <a:xfrm>
          <a:off x="0" y="0"/>
          <a:ext cx="0" cy="0"/>
          <a:chOff x="0" y="0"/>
          <a:chExt cx="0" cy="0"/>
        </a:xfrm>
      </p:grpSpPr>
      <p:sp>
        <p:nvSpPr>
          <p:cNvPr id="121" name="Google Shape;121;p13"/>
          <p:cNvSpPr txBox="1"/>
          <p:nvPr>
            <p:ph type="title"/>
          </p:nvPr>
        </p:nvSpPr>
        <p:spPr>
          <a:xfrm>
            <a:off x="628650" y="290400"/>
            <a:ext cx="7886700" cy="1101000"/>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3"/>
          <p:cNvSpPr txBox="1"/>
          <p:nvPr>
            <p:ph idx="1" type="body"/>
          </p:nvPr>
        </p:nvSpPr>
        <p:spPr>
          <a:xfrm>
            <a:off x="628650" y="1469139"/>
            <a:ext cx="3886200" cy="50421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3"/>
          <p:cNvSpPr txBox="1"/>
          <p:nvPr>
            <p:ph idx="2" type="body"/>
          </p:nvPr>
        </p:nvSpPr>
        <p:spPr>
          <a:xfrm>
            <a:off x="4629150" y="1469139"/>
            <a:ext cx="3886200" cy="50421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3"/>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26" name="Google Shape;126;p13"/>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27" name="Shape 127"/>
        <p:cNvGrpSpPr/>
        <p:nvPr/>
      </p:nvGrpSpPr>
      <p:grpSpPr>
        <a:xfrm>
          <a:off x="0" y="0"/>
          <a:ext cx="0" cy="0"/>
          <a:chOff x="0" y="0"/>
          <a:chExt cx="0" cy="0"/>
        </a:xfrm>
      </p:grpSpPr>
      <p:sp>
        <p:nvSpPr>
          <p:cNvPr id="128" name="Google Shape;128;p14"/>
          <p:cNvSpPr txBox="1"/>
          <p:nvPr>
            <p:ph type="title"/>
          </p:nvPr>
        </p:nvSpPr>
        <p:spPr>
          <a:xfrm>
            <a:off x="782241" y="124200"/>
            <a:ext cx="7886700" cy="1077900"/>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4"/>
          <p:cNvSpPr txBox="1"/>
          <p:nvPr>
            <p:ph idx="1" type="body"/>
          </p:nvPr>
        </p:nvSpPr>
        <p:spPr>
          <a:xfrm>
            <a:off x="629850" y="1077576"/>
            <a:ext cx="3868200" cy="2509500"/>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0" name="Google Shape;130;p14"/>
          <p:cNvSpPr txBox="1"/>
          <p:nvPr>
            <p:ph idx="2" type="body"/>
          </p:nvPr>
        </p:nvSpPr>
        <p:spPr>
          <a:xfrm>
            <a:off x="629850" y="3647181"/>
            <a:ext cx="3868200" cy="29175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14"/>
          <p:cNvSpPr txBox="1"/>
          <p:nvPr>
            <p:ph idx="3" type="body"/>
          </p:nvPr>
        </p:nvSpPr>
        <p:spPr>
          <a:xfrm>
            <a:off x="4629150" y="1077576"/>
            <a:ext cx="3887400" cy="2509500"/>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2" name="Google Shape;132;p14"/>
          <p:cNvSpPr txBox="1"/>
          <p:nvPr>
            <p:ph idx="4" type="body"/>
          </p:nvPr>
        </p:nvSpPr>
        <p:spPr>
          <a:xfrm>
            <a:off x="4629154" y="3647181"/>
            <a:ext cx="3887400" cy="29175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14"/>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35" name="Google Shape;135;p14"/>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36" name="Shape 136"/>
        <p:cNvGrpSpPr/>
        <p:nvPr/>
      </p:nvGrpSpPr>
      <p:grpSpPr>
        <a:xfrm>
          <a:off x="0" y="0"/>
          <a:ext cx="0" cy="0"/>
          <a:chOff x="0" y="0"/>
          <a:chExt cx="0" cy="0"/>
        </a:xfrm>
      </p:grpSpPr>
      <p:sp>
        <p:nvSpPr>
          <p:cNvPr id="137" name="Google Shape;137;p15"/>
          <p:cNvSpPr txBox="1"/>
          <p:nvPr>
            <p:ph type="title"/>
          </p:nvPr>
        </p:nvSpPr>
        <p:spPr>
          <a:xfrm>
            <a:off x="628650" y="900000"/>
            <a:ext cx="7886700" cy="1139100"/>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15"/>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40" name="Google Shape;140;p15"/>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pacio en blanco" showMasterSp="0">
  <p:cSld name="Espacio en blanco">
    <p:spTree>
      <p:nvGrpSpPr>
        <p:cNvPr id="141" name="Shape 141"/>
        <p:cNvGrpSpPr/>
        <p:nvPr/>
      </p:nvGrpSpPr>
      <p:grpSpPr>
        <a:xfrm>
          <a:off x="0" y="0"/>
          <a:ext cx="0" cy="0"/>
          <a:chOff x="0" y="0"/>
          <a:chExt cx="0" cy="0"/>
        </a:xfrm>
      </p:grpSpPr>
      <p:sp>
        <p:nvSpPr>
          <p:cNvPr id="142" name="Google Shape;142;p16"/>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44" name="Shape 144"/>
        <p:cNvGrpSpPr/>
        <p:nvPr/>
      </p:nvGrpSpPr>
      <p:grpSpPr>
        <a:xfrm>
          <a:off x="0" y="0"/>
          <a:ext cx="0" cy="0"/>
          <a:chOff x="0" y="0"/>
          <a:chExt cx="0" cy="0"/>
        </a:xfrm>
      </p:grpSpPr>
      <p:sp>
        <p:nvSpPr>
          <p:cNvPr id="145" name="Google Shape;145;p17"/>
          <p:cNvSpPr txBox="1"/>
          <p:nvPr>
            <p:ph type="title"/>
          </p:nvPr>
        </p:nvSpPr>
        <p:spPr>
          <a:xfrm>
            <a:off x="629841" y="987426"/>
            <a:ext cx="2949300" cy="10701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17"/>
          <p:cNvSpPr txBox="1"/>
          <p:nvPr>
            <p:ph idx="1" type="body"/>
          </p:nvPr>
        </p:nvSpPr>
        <p:spPr>
          <a:xfrm>
            <a:off x="3887391" y="987426"/>
            <a:ext cx="4629300" cy="5489700"/>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7" name="Google Shape;147;p17"/>
          <p:cNvSpPr txBox="1"/>
          <p:nvPr>
            <p:ph idx="2" type="body"/>
          </p:nvPr>
        </p:nvSpPr>
        <p:spPr>
          <a:xfrm>
            <a:off x="629841" y="2057400"/>
            <a:ext cx="2949300" cy="44196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17"/>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50" name="Google Shape;150;p17"/>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51" name="Shape 151"/>
        <p:cNvGrpSpPr/>
        <p:nvPr/>
      </p:nvGrpSpPr>
      <p:grpSpPr>
        <a:xfrm>
          <a:off x="0" y="0"/>
          <a:ext cx="0" cy="0"/>
          <a:chOff x="0" y="0"/>
          <a:chExt cx="0" cy="0"/>
        </a:xfrm>
      </p:grpSpPr>
      <p:sp>
        <p:nvSpPr>
          <p:cNvPr id="152" name="Google Shape;152;p18"/>
          <p:cNvSpPr txBox="1"/>
          <p:nvPr>
            <p:ph type="title"/>
          </p:nvPr>
        </p:nvSpPr>
        <p:spPr>
          <a:xfrm>
            <a:off x="629841" y="1032932"/>
            <a:ext cx="2949300" cy="10245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8"/>
          <p:cNvSpPr txBox="1"/>
          <p:nvPr>
            <p:ph idx="1" type="body"/>
          </p:nvPr>
        </p:nvSpPr>
        <p:spPr>
          <a:xfrm>
            <a:off x="629841" y="2057400"/>
            <a:ext cx="2949300" cy="40599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4" name="Google Shape;154;p18"/>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56" name="Google Shape;156;p18"/>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57" name="Shape 157"/>
        <p:cNvGrpSpPr/>
        <p:nvPr/>
      </p:nvGrpSpPr>
      <p:grpSpPr>
        <a:xfrm>
          <a:off x="0" y="0"/>
          <a:ext cx="0" cy="0"/>
          <a:chOff x="0" y="0"/>
          <a:chExt cx="0" cy="0"/>
        </a:xfrm>
      </p:grpSpPr>
      <p:sp>
        <p:nvSpPr>
          <p:cNvPr id="158" name="Google Shape;158;p19"/>
          <p:cNvSpPr txBox="1"/>
          <p:nvPr>
            <p:ph type="title"/>
          </p:nvPr>
        </p:nvSpPr>
        <p:spPr>
          <a:xfrm>
            <a:off x="628650" y="200400"/>
            <a:ext cx="7886700" cy="1101000"/>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9"/>
          <p:cNvSpPr txBox="1"/>
          <p:nvPr>
            <p:ph idx="1" type="body"/>
          </p:nvPr>
        </p:nvSpPr>
        <p:spPr>
          <a:xfrm rot="5400000">
            <a:off x="2396400" y="392250"/>
            <a:ext cx="4351200" cy="78867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19"/>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62" name="Google Shape;162;p19"/>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63" name="Shape 163"/>
        <p:cNvGrpSpPr/>
        <p:nvPr/>
      </p:nvGrpSpPr>
      <p:grpSpPr>
        <a:xfrm>
          <a:off x="0" y="0"/>
          <a:ext cx="0" cy="0"/>
          <a:chOff x="0" y="0"/>
          <a:chExt cx="0" cy="0"/>
        </a:xfrm>
      </p:grpSpPr>
      <p:sp>
        <p:nvSpPr>
          <p:cNvPr id="164" name="Google Shape;164;p20"/>
          <p:cNvSpPr txBox="1"/>
          <p:nvPr>
            <p:ph type="title"/>
          </p:nvPr>
        </p:nvSpPr>
        <p:spPr>
          <a:xfrm rot="5400000">
            <a:off x="4646850" y="2706900"/>
            <a:ext cx="5765400" cy="1971600"/>
          </a:xfrm>
          <a:prstGeom prst="rect">
            <a:avLst/>
          </a:prstGeom>
          <a:noFill/>
          <a:ln>
            <a:noFill/>
          </a:ln>
        </p:spPr>
        <p:txBody>
          <a:bodyPr anchorCtr="0" anchor="ctr" bIns="45700" lIns="91425" spcFirstLastPara="1" rIns="91425" wrap="square" tIns="45700"/>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0"/>
          <p:cNvSpPr txBox="1"/>
          <p:nvPr>
            <p:ph idx="1" type="body"/>
          </p:nvPr>
        </p:nvSpPr>
        <p:spPr>
          <a:xfrm rot="5400000">
            <a:off x="646275" y="792300"/>
            <a:ext cx="5765400" cy="58008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20"/>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68" name="Google Shape;168;p20"/>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4" name="Shape 24"/>
        <p:cNvGrpSpPr/>
        <p:nvPr/>
      </p:nvGrpSpPr>
      <p:grpSpPr>
        <a:xfrm>
          <a:off x="0" y="0"/>
          <a:ext cx="0" cy="0"/>
          <a:chOff x="0" y="0"/>
          <a:chExt cx="0" cy="0"/>
        </a:xfrm>
      </p:grpSpPr>
      <p:grpSp>
        <p:nvGrpSpPr>
          <p:cNvPr id="25" name="Google Shape;25;p3"/>
          <p:cNvGrpSpPr/>
          <p:nvPr/>
        </p:nvGrpSpPr>
        <p:grpSpPr>
          <a:xfrm>
            <a:off x="0" y="275"/>
            <a:ext cx="9143950" cy="480375"/>
            <a:chOff x="0" y="275"/>
            <a:chExt cx="9143950" cy="480375"/>
          </a:xfrm>
        </p:grpSpPr>
        <p:sp>
          <p:nvSpPr>
            <p:cNvPr id="26" name="Google Shape;26;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7" name="Google Shape;27;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28" name="Google Shape;28;p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29" name="Google Shape;29;p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3"/>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p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9" name="Shape 169"/>
        <p:cNvGrpSpPr/>
        <p:nvPr/>
      </p:nvGrpSpPr>
      <p:grpSpPr>
        <a:xfrm>
          <a:off x="0" y="0"/>
          <a:ext cx="0" cy="0"/>
          <a:chOff x="0" y="0"/>
          <a:chExt cx="0" cy="0"/>
        </a:xfrm>
      </p:grpSpPr>
      <p:sp>
        <p:nvSpPr>
          <p:cNvPr id="170" name="Google Shape;170;p21"/>
          <p:cNvSpPr/>
          <p:nvPr/>
        </p:nvSpPr>
        <p:spPr>
          <a:xfrm>
            <a:off x="0" y="666875"/>
            <a:ext cx="110700" cy="6190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71" name="Google Shape;171;p21"/>
          <p:cNvSpPr txBox="1"/>
          <p:nvPr>
            <p:ph type="title"/>
          </p:nvPr>
        </p:nvSpPr>
        <p:spPr>
          <a:xfrm>
            <a:off x="110625" y="-1"/>
            <a:ext cx="9033300" cy="6468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dk2"/>
              </a:buClr>
              <a:buSzPts val="1400"/>
              <a:buFont typeface="Proxima Nova"/>
              <a:buNone/>
              <a:defRPr b="1" i="0" sz="2800" u="none" cap="none" strike="noStrike">
                <a:solidFill>
                  <a:schemeClr val="dk2"/>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9pPr>
          </a:lstStyle>
          <a:p/>
        </p:txBody>
      </p:sp>
      <p:sp>
        <p:nvSpPr>
          <p:cNvPr id="172" name="Google Shape;172;p21"/>
          <p:cNvSpPr txBox="1"/>
          <p:nvPr>
            <p:ph idx="1" type="body"/>
          </p:nvPr>
        </p:nvSpPr>
        <p:spPr>
          <a:xfrm>
            <a:off x="311700" y="721449"/>
            <a:ext cx="8520600" cy="5696400"/>
          </a:xfrm>
          <a:prstGeom prst="rect">
            <a:avLst/>
          </a:prstGeom>
          <a:noFill/>
          <a:ln>
            <a:noFill/>
          </a:ln>
        </p:spPr>
        <p:txBody>
          <a:bodyPr anchorCtr="0" anchor="t" bIns="45700" lIns="91425" spcFirstLastPara="1" rIns="91425" wrap="square" tIns="45700"/>
          <a:lstStyle>
            <a:lvl1pPr indent="-317500" lvl="0" marL="457200" marR="0" rtl="0" algn="l">
              <a:lnSpc>
                <a:spcPct val="115000"/>
              </a:lnSpc>
              <a:spcBef>
                <a:spcPts val="0"/>
              </a:spcBef>
              <a:spcAft>
                <a:spcPts val="0"/>
              </a:spcAft>
              <a:buClr>
                <a:srgbClr val="000000"/>
              </a:buClr>
              <a:buSzPts val="1400"/>
              <a:buFont typeface="Proxima Nova"/>
              <a:buChar char="●"/>
              <a:defRPr b="0" i="0" sz="2400" u="none" cap="none" strike="noStrike">
                <a:solidFill>
                  <a:srgbClr val="000000"/>
                </a:solidFill>
                <a:latin typeface="Proxima Nova"/>
                <a:ea typeface="Proxima Nova"/>
                <a:cs typeface="Proxima Nova"/>
                <a:sym typeface="Proxima Nova"/>
              </a:defRPr>
            </a:lvl1pPr>
            <a:lvl2pPr indent="-317500" lvl="1" marL="914400" marR="0" rtl="0" algn="l">
              <a:lnSpc>
                <a:spcPct val="115000"/>
              </a:lnSpc>
              <a:spcBef>
                <a:spcPts val="300"/>
              </a:spcBef>
              <a:spcAft>
                <a:spcPts val="0"/>
              </a:spcAft>
              <a:buClr>
                <a:srgbClr val="000000"/>
              </a:buClr>
              <a:buSzPts val="1400"/>
              <a:buFont typeface="Proxima Nova"/>
              <a:buChar char="○"/>
              <a:defRPr b="0" i="0" sz="2200" u="none" cap="none" strike="noStrike">
                <a:solidFill>
                  <a:srgbClr val="000000"/>
                </a:solidFill>
                <a:latin typeface="Proxima Nova"/>
                <a:ea typeface="Proxima Nova"/>
                <a:cs typeface="Proxima Nova"/>
                <a:sym typeface="Proxima Nova"/>
              </a:defRPr>
            </a:lvl2pPr>
            <a:lvl3pPr indent="-317500" lvl="2" marL="13716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3pPr>
            <a:lvl4pPr indent="-317500" lvl="3" marL="18288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4pPr>
            <a:lvl5pPr indent="-317500" lvl="4" marL="22860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5pPr>
            <a:lvl6pPr indent="-317500" lvl="5" marL="27432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6pPr>
            <a:lvl7pPr indent="-317500" lvl="6" marL="32004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7pPr>
            <a:lvl8pPr indent="-317500" lvl="7" marL="36576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8pPr>
            <a:lvl9pPr indent="-317500" lvl="8" marL="4114800" marR="0" rtl="0" algn="l">
              <a:lnSpc>
                <a:spcPct val="115000"/>
              </a:lnSpc>
              <a:spcBef>
                <a:spcPts val="300"/>
              </a:spcBef>
              <a:spcAft>
                <a:spcPts val="30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9pPr>
          </a:lstStyle>
          <a:p/>
        </p:txBody>
      </p:sp>
      <p:sp>
        <p:nvSpPr>
          <p:cNvPr id="173" name="Google Shape;173;p21"/>
          <p:cNvSpPr txBox="1"/>
          <p:nvPr>
            <p:ph idx="12" type="sldNum"/>
          </p:nvPr>
        </p:nvSpPr>
        <p:spPr>
          <a:xfrm>
            <a:off x="8472457" y="6217621"/>
            <a:ext cx="548700" cy="5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174" name="Google Shape;174;p21"/>
          <p:cNvSpPr/>
          <p:nvPr/>
        </p:nvSpPr>
        <p:spPr>
          <a:xfrm>
            <a:off x="0" y="646977"/>
            <a:ext cx="8692200" cy="45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_HEADER_1">
    <p:bg>
      <p:bgPr>
        <a:solidFill>
          <a:schemeClr val="dk1"/>
        </a:solidFill>
      </p:bgPr>
    </p:bg>
    <p:spTree>
      <p:nvGrpSpPr>
        <p:cNvPr id="175" name="Shape 175"/>
        <p:cNvGrpSpPr/>
        <p:nvPr/>
      </p:nvGrpSpPr>
      <p:grpSpPr>
        <a:xfrm>
          <a:off x="0" y="0"/>
          <a:ext cx="0" cy="0"/>
          <a:chOff x="0" y="0"/>
          <a:chExt cx="0" cy="0"/>
        </a:xfrm>
      </p:grpSpPr>
      <p:sp>
        <p:nvSpPr>
          <p:cNvPr id="176" name="Google Shape;176;p22"/>
          <p:cNvSpPr txBox="1"/>
          <p:nvPr>
            <p:ph type="title"/>
          </p:nvPr>
        </p:nvSpPr>
        <p:spPr>
          <a:xfrm>
            <a:off x="510450" y="2743200"/>
            <a:ext cx="8123100" cy="10383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1pPr>
            <a:lvl2pPr lvl="1"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2pPr>
            <a:lvl3pPr lvl="2"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3pPr>
            <a:lvl4pPr lvl="3"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4pPr>
            <a:lvl5pPr lvl="4"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5pPr>
            <a:lvl6pPr lvl="5"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6pPr>
            <a:lvl7pPr lvl="6"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7pPr>
            <a:lvl8pPr lvl="7"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8pPr>
            <a:lvl9pPr lvl="8"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9pPr>
          </a:lstStyle>
          <a:p/>
        </p:txBody>
      </p:sp>
      <p:sp>
        <p:nvSpPr>
          <p:cNvPr id="177" name="Google Shape;177;p22"/>
          <p:cNvSpPr txBox="1"/>
          <p:nvPr>
            <p:ph idx="12" type="sldNum"/>
          </p:nvPr>
        </p:nvSpPr>
        <p:spPr>
          <a:xfrm>
            <a:off x="8472457" y="6217621"/>
            <a:ext cx="548700" cy="5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178" name="Google Shape;178;p22"/>
          <p:cNvSpPr/>
          <p:nvPr/>
        </p:nvSpPr>
        <p:spPr>
          <a:xfrm>
            <a:off x="0" y="4005064"/>
            <a:ext cx="110700" cy="2852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cxnSp>
        <p:nvCxnSpPr>
          <p:cNvPr id="179" name="Google Shape;179;p22"/>
          <p:cNvCxnSpPr/>
          <p:nvPr/>
        </p:nvCxnSpPr>
        <p:spPr>
          <a:xfrm>
            <a:off x="0" y="3997533"/>
            <a:ext cx="9144000" cy="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80" name="Shape 180"/>
        <p:cNvGrpSpPr/>
        <p:nvPr/>
      </p:nvGrpSpPr>
      <p:grpSpPr>
        <a:xfrm>
          <a:off x="0" y="0"/>
          <a:ext cx="0" cy="0"/>
          <a:chOff x="0" y="0"/>
          <a:chExt cx="0" cy="0"/>
        </a:xfrm>
      </p:grpSpPr>
      <p:sp>
        <p:nvSpPr>
          <p:cNvPr id="181" name="Google Shape;181;p23"/>
          <p:cNvSpPr txBox="1"/>
          <p:nvPr>
            <p:ph idx="12" type="sldNum"/>
          </p:nvPr>
        </p:nvSpPr>
        <p:spPr>
          <a:xfrm>
            <a:off x="8472457" y="6217621"/>
            <a:ext cx="548700" cy="5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SECTION_HEADER_2">
    <p:bg>
      <p:bgPr>
        <a:solidFill>
          <a:schemeClr val="dk1"/>
        </a:solidFill>
      </p:bgPr>
    </p:bg>
    <p:spTree>
      <p:nvGrpSpPr>
        <p:cNvPr id="182" name="Shape 182"/>
        <p:cNvGrpSpPr/>
        <p:nvPr/>
      </p:nvGrpSpPr>
      <p:grpSpPr>
        <a:xfrm>
          <a:off x="0" y="0"/>
          <a:ext cx="0" cy="0"/>
          <a:chOff x="0" y="0"/>
          <a:chExt cx="0" cy="0"/>
        </a:xfrm>
      </p:grpSpPr>
      <p:sp>
        <p:nvSpPr>
          <p:cNvPr id="183" name="Google Shape;183;p24"/>
          <p:cNvSpPr txBox="1"/>
          <p:nvPr>
            <p:ph type="title"/>
          </p:nvPr>
        </p:nvSpPr>
        <p:spPr>
          <a:xfrm>
            <a:off x="510450" y="2743200"/>
            <a:ext cx="8123100" cy="10383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1pPr>
            <a:lvl2pPr lvl="1"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2pPr>
            <a:lvl3pPr lvl="2"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3pPr>
            <a:lvl4pPr lvl="3"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4pPr>
            <a:lvl5pPr lvl="4"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5pPr>
            <a:lvl6pPr lvl="5"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6pPr>
            <a:lvl7pPr lvl="6"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7pPr>
            <a:lvl8pPr lvl="7"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8pPr>
            <a:lvl9pPr lvl="8"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9pPr>
          </a:lstStyle>
          <a:p/>
        </p:txBody>
      </p:sp>
      <p:sp>
        <p:nvSpPr>
          <p:cNvPr id="184" name="Google Shape;184;p24"/>
          <p:cNvSpPr txBox="1"/>
          <p:nvPr>
            <p:ph idx="12" type="sldNum"/>
          </p:nvPr>
        </p:nvSpPr>
        <p:spPr>
          <a:xfrm>
            <a:off x="8472457" y="6217621"/>
            <a:ext cx="548700" cy="525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185" name="Google Shape;185;p24"/>
          <p:cNvSpPr/>
          <p:nvPr/>
        </p:nvSpPr>
        <p:spPr>
          <a:xfrm>
            <a:off x="0" y="4005064"/>
            <a:ext cx="110700" cy="2852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cxnSp>
        <p:nvCxnSpPr>
          <p:cNvPr id="186" name="Google Shape;186;p24"/>
          <p:cNvCxnSpPr/>
          <p:nvPr/>
        </p:nvCxnSpPr>
        <p:spPr>
          <a:xfrm>
            <a:off x="0" y="3997533"/>
            <a:ext cx="9144000" cy="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Conceptos">
  <p:cSld name="Título - Conceptos">
    <p:spTree>
      <p:nvGrpSpPr>
        <p:cNvPr id="32" name="Shape 32"/>
        <p:cNvGrpSpPr/>
        <p:nvPr/>
      </p:nvGrpSpPr>
      <p:grpSpPr>
        <a:xfrm>
          <a:off x="0" y="0"/>
          <a:ext cx="0" cy="0"/>
          <a:chOff x="0" y="0"/>
          <a:chExt cx="0" cy="0"/>
        </a:xfrm>
      </p:grpSpPr>
      <p:sp>
        <p:nvSpPr>
          <p:cNvPr id="33" name="Google Shape;33;p4"/>
          <p:cNvSpPr/>
          <p:nvPr/>
        </p:nvSpPr>
        <p:spPr>
          <a:xfrm flipH="1" rot="10800000">
            <a:off x="1525" y="575"/>
            <a:ext cx="2220900" cy="2301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4" name="Google Shape;34;p4"/>
          <p:cNvGrpSpPr/>
          <p:nvPr/>
        </p:nvGrpSpPr>
        <p:grpSpPr>
          <a:xfrm>
            <a:off x="-1300" y="52"/>
            <a:ext cx="9146775" cy="6857929"/>
            <a:chOff x="-1300" y="52"/>
            <a:chExt cx="9146775" cy="6857929"/>
          </a:xfrm>
        </p:grpSpPr>
        <p:sp>
          <p:nvSpPr>
            <p:cNvPr id="35" name="Google Shape;35;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36" name="Google Shape;36;p4"/>
            <p:cNvGrpSpPr/>
            <p:nvPr/>
          </p:nvGrpSpPr>
          <p:grpSpPr>
            <a:xfrm rot="10800000">
              <a:off x="-1300" y="4051474"/>
              <a:ext cx="9143950" cy="2806507"/>
              <a:chOff x="0" y="275"/>
              <a:chExt cx="9143950" cy="381817"/>
            </a:xfrm>
          </p:grpSpPr>
          <p:sp>
            <p:nvSpPr>
              <p:cNvPr id="37" name="Google Shape;37;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8" name="Google Shape;38;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39" name="Google Shape;39;p4"/>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0" name="Google Shape;40;p4"/>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CFP</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41" name="Google Shape;41;p4"/>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Conceptos">
  <p:cSld name="Filmina - Conceptos">
    <p:spTree>
      <p:nvGrpSpPr>
        <p:cNvPr id="42" name="Shape 42"/>
        <p:cNvGrpSpPr/>
        <p:nvPr/>
      </p:nvGrpSpPr>
      <p:grpSpPr>
        <a:xfrm>
          <a:off x="0" y="0"/>
          <a:ext cx="0" cy="0"/>
          <a:chOff x="0" y="0"/>
          <a:chExt cx="0" cy="0"/>
        </a:xfrm>
      </p:grpSpPr>
      <p:sp>
        <p:nvSpPr>
          <p:cNvPr id="43" name="Google Shape;43;p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5" name="Google Shape;45;p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lstStyle>
            <a:lvl1pPr lvl="0" marR="0" algn="ctr">
              <a:lnSpc>
                <a:spcPct val="90000"/>
              </a:lnSpc>
              <a:spcBef>
                <a:spcPts val="0"/>
              </a:spcBef>
              <a:spcAft>
                <a:spcPts val="0"/>
              </a:spcAft>
              <a:buClr>
                <a:schemeClr val="dk1"/>
              </a:buClr>
              <a:buSzPts val="4000"/>
              <a:buFont typeface="Aria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47" name="Google Shape;47;p5"/>
          <p:cNvGrpSpPr/>
          <p:nvPr/>
        </p:nvGrpSpPr>
        <p:grpSpPr>
          <a:xfrm>
            <a:off x="0" y="275"/>
            <a:ext cx="9143950" cy="480375"/>
            <a:chOff x="0" y="275"/>
            <a:chExt cx="9143950" cy="480375"/>
          </a:xfrm>
        </p:grpSpPr>
        <p:sp>
          <p:nvSpPr>
            <p:cNvPr id="48" name="Google Shape;48;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0" name="Google Shape;50;p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CFP</a:t>
            </a:r>
            <a:endParaRPr b="1" sz="2400">
              <a:solidFill>
                <a:srgbClr val="FFFFFF"/>
              </a:solidFill>
            </a:endParaRPr>
          </a:p>
        </p:txBody>
      </p:sp>
      <p:sp>
        <p:nvSpPr>
          <p:cNvPr id="51" name="Google Shape;51;p5"/>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Ejercicios">
  <p:cSld name="Título - Ejercicios">
    <p:spTree>
      <p:nvGrpSpPr>
        <p:cNvPr id="52" name="Shape 52"/>
        <p:cNvGrpSpPr/>
        <p:nvPr/>
      </p:nvGrpSpPr>
      <p:grpSpPr>
        <a:xfrm>
          <a:off x="0" y="0"/>
          <a:ext cx="0" cy="0"/>
          <a:chOff x="0" y="0"/>
          <a:chExt cx="0" cy="0"/>
        </a:xfrm>
      </p:grpSpPr>
      <p:sp>
        <p:nvSpPr>
          <p:cNvPr id="53" name="Google Shape;53;p6"/>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4" name="Google Shape;54;p6"/>
          <p:cNvGrpSpPr/>
          <p:nvPr/>
        </p:nvGrpSpPr>
        <p:grpSpPr>
          <a:xfrm>
            <a:off x="-1300" y="52"/>
            <a:ext cx="9146775" cy="6857929"/>
            <a:chOff x="-1300" y="52"/>
            <a:chExt cx="9146775" cy="6857929"/>
          </a:xfrm>
        </p:grpSpPr>
        <p:sp>
          <p:nvSpPr>
            <p:cNvPr id="55" name="Google Shape;55;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56" name="Google Shape;56;p6"/>
            <p:cNvGrpSpPr/>
            <p:nvPr/>
          </p:nvGrpSpPr>
          <p:grpSpPr>
            <a:xfrm rot="10800000">
              <a:off x="-1300" y="4051474"/>
              <a:ext cx="9143950" cy="2806507"/>
              <a:chOff x="0" y="275"/>
              <a:chExt cx="9143950" cy="381817"/>
            </a:xfrm>
          </p:grpSpPr>
          <p:sp>
            <p:nvSpPr>
              <p:cNvPr id="57" name="Google Shape;57;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58" name="Google Shape;58;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59" name="Google Shape;59;p6"/>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0" name="Google Shape;60;p6"/>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CFP</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61" name="Google Shape;61;p6"/>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Ejercicios">
  <p:cSld name="Filmina - Ejercicios">
    <p:spTree>
      <p:nvGrpSpPr>
        <p:cNvPr id="62" name="Shape 62"/>
        <p:cNvGrpSpPr/>
        <p:nvPr/>
      </p:nvGrpSpPr>
      <p:grpSpPr>
        <a:xfrm>
          <a:off x="0" y="0"/>
          <a:ext cx="0" cy="0"/>
          <a:chOff x="0" y="0"/>
          <a:chExt cx="0" cy="0"/>
        </a:xfrm>
      </p:grpSpPr>
      <p:sp>
        <p:nvSpPr>
          <p:cNvPr id="63" name="Google Shape;63;p7"/>
          <p:cNvSpPr/>
          <p:nvPr/>
        </p:nvSpPr>
        <p:spPr>
          <a:xfrm>
            <a:off x="-25" y="6754950"/>
            <a:ext cx="9144000" cy="1461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4" name="Google Shape;64;p7"/>
          <p:cNvSpPr/>
          <p:nvPr/>
        </p:nvSpPr>
        <p:spPr>
          <a:xfrm flipH="1">
            <a:off x="8440500" y="6615100"/>
            <a:ext cx="703500" cy="28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5" name="Google Shape;65;p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66" name="Google Shape;66;p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7" name="Google Shape;67;p7"/>
          <p:cNvGrpSpPr/>
          <p:nvPr/>
        </p:nvGrpSpPr>
        <p:grpSpPr>
          <a:xfrm>
            <a:off x="0" y="275"/>
            <a:ext cx="9143950" cy="480375"/>
            <a:chOff x="0" y="275"/>
            <a:chExt cx="9143950" cy="480375"/>
          </a:xfrm>
        </p:grpSpPr>
        <p:sp>
          <p:nvSpPr>
            <p:cNvPr id="68" name="Google Shape;68;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0" name="Google Shape;70;p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CFP</a:t>
            </a:r>
            <a:endParaRPr b="1" sz="2400">
              <a:solidFill>
                <a:srgbClr val="FFFFFF"/>
              </a:solidFill>
            </a:endParaRPr>
          </a:p>
        </p:txBody>
      </p:sp>
      <p:sp>
        <p:nvSpPr>
          <p:cNvPr id="71" name="Google Shape;71;p7"/>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Resolución">
  <p:cSld name="Título - Resolución">
    <p:spTree>
      <p:nvGrpSpPr>
        <p:cNvPr id="72" name="Shape 72"/>
        <p:cNvGrpSpPr/>
        <p:nvPr/>
      </p:nvGrpSpPr>
      <p:grpSpPr>
        <a:xfrm>
          <a:off x="0" y="0"/>
          <a:ext cx="0" cy="0"/>
          <a:chOff x="0" y="0"/>
          <a:chExt cx="0" cy="0"/>
        </a:xfrm>
      </p:grpSpPr>
      <p:sp>
        <p:nvSpPr>
          <p:cNvPr id="73" name="Google Shape;73;p8"/>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4" name="Google Shape;74;p8"/>
          <p:cNvGrpSpPr/>
          <p:nvPr/>
        </p:nvGrpSpPr>
        <p:grpSpPr>
          <a:xfrm>
            <a:off x="-1300" y="52"/>
            <a:ext cx="9146775" cy="6857929"/>
            <a:chOff x="-1300" y="52"/>
            <a:chExt cx="9146775" cy="6857929"/>
          </a:xfrm>
        </p:grpSpPr>
        <p:sp>
          <p:nvSpPr>
            <p:cNvPr id="75" name="Google Shape;75;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76" name="Google Shape;76;p8"/>
            <p:cNvGrpSpPr/>
            <p:nvPr/>
          </p:nvGrpSpPr>
          <p:grpSpPr>
            <a:xfrm rot="10800000">
              <a:off x="-1300" y="4051474"/>
              <a:ext cx="9143950" cy="2806507"/>
              <a:chOff x="0" y="275"/>
              <a:chExt cx="9143950" cy="381817"/>
            </a:xfrm>
          </p:grpSpPr>
          <p:sp>
            <p:nvSpPr>
              <p:cNvPr id="77" name="Google Shape;77;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78" name="Google Shape;78;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79" name="Google Shape;79;p8"/>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0" name="Google Shape;80;p8"/>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CFP</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81" name="Google Shape;81;p8"/>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Resolución">
  <p:cSld name="Filmina - Resolución">
    <p:spTree>
      <p:nvGrpSpPr>
        <p:cNvPr id="82" name="Shape 82"/>
        <p:cNvGrpSpPr/>
        <p:nvPr/>
      </p:nvGrpSpPr>
      <p:grpSpPr>
        <a:xfrm>
          <a:off x="0" y="0"/>
          <a:ext cx="0" cy="0"/>
          <a:chOff x="0" y="0"/>
          <a:chExt cx="0" cy="0"/>
        </a:xfrm>
      </p:grpSpPr>
      <p:sp>
        <p:nvSpPr>
          <p:cNvPr id="83" name="Google Shape;83;p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4" name="Google Shape;84;p9"/>
          <p:cNvGrpSpPr/>
          <p:nvPr/>
        </p:nvGrpSpPr>
        <p:grpSpPr>
          <a:xfrm>
            <a:off x="0" y="275"/>
            <a:ext cx="9143950" cy="480375"/>
            <a:chOff x="0" y="275"/>
            <a:chExt cx="9143950" cy="480375"/>
          </a:xfrm>
        </p:grpSpPr>
        <p:sp>
          <p:nvSpPr>
            <p:cNvPr id="85" name="Google Shape;85;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6" name="Google Shape;86;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87" name="Google Shape;87;p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CFP</a:t>
            </a:r>
            <a:endParaRPr b="1" sz="2400">
              <a:solidFill>
                <a:srgbClr val="FFFFFF"/>
              </a:solidFill>
            </a:endParaRPr>
          </a:p>
        </p:txBody>
      </p:sp>
      <p:sp>
        <p:nvSpPr>
          <p:cNvPr id="88" name="Google Shape;88;p9"/>
          <p:cNvSpPr/>
          <p:nvPr/>
        </p:nvSpPr>
        <p:spPr>
          <a:xfrm>
            <a:off x="-25" y="6754950"/>
            <a:ext cx="9144000" cy="1461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89" name="Google Shape;89;p9"/>
          <p:cNvSpPr/>
          <p:nvPr/>
        </p:nvSpPr>
        <p:spPr>
          <a:xfrm flipH="1">
            <a:off x="8440500" y="6615100"/>
            <a:ext cx="703500" cy="28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0" name="Google Shape;90;p9"/>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Arial"/>
                <a:ea typeface="Arial"/>
                <a:cs typeface="Arial"/>
                <a:sym typeface="Arial"/>
              </a:defRPr>
            </a:lvl1pPr>
            <a:lvl2pPr indent="0" lvl="1" marL="0" algn="r">
              <a:spcBef>
                <a:spcPts val="0"/>
              </a:spcBef>
              <a:buNone/>
              <a:defRPr sz="1200">
                <a:solidFill>
                  <a:schemeClr val="lt1"/>
                </a:solidFill>
                <a:latin typeface="Arial"/>
                <a:ea typeface="Arial"/>
                <a:cs typeface="Arial"/>
                <a:sym typeface="Arial"/>
              </a:defRPr>
            </a:lvl2pPr>
            <a:lvl3pPr indent="0" lvl="2" marL="0" algn="r">
              <a:spcBef>
                <a:spcPts val="0"/>
              </a:spcBef>
              <a:buNone/>
              <a:defRPr sz="1200">
                <a:solidFill>
                  <a:schemeClr val="lt1"/>
                </a:solidFill>
                <a:latin typeface="Arial"/>
                <a:ea typeface="Arial"/>
                <a:cs typeface="Arial"/>
                <a:sym typeface="Arial"/>
              </a:defRPr>
            </a:lvl3pPr>
            <a:lvl4pPr indent="0" lvl="3" marL="0" algn="r">
              <a:spcBef>
                <a:spcPts val="0"/>
              </a:spcBef>
              <a:buNone/>
              <a:defRPr sz="1200">
                <a:solidFill>
                  <a:schemeClr val="lt1"/>
                </a:solidFill>
                <a:latin typeface="Arial"/>
                <a:ea typeface="Arial"/>
                <a:cs typeface="Arial"/>
                <a:sym typeface="Arial"/>
              </a:defRPr>
            </a:lvl4pPr>
            <a:lvl5pPr indent="0" lvl="4" marL="0" algn="r">
              <a:spcBef>
                <a:spcPts val="0"/>
              </a:spcBef>
              <a:buNone/>
              <a:defRPr sz="1200">
                <a:solidFill>
                  <a:schemeClr val="lt1"/>
                </a:solidFill>
                <a:latin typeface="Arial"/>
                <a:ea typeface="Arial"/>
                <a:cs typeface="Arial"/>
                <a:sym typeface="Arial"/>
              </a:defRPr>
            </a:lvl5pPr>
            <a:lvl6pPr indent="0" lvl="5" marL="0" algn="r">
              <a:spcBef>
                <a:spcPts val="0"/>
              </a:spcBef>
              <a:buNone/>
              <a:defRPr sz="1200">
                <a:solidFill>
                  <a:schemeClr val="lt1"/>
                </a:solidFill>
                <a:latin typeface="Arial"/>
                <a:ea typeface="Arial"/>
                <a:cs typeface="Arial"/>
                <a:sym typeface="Arial"/>
              </a:defRPr>
            </a:lvl6pPr>
            <a:lvl7pPr indent="0" lvl="6" marL="0" algn="r">
              <a:spcBef>
                <a:spcPts val="0"/>
              </a:spcBef>
              <a:buNone/>
              <a:defRPr sz="1200">
                <a:solidFill>
                  <a:schemeClr val="lt1"/>
                </a:solidFill>
                <a:latin typeface="Arial"/>
                <a:ea typeface="Arial"/>
                <a:cs typeface="Arial"/>
                <a:sym typeface="Arial"/>
              </a:defRPr>
            </a:lvl7pPr>
            <a:lvl8pPr indent="0" lvl="7" marL="0" algn="r">
              <a:spcBef>
                <a:spcPts val="0"/>
              </a:spcBef>
              <a:buNone/>
              <a:defRPr sz="1200">
                <a:solidFill>
                  <a:schemeClr val="lt1"/>
                </a:solidFill>
                <a:latin typeface="Arial"/>
                <a:ea typeface="Arial"/>
                <a:cs typeface="Arial"/>
                <a:sym typeface="Arial"/>
              </a:defRPr>
            </a:lvl8pPr>
            <a:lvl9pPr indent="0" lvl="8" mar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91" name="Google Shape;91;p9"/>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Repaso">
  <p:cSld name="Título - Repaso">
    <p:spTree>
      <p:nvGrpSpPr>
        <p:cNvPr id="92" name="Shape 92"/>
        <p:cNvGrpSpPr/>
        <p:nvPr/>
      </p:nvGrpSpPr>
      <p:grpSpPr>
        <a:xfrm>
          <a:off x="0" y="0"/>
          <a:ext cx="0" cy="0"/>
          <a:chOff x="0" y="0"/>
          <a:chExt cx="0" cy="0"/>
        </a:xfrm>
      </p:grpSpPr>
      <p:sp>
        <p:nvSpPr>
          <p:cNvPr id="93" name="Google Shape;93;p10"/>
          <p:cNvSpPr txBox="1"/>
          <p:nvPr/>
        </p:nvSpPr>
        <p:spPr>
          <a:xfrm>
            <a:off x="4650375" y="1114700"/>
            <a:ext cx="4319400" cy="21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4800">
                <a:solidFill>
                  <a:srgbClr val="FFFFFF"/>
                </a:solidFill>
              </a:rPr>
              <a:t>CFP</a:t>
            </a:r>
            <a:endParaRPr b="1" sz="4800">
              <a:solidFill>
                <a:srgbClr val="FFFFFF"/>
              </a:solidFill>
            </a:endParaRPr>
          </a:p>
          <a:p>
            <a:pPr indent="0" lvl="0" marL="0" rtl="0" algn="l">
              <a:spcBef>
                <a:spcPts val="0"/>
              </a:spcBef>
              <a:spcAft>
                <a:spcPts val="0"/>
              </a:spcAft>
              <a:buNone/>
            </a:pPr>
            <a:r>
              <a:rPr b="1" lang="es-AR" sz="3600">
                <a:solidFill>
                  <a:srgbClr val="FFFFFF"/>
                </a:solidFill>
              </a:rPr>
              <a:t>Programador </a:t>
            </a:r>
            <a:endParaRPr b="1" sz="3600">
              <a:solidFill>
                <a:srgbClr val="FFFFFF"/>
              </a:solidFill>
            </a:endParaRPr>
          </a:p>
          <a:p>
            <a:pPr indent="0" lvl="0" marL="0" rtl="0" algn="l">
              <a:spcBef>
                <a:spcPts val="0"/>
              </a:spcBef>
              <a:spcAft>
                <a:spcPts val="0"/>
              </a:spcAft>
              <a:buNone/>
            </a:pPr>
            <a:r>
              <a:rPr b="1" lang="es-AR" sz="3600">
                <a:solidFill>
                  <a:srgbClr val="FFFFFF"/>
                </a:solidFill>
              </a:rPr>
              <a:t>full-stack</a:t>
            </a:r>
            <a:endParaRPr b="1" sz="3600">
              <a:solidFill>
                <a:srgbClr val="FFFFFF"/>
              </a:solidFill>
            </a:endParaRPr>
          </a:p>
        </p:txBody>
      </p:sp>
      <p:sp>
        <p:nvSpPr>
          <p:cNvPr id="94" name="Google Shape;94;p10"/>
          <p:cNvSpPr/>
          <p:nvPr/>
        </p:nvSpPr>
        <p:spPr>
          <a:xfrm>
            <a:off x="-2825" y="0"/>
            <a:ext cx="9147000" cy="7365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5" name="Google Shape;95;p10"/>
          <p:cNvGrpSpPr/>
          <p:nvPr/>
        </p:nvGrpSpPr>
        <p:grpSpPr>
          <a:xfrm>
            <a:off x="-1300" y="52"/>
            <a:ext cx="9146775" cy="6857929"/>
            <a:chOff x="-1300" y="52"/>
            <a:chExt cx="9146775" cy="6857929"/>
          </a:xfrm>
        </p:grpSpPr>
        <p:sp>
          <p:nvSpPr>
            <p:cNvPr id="96" name="Google Shape;96;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7" name="Google Shape;97;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98" name="Google Shape;98;p10"/>
            <p:cNvGrpSpPr/>
            <p:nvPr/>
          </p:nvGrpSpPr>
          <p:grpSpPr>
            <a:xfrm rot="10800000">
              <a:off x="-1300" y="4051474"/>
              <a:ext cx="9143950" cy="2806507"/>
              <a:chOff x="0" y="275"/>
              <a:chExt cx="9143950" cy="381817"/>
            </a:xfrm>
          </p:grpSpPr>
          <p:sp>
            <p:nvSpPr>
              <p:cNvPr id="99" name="Google Shape;99;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0" name="Google Shape;100;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1" name="Google Shape;101;p10"/>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2" name="Google Shape;102;p10"/>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CFP</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103" name="Google Shape;103;p10"/>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flipH="1">
            <a:off x="8440500" y="6615100"/>
            <a:ext cx="703500" cy="28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7" name="Google Shape;7;p1"/>
          <p:cNvSpPr txBox="1"/>
          <p:nvPr>
            <p:ph type="title"/>
          </p:nvPr>
        </p:nvSpPr>
        <p:spPr>
          <a:xfrm>
            <a:off x="628638" y="179400"/>
            <a:ext cx="7886700" cy="1310400"/>
          </a:xfrm>
          <a:prstGeom prst="rect">
            <a:avLst/>
          </a:prstGeom>
          <a:noFill/>
          <a:ln>
            <a:noFill/>
          </a:ln>
        </p:spPr>
        <p:txBody>
          <a:bodyPr anchorCtr="0" anchor="ctr" bIns="45700" lIns="91425" spcFirstLastPara="1" rIns="91425" wrap="square" tIns="45700"/>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628650" y="1362727"/>
            <a:ext cx="7886700" cy="5148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9" name="Google Shape;9;p1"/>
          <p:cNvPicPr preferRelativeResize="0"/>
          <p:nvPr/>
        </p:nvPicPr>
        <p:blipFill rotWithShape="1">
          <a:blip r:embed="rId1">
            <a:alphaModFix/>
          </a:blip>
          <a:srcRect b="0" l="86163" r="0" t="0"/>
          <a:stretch/>
        </p:blipFill>
        <p:spPr>
          <a:xfrm>
            <a:off x="0" y="6754225"/>
            <a:ext cx="9143974" cy="146775"/>
          </a:xfrm>
          <a:prstGeom prst="rect">
            <a:avLst/>
          </a:prstGeom>
          <a:noFill/>
          <a:ln>
            <a:noFill/>
          </a:ln>
        </p:spPr>
      </p:pic>
      <p:sp>
        <p:nvSpPr>
          <p:cNvPr id="10" name="Google Shape;10;p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11" name="Google Shape;11;p1"/>
          <p:cNvGrpSpPr/>
          <p:nvPr/>
        </p:nvGrpSpPr>
        <p:grpSpPr>
          <a:xfrm>
            <a:off x="0" y="275"/>
            <a:ext cx="9143950" cy="480375"/>
            <a:chOff x="0" y="275"/>
            <a:chExt cx="9143950" cy="480375"/>
          </a:xfrm>
        </p:grpSpPr>
        <p:sp>
          <p:nvSpPr>
            <p:cNvPr id="12" name="Google Shape;12;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3" name="Google Shape;13;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codepen.io/webUnicen/pen/evKdKj" TargetMode="External"/><Relationship Id="rId4" Type="http://schemas.openxmlformats.org/officeDocument/2006/relationships/image" Target="../media/image5.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hyperlink" Target="http://codepen.io/webUnicen/pen/gmKwKM" TargetMode="External"/><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hyperlink" Target="http://codepen.io/ignaciojonas/pen/JXrqqj" TargetMode="External"/><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eveloper.mozilla.org/en-US/docs/Web/CSS/Pseudo-class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codepen.io/webUnicen/pen/NpzRev" TargetMode="External"/><Relationship Id="rId4" Type="http://schemas.openxmlformats.org/officeDocument/2006/relationships/image" Target="../media/image2.png"/><Relationship Id="rId5"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codepen.io/webUnicen/pen/peKEqL" TargetMode="Externa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codepen.io/webUnicen/pen/XMYjoo" TargetMode="Externa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11.png"/><Relationship Id="rId5"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codepen.io/webUnicen/pen/yMEajv" TargetMode="Externa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hyperlink" Target="http://codepen.io/ignaciojonas/pen/vGewMX" TargetMode="External"/><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hyperlink" Target="https://codepen.io/webUnicen/pen/EEZNWK" TargetMode="External"/><Relationship Id="rId4" Type="http://schemas.openxmlformats.org/officeDocument/2006/relationships/image" Target="../media/image2.png"/><Relationship Id="rId5"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w3.org/TR/css-2010/#propert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codepen.io/webUnicen/pen/mWKraP"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5"/>
          <p:cNvSpPr txBox="1"/>
          <p:nvPr>
            <p:ph type="ctrTitle"/>
          </p:nvPr>
        </p:nvSpPr>
        <p:spPr>
          <a:xfrm>
            <a:off x="92375" y="0"/>
            <a:ext cx="8962200" cy="807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Black"/>
              <a:buNone/>
            </a:pPr>
            <a:r>
              <a:rPr lang="es-AR"/>
              <a:t>CSS</a:t>
            </a:r>
            <a:endParaRPr/>
          </a:p>
        </p:txBody>
      </p:sp>
      <p:sp>
        <p:nvSpPr>
          <p:cNvPr id="192" name="Google Shape;192;p25"/>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noAutofit/>
          </a:bodyPr>
          <a:lstStyle/>
          <a:p>
            <a:pPr indent="0" lvl="0" marL="0" rtl="0" algn="ctr">
              <a:spcBef>
                <a:spcPts val="1000"/>
              </a:spcBef>
              <a:spcAft>
                <a:spcPts val="0"/>
              </a:spcAft>
              <a:buClr>
                <a:schemeClr val="dk2"/>
              </a:buClr>
              <a:buFont typeface="Arial Black"/>
              <a:buNone/>
            </a:pPr>
            <a:r>
              <a:rPr lang="es-AR"/>
              <a:t>Herencia, Selectores combinados</a:t>
            </a:r>
            <a:r>
              <a:rPr lang="es-AR"/>
              <a:t>, Cascada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Ejemplo</a:t>
            </a:r>
            <a:endParaRPr/>
          </a:p>
        </p:txBody>
      </p:sp>
      <p:sp>
        <p:nvSpPr>
          <p:cNvPr id="255" name="Google Shape;255;p34"/>
          <p:cNvSpPr txBox="1"/>
          <p:nvPr>
            <p:ph idx="4294967295" type="body"/>
          </p:nvPr>
        </p:nvSpPr>
        <p:spPr>
          <a:xfrm>
            <a:off x="620425" y="6264500"/>
            <a:ext cx="4182600" cy="362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sz="1400">
                <a:latin typeface="Arial"/>
                <a:ea typeface="Arial"/>
                <a:cs typeface="Arial"/>
                <a:sym typeface="Arial"/>
              </a:rPr>
              <a:t>Live: </a:t>
            </a:r>
            <a:r>
              <a:rPr lang="es-AR" sz="1400" u="sng">
                <a:solidFill>
                  <a:schemeClr val="hlink"/>
                </a:solidFill>
                <a:latin typeface="Arial"/>
                <a:ea typeface="Arial"/>
                <a:cs typeface="Arial"/>
                <a:sym typeface="Arial"/>
                <a:hlinkClick r:id="rId3"/>
              </a:rPr>
              <a:t>http://codepen.io/webUnicen/pen/evKdKj</a:t>
            </a:r>
            <a:r>
              <a:rPr lang="es-AR" sz="1400">
                <a:latin typeface="Arial"/>
                <a:ea typeface="Arial"/>
                <a:cs typeface="Arial"/>
                <a:sym typeface="Arial"/>
              </a:rPr>
              <a:t> </a:t>
            </a:r>
            <a:endParaRPr sz="1400">
              <a:latin typeface="Arial"/>
              <a:ea typeface="Arial"/>
              <a:cs typeface="Arial"/>
              <a:sym typeface="Arial"/>
            </a:endParaRPr>
          </a:p>
          <a:p>
            <a:pPr indent="0" lvl="0" marL="0" rtl="0" algn="l">
              <a:spcBef>
                <a:spcPts val="1000"/>
              </a:spcBef>
              <a:spcAft>
                <a:spcPts val="0"/>
              </a:spcAft>
              <a:buNone/>
            </a:pPr>
            <a:r>
              <a:t/>
            </a:r>
            <a:endParaRPr/>
          </a:p>
        </p:txBody>
      </p:sp>
      <p:pic>
        <p:nvPicPr>
          <p:cNvPr id="256" name="Google Shape;256;p34"/>
          <p:cNvPicPr preferRelativeResize="0"/>
          <p:nvPr/>
        </p:nvPicPr>
        <p:blipFill>
          <a:blip r:embed="rId4">
            <a:alphaModFix/>
          </a:blip>
          <a:stretch>
            <a:fillRect/>
          </a:stretch>
        </p:blipFill>
        <p:spPr>
          <a:xfrm>
            <a:off x="5031625" y="5368913"/>
            <a:ext cx="3486150" cy="1247775"/>
          </a:xfrm>
          <a:prstGeom prst="rect">
            <a:avLst/>
          </a:prstGeom>
          <a:noFill/>
          <a:ln>
            <a:noFill/>
          </a:ln>
        </p:spPr>
      </p:pic>
      <p:sp>
        <p:nvSpPr>
          <p:cNvPr id="257" name="Google Shape;257;p34"/>
          <p:cNvSpPr txBox="1"/>
          <p:nvPr/>
        </p:nvSpPr>
        <p:spPr>
          <a:xfrm>
            <a:off x="61225" y="1496100"/>
            <a:ext cx="6420900" cy="3948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h1</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Asi esta el Campeonato</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h1</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El campeonato recien comenzo...</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class</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'destacado'</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 Chevrolet ya va primero.</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Nunca va a ser superado por una marca menor.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span</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class</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'especial'</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Ford</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span</a:t>
            </a:r>
            <a:r>
              <a:rPr b="1" lang="es-AR" sz="1600">
                <a:solidFill>
                  <a:srgbClr val="808080"/>
                </a:solidFill>
                <a:latin typeface="Proxima Nova"/>
                <a:ea typeface="Proxima Nova"/>
                <a:cs typeface="Proxima Nova"/>
                <a:sym typeface="Proxima Nova"/>
              </a:rPr>
              <a:t>&gt;&lt;/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ul</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id</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"unico"</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Ortelli, Guillermo - Chevrolet</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Ledesma, Cristian - Chevrolet</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class</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'especial'</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Guri Martinez - Ford</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Castellano, Jonatan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span</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class</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'especial'</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 Ford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span</a:t>
            </a:r>
            <a:r>
              <a:rPr b="1" lang="es-AR" sz="1600">
                <a:solidFill>
                  <a:srgbClr val="808080"/>
                </a:solidFill>
                <a:latin typeface="Proxima Nova"/>
                <a:ea typeface="Proxima Nova"/>
                <a:cs typeface="Proxima Nova"/>
                <a:sym typeface="Proxima Nova"/>
              </a:rPr>
              <a:t>&gt;&lt;/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class</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'destacado'</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Canapino, Agustín - Chevrolet</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ul</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p:txBody>
      </p:sp>
      <p:sp>
        <p:nvSpPr>
          <p:cNvPr id="258" name="Google Shape;258;p34"/>
          <p:cNvSpPr txBox="1"/>
          <p:nvPr/>
        </p:nvSpPr>
        <p:spPr>
          <a:xfrm>
            <a:off x="6144000" y="1191300"/>
            <a:ext cx="3000000" cy="3036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p.destacado</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color</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green</a:t>
            </a: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.especial</a:t>
            </a:r>
            <a:r>
              <a:rPr b="1" lang="es-AR" sz="1600">
                <a:solidFill>
                  <a:srgbClr val="D4D4D4"/>
                </a:solidFill>
                <a:latin typeface="Proxima Nova"/>
                <a:ea typeface="Proxima Nova"/>
                <a:cs typeface="Proxima Nova"/>
                <a:sym typeface="Proxima Nova"/>
              </a:rPr>
              <a:t> {   </a:t>
            </a:r>
            <a:r>
              <a:rPr b="1" lang="es-AR" sz="1600">
                <a:solidFill>
                  <a:srgbClr val="9CDCFE"/>
                </a:solidFill>
                <a:latin typeface="Proxima Nova"/>
                <a:ea typeface="Proxima Nova"/>
                <a:cs typeface="Proxima Nova"/>
                <a:sym typeface="Proxima Nova"/>
              </a:rPr>
              <a:t>text-decoration</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line-through</a:t>
            </a: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li#unico</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color</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orange</a:t>
            </a: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p:txBody>
      </p:sp>
      <p:pic>
        <p:nvPicPr>
          <p:cNvPr id="259" name="Google Shape;259;p34"/>
          <p:cNvPicPr preferRelativeResize="0"/>
          <p:nvPr/>
        </p:nvPicPr>
        <p:blipFill>
          <a:blip r:embed="rId5">
            <a:alphaModFix/>
          </a:blip>
          <a:stretch>
            <a:fillRect/>
          </a:stretch>
        </p:blipFill>
        <p:spPr>
          <a:xfrm>
            <a:off x="61231" y="6122296"/>
            <a:ext cx="684844" cy="64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5"/>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AR"/>
              <a:t>Selectores anidados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628663" y="1233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Arbol HTML - DOM</a:t>
            </a:r>
            <a:endParaRPr/>
          </a:p>
        </p:txBody>
      </p:sp>
      <p:sp>
        <p:nvSpPr>
          <p:cNvPr id="270" name="Google Shape;270;p36"/>
          <p:cNvSpPr txBox="1"/>
          <p:nvPr>
            <p:ph idx="4294967295" type="body"/>
          </p:nvPr>
        </p:nvSpPr>
        <p:spPr>
          <a:xfrm>
            <a:off x="311700" y="950049"/>
            <a:ext cx="8520600" cy="1648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Una manera de comprender las dependencias y relaciones entre elementos es mediante un diagrama de árbol. </a:t>
            </a:r>
            <a:endParaRPr/>
          </a:p>
          <a:p>
            <a:pPr indent="0" lvl="0" marL="0" rtl="0" algn="l">
              <a:spcBef>
                <a:spcPts val="1000"/>
              </a:spcBef>
              <a:spcAft>
                <a:spcPts val="0"/>
              </a:spcAft>
              <a:buNone/>
            </a:pPr>
            <a:r>
              <a:t/>
            </a:r>
            <a:endParaRPr/>
          </a:p>
        </p:txBody>
      </p:sp>
      <p:pic>
        <p:nvPicPr>
          <p:cNvPr descr="diagrama_arbol_jr.png" id="271" name="Google Shape;271;p36"/>
          <p:cNvPicPr preferRelativeResize="0"/>
          <p:nvPr/>
        </p:nvPicPr>
        <p:blipFill>
          <a:blip r:embed="rId3">
            <a:alphaModFix/>
          </a:blip>
          <a:stretch>
            <a:fillRect/>
          </a:stretch>
        </p:blipFill>
        <p:spPr>
          <a:xfrm>
            <a:off x="272725" y="2675350"/>
            <a:ext cx="8598525" cy="3843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628663" y="471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Selectores Anidados</a:t>
            </a:r>
            <a:endParaRPr/>
          </a:p>
        </p:txBody>
      </p:sp>
      <p:sp>
        <p:nvSpPr>
          <p:cNvPr id="277" name="Google Shape;277;p37"/>
          <p:cNvSpPr txBox="1"/>
          <p:nvPr>
            <p:ph idx="4294967295" type="body"/>
          </p:nvPr>
        </p:nvSpPr>
        <p:spPr>
          <a:xfrm>
            <a:off x="311700" y="973875"/>
            <a:ext cx="8520600" cy="309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Permite seleccionar elementos contenidos dentro de otros elementos. Así se puede aumentar el nivel de detalle.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s-AR"/>
              <a:t>Selecciona los span que estén dentro de algún párrafo (incluye si está contenido indirectamente).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s-AR"/>
              <a:t>Aplica estilo a los links que se encuentren dentro de un item de lista no-ordenada</a:t>
            </a:r>
            <a:endParaRPr/>
          </a:p>
        </p:txBody>
      </p:sp>
      <p:sp>
        <p:nvSpPr>
          <p:cNvPr id="278" name="Google Shape;278;p37"/>
          <p:cNvSpPr txBox="1"/>
          <p:nvPr/>
        </p:nvSpPr>
        <p:spPr>
          <a:xfrm>
            <a:off x="3524550" y="3931750"/>
            <a:ext cx="2094900" cy="411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solidFill>
                  <a:srgbClr val="D7BA7D"/>
                </a:solidFill>
                <a:latin typeface="Proxima Nova"/>
                <a:ea typeface="Proxima Nova"/>
                <a:cs typeface="Proxima Nova"/>
                <a:sym typeface="Proxima Nova"/>
              </a:rPr>
              <a:t>p</a:t>
            </a: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span</a:t>
            </a:r>
            <a:r>
              <a:rPr b="1" lang="es-AR" sz="1600">
                <a:solidFill>
                  <a:srgbClr val="D4D4D4"/>
                </a:solidFill>
                <a:latin typeface="Proxima Nova"/>
                <a:ea typeface="Proxima Nova"/>
                <a:cs typeface="Proxima Nova"/>
                <a:sym typeface="Proxima Nova"/>
              </a:rPr>
              <a:t> { </a:t>
            </a:r>
            <a:r>
              <a:rPr b="1" lang="es-AR" sz="1600">
                <a:solidFill>
                  <a:srgbClr val="9CDCFE"/>
                </a:solidFill>
                <a:latin typeface="Proxima Nova"/>
                <a:ea typeface="Proxima Nova"/>
                <a:cs typeface="Proxima Nova"/>
                <a:sym typeface="Proxima Nova"/>
              </a:rPr>
              <a:t>color</a:t>
            </a:r>
            <a:r>
              <a:rPr b="1" lang="es-AR" sz="1600">
                <a:solidFill>
                  <a:srgbClr val="D4D4D4"/>
                </a:solidFill>
                <a:latin typeface="Proxima Nova"/>
                <a:ea typeface="Proxima Nova"/>
                <a:cs typeface="Proxima Nova"/>
                <a:sym typeface="Proxima Nova"/>
              </a:rPr>
              <a:t>: </a:t>
            </a:r>
            <a:r>
              <a:rPr b="1" lang="es-AR" sz="1600">
                <a:solidFill>
                  <a:srgbClr val="CE9178"/>
                </a:solidFill>
                <a:latin typeface="Proxima Nova"/>
                <a:ea typeface="Proxima Nova"/>
                <a:cs typeface="Proxima Nova"/>
                <a:sym typeface="Proxima Nova"/>
              </a:rPr>
              <a:t>blue</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p:txBody>
      </p:sp>
      <p:sp>
        <p:nvSpPr>
          <p:cNvPr id="279" name="Google Shape;279;p37"/>
          <p:cNvSpPr txBox="1"/>
          <p:nvPr/>
        </p:nvSpPr>
        <p:spPr>
          <a:xfrm>
            <a:off x="5205600" y="4986200"/>
            <a:ext cx="3000000" cy="1734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solidFill>
                  <a:srgbClr val="D7BA7D"/>
                </a:solidFill>
                <a:latin typeface="Proxima Nova"/>
                <a:ea typeface="Proxima Nova"/>
                <a:cs typeface="Proxima Nova"/>
                <a:sym typeface="Proxima Nova"/>
              </a:rPr>
              <a:t>ul</a:t>
            </a: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li</a:t>
            </a: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a</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text-decoration</a:t>
            </a:r>
            <a:r>
              <a:rPr b="1" lang="es-AR" sz="1600">
                <a:solidFill>
                  <a:srgbClr val="D4D4D4"/>
                </a:solidFill>
                <a:latin typeface="Proxima Nova"/>
                <a:ea typeface="Proxima Nova"/>
                <a:cs typeface="Proxima Nova"/>
                <a:sym typeface="Proxima Nova"/>
              </a:rPr>
              <a:t>: </a:t>
            </a:r>
            <a:r>
              <a:rPr b="1" lang="es-AR" sz="1600">
                <a:solidFill>
                  <a:srgbClr val="CE9178"/>
                </a:solidFill>
                <a:latin typeface="Proxima Nova"/>
                <a:ea typeface="Proxima Nova"/>
                <a:cs typeface="Proxima Nova"/>
                <a:sym typeface="Proxima Nova"/>
              </a:rPr>
              <a:t>none</a:t>
            </a: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color</a:t>
            </a:r>
            <a:r>
              <a:rPr b="1" lang="es-AR" sz="1600">
                <a:solidFill>
                  <a:srgbClr val="D4D4D4"/>
                </a:solidFill>
                <a:latin typeface="Proxima Nova"/>
                <a:ea typeface="Proxima Nova"/>
                <a:cs typeface="Proxima Nova"/>
                <a:sym typeface="Proxima Nova"/>
              </a:rPr>
              <a:t>: </a:t>
            </a:r>
            <a:r>
              <a:rPr b="1" lang="es-AR" sz="1600">
                <a:solidFill>
                  <a:srgbClr val="CE9178"/>
                </a:solidFill>
                <a:latin typeface="Proxima Nova"/>
                <a:ea typeface="Proxima Nova"/>
                <a:cs typeface="Proxima Nova"/>
                <a:sym typeface="Proxima Nova"/>
              </a:rPr>
              <a:t>red</a:t>
            </a: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background-color</a:t>
            </a:r>
            <a:r>
              <a:rPr b="1" lang="es-AR" sz="1600">
                <a:solidFill>
                  <a:srgbClr val="D4D4D4"/>
                </a:solidFill>
                <a:latin typeface="Proxima Nova"/>
                <a:ea typeface="Proxima Nova"/>
                <a:cs typeface="Proxima Nova"/>
                <a:sym typeface="Proxima Nova"/>
              </a:rPr>
              <a:t>: </a:t>
            </a:r>
            <a:r>
              <a:rPr b="1" lang="es-AR" sz="1600">
                <a:solidFill>
                  <a:srgbClr val="CE9178"/>
                </a:solidFill>
                <a:latin typeface="Proxima Nova"/>
                <a:ea typeface="Proxima Nova"/>
                <a:cs typeface="Proxima Nova"/>
                <a:sym typeface="Proxima Nova"/>
              </a:rPr>
              <a:t>yellow</a:t>
            </a: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Ejemplo</a:t>
            </a:r>
            <a:endParaRPr/>
          </a:p>
        </p:txBody>
      </p:sp>
      <p:pic>
        <p:nvPicPr>
          <p:cNvPr id="285" name="Google Shape;285;p38"/>
          <p:cNvPicPr preferRelativeResize="0"/>
          <p:nvPr/>
        </p:nvPicPr>
        <p:blipFill>
          <a:blip r:embed="rId3">
            <a:alphaModFix/>
          </a:blip>
          <a:stretch>
            <a:fillRect/>
          </a:stretch>
        </p:blipFill>
        <p:spPr>
          <a:xfrm>
            <a:off x="3663975" y="4063000"/>
            <a:ext cx="2121650" cy="1310825"/>
          </a:xfrm>
          <a:prstGeom prst="rect">
            <a:avLst/>
          </a:prstGeom>
          <a:noFill/>
          <a:ln>
            <a:noFill/>
          </a:ln>
        </p:spPr>
      </p:pic>
      <p:sp>
        <p:nvSpPr>
          <p:cNvPr id="286" name="Google Shape;286;p38"/>
          <p:cNvSpPr txBox="1"/>
          <p:nvPr/>
        </p:nvSpPr>
        <p:spPr>
          <a:xfrm>
            <a:off x="5300150" y="1616500"/>
            <a:ext cx="3000000" cy="1657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ul</a:t>
            </a: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li</a:t>
            </a: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a</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text-decoration</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none</a:t>
            </a: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color</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red</a:t>
            </a: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p:txBody>
      </p:sp>
      <p:sp>
        <p:nvSpPr>
          <p:cNvPr id="287" name="Google Shape;287;p38"/>
          <p:cNvSpPr txBox="1"/>
          <p:nvPr/>
        </p:nvSpPr>
        <p:spPr>
          <a:xfrm>
            <a:off x="311700" y="1616500"/>
            <a:ext cx="4701900" cy="2217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Este es un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a</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href</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"link.html"</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Link</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a</a:t>
            </a:r>
            <a:r>
              <a:rPr b="1" lang="es-AR" sz="1600">
                <a:solidFill>
                  <a:srgbClr val="808080"/>
                </a:solidFill>
                <a:latin typeface="Proxima Nova"/>
                <a:ea typeface="Proxima Nova"/>
                <a:cs typeface="Proxima Nova"/>
                <a:sym typeface="Proxima Nova"/>
              </a:rPr>
              <a:t>&gt;&lt;/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ul</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&gt;&lt;</a:t>
            </a:r>
            <a:r>
              <a:rPr b="1" lang="es-AR" sz="1600">
                <a:solidFill>
                  <a:srgbClr val="569CD6"/>
                </a:solidFill>
                <a:latin typeface="Proxima Nova"/>
                <a:ea typeface="Proxima Nova"/>
                <a:cs typeface="Proxima Nova"/>
                <a:sym typeface="Proxima Nova"/>
              </a:rPr>
              <a:t>a</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href</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"link.html"</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Elemento 1</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a</a:t>
            </a:r>
            <a:r>
              <a:rPr b="1" lang="es-AR" sz="1600">
                <a:solidFill>
                  <a:srgbClr val="808080"/>
                </a:solidFill>
                <a:latin typeface="Proxima Nova"/>
                <a:ea typeface="Proxima Nova"/>
                <a:cs typeface="Proxima Nova"/>
                <a:sym typeface="Proxima Nova"/>
              </a:rPr>
              <a:t>&gt;&lt;/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&gt;&lt;</a:t>
            </a:r>
            <a:r>
              <a:rPr b="1" lang="es-AR" sz="1600">
                <a:solidFill>
                  <a:srgbClr val="569CD6"/>
                </a:solidFill>
                <a:latin typeface="Proxima Nova"/>
                <a:ea typeface="Proxima Nova"/>
                <a:cs typeface="Proxima Nova"/>
                <a:sym typeface="Proxima Nova"/>
              </a:rPr>
              <a:t>a</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href</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"link.html"</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Elemento 2</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a</a:t>
            </a:r>
            <a:r>
              <a:rPr b="1" lang="es-AR" sz="1600">
                <a:solidFill>
                  <a:srgbClr val="808080"/>
                </a:solidFill>
                <a:latin typeface="Proxima Nova"/>
                <a:ea typeface="Proxima Nova"/>
                <a:cs typeface="Proxima Nova"/>
                <a:sym typeface="Proxima Nova"/>
              </a:rPr>
              <a:t>&gt;&lt;/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&gt;&lt;</a:t>
            </a:r>
            <a:r>
              <a:rPr b="1" lang="es-AR" sz="1600">
                <a:solidFill>
                  <a:srgbClr val="569CD6"/>
                </a:solidFill>
                <a:latin typeface="Proxima Nova"/>
                <a:ea typeface="Proxima Nova"/>
                <a:cs typeface="Proxima Nova"/>
                <a:sym typeface="Proxima Nova"/>
              </a:rPr>
              <a:t>a</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href</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"link.html"</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Elemento 3</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a</a:t>
            </a:r>
            <a:r>
              <a:rPr b="1" lang="es-AR" sz="1600">
                <a:solidFill>
                  <a:srgbClr val="808080"/>
                </a:solidFill>
                <a:latin typeface="Proxima Nova"/>
                <a:ea typeface="Proxima Nova"/>
                <a:cs typeface="Proxima Nova"/>
                <a:sym typeface="Proxima Nova"/>
              </a:rPr>
              <a:t>&gt;&lt;/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ul</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p:txBody>
      </p:sp>
      <p:sp>
        <p:nvSpPr>
          <p:cNvPr id="288" name="Google Shape;288;p38"/>
          <p:cNvSpPr txBox="1"/>
          <p:nvPr>
            <p:ph idx="4294967295" type="body"/>
          </p:nvPr>
        </p:nvSpPr>
        <p:spPr>
          <a:xfrm>
            <a:off x="849025" y="6112100"/>
            <a:ext cx="4182600" cy="362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sz="1400">
                <a:latin typeface="Arial"/>
                <a:ea typeface="Arial"/>
                <a:cs typeface="Arial"/>
                <a:sym typeface="Arial"/>
              </a:rPr>
              <a:t>Live: </a:t>
            </a:r>
            <a:r>
              <a:rPr lang="es-AR" sz="1400" u="sng">
                <a:solidFill>
                  <a:schemeClr val="hlink"/>
                </a:solidFill>
                <a:latin typeface="Arial"/>
                <a:ea typeface="Arial"/>
                <a:cs typeface="Arial"/>
                <a:sym typeface="Arial"/>
                <a:hlinkClick r:id="rId4"/>
              </a:rPr>
              <a:t>http://codepen.io/webUnicen/pen/gmKwKM</a:t>
            </a:r>
            <a:r>
              <a:rPr lang="es-AR" sz="1400">
                <a:solidFill>
                  <a:schemeClr val="dk1"/>
                </a:solidFill>
                <a:latin typeface="Arial"/>
                <a:ea typeface="Arial"/>
                <a:cs typeface="Arial"/>
                <a:sym typeface="Arial"/>
              </a:rPr>
              <a:t> </a:t>
            </a:r>
            <a:endParaRPr sz="1400">
              <a:latin typeface="Arial"/>
              <a:ea typeface="Arial"/>
              <a:cs typeface="Arial"/>
              <a:sym typeface="Arial"/>
            </a:endParaRPr>
          </a:p>
          <a:p>
            <a:pPr indent="0" lvl="0" marL="0" rtl="0" algn="l">
              <a:spcBef>
                <a:spcPts val="1000"/>
              </a:spcBef>
              <a:spcAft>
                <a:spcPts val="0"/>
              </a:spcAft>
              <a:buNone/>
            </a:pPr>
            <a:r>
              <a:t/>
            </a:r>
            <a:endParaRPr/>
          </a:p>
        </p:txBody>
      </p:sp>
      <p:pic>
        <p:nvPicPr>
          <p:cNvPr id="289" name="Google Shape;289;p38"/>
          <p:cNvPicPr preferRelativeResize="0"/>
          <p:nvPr/>
        </p:nvPicPr>
        <p:blipFill>
          <a:blip r:embed="rId5">
            <a:alphaModFix/>
          </a:blip>
          <a:stretch>
            <a:fillRect/>
          </a:stretch>
        </p:blipFill>
        <p:spPr>
          <a:xfrm>
            <a:off x="289831" y="5969896"/>
            <a:ext cx="684844" cy="64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628663" y="-1053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Combinación de Selectores</a:t>
            </a:r>
            <a:endParaRPr/>
          </a:p>
        </p:txBody>
      </p:sp>
      <p:sp>
        <p:nvSpPr>
          <p:cNvPr id="295" name="Google Shape;295;p39"/>
          <p:cNvSpPr txBox="1"/>
          <p:nvPr>
            <p:ph idx="4294967295" type="body"/>
          </p:nvPr>
        </p:nvSpPr>
        <p:spPr>
          <a:xfrm>
            <a:off x="83100" y="1710000"/>
            <a:ext cx="8520600" cy="3276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sz="1800">
                <a:solidFill>
                  <a:srgbClr val="333333"/>
                </a:solidFill>
                <a:highlight>
                  <a:schemeClr val="lt1"/>
                </a:highlight>
                <a:latin typeface="Verdana"/>
                <a:ea typeface="Verdana"/>
                <a:cs typeface="Verdana"/>
                <a:sym typeface="Verdana"/>
              </a:rPr>
              <a:t>Selecciona todos los elementos &lt;p&gt; que son hijos inmediatos (el 1er hijo) de un elemento &lt;div&gt;.</a:t>
            </a:r>
            <a:endParaRPr sz="1800"/>
          </a:p>
          <a:p>
            <a:pPr indent="0" lvl="0" marL="0" rtl="0" algn="l">
              <a:lnSpc>
                <a:spcPct val="100000"/>
              </a:lnSpc>
              <a:spcBef>
                <a:spcPts val="1000"/>
              </a:spcBef>
              <a:spcAft>
                <a:spcPts val="0"/>
              </a:spcAft>
              <a:buNone/>
            </a:pPr>
            <a:r>
              <a:t/>
            </a:r>
            <a:endParaRPr sz="1400">
              <a:solidFill>
                <a:srgbClr val="980000"/>
              </a:solidFill>
              <a:latin typeface="Consolas"/>
              <a:ea typeface="Consolas"/>
              <a:cs typeface="Consolas"/>
              <a:sym typeface="Consolas"/>
            </a:endParaRPr>
          </a:p>
          <a:p>
            <a:pPr indent="0" lvl="0" marL="0" rtl="0" algn="l">
              <a:lnSpc>
                <a:spcPct val="100000"/>
              </a:lnSpc>
              <a:spcBef>
                <a:spcPts val="1000"/>
              </a:spcBef>
              <a:spcAft>
                <a:spcPts val="0"/>
              </a:spcAft>
              <a:buNone/>
            </a:pPr>
            <a:r>
              <a:t/>
            </a:r>
            <a:endParaRPr sz="1400">
              <a:latin typeface="Consolas"/>
              <a:ea typeface="Consolas"/>
              <a:cs typeface="Consolas"/>
              <a:sym typeface="Consolas"/>
            </a:endParaRPr>
          </a:p>
          <a:p>
            <a:pPr indent="0" lvl="0" marL="0" rtl="0" algn="l">
              <a:spcBef>
                <a:spcPts val="1000"/>
              </a:spcBef>
              <a:spcAft>
                <a:spcPts val="0"/>
              </a:spcAft>
              <a:buNone/>
            </a:pPr>
            <a:r>
              <a:t/>
            </a:r>
            <a:endParaRPr sz="2000">
              <a:solidFill>
                <a:srgbClr val="333333"/>
              </a:solidFill>
              <a:highlight>
                <a:schemeClr val="lt1"/>
              </a:highlight>
              <a:latin typeface="Verdana"/>
              <a:ea typeface="Verdana"/>
              <a:cs typeface="Verdana"/>
              <a:sym typeface="Verdana"/>
            </a:endParaRPr>
          </a:p>
          <a:p>
            <a:pPr indent="0" lvl="0" marL="0" rtl="0" algn="l">
              <a:spcBef>
                <a:spcPts val="1000"/>
              </a:spcBef>
              <a:spcAft>
                <a:spcPts val="0"/>
              </a:spcAft>
              <a:buNone/>
            </a:pPr>
            <a:r>
              <a:rPr lang="es-AR" sz="2000">
                <a:solidFill>
                  <a:srgbClr val="333333"/>
                </a:solidFill>
                <a:highlight>
                  <a:schemeClr val="lt1"/>
                </a:highlight>
                <a:latin typeface="Verdana"/>
                <a:ea typeface="Verdana"/>
                <a:cs typeface="Verdana"/>
                <a:sym typeface="Verdana"/>
              </a:rPr>
              <a:t>S</a:t>
            </a:r>
            <a:r>
              <a:rPr lang="es-AR" sz="1800">
                <a:solidFill>
                  <a:srgbClr val="333333"/>
                </a:solidFill>
                <a:highlight>
                  <a:schemeClr val="lt1"/>
                </a:highlight>
                <a:latin typeface="Verdana"/>
                <a:ea typeface="Verdana"/>
                <a:cs typeface="Verdana"/>
                <a:sym typeface="Verdana"/>
              </a:rPr>
              <a:t>elecciona todos los elementos &lt;h2&gt; que están inmediatamente a continuación de un div. Sería el hermano &lt;h2&gt; siguiente adyacente a &lt;div&gt;</a:t>
            </a:r>
            <a:endParaRPr sz="1800"/>
          </a:p>
          <a:p>
            <a:pPr indent="0" lvl="0" marL="0" rtl="0" algn="l">
              <a:lnSpc>
                <a:spcPct val="100000"/>
              </a:lnSpc>
              <a:spcBef>
                <a:spcPts val="1000"/>
              </a:spcBef>
              <a:spcAft>
                <a:spcPts val="0"/>
              </a:spcAft>
              <a:buNone/>
            </a:pPr>
            <a:r>
              <a:t/>
            </a:r>
            <a:endParaRPr sz="1400">
              <a:solidFill>
                <a:srgbClr val="980000"/>
              </a:solidFill>
              <a:latin typeface="Consolas"/>
              <a:ea typeface="Consolas"/>
              <a:cs typeface="Consolas"/>
              <a:sym typeface="Consolas"/>
            </a:endParaRPr>
          </a:p>
          <a:p>
            <a:pPr indent="0" lvl="0" marL="0" rtl="0" algn="l">
              <a:lnSpc>
                <a:spcPct val="100000"/>
              </a:lnSpc>
              <a:spcBef>
                <a:spcPts val="1000"/>
              </a:spcBef>
              <a:spcAft>
                <a:spcPts val="0"/>
              </a:spcAft>
              <a:buNone/>
            </a:pPr>
            <a:r>
              <a:t/>
            </a:r>
            <a:endParaRPr sz="1400">
              <a:latin typeface="Consolas"/>
              <a:ea typeface="Consolas"/>
              <a:cs typeface="Consolas"/>
              <a:sym typeface="Consolas"/>
            </a:endParaRPr>
          </a:p>
          <a:p>
            <a:pPr indent="0" lvl="0" marL="0" rtl="0" algn="l">
              <a:spcBef>
                <a:spcPts val="1000"/>
              </a:spcBef>
              <a:spcAft>
                <a:spcPts val="0"/>
              </a:spcAft>
              <a:buNone/>
            </a:pPr>
            <a:r>
              <a:t/>
            </a:r>
            <a:endParaRPr sz="1800">
              <a:solidFill>
                <a:srgbClr val="333333"/>
              </a:solidFill>
              <a:highlight>
                <a:schemeClr val="lt1"/>
              </a:highlight>
              <a:latin typeface="Verdana"/>
              <a:ea typeface="Verdana"/>
              <a:cs typeface="Verdana"/>
              <a:sym typeface="Verdana"/>
            </a:endParaRPr>
          </a:p>
          <a:p>
            <a:pPr indent="0" lvl="0" marL="0" rtl="0" algn="l">
              <a:spcBef>
                <a:spcPts val="1000"/>
              </a:spcBef>
              <a:spcAft>
                <a:spcPts val="0"/>
              </a:spcAft>
              <a:buNone/>
            </a:pPr>
            <a:r>
              <a:rPr lang="es-AR" sz="1800">
                <a:solidFill>
                  <a:srgbClr val="333333"/>
                </a:solidFill>
                <a:highlight>
                  <a:schemeClr val="lt1"/>
                </a:highlight>
                <a:latin typeface="Verdana"/>
                <a:ea typeface="Verdana"/>
                <a:cs typeface="Verdana"/>
                <a:sym typeface="Verdana"/>
              </a:rPr>
              <a:t>Selecciona todos los hermanos de &lt;p&gt; que sean &lt;h2&gt;</a:t>
            </a:r>
            <a:endParaRPr sz="1800">
              <a:solidFill>
                <a:srgbClr val="333333"/>
              </a:solidFill>
              <a:highlight>
                <a:schemeClr val="lt1"/>
              </a:highlight>
              <a:latin typeface="Verdana"/>
              <a:ea typeface="Verdana"/>
              <a:cs typeface="Verdana"/>
              <a:sym typeface="Verdana"/>
            </a:endParaRPr>
          </a:p>
          <a:p>
            <a:pPr indent="0" lvl="0" marL="0" rtl="0" algn="l">
              <a:spcBef>
                <a:spcPts val="1000"/>
              </a:spcBef>
              <a:spcAft>
                <a:spcPts val="0"/>
              </a:spcAft>
              <a:buNone/>
            </a:pPr>
            <a:r>
              <a:t/>
            </a:r>
            <a:endParaRPr/>
          </a:p>
        </p:txBody>
      </p:sp>
      <p:pic>
        <p:nvPicPr>
          <p:cNvPr descr="comb1.png" id="296" name="Google Shape;296;p39"/>
          <p:cNvPicPr preferRelativeResize="0"/>
          <p:nvPr/>
        </p:nvPicPr>
        <p:blipFill>
          <a:blip r:embed="rId3">
            <a:alphaModFix/>
          </a:blip>
          <a:stretch>
            <a:fillRect/>
          </a:stretch>
        </p:blipFill>
        <p:spPr>
          <a:xfrm>
            <a:off x="3631874" y="906650"/>
            <a:ext cx="557600" cy="955900"/>
          </a:xfrm>
          <a:prstGeom prst="rect">
            <a:avLst/>
          </a:prstGeom>
          <a:noFill/>
          <a:ln>
            <a:noFill/>
          </a:ln>
        </p:spPr>
      </p:pic>
      <p:pic>
        <p:nvPicPr>
          <p:cNvPr descr="comb2.png" id="297" name="Google Shape;297;p39"/>
          <p:cNvPicPr preferRelativeResize="0"/>
          <p:nvPr/>
        </p:nvPicPr>
        <p:blipFill>
          <a:blip r:embed="rId4">
            <a:alphaModFix/>
          </a:blip>
          <a:stretch>
            <a:fillRect/>
          </a:stretch>
        </p:blipFill>
        <p:spPr>
          <a:xfrm>
            <a:off x="4051325" y="2423307"/>
            <a:ext cx="1786850" cy="1147518"/>
          </a:xfrm>
          <a:prstGeom prst="rect">
            <a:avLst/>
          </a:prstGeom>
          <a:noFill/>
          <a:ln>
            <a:noFill/>
          </a:ln>
        </p:spPr>
      </p:pic>
      <p:pic>
        <p:nvPicPr>
          <p:cNvPr descr="comb3.png" id="298" name="Google Shape;298;p39"/>
          <p:cNvPicPr preferRelativeResize="0"/>
          <p:nvPr/>
        </p:nvPicPr>
        <p:blipFill>
          <a:blip r:embed="rId5">
            <a:alphaModFix/>
          </a:blip>
          <a:stretch>
            <a:fillRect/>
          </a:stretch>
        </p:blipFill>
        <p:spPr>
          <a:xfrm>
            <a:off x="4362663" y="4831249"/>
            <a:ext cx="3494135" cy="763500"/>
          </a:xfrm>
          <a:prstGeom prst="rect">
            <a:avLst/>
          </a:prstGeom>
          <a:noFill/>
          <a:ln>
            <a:noFill/>
          </a:ln>
        </p:spPr>
      </p:pic>
      <p:sp>
        <p:nvSpPr>
          <p:cNvPr id="299" name="Google Shape;299;p39"/>
          <p:cNvSpPr txBox="1"/>
          <p:nvPr/>
        </p:nvSpPr>
        <p:spPr>
          <a:xfrm>
            <a:off x="235500" y="906650"/>
            <a:ext cx="3000000" cy="1147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solidFill>
                  <a:srgbClr val="D7BA7D"/>
                </a:solidFill>
                <a:latin typeface="Proxima Nova"/>
                <a:ea typeface="Proxima Nova"/>
                <a:cs typeface="Proxima Nova"/>
                <a:sym typeface="Proxima Nova"/>
              </a:rPr>
              <a:t>div</a:t>
            </a:r>
            <a:r>
              <a:rPr b="1" lang="es-AR" sz="1600">
                <a:solidFill>
                  <a:srgbClr val="D4D4D4"/>
                </a:solidFill>
                <a:latin typeface="Proxima Nova"/>
                <a:ea typeface="Proxima Nova"/>
                <a:cs typeface="Proxima Nova"/>
                <a:sym typeface="Proxima Nova"/>
              </a:rPr>
              <a:t> &gt; </a:t>
            </a:r>
            <a:r>
              <a:rPr b="1" lang="es-AR" sz="1600">
                <a:solidFill>
                  <a:srgbClr val="D7BA7D"/>
                </a:solidFill>
                <a:latin typeface="Proxima Nova"/>
                <a:ea typeface="Proxima Nova"/>
                <a:cs typeface="Proxima Nova"/>
                <a:sym typeface="Proxima Nova"/>
              </a:rPr>
              <a:t>p</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background-color</a:t>
            </a:r>
            <a:r>
              <a:rPr b="1" lang="es-AR" sz="1600">
                <a:solidFill>
                  <a:srgbClr val="D4D4D4"/>
                </a:solidFill>
                <a:latin typeface="Proxima Nova"/>
                <a:ea typeface="Proxima Nova"/>
                <a:cs typeface="Proxima Nova"/>
                <a:sym typeface="Proxima Nova"/>
              </a:rPr>
              <a:t>: </a:t>
            </a:r>
            <a:r>
              <a:rPr b="1" lang="es-AR" sz="1600">
                <a:solidFill>
                  <a:srgbClr val="CE9178"/>
                </a:solidFill>
                <a:latin typeface="Proxima Nova"/>
                <a:ea typeface="Proxima Nova"/>
                <a:cs typeface="Proxima Nova"/>
                <a:sym typeface="Proxima Nova"/>
              </a:rPr>
              <a:t>yellow</a:t>
            </a:r>
            <a:r>
              <a:rPr b="1" lang="es-AR" sz="1600">
                <a:solidFill>
                  <a:srgbClr val="D4D4D4"/>
                </a:solidFill>
                <a:latin typeface="Proxima Nova"/>
                <a:ea typeface="Proxima Nova"/>
                <a:cs typeface="Proxima Nova"/>
                <a:sym typeface="Proxima Nova"/>
              </a:rPr>
              <a:t>;  }</a:t>
            </a:r>
            <a:endParaRPr/>
          </a:p>
        </p:txBody>
      </p:sp>
      <p:sp>
        <p:nvSpPr>
          <p:cNvPr id="300" name="Google Shape;300;p39"/>
          <p:cNvSpPr txBox="1"/>
          <p:nvPr/>
        </p:nvSpPr>
        <p:spPr>
          <a:xfrm>
            <a:off x="320450" y="2582650"/>
            <a:ext cx="3000000" cy="1147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solidFill>
                  <a:srgbClr val="D7BA7D"/>
                </a:solidFill>
                <a:latin typeface="Proxima Nova"/>
                <a:ea typeface="Proxima Nova"/>
                <a:cs typeface="Proxima Nova"/>
                <a:sym typeface="Proxima Nova"/>
              </a:rPr>
              <a:t>div</a:t>
            </a:r>
            <a:r>
              <a:rPr b="1" lang="es-AR" sz="1600">
                <a:solidFill>
                  <a:srgbClr val="D4D4D4"/>
                </a:solidFill>
                <a:latin typeface="Proxima Nova"/>
                <a:ea typeface="Proxima Nova"/>
                <a:cs typeface="Proxima Nova"/>
                <a:sym typeface="Proxima Nova"/>
              </a:rPr>
              <a:t> + </a:t>
            </a:r>
            <a:r>
              <a:rPr b="1" lang="es-AR" sz="1600">
                <a:solidFill>
                  <a:srgbClr val="D7BA7D"/>
                </a:solidFill>
                <a:latin typeface="Proxima Nova"/>
                <a:ea typeface="Proxima Nova"/>
                <a:cs typeface="Proxima Nova"/>
                <a:sym typeface="Proxima Nova"/>
              </a:rPr>
              <a:t>h2</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background-color</a:t>
            </a:r>
            <a:r>
              <a:rPr b="1" lang="es-AR" sz="1600">
                <a:solidFill>
                  <a:srgbClr val="D4D4D4"/>
                </a:solidFill>
                <a:latin typeface="Proxima Nova"/>
                <a:ea typeface="Proxima Nova"/>
                <a:cs typeface="Proxima Nova"/>
                <a:sym typeface="Proxima Nova"/>
              </a:rPr>
              <a:t>: </a:t>
            </a:r>
            <a:r>
              <a:rPr b="1" lang="es-AR" sz="1600">
                <a:solidFill>
                  <a:srgbClr val="CE9178"/>
                </a:solidFill>
                <a:latin typeface="Proxima Nova"/>
                <a:ea typeface="Proxima Nova"/>
                <a:cs typeface="Proxima Nova"/>
                <a:sym typeface="Proxima Nova"/>
              </a:rPr>
              <a:t>red</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p:txBody>
      </p:sp>
      <p:sp>
        <p:nvSpPr>
          <p:cNvPr id="301" name="Google Shape;301;p39"/>
          <p:cNvSpPr txBox="1"/>
          <p:nvPr/>
        </p:nvSpPr>
        <p:spPr>
          <a:xfrm>
            <a:off x="616500" y="4831250"/>
            <a:ext cx="3000000" cy="763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solidFill>
                  <a:srgbClr val="D7BA7D"/>
                </a:solidFill>
                <a:latin typeface="Proxima Nova"/>
                <a:ea typeface="Proxima Nova"/>
                <a:cs typeface="Proxima Nova"/>
                <a:sym typeface="Proxima Nova"/>
              </a:rPr>
              <a:t>p</a:t>
            </a:r>
            <a:r>
              <a:rPr b="1" lang="es-AR" sz="1600">
                <a:solidFill>
                  <a:srgbClr val="D4D4D4"/>
                </a:solidFill>
                <a:latin typeface="Proxima Nova"/>
                <a:ea typeface="Proxima Nova"/>
                <a:cs typeface="Proxima Nova"/>
                <a:sym typeface="Proxima Nova"/>
              </a:rPr>
              <a:t> ~ </a:t>
            </a:r>
            <a:r>
              <a:rPr b="1" lang="es-AR" sz="1600">
                <a:solidFill>
                  <a:srgbClr val="D7BA7D"/>
                </a:solidFill>
                <a:latin typeface="Proxima Nova"/>
                <a:ea typeface="Proxima Nova"/>
                <a:cs typeface="Proxima Nova"/>
                <a:sym typeface="Proxima Nova"/>
              </a:rPr>
              <a:t>h2</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background-color</a:t>
            </a:r>
            <a:r>
              <a:rPr b="1" lang="es-AR" sz="1600">
                <a:solidFill>
                  <a:srgbClr val="D4D4D4"/>
                </a:solidFill>
                <a:latin typeface="Proxima Nova"/>
                <a:ea typeface="Proxima Nova"/>
                <a:cs typeface="Proxima Nova"/>
                <a:sym typeface="Proxima Nova"/>
              </a:rPr>
              <a:t>: </a:t>
            </a:r>
            <a:r>
              <a:rPr b="1" lang="es-AR" sz="1600">
                <a:solidFill>
                  <a:srgbClr val="CE9178"/>
                </a:solidFill>
                <a:latin typeface="Proxima Nova"/>
                <a:ea typeface="Proxima Nova"/>
                <a:cs typeface="Proxima Nova"/>
                <a:sym typeface="Proxima Nova"/>
              </a:rPr>
              <a:t>orange</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247676" y="123300"/>
            <a:ext cx="85152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Ejemplo - </a:t>
            </a:r>
            <a:r>
              <a:rPr b="1" lang="es-AR"/>
              <a:t>Selectores Combinados</a:t>
            </a:r>
            <a:endParaRPr b="1"/>
          </a:p>
        </p:txBody>
      </p:sp>
      <p:pic>
        <p:nvPicPr>
          <p:cNvPr id="307" name="Google Shape;307;p40"/>
          <p:cNvPicPr preferRelativeResize="0"/>
          <p:nvPr/>
        </p:nvPicPr>
        <p:blipFill>
          <a:blip r:embed="rId3">
            <a:alphaModFix/>
          </a:blip>
          <a:stretch>
            <a:fillRect/>
          </a:stretch>
        </p:blipFill>
        <p:spPr>
          <a:xfrm>
            <a:off x="4313775" y="3840900"/>
            <a:ext cx="4518525" cy="2452925"/>
          </a:xfrm>
          <a:prstGeom prst="rect">
            <a:avLst/>
          </a:prstGeom>
          <a:noFill/>
          <a:ln>
            <a:noFill/>
          </a:ln>
        </p:spPr>
      </p:pic>
      <p:sp>
        <p:nvSpPr>
          <p:cNvPr id="308" name="Google Shape;308;p40"/>
          <p:cNvSpPr txBox="1"/>
          <p:nvPr>
            <p:ph idx="4294967295" type="body"/>
          </p:nvPr>
        </p:nvSpPr>
        <p:spPr>
          <a:xfrm>
            <a:off x="4049425" y="6340700"/>
            <a:ext cx="4182600" cy="362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sz="1400">
                <a:latin typeface="Arial"/>
                <a:ea typeface="Arial"/>
                <a:cs typeface="Arial"/>
                <a:sym typeface="Arial"/>
              </a:rPr>
              <a:t>Live: </a:t>
            </a:r>
            <a:r>
              <a:rPr lang="es-AR" sz="1400" u="sng">
                <a:solidFill>
                  <a:schemeClr val="hlink"/>
                </a:solidFill>
                <a:latin typeface="Arial"/>
                <a:ea typeface="Arial"/>
                <a:cs typeface="Arial"/>
                <a:sym typeface="Arial"/>
                <a:hlinkClick r:id="rId4"/>
              </a:rPr>
              <a:t>http://codepen.io/ignaciojonas/pen/JXrqqj</a:t>
            </a:r>
            <a:endParaRPr sz="1400">
              <a:latin typeface="Arial"/>
              <a:ea typeface="Arial"/>
              <a:cs typeface="Arial"/>
              <a:sym typeface="Arial"/>
            </a:endParaRPr>
          </a:p>
          <a:p>
            <a:pPr indent="0" lvl="0" marL="0" rtl="0" algn="l">
              <a:spcBef>
                <a:spcPts val="1000"/>
              </a:spcBef>
              <a:spcAft>
                <a:spcPts val="0"/>
              </a:spcAft>
              <a:buNone/>
            </a:pPr>
            <a:r>
              <a:t/>
            </a:r>
            <a:endParaRPr/>
          </a:p>
        </p:txBody>
      </p:sp>
      <p:pic>
        <p:nvPicPr>
          <p:cNvPr id="309" name="Google Shape;309;p40"/>
          <p:cNvPicPr preferRelativeResize="0"/>
          <p:nvPr/>
        </p:nvPicPr>
        <p:blipFill>
          <a:blip r:embed="rId5">
            <a:alphaModFix/>
          </a:blip>
          <a:stretch>
            <a:fillRect/>
          </a:stretch>
        </p:blipFill>
        <p:spPr>
          <a:xfrm>
            <a:off x="3490231" y="6198496"/>
            <a:ext cx="684844" cy="646800"/>
          </a:xfrm>
          <a:prstGeom prst="rect">
            <a:avLst/>
          </a:prstGeom>
          <a:noFill/>
          <a:ln>
            <a:noFill/>
          </a:ln>
        </p:spPr>
      </p:pic>
      <p:sp>
        <p:nvSpPr>
          <p:cNvPr id="310" name="Google Shape;310;p40"/>
          <p:cNvSpPr txBox="1"/>
          <p:nvPr/>
        </p:nvSpPr>
        <p:spPr>
          <a:xfrm>
            <a:off x="61225" y="1007300"/>
            <a:ext cx="4902900" cy="5038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h1</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Titulo 1</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h1</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div</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Div 1</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Parrafo dentro de un div</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h2</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Titulo dentro de un Div</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h2</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div</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h2</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Titulo 2</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h2</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ul</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Elemento 1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a</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href</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"link.html"</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Link 1</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a</a:t>
            </a:r>
            <a:r>
              <a:rPr b="1" lang="es-AR" sz="1600">
                <a:solidFill>
                  <a:srgbClr val="808080"/>
                </a:solidFill>
                <a:latin typeface="Proxima Nova"/>
                <a:ea typeface="Proxima Nova"/>
                <a:cs typeface="Proxima Nova"/>
                <a:sym typeface="Proxima Nova"/>
              </a:rPr>
              <a:t>&gt;&lt;/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Elemento 2</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ol</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Primero</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Segundo</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ol</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ul</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p:txBody>
      </p:sp>
      <p:sp>
        <p:nvSpPr>
          <p:cNvPr id="311" name="Google Shape;311;p40"/>
          <p:cNvSpPr txBox="1"/>
          <p:nvPr/>
        </p:nvSpPr>
        <p:spPr>
          <a:xfrm>
            <a:off x="5337475" y="972300"/>
            <a:ext cx="3504000" cy="294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div</a:t>
            </a:r>
            <a:r>
              <a:rPr b="1" lang="es-AR" sz="1600">
                <a:solidFill>
                  <a:srgbClr val="D4D4D4"/>
                </a:solidFill>
                <a:latin typeface="Proxima Nova"/>
                <a:ea typeface="Proxima Nova"/>
                <a:cs typeface="Proxima Nova"/>
                <a:sym typeface="Proxima Nova"/>
              </a:rPr>
              <a:t> &gt; </a:t>
            </a:r>
            <a:r>
              <a:rPr b="1" lang="es-AR" sz="1600">
                <a:solidFill>
                  <a:srgbClr val="D7BA7D"/>
                </a:solidFill>
                <a:latin typeface="Proxima Nova"/>
                <a:ea typeface="Proxima Nova"/>
                <a:cs typeface="Proxima Nova"/>
                <a:sym typeface="Proxima Nova"/>
              </a:rPr>
              <a:t>p</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background-color</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yellow</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div</a:t>
            </a:r>
            <a:r>
              <a:rPr b="1" lang="es-AR" sz="1600">
                <a:solidFill>
                  <a:srgbClr val="D4D4D4"/>
                </a:solidFill>
                <a:latin typeface="Proxima Nova"/>
                <a:ea typeface="Proxima Nova"/>
                <a:cs typeface="Proxima Nova"/>
                <a:sym typeface="Proxima Nova"/>
              </a:rPr>
              <a:t> + </a:t>
            </a:r>
            <a:r>
              <a:rPr b="1" lang="es-AR" sz="1600">
                <a:solidFill>
                  <a:srgbClr val="D7BA7D"/>
                </a:solidFill>
                <a:latin typeface="Proxima Nova"/>
                <a:ea typeface="Proxima Nova"/>
                <a:cs typeface="Proxima Nova"/>
                <a:sym typeface="Proxima Nova"/>
              </a:rPr>
              <a:t>h2</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background-color</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red</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p</a:t>
            </a:r>
            <a:r>
              <a:rPr b="1" lang="es-AR" sz="1600">
                <a:solidFill>
                  <a:srgbClr val="D4D4D4"/>
                </a:solidFill>
                <a:latin typeface="Proxima Nova"/>
                <a:ea typeface="Proxima Nova"/>
                <a:cs typeface="Proxima Nova"/>
                <a:sym typeface="Proxima Nova"/>
              </a:rPr>
              <a:t> ~ </a:t>
            </a:r>
            <a:r>
              <a:rPr b="1" lang="es-AR" sz="1600">
                <a:solidFill>
                  <a:srgbClr val="D7BA7D"/>
                </a:solidFill>
                <a:latin typeface="Proxima Nova"/>
                <a:ea typeface="Proxima Nova"/>
                <a:cs typeface="Proxima Nova"/>
                <a:sym typeface="Proxima Nova"/>
              </a:rPr>
              <a:t>h2</a:t>
            </a: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background-color</a:t>
            </a:r>
            <a:r>
              <a:rPr b="1" lang="es-AR" sz="1600">
                <a:solidFill>
                  <a:srgbClr val="D4D4D4"/>
                </a:solidFill>
                <a:latin typeface="Proxima Nova"/>
                <a:ea typeface="Proxima Nova"/>
                <a:cs typeface="Proxima Nova"/>
                <a:sym typeface="Proxima Nova"/>
              </a:rPr>
              <a:t>: </a:t>
            </a:r>
            <a:r>
              <a:rPr b="1" lang="es-AR" sz="1600">
                <a:solidFill>
                  <a:srgbClr val="CE9178"/>
                </a:solidFill>
                <a:latin typeface="Proxima Nova"/>
                <a:ea typeface="Proxima Nova"/>
                <a:cs typeface="Proxima Nova"/>
                <a:sym typeface="Proxima Nova"/>
              </a:rPr>
              <a:t>orange</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div</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border</a:t>
            </a:r>
            <a:r>
              <a:rPr b="1" lang="es-AR" sz="1600">
                <a:solidFill>
                  <a:srgbClr val="D4D4D4"/>
                </a:solidFill>
                <a:latin typeface="Proxima Nova"/>
                <a:ea typeface="Proxima Nova"/>
                <a:cs typeface="Proxima Nova"/>
                <a:sym typeface="Proxima Nova"/>
              </a:rPr>
              <a:t>: </a:t>
            </a:r>
            <a:r>
              <a:rPr b="1" lang="es-AR" sz="1600">
                <a:solidFill>
                  <a:srgbClr val="CE9178"/>
                </a:solidFill>
                <a:latin typeface="Proxima Nova"/>
                <a:ea typeface="Proxima Nova"/>
                <a:cs typeface="Proxima Nova"/>
                <a:sym typeface="Proxima Nova"/>
              </a:rPr>
              <a:t>solid</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628663" y="-291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Pseudo-clases</a:t>
            </a:r>
            <a:endParaRPr/>
          </a:p>
        </p:txBody>
      </p:sp>
      <p:sp>
        <p:nvSpPr>
          <p:cNvPr id="317" name="Google Shape;317;p41"/>
          <p:cNvSpPr txBox="1"/>
          <p:nvPr>
            <p:ph idx="4294967295" type="body"/>
          </p:nvPr>
        </p:nvSpPr>
        <p:spPr>
          <a:xfrm>
            <a:off x="311700" y="797650"/>
            <a:ext cx="8520600" cy="3326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sz="2000"/>
              <a:t>Las pseudo-clases se utilizan para definir un estado o comportamiento especial de un elemento.</a:t>
            </a:r>
            <a:endParaRPr sz="2000"/>
          </a:p>
          <a:p>
            <a:pPr indent="0" lvl="0" marL="0" rtl="0" algn="l">
              <a:spcBef>
                <a:spcPts val="1000"/>
              </a:spcBef>
              <a:spcAft>
                <a:spcPts val="0"/>
              </a:spcAft>
              <a:buNone/>
            </a:pPr>
            <a:r>
              <a:t/>
            </a:r>
            <a:endParaRPr sz="2000"/>
          </a:p>
          <a:p>
            <a:pPr indent="0" lvl="0" marL="0" marR="0" rtl="0" algn="l">
              <a:lnSpc>
                <a:spcPct val="115000"/>
              </a:lnSpc>
              <a:spcBef>
                <a:spcPts val="0"/>
              </a:spcBef>
              <a:spcAft>
                <a:spcPts val="0"/>
              </a:spcAft>
              <a:buNone/>
            </a:pPr>
            <a:r>
              <a:rPr b="1" lang="es-AR" sz="2000"/>
              <a:t>Por ejemplo</a:t>
            </a:r>
            <a:r>
              <a:rPr lang="es-AR" sz="2000"/>
              <a:t>: se puede asignar un estilo cuando se pasa con el mouse encima de un texto</a:t>
            </a:r>
            <a:endParaRPr sz="2000"/>
          </a:p>
          <a:p>
            <a:pPr indent="0" lvl="0" marL="0" marR="0" rtl="0" algn="l">
              <a:lnSpc>
                <a:spcPct val="115000"/>
              </a:lnSpc>
              <a:spcBef>
                <a:spcPts val="0"/>
              </a:spcBef>
              <a:spcAft>
                <a:spcPts val="0"/>
              </a:spcAft>
              <a:buNone/>
            </a:pPr>
            <a:r>
              <a:t/>
            </a:r>
            <a:endParaRPr sz="2000"/>
          </a:p>
          <a:p>
            <a:pPr indent="-406400" lvl="0" marL="457200" rtl="0" algn="l">
              <a:spcBef>
                <a:spcPts val="1000"/>
              </a:spcBef>
              <a:spcAft>
                <a:spcPts val="0"/>
              </a:spcAft>
              <a:buClr>
                <a:schemeClr val="dk1"/>
              </a:buClr>
              <a:buSzPts val="2800"/>
              <a:buChar char="•"/>
            </a:pPr>
            <a:r>
              <a:rPr lang="es-AR" sz="2000"/>
              <a:t>Las pseudo clases cambia el “cuando” se aplica un selector (ej: solo cuando paso el mouse).</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s-AR" sz="2000"/>
              <a:t>Sintaxis:</a:t>
            </a:r>
            <a:endParaRPr sz="2000"/>
          </a:p>
        </p:txBody>
      </p:sp>
      <p:sp>
        <p:nvSpPr>
          <p:cNvPr id="318" name="Google Shape;318;p41"/>
          <p:cNvSpPr txBox="1"/>
          <p:nvPr/>
        </p:nvSpPr>
        <p:spPr>
          <a:xfrm>
            <a:off x="1645800" y="4349550"/>
            <a:ext cx="3000000" cy="1092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selector:</a:t>
            </a:r>
            <a:r>
              <a:rPr b="1" lang="es-AR" sz="1600">
                <a:solidFill>
                  <a:srgbClr val="569CD6"/>
                </a:solidFill>
                <a:latin typeface="Proxima Nova"/>
                <a:ea typeface="Proxima Nova"/>
                <a:cs typeface="Proxima Nova"/>
                <a:sym typeface="Proxima Nova"/>
              </a:rPr>
              <a:t>pseudo-clase</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propiedad:valor;</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p:txBody>
      </p:sp>
      <p:sp>
        <p:nvSpPr>
          <p:cNvPr id="319" name="Google Shape;319;p41"/>
          <p:cNvSpPr txBox="1"/>
          <p:nvPr/>
        </p:nvSpPr>
        <p:spPr>
          <a:xfrm>
            <a:off x="-22175" y="6363600"/>
            <a:ext cx="8352900" cy="6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s-AR" sz="2000">
                <a:solidFill>
                  <a:schemeClr val="dk1"/>
                </a:solidFill>
                <a:latin typeface="Proxima Nova"/>
                <a:ea typeface="Proxima Nova"/>
                <a:cs typeface="Proxima Nova"/>
                <a:sym typeface="Proxima Nova"/>
              </a:rPr>
              <a:t>Ref: </a:t>
            </a:r>
            <a:r>
              <a:rPr lang="es-AR" sz="2000" u="sng">
                <a:solidFill>
                  <a:schemeClr val="hlink"/>
                </a:solidFill>
                <a:latin typeface="Proxima Nova"/>
                <a:ea typeface="Proxima Nova"/>
                <a:cs typeface="Proxima Nova"/>
                <a:sym typeface="Proxima Nova"/>
                <a:hlinkClick r:id="rId3"/>
              </a:rPr>
              <a:t>https://developer.mozilla.org/en-US/docs/Web/CSS/Pseudo-classes</a:t>
            </a:r>
            <a:endParaRPr/>
          </a:p>
        </p:txBody>
      </p:sp>
      <p:sp>
        <p:nvSpPr>
          <p:cNvPr id="320" name="Google Shape;320;p41"/>
          <p:cNvSpPr txBox="1"/>
          <p:nvPr/>
        </p:nvSpPr>
        <p:spPr>
          <a:xfrm>
            <a:off x="5559325" y="4293625"/>
            <a:ext cx="3000000" cy="1092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.boton:</a:t>
            </a:r>
            <a:r>
              <a:rPr b="1" lang="es-AR" sz="1600">
                <a:solidFill>
                  <a:srgbClr val="569CD6"/>
                </a:solidFill>
                <a:latin typeface="Proxima Nova"/>
                <a:ea typeface="Proxima Nova"/>
                <a:cs typeface="Proxima Nova"/>
                <a:sym typeface="Proxima Nova"/>
              </a:rPr>
              <a:t>hover</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background-color: red;</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2"/>
          <p:cNvSpPr txBox="1"/>
          <p:nvPr>
            <p:ph type="ctrTitle"/>
          </p:nvPr>
        </p:nvSpPr>
        <p:spPr>
          <a:xfrm>
            <a:off x="92375" y="15240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AR"/>
              <a:t>Cascada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Cascada</a:t>
            </a:r>
            <a:endParaRPr/>
          </a:p>
        </p:txBody>
      </p:sp>
      <p:sp>
        <p:nvSpPr>
          <p:cNvPr id="331" name="Google Shape;331;p43"/>
          <p:cNvSpPr txBox="1"/>
          <p:nvPr>
            <p:ph idx="4294967295" type="body"/>
          </p:nvPr>
        </p:nvSpPr>
        <p:spPr>
          <a:xfrm>
            <a:off x="311700" y="1465950"/>
            <a:ext cx="8520600" cy="3926100"/>
          </a:xfrm>
          <a:prstGeom prst="rect">
            <a:avLst/>
          </a:prstGeom>
        </p:spPr>
        <p:txBody>
          <a:bodyPr anchorCtr="0" anchor="t" bIns="45700" lIns="91425" spcFirstLastPara="1" rIns="91425" wrap="square" tIns="45700">
            <a:noAutofit/>
          </a:bodyPr>
          <a:lstStyle/>
          <a:p>
            <a:pPr indent="0" lvl="0" marL="0" rtl="0" algn="ctr">
              <a:lnSpc>
                <a:spcPct val="100000"/>
              </a:lnSpc>
              <a:spcBef>
                <a:spcPts val="1000"/>
              </a:spcBef>
              <a:spcAft>
                <a:spcPts val="0"/>
              </a:spcAft>
              <a:buNone/>
            </a:pPr>
            <a:r>
              <a:rPr b="1" lang="es-AR" sz="3000">
                <a:solidFill>
                  <a:schemeClr val="dk1"/>
                </a:solidFill>
                <a:latin typeface="Arial"/>
                <a:ea typeface="Arial"/>
                <a:cs typeface="Arial"/>
                <a:sym typeface="Arial"/>
              </a:rPr>
              <a:t>¿Que pasa cuando a un elemento tiene 2 estilos definidos pero diferentes?</a:t>
            </a:r>
            <a:endParaRPr b="1" sz="3000">
              <a:solidFill>
                <a:schemeClr val="dk1"/>
              </a:solidFill>
              <a:latin typeface="Arial"/>
              <a:ea typeface="Arial"/>
              <a:cs typeface="Arial"/>
              <a:sym typeface="Arial"/>
            </a:endParaRPr>
          </a:p>
          <a:p>
            <a:pPr indent="0" lvl="0" marL="0" rtl="0" algn="l">
              <a:spcBef>
                <a:spcPts val="1000"/>
              </a:spcBef>
              <a:spcAft>
                <a:spcPts val="0"/>
              </a:spcAft>
              <a:buNone/>
            </a:pPr>
            <a:r>
              <a:t/>
            </a:r>
            <a:endParaRPr/>
          </a:p>
          <a:p>
            <a:pPr indent="-406400" lvl="0" marL="457200" rtl="0" algn="l">
              <a:spcBef>
                <a:spcPts val="1000"/>
              </a:spcBef>
              <a:spcAft>
                <a:spcPts val="0"/>
              </a:spcAft>
              <a:buSzPts val="2800"/>
              <a:buChar char="•"/>
            </a:pPr>
            <a:r>
              <a:rPr lang="es-AR"/>
              <a:t>CSS significa cascading style sheets (hojas de estilo en cascada)</a:t>
            </a:r>
            <a:endParaRPr/>
          </a:p>
          <a:p>
            <a:pPr indent="-406400" lvl="0" marL="457200" rtl="0" algn="l">
              <a:spcBef>
                <a:spcPts val="0"/>
              </a:spcBef>
              <a:spcAft>
                <a:spcPts val="0"/>
              </a:spcAft>
              <a:buSzPts val="2800"/>
              <a:buChar char="•"/>
            </a:pPr>
            <a:r>
              <a:rPr lang="es-AR"/>
              <a:t>La cascada es el mecanismo que controla el resultado final cuando se aplican varias declaraciones CSS contrapuestas al mismo elemento.</a:t>
            </a:r>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Repaso</a:t>
            </a:r>
            <a:r>
              <a:rPr lang="es-AR"/>
              <a:t> CSS</a:t>
            </a:r>
            <a:endParaRPr/>
          </a:p>
        </p:txBody>
      </p:sp>
      <p:sp>
        <p:nvSpPr>
          <p:cNvPr id="198" name="Google Shape;198;p26"/>
          <p:cNvSpPr txBox="1"/>
          <p:nvPr>
            <p:ph idx="4294967295" type="body"/>
          </p:nvPr>
        </p:nvSpPr>
        <p:spPr>
          <a:xfrm>
            <a:off x="366975" y="1741950"/>
            <a:ext cx="8520600" cy="35265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s-AR"/>
              <a:t>Sirve para aplicar el estilo a una página web.</a:t>
            </a:r>
            <a:endParaRPr/>
          </a:p>
          <a:p>
            <a:pPr indent="-406400" lvl="0" marL="457200" rtl="0" algn="l">
              <a:spcBef>
                <a:spcPts val="0"/>
              </a:spcBef>
              <a:spcAft>
                <a:spcPts val="0"/>
              </a:spcAft>
              <a:buSzPts val="2800"/>
              <a:buChar char="•"/>
            </a:pPr>
            <a:r>
              <a:rPr lang="es-AR"/>
              <a:t>Se escribe en un archivo aparte del HTML con extensión .css</a:t>
            </a:r>
            <a:endParaRPr/>
          </a:p>
          <a:p>
            <a:pPr indent="-406400" lvl="0" marL="457200" rtl="0" algn="l">
              <a:spcBef>
                <a:spcPts val="0"/>
              </a:spcBef>
              <a:spcAft>
                <a:spcPts val="0"/>
              </a:spcAft>
              <a:buSzPts val="2800"/>
              <a:buChar char="•"/>
            </a:pPr>
            <a:r>
              <a:rPr lang="es-AR"/>
              <a:t>Para seleccionar elementos de HTML tenemos 3 tipos de selectores:</a:t>
            </a:r>
            <a:endParaRPr/>
          </a:p>
          <a:p>
            <a:pPr indent="-381000" lvl="1" marL="914400" rtl="0" algn="l">
              <a:spcBef>
                <a:spcPts val="0"/>
              </a:spcBef>
              <a:spcAft>
                <a:spcPts val="0"/>
              </a:spcAft>
              <a:buSzPts val="2400"/>
              <a:buChar char="•"/>
            </a:pPr>
            <a:r>
              <a:rPr lang="es-AR"/>
              <a:t>Tipo (p, h1, div, etc.)</a:t>
            </a:r>
            <a:endParaRPr/>
          </a:p>
          <a:p>
            <a:pPr indent="-381000" lvl="1" marL="914400" rtl="0" algn="l">
              <a:spcBef>
                <a:spcPts val="0"/>
              </a:spcBef>
              <a:spcAft>
                <a:spcPts val="0"/>
              </a:spcAft>
              <a:buSzPts val="2400"/>
              <a:buChar char="•"/>
            </a:pPr>
            <a:r>
              <a:rPr lang="es-AR"/>
              <a:t>Clase</a:t>
            </a:r>
            <a:endParaRPr/>
          </a:p>
          <a:p>
            <a:pPr indent="-381000" lvl="1" marL="914400" rtl="0" algn="l">
              <a:spcBef>
                <a:spcPts val="0"/>
              </a:spcBef>
              <a:spcAft>
                <a:spcPts val="0"/>
              </a:spcAft>
              <a:buSzPts val="2400"/>
              <a:buChar char="•"/>
            </a:pPr>
            <a:r>
              <a:rPr lang="es-AR"/>
              <a:t>Id</a:t>
            </a:r>
            <a:endParaRPr/>
          </a:p>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4"/>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Cascada</a:t>
            </a:r>
            <a:endParaRPr/>
          </a:p>
        </p:txBody>
      </p:sp>
      <p:sp>
        <p:nvSpPr>
          <p:cNvPr id="337" name="Google Shape;337;p44"/>
          <p:cNvSpPr txBox="1"/>
          <p:nvPr>
            <p:ph idx="4294967295" type="body"/>
          </p:nvPr>
        </p:nvSpPr>
        <p:spPr>
          <a:xfrm>
            <a:off x="311700" y="2218349"/>
            <a:ext cx="8520600" cy="2421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s-AR"/>
              <a:t>Hay tres conceptos principales que controlan el orden en el que se aplican las declaraciones de CSS:</a:t>
            </a:r>
            <a:endParaRPr/>
          </a:p>
          <a:p>
            <a:pPr indent="-381000" lvl="1" marL="914400" rtl="0" algn="l">
              <a:spcBef>
                <a:spcPts val="0"/>
              </a:spcBef>
              <a:spcAft>
                <a:spcPts val="0"/>
              </a:spcAft>
              <a:buSzPts val="2400"/>
              <a:buChar char="•"/>
            </a:pPr>
            <a:r>
              <a:rPr lang="es-AR" sz="2400"/>
              <a:t>Importancia.</a:t>
            </a:r>
            <a:endParaRPr sz="2400"/>
          </a:p>
          <a:p>
            <a:pPr indent="-381000" lvl="1" marL="914400" rtl="0" algn="l">
              <a:spcBef>
                <a:spcPts val="0"/>
              </a:spcBef>
              <a:spcAft>
                <a:spcPts val="0"/>
              </a:spcAft>
              <a:buSzPts val="2400"/>
              <a:buChar char="•"/>
            </a:pPr>
            <a:r>
              <a:rPr lang="es-AR" sz="2400"/>
              <a:t>Especificidad.</a:t>
            </a:r>
            <a:endParaRPr sz="2400"/>
          </a:p>
          <a:p>
            <a:pPr indent="-381000" lvl="1" marL="914400" rtl="0" algn="l">
              <a:spcBef>
                <a:spcPts val="0"/>
              </a:spcBef>
              <a:spcAft>
                <a:spcPts val="0"/>
              </a:spcAft>
              <a:buSzPts val="2400"/>
              <a:buChar char="•"/>
            </a:pPr>
            <a:r>
              <a:rPr lang="es-AR" sz="2400"/>
              <a:t>Orden en el código fuente.</a:t>
            </a:r>
            <a:endParaRPr sz="2400"/>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Cascada - </a:t>
            </a:r>
            <a:r>
              <a:rPr b="1" lang="es-AR"/>
              <a:t>Importancia</a:t>
            </a:r>
            <a:endParaRPr b="1"/>
          </a:p>
        </p:txBody>
      </p:sp>
      <p:sp>
        <p:nvSpPr>
          <p:cNvPr id="343" name="Google Shape;343;p45"/>
          <p:cNvSpPr txBox="1"/>
          <p:nvPr>
            <p:ph idx="4294967295" type="body"/>
          </p:nvPr>
        </p:nvSpPr>
        <p:spPr>
          <a:xfrm>
            <a:off x="311725" y="1391700"/>
            <a:ext cx="8520600" cy="1289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La palabra reservada </a:t>
            </a:r>
            <a:r>
              <a:rPr b="1" lang="es-AR"/>
              <a:t>!important</a:t>
            </a:r>
            <a:r>
              <a:rPr lang="es-AR"/>
              <a:t>, sobrescribe toda cascada.</a:t>
            </a:r>
            <a:endParaRPr/>
          </a:p>
        </p:txBody>
      </p:sp>
      <p:sp>
        <p:nvSpPr>
          <p:cNvPr id="344" name="Google Shape;344;p45"/>
          <p:cNvSpPr txBox="1"/>
          <p:nvPr>
            <p:ph idx="4294967295" type="body"/>
          </p:nvPr>
        </p:nvSpPr>
        <p:spPr>
          <a:xfrm>
            <a:off x="849025" y="6112100"/>
            <a:ext cx="4182600" cy="362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sz="1400">
                <a:latin typeface="Arial"/>
                <a:ea typeface="Arial"/>
                <a:cs typeface="Arial"/>
                <a:sym typeface="Arial"/>
              </a:rPr>
              <a:t> </a:t>
            </a:r>
            <a:r>
              <a:rPr lang="es-AR" sz="1400" u="sng">
                <a:solidFill>
                  <a:schemeClr val="hlink"/>
                </a:solidFill>
                <a:latin typeface="Arial"/>
                <a:ea typeface="Arial"/>
                <a:cs typeface="Arial"/>
                <a:sym typeface="Arial"/>
                <a:hlinkClick r:id="rId3"/>
              </a:rPr>
              <a:t>http://codepen.io/webUnicen/pen/NpzRev</a:t>
            </a:r>
            <a:r>
              <a:rPr lang="es-AR" sz="1400">
                <a:solidFill>
                  <a:schemeClr val="dk1"/>
                </a:solidFill>
                <a:latin typeface="Arial"/>
                <a:ea typeface="Arial"/>
                <a:cs typeface="Arial"/>
                <a:sym typeface="Arial"/>
              </a:rPr>
              <a:t> </a:t>
            </a:r>
            <a:endParaRPr sz="1400">
              <a:latin typeface="Arial"/>
              <a:ea typeface="Arial"/>
              <a:cs typeface="Arial"/>
              <a:sym typeface="Arial"/>
            </a:endParaRPr>
          </a:p>
          <a:p>
            <a:pPr indent="0" lvl="0" marL="0" rtl="0" algn="l">
              <a:spcBef>
                <a:spcPts val="1000"/>
              </a:spcBef>
              <a:spcAft>
                <a:spcPts val="0"/>
              </a:spcAft>
              <a:buNone/>
            </a:pPr>
            <a:r>
              <a:t/>
            </a:r>
            <a:endParaRPr/>
          </a:p>
        </p:txBody>
      </p:sp>
      <p:pic>
        <p:nvPicPr>
          <p:cNvPr id="345" name="Google Shape;345;p45"/>
          <p:cNvPicPr preferRelativeResize="0"/>
          <p:nvPr/>
        </p:nvPicPr>
        <p:blipFill>
          <a:blip r:embed="rId4">
            <a:alphaModFix/>
          </a:blip>
          <a:stretch>
            <a:fillRect/>
          </a:stretch>
        </p:blipFill>
        <p:spPr>
          <a:xfrm>
            <a:off x="231537" y="5969896"/>
            <a:ext cx="684844" cy="646800"/>
          </a:xfrm>
          <a:prstGeom prst="rect">
            <a:avLst/>
          </a:prstGeom>
          <a:noFill/>
          <a:ln>
            <a:noFill/>
          </a:ln>
        </p:spPr>
      </p:pic>
      <p:sp>
        <p:nvSpPr>
          <p:cNvPr id="346" name="Google Shape;346;p45"/>
          <p:cNvSpPr txBox="1"/>
          <p:nvPr/>
        </p:nvSpPr>
        <p:spPr>
          <a:xfrm>
            <a:off x="916375" y="2659500"/>
            <a:ext cx="3000000" cy="887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latin typeface="Proxima Nova"/>
                <a:ea typeface="Proxima Nova"/>
                <a:cs typeface="Proxima Nova"/>
                <a:sym typeface="Proxima Nova"/>
              </a:rPr>
              <a:t>HTML</a:t>
            </a:r>
            <a:endParaRPr b="1" sz="1600">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Este es un parrafo</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p:txBody>
      </p:sp>
      <p:sp>
        <p:nvSpPr>
          <p:cNvPr id="347" name="Google Shape;347;p45"/>
          <p:cNvSpPr txBox="1"/>
          <p:nvPr/>
        </p:nvSpPr>
        <p:spPr>
          <a:xfrm>
            <a:off x="5031625" y="2278500"/>
            <a:ext cx="2793300" cy="2605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latin typeface="Proxima Nova"/>
                <a:ea typeface="Proxima Nova"/>
                <a:cs typeface="Proxima Nova"/>
                <a:sym typeface="Proxima Nova"/>
              </a:rPr>
              <a:t>CSS:</a:t>
            </a:r>
            <a:br>
              <a:rPr b="1" lang="es-AR" sz="1600">
                <a:solidFill>
                  <a:srgbClr val="D4D4D4"/>
                </a:solidFill>
                <a:latin typeface="Proxima Nova"/>
                <a:ea typeface="Proxima Nova"/>
                <a:cs typeface="Proxima Nova"/>
                <a:sym typeface="Proxima Nova"/>
              </a:rPr>
            </a:br>
            <a:r>
              <a:rPr b="1" lang="es-AR" sz="1600">
                <a:solidFill>
                  <a:srgbClr val="D4D4D4"/>
                </a:solidFill>
                <a:latin typeface="Proxima Nova"/>
                <a:ea typeface="Proxima Nova"/>
                <a:cs typeface="Proxima Nova"/>
                <a:sym typeface="Proxima Nova"/>
              </a:rPr>
              <a:t> </a:t>
            </a:r>
            <a:r>
              <a:rPr b="1" lang="es-AR" sz="1600">
                <a:solidFill>
                  <a:srgbClr val="569CD6"/>
                </a:solidFill>
                <a:latin typeface="Proxima Nova"/>
                <a:ea typeface="Proxima Nova"/>
                <a:cs typeface="Proxima Nova"/>
                <a:sym typeface="Proxima Nova"/>
              </a:rPr>
              <a:t>*</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color</a:t>
            </a:r>
            <a:r>
              <a:rPr b="1" lang="es-AR" sz="1600">
                <a:solidFill>
                  <a:srgbClr val="D4D4D4"/>
                </a:solidFill>
                <a:latin typeface="Proxima Nova"/>
                <a:ea typeface="Proxima Nova"/>
                <a:cs typeface="Proxima Nova"/>
                <a:sym typeface="Proxima Nova"/>
              </a:rPr>
              <a:t>: </a:t>
            </a:r>
            <a:r>
              <a:rPr b="1" lang="es-AR" sz="1600">
                <a:solidFill>
                  <a:srgbClr val="CE9178"/>
                </a:solidFill>
                <a:latin typeface="Proxima Nova"/>
                <a:ea typeface="Proxima Nova"/>
                <a:cs typeface="Proxima Nova"/>
                <a:sym typeface="Proxima Nova"/>
              </a:rPr>
              <a:t>red</a:t>
            </a:r>
            <a:r>
              <a:rPr b="1" lang="es-AR" sz="1600">
                <a:solidFill>
                  <a:srgbClr val="D4D4D4"/>
                </a:solidFill>
                <a:latin typeface="Proxima Nova"/>
                <a:ea typeface="Proxima Nova"/>
                <a:cs typeface="Proxima Nova"/>
                <a:sym typeface="Proxima Nova"/>
              </a:rPr>
              <a:t> </a:t>
            </a:r>
            <a:r>
              <a:rPr b="1" lang="es-AR" sz="1600">
                <a:solidFill>
                  <a:srgbClr val="569CD6"/>
                </a:solidFill>
                <a:latin typeface="Proxima Nova"/>
                <a:ea typeface="Proxima Nova"/>
                <a:cs typeface="Proxima Nova"/>
                <a:sym typeface="Proxima Nova"/>
              </a:rPr>
              <a:t>!important</a:t>
            </a: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p</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color</a:t>
            </a:r>
            <a:r>
              <a:rPr b="1" lang="es-AR" sz="1600">
                <a:solidFill>
                  <a:srgbClr val="D4D4D4"/>
                </a:solidFill>
                <a:latin typeface="Proxima Nova"/>
                <a:ea typeface="Proxima Nova"/>
                <a:cs typeface="Proxima Nova"/>
                <a:sym typeface="Proxima Nova"/>
              </a:rPr>
              <a:t>: </a:t>
            </a:r>
            <a:r>
              <a:rPr b="1" lang="es-AR" sz="1600">
                <a:solidFill>
                  <a:srgbClr val="CE9178"/>
                </a:solidFill>
                <a:latin typeface="Proxima Nova"/>
                <a:ea typeface="Proxima Nova"/>
                <a:cs typeface="Proxima Nova"/>
                <a:sym typeface="Proxima Nova"/>
              </a:rPr>
              <a:t>blue</a:t>
            </a: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p:txBody>
      </p:sp>
      <p:pic>
        <p:nvPicPr>
          <p:cNvPr id="348" name="Google Shape;348;p45"/>
          <p:cNvPicPr preferRelativeResize="0"/>
          <p:nvPr/>
        </p:nvPicPr>
        <p:blipFill>
          <a:blip r:embed="rId5">
            <a:alphaModFix/>
          </a:blip>
          <a:stretch>
            <a:fillRect/>
          </a:stretch>
        </p:blipFill>
        <p:spPr>
          <a:xfrm>
            <a:off x="3139475" y="5026075"/>
            <a:ext cx="2469600" cy="646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628663" y="471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Cascada - </a:t>
            </a:r>
            <a:r>
              <a:rPr b="1" lang="es-AR"/>
              <a:t>Especificidad</a:t>
            </a:r>
            <a:endParaRPr b="1"/>
          </a:p>
        </p:txBody>
      </p:sp>
      <p:sp>
        <p:nvSpPr>
          <p:cNvPr id="354" name="Google Shape;354;p46"/>
          <p:cNvSpPr txBox="1"/>
          <p:nvPr>
            <p:ph idx="4294967295" type="body"/>
          </p:nvPr>
        </p:nvSpPr>
        <p:spPr>
          <a:xfrm>
            <a:off x="311700" y="797650"/>
            <a:ext cx="8520600" cy="2815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Más específico es el selector, entonces ese es el estilo que se aplica.</a:t>
            </a:r>
            <a:endParaRPr/>
          </a:p>
          <a:p>
            <a:pPr indent="-406400" lvl="0" marL="457200" rtl="0" algn="l">
              <a:spcBef>
                <a:spcPts val="1000"/>
              </a:spcBef>
              <a:spcAft>
                <a:spcPts val="0"/>
              </a:spcAft>
              <a:buClr>
                <a:schemeClr val="dk1"/>
              </a:buClr>
              <a:buSzPts val="2800"/>
              <a:buChar char="•"/>
            </a:pPr>
            <a:r>
              <a:rPr lang="es-AR">
                <a:solidFill>
                  <a:schemeClr val="dk1"/>
                </a:solidFill>
              </a:rPr>
              <a:t>Lo que tiene clases es más específico que lo que no.</a:t>
            </a:r>
            <a:endParaRPr>
              <a:solidFill>
                <a:schemeClr val="dk1"/>
              </a:solidFill>
            </a:endParaRPr>
          </a:p>
          <a:p>
            <a:pPr indent="-406400" lvl="0" marL="457200" rtl="0" algn="l">
              <a:spcBef>
                <a:spcPts val="0"/>
              </a:spcBef>
              <a:spcAft>
                <a:spcPts val="0"/>
              </a:spcAft>
              <a:buClr>
                <a:schemeClr val="dk1"/>
              </a:buClr>
              <a:buSzPts val="2800"/>
              <a:buChar char="•"/>
            </a:pPr>
            <a:r>
              <a:rPr lang="es-AR">
                <a:solidFill>
                  <a:schemeClr val="dk1"/>
                </a:solidFill>
              </a:rPr>
              <a:t>Si tienen la misma cantidad de clases, gana el que tiene más elementos para cumplir.</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355" name="Google Shape;355;p46"/>
          <p:cNvSpPr txBox="1"/>
          <p:nvPr>
            <p:ph idx="4294967295" type="body"/>
          </p:nvPr>
        </p:nvSpPr>
        <p:spPr>
          <a:xfrm>
            <a:off x="849025" y="6112100"/>
            <a:ext cx="4182600" cy="362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sz="1400">
                <a:latin typeface="Arial"/>
                <a:ea typeface="Arial"/>
                <a:cs typeface="Arial"/>
                <a:sym typeface="Arial"/>
              </a:rPr>
              <a:t> </a:t>
            </a:r>
            <a:r>
              <a:rPr lang="es-AR" sz="1400" u="sng">
                <a:solidFill>
                  <a:schemeClr val="hlink"/>
                </a:solidFill>
                <a:latin typeface="Arial"/>
                <a:ea typeface="Arial"/>
                <a:cs typeface="Arial"/>
                <a:sym typeface="Arial"/>
                <a:hlinkClick r:id="rId3"/>
              </a:rPr>
              <a:t>http://codepen.io/webUnicen/pen/peKEqL</a:t>
            </a:r>
            <a:r>
              <a:rPr lang="es-AR" sz="1400">
                <a:solidFill>
                  <a:schemeClr val="dk1"/>
                </a:solidFill>
                <a:latin typeface="Arial"/>
                <a:ea typeface="Arial"/>
                <a:cs typeface="Arial"/>
                <a:sym typeface="Arial"/>
              </a:rPr>
              <a:t> </a:t>
            </a:r>
            <a:endParaRPr sz="1400">
              <a:latin typeface="Arial"/>
              <a:ea typeface="Arial"/>
              <a:cs typeface="Arial"/>
              <a:sym typeface="Arial"/>
            </a:endParaRPr>
          </a:p>
          <a:p>
            <a:pPr indent="0" lvl="0" marL="0" rtl="0" algn="l">
              <a:spcBef>
                <a:spcPts val="1000"/>
              </a:spcBef>
              <a:spcAft>
                <a:spcPts val="0"/>
              </a:spcAft>
              <a:buNone/>
            </a:pPr>
            <a:r>
              <a:t/>
            </a:r>
            <a:endParaRPr/>
          </a:p>
        </p:txBody>
      </p:sp>
      <p:pic>
        <p:nvPicPr>
          <p:cNvPr id="356" name="Google Shape;356;p46"/>
          <p:cNvPicPr preferRelativeResize="0"/>
          <p:nvPr/>
        </p:nvPicPr>
        <p:blipFill>
          <a:blip r:embed="rId4">
            <a:alphaModFix/>
          </a:blip>
          <a:stretch>
            <a:fillRect/>
          </a:stretch>
        </p:blipFill>
        <p:spPr>
          <a:xfrm>
            <a:off x="231537" y="5969896"/>
            <a:ext cx="684844" cy="646800"/>
          </a:xfrm>
          <a:prstGeom prst="rect">
            <a:avLst/>
          </a:prstGeom>
          <a:noFill/>
          <a:ln>
            <a:noFill/>
          </a:ln>
        </p:spPr>
      </p:pic>
      <p:sp>
        <p:nvSpPr>
          <p:cNvPr id="357" name="Google Shape;357;p46"/>
          <p:cNvSpPr txBox="1"/>
          <p:nvPr/>
        </p:nvSpPr>
        <p:spPr>
          <a:xfrm>
            <a:off x="6022225" y="376585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AR" sz="1200">
                <a:latin typeface="Proxima Nova"/>
                <a:ea typeface="Proxima Nova"/>
                <a:cs typeface="Proxima Nova"/>
                <a:sym typeface="Proxima Nova"/>
              </a:rPr>
              <a:t>CSS</a:t>
            </a:r>
            <a:r>
              <a:rPr lang="es-AR" sz="1200">
                <a:solidFill>
                  <a:srgbClr val="D4D4D4"/>
                </a:solidFill>
                <a:latin typeface="Proxima Nova"/>
                <a:ea typeface="Proxima Nova"/>
                <a:cs typeface="Proxima Nova"/>
                <a:sym typeface="Proxima Nova"/>
              </a:rPr>
              <a:t> </a:t>
            </a:r>
            <a:endParaRPr sz="12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D7BA7D"/>
                </a:solidFill>
                <a:latin typeface="Proxima Nova"/>
                <a:ea typeface="Proxima Nova"/>
                <a:cs typeface="Proxima Nova"/>
                <a:sym typeface="Proxima Nova"/>
              </a:rPr>
              <a:t>p</a:t>
            </a:r>
            <a:r>
              <a:rPr b="1" lang="es-AR" sz="1200">
                <a:solidFill>
                  <a:srgbClr val="D4D4D4"/>
                </a:solidFill>
                <a:latin typeface="Proxima Nova"/>
                <a:ea typeface="Proxima Nova"/>
                <a:cs typeface="Proxima Nova"/>
                <a:sym typeface="Proxima Nova"/>
              </a:rPr>
              <a:t> {</a:t>
            </a:r>
            <a:endParaRPr b="1" sz="12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D4D4D4"/>
                </a:solidFill>
                <a:latin typeface="Proxima Nova"/>
                <a:ea typeface="Proxima Nova"/>
                <a:cs typeface="Proxima Nova"/>
                <a:sym typeface="Proxima Nova"/>
              </a:rPr>
              <a:t>   </a:t>
            </a:r>
            <a:r>
              <a:rPr b="1" lang="es-AR" sz="1200">
                <a:solidFill>
                  <a:srgbClr val="9CDCFE"/>
                </a:solidFill>
                <a:latin typeface="Proxima Nova"/>
                <a:ea typeface="Proxima Nova"/>
                <a:cs typeface="Proxima Nova"/>
                <a:sym typeface="Proxima Nova"/>
              </a:rPr>
              <a:t>color</a:t>
            </a:r>
            <a:r>
              <a:rPr b="1" lang="es-AR" sz="1200">
                <a:solidFill>
                  <a:srgbClr val="D4D4D4"/>
                </a:solidFill>
                <a:latin typeface="Proxima Nova"/>
                <a:ea typeface="Proxima Nova"/>
                <a:cs typeface="Proxima Nova"/>
                <a:sym typeface="Proxima Nova"/>
              </a:rPr>
              <a:t>: </a:t>
            </a:r>
            <a:r>
              <a:rPr b="1" lang="es-AR" sz="1200">
                <a:solidFill>
                  <a:srgbClr val="CE9178"/>
                </a:solidFill>
                <a:latin typeface="Proxima Nova"/>
                <a:ea typeface="Proxima Nova"/>
                <a:cs typeface="Proxima Nova"/>
                <a:sym typeface="Proxima Nova"/>
              </a:rPr>
              <a:t>blue</a:t>
            </a:r>
            <a:r>
              <a:rPr b="1" lang="es-AR" sz="1200">
                <a:solidFill>
                  <a:srgbClr val="D4D4D4"/>
                </a:solidFill>
                <a:latin typeface="Proxima Nova"/>
                <a:ea typeface="Proxima Nova"/>
                <a:cs typeface="Proxima Nova"/>
                <a:sym typeface="Proxima Nova"/>
              </a:rPr>
              <a:t>;  }</a:t>
            </a:r>
            <a:endParaRPr b="1" sz="12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D4D4D4"/>
                </a:solidFill>
                <a:latin typeface="Proxima Nova"/>
                <a:ea typeface="Proxima Nova"/>
                <a:cs typeface="Proxima Nova"/>
                <a:sym typeface="Proxima Nova"/>
              </a:rPr>
              <a:t> </a:t>
            </a:r>
            <a:r>
              <a:rPr b="1" lang="es-AR" sz="1200">
                <a:solidFill>
                  <a:srgbClr val="D7BA7D"/>
                </a:solidFill>
                <a:latin typeface="Proxima Nova"/>
                <a:ea typeface="Proxima Nova"/>
                <a:cs typeface="Proxima Nova"/>
                <a:sym typeface="Proxima Nova"/>
              </a:rPr>
              <a:t>#unico</a:t>
            </a:r>
            <a:r>
              <a:rPr b="1" lang="es-AR" sz="1200">
                <a:solidFill>
                  <a:srgbClr val="D4D4D4"/>
                </a:solidFill>
                <a:latin typeface="Proxima Nova"/>
                <a:ea typeface="Proxima Nova"/>
                <a:cs typeface="Proxima Nova"/>
                <a:sym typeface="Proxima Nova"/>
              </a:rPr>
              <a:t> {</a:t>
            </a:r>
            <a:endParaRPr b="1" sz="12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D4D4D4"/>
                </a:solidFill>
                <a:latin typeface="Proxima Nova"/>
                <a:ea typeface="Proxima Nova"/>
                <a:cs typeface="Proxima Nova"/>
                <a:sym typeface="Proxima Nova"/>
              </a:rPr>
              <a:t>   </a:t>
            </a:r>
            <a:r>
              <a:rPr b="1" lang="es-AR" sz="1200">
                <a:solidFill>
                  <a:srgbClr val="9CDCFE"/>
                </a:solidFill>
                <a:latin typeface="Proxima Nova"/>
                <a:ea typeface="Proxima Nova"/>
                <a:cs typeface="Proxima Nova"/>
                <a:sym typeface="Proxima Nova"/>
              </a:rPr>
              <a:t>color</a:t>
            </a:r>
            <a:r>
              <a:rPr b="1" lang="es-AR" sz="1200">
                <a:solidFill>
                  <a:srgbClr val="D4D4D4"/>
                </a:solidFill>
                <a:latin typeface="Proxima Nova"/>
                <a:ea typeface="Proxima Nova"/>
                <a:cs typeface="Proxima Nova"/>
                <a:sym typeface="Proxima Nova"/>
              </a:rPr>
              <a:t>:</a:t>
            </a:r>
            <a:r>
              <a:rPr b="1" lang="es-AR" sz="1200">
                <a:solidFill>
                  <a:srgbClr val="CE9178"/>
                </a:solidFill>
                <a:latin typeface="Proxima Nova"/>
                <a:ea typeface="Proxima Nova"/>
                <a:cs typeface="Proxima Nova"/>
                <a:sym typeface="Proxima Nova"/>
              </a:rPr>
              <a:t>red</a:t>
            </a:r>
            <a:r>
              <a:rPr b="1" lang="es-AR" sz="1200">
                <a:solidFill>
                  <a:srgbClr val="D4D4D4"/>
                </a:solidFill>
                <a:latin typeface="Proxima Nova"/>
                <a:ea typeface="Proxima Nova"/>
                <a:cs typeface="Proxima Nova"/>
                <a:sym typeface="Proxima Nova"/>
              </a:rPr>
              <a:t>;    }</a:t>
            </a:r>
            <a:endParaRPr b="1" sz="12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D4D4D4"/>
                </a:solidFill>
                <a:latin typeface="Proxima Nova"/>
                <a:ea typeface="Proxima Nova"/>
                <a:cs typeface="Proxima Nova"/>
                <a:sym typeface="Proxima Nova"/>
              </a:rPr>
              <a:t> </a:t>
            </a:r>
            <a:r>
              <a:rPr b="1" lang="es-AR" sz="1200">
                <a:solidFill>
                  <a:srgbClr val="D7BA7D"/>
                </a:solidFill>
                <a:latin typeface="Proxima Nova"/>
                <a:ea typeface="Proxima Nova"/>
                <a:cs typeface="Proxima Nova"/>
                <a:sym typeface="Proxima Nova"/>
              </a:rPr>
              <a:t>.destacada</a:t>
            </a:r>
            <a:r>
              <a:rPr b="1" lang="es-AR" sz="1200">
                <a:solidFill>
                  <a:srgbClr val="D4D4D4"/>
                </a:solidFill>
                <a:latin typeface="Proxima Nova"/>
                <a:ea typeface="Proxima Nova"/>
                <a:cs typeface="Proxima Nova"/>
                <a:sym typeface="Proxima Nova"/>
              </a:rPr>
              <a:t> {</a:t>
            </a:r>
            <a:endParaRPr b="1" sz="12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D4D4D4"/>
                </a:solidFill>
                <a:latin typeface="Proxima Nova"/>
                <a:ea typeface="Proxima Nova"/>
                <a:cs typeface="Proxima Nova"/>
                <a:sym typeface="Proxima Nova"/>
              </a:rPr>
              <a:t>   </a:t>
            </a:r>
            <a:r>
              <a:rPr b="1" lang="es-AR" sz="1200">
                <a:solidFill>
                  <a:srgbClr val="9CDCFE"/>
                </a:solidFill>
                <a:latin typeface="Proxima Nova"/>
                <a:ea typeface="Proxima Nova"/>
                <a:cs typeface="Proxima Nova"/>
                <a:sym typeface="Proxima Nova"/>
              </a:rPr>
              <a:t>color</a:t>
            </a:r>
            <a:r>
              <a:rPr b="1" lang="es-AR" sz="1200">
                <a:solidFill>
                  <a:srgbClr val="D4D4D4"/>
                </a:solidFill>
                <a:latin typeface="Proxima Nova"/>
                <a:ea typeface="Proxima Nova"/>
                <a:cs typeface="Proxima Nova"/>
                <a:sym typeface="Proxima Nova"/>
              </a:rPr>
              <a:t>:</a:t>
            </a:r>
            <a:r>
              <a:rPr b="1" lang="es-AR" sz="1200">
                <a:solidFill>
                  <a:srgbClr val="CE9178"/>
                </a:solidFill>
                <a:latin typeface="Proxima Nova"/>
                <a:ea typeface="Proxima Nova"/>
                <a:cs typeface="Proxima Nova"/>
                <a:sym typeface="Proxima Nova"/>
              </a:rPr>
              <a:t>green</a:t>
            </a:r>
            <a:r>
              <a:rPr b="1" lang="es-AR" sz="1200">
                <a:solidFill>
                  <a:srgbClr val="D4D4D4"/>
                </a:solidFill>
                <a:latin typeface="Proxima Nova"/>
                <a:ea typeface="Proxima Nova"/>
                <a:cs typeface="Proxima Nova"/>
                <a:sym typeface="Proxima Nova"/>
              </a:rPr>
              <a:t>;   }</a:t>
            </a:r>
            <a:endParaRPr b="1" sz="12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D4D4D4"/>
                </a:solidFill>
                <a:latin typeface="Proxima Nova"/>
                <a:ea typeface="Proxima Nova"/>
                <a:cs typeface="Proxima Nova"/>
                <a:sym typeface="Proxima Nova"/>
              </a:rPr>
              <a:t> </a:t>
            </a:r>
            <a:r>
              <a:rPr b="1" lang="es-AR" sz="1200">
                <a:solidFill>
                  <a:srgbClr val="D7BA7D"/>
                </a:solidFill>
                <a:latin typeface="Proxima Nova"/>
                <a:ea typeface="Proxima Nova"/>
                <a:cs typeface="Proxima Nova"/>
                <a:sym typeface="Proxima Nova"/>
              </a:rPr>
              <a:t>p.destacada</a:t>
            </a:r>
            <a:r>
              <a:rPr b="1" lang="es-AR" sz="1200">
                <a:solidFill>
                  <a:srgbClr val="D4D4D4"/>
                </a:solidFill>
                <a:latin typeface="Proxima Nova"/>
                <a:ea typeface="Proxima Nova"/>
                <a:cs typeface="Proxima Nova"/>
                <a:sym typeface="Proxima Nova"/>
              </a:rPr>
              <a:t> {</a:t>
            </a:r>
            <a:endParaRPr b="1" sz="12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D4D4D4"/>
                </a:solidFill>
                <a:latin typeface="Proxima Nova"/>
                <a:ea typeface="Proxima Nova"/>
                <a:cs typeface="Proxima Nova"/>
                <a:sym typeface="Proxima Nova"/>
              </a:rPr>
              <a:t>   </a:t>
            </a:r>
            <a:r>
              <a:rPr b="1" lang="es-AR" sz="1200">
                <a:solidFill>
                  <a:srgbClr val="9CDCFE"/>
                </a:solidFill>
                <a:latin typeface="Proxima Nova"/>
                <a:ea typeface="Proxima Nova"/>
                <a:cs typeface="Proxima Nova"/>
                <a:sym typeface="Proxima Nova"/>
              </a:rPr>
              <a:t>color</a:t>
            </a:r>
            <a:r>
              <a:rPr b="1" lang="es-AR" sz="1200">
                <a:solidFill>
                  <a:srgbClr val="D4D4D4"/>
                </a:solidFill>
                <a:latin typeface="Proxima Nova"/>
                <a:ea typeface="Proxima Nova"/>
                <a:cs typeface="Proxima Nova"/>
                <a:sym typeface="Proxima Nova"/>
              </a:rPr>
              <a:t>:</a:t>
            </a:r>
            <a:r>
              <a:rPr b="1" lang="es-AR" sz="1200">
                <a:solidFill>
                  <a:srgbClr val="CE9178"/>
                </a:solidFill>
                <a:latin typeface="Proxima Nova"/>
                <a:ea typeface="Proxima Nova"/>
                <a:cs typeface="Proxima Nova"/>
                <a:sym typeface="Proxima Nova"/>
              </a:rPr>
              <a:t>orange</a:t>
            </a:r>
            <a:r>
              <a:rPr b="1" lang="es-AR" sz="1200">
                <a:solidFill>
                  <a:srgbClr val="D4D4D4"/>
                </a:solidFill>
                <a:latin typeface="Proxima Nova"/>
                <a:ea typeface="Proxima Nova"/>
                <a:cs typeface="Proxima Nova"/>
                <a:sym typeface="Proxima Nova"/>
              </a:rPr>
              <a:t>;   }</a:t>
            </a:r>
            <a:endParaRPr b="1" sz="12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D4D4D4"/>
                </a:solidFill>
                <a:latin typeface="Proxima Nova"/>
                <a:ea typeface="Proxima Nova"/>
                <a:cs typeface="Proxima Nova"/>
                <a:sym typeface="Proxima Nova"/>
              </a:rPr>
              <a:t> </a:t>
            </a:r>
            <a:r>
              <a:rPr b="1" lang="es-AR" sz="1200">
                <a:solidFill>
                  <a:srgbClr val="D7BA7D"/>
                </a:solidFill>
                <a:latin typeface="Proxima Nova"/>
                <a:ea typeface="Proxima Nova"/>
                <a:cs typeface="Proxima Nova"/>
                <a:sym typeface="Proxima Nova"/>
              </a:rPr>
              <a:t>p#unico</a:t>
            </a:r>
            <a:r>
              <a:rPr b="1" lang="es-AR" sz="1200">
                <a:solidFill>
                  <a:srgbClr val="D4D4D4"/>
                </a:solidFill>
                <a:latin typeface="Proxima Nova"/>
                <a:ea typeface="Proxima Nova"/>
                <a:cs typeface="Proxima Nova"/>
                <a:sym typeface="Proxima Nova"/>
              </a:rPr>
              <a:t>{</a:t>
            </a:r>
            <a:endParaRPr b="1" sz="12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D4D4D4"/>
                </a:solidFill>
                <a:latin typeface="Proxima Nova"/>
                <a:ea typeface="Proxima Nova"/>
                <a:cs typeface="Proxima Nova"/>
                <a:sym typeface="Proxima Nova"/>
              </a:rPr>
              <a:t>   </a:t>
            </a:r>
            <a:r>
              <a:rPr b="1" lang="es-AR" sz="1200">
                <a:solidFill>
                  <a:srgbClr val="9CDCFE"/>
                </a:solidFill>
                <a:latin typeface="Proxima Nova"/>
                <a:ea typeface="Proxima Nova"/>
                <a:cs typeface="Proxima Nova"/>
                <a:sym typeface="Proxima Nova"/>
              </a:rPr>
              <a:t>color</a:t>
            </a:r>
            <a:r>
              <a:rPr b="1" lang="es-AR" sz="1200">
                <a:solidFill>
                  <a:srgbClr val="D4D4D4"/>
                </a:solidFill>
                <a:latin typeface="Proxima Nova"/>
                <a:ea typeface="Proxima Nova"/>
                <a:cs typeface="Proxima Nova"/>
                <a:sym typeface="Proxima Nova"/>
              </a:rPr>
              <a:t>:</a:t>
            </a:r>
            <a:r>
              <a:rPr b="1" lang="es-AR" sz="1200">
                <a:solidFill>
                  <a:srgbClr val="CE9178"/>
                </a:solidFill>
                <a:latin typeface="Proxima Nova"/>
                <a:ea typeface="Proxima Nova"/>
                <a:cs typeface="Proxima Nova"/>
                <a:sym typeface="Proxima Nova"/>
              </a:rPr>
              <a:t>pink</a:t>
            </a:r>
            <a:r>
              <a:rPr b="1" lang="es-AR" sz="1200">
                <a:solidFill>
                  <a:srgbClr val="D4D4D4"/>
                </a:solidFill>
                <a:latin typeface="Proxima Nova"/>
                <a:ea typeface="Proxima Nova"/>
                <a:cs typeface="Proxima Nova"/>
                <a:sym typeface="Proxima Nova"/>
              </a:rPr>
              <a:t>;   }</a:t>
            </a:r>
            <a:endParaRPr b="1" sz="1200">
              <a:solidFill>
                <a:srgbClr val="D4D4D4"/>
              </a:solidFill>
              <a:latin typeface="Proxima Nova"/>
              <a:ea typeface="Proxima Nova"/>
              <a:cs typeface="Proxima Nova"/>
              <a:sym typeface="Proxima Nova"/>
            </a:endParaRPr>
          </a:p>
        </p:txBody>
      </p:sp>
      <p:sp>
        <p:nvSpPr>
          <p:cNvPr id="358" name="Google Shape;358;p46"/>
          <p:cNvSpPr txBox="1"/>
          <p:nvPr/>
        </p:nvSpPr>
        <p:spPr>
          <a:xfrm>
            <a:off x="692700" y="4178900"/>
            <a:ext cx="4182600" cy="1034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200">
                <a:latin typeface="Proxima Nova"/>
                <a:ea typeface="Proxima Nova"/>
                <a:cs typeface="Proxima Nova"/>
                <a:sym typeface="Proxima Nova"/>
              </a:rPr>
              <a:t>HTML</a:t>
            </a:r>
            <a:endParaRPr b="1" sz="1200">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D4D4D4"/>
                </a:solidFill>
                <a:latin typeface="Proxima Nova"/>
                <a:ea typeface="Proxima Nova"/>
                <a:cs typeface="Proxima Nova"/>
                <a:sym typeface="Proxima Nova"/>
              </a:rPr>
              <a:t>  </a:t>
            </a:r>
            <a:r>
              <a:rPr b="1" lang="es-AR" sz="1200">
                <a:solidFill>
                  <a:srgbClr val="808080"/>
                </a:solidFill>
                <a:latin typeface="Proxima Nova"/>
                <a:ea typeface="Proxima Nova"/>
                <a:cs typeface="Proxima Nova"/>
                <a:sym typeface="Proxima Nova"/>
              </a:rPr>
              <a:t>&lt;</a:t>
            </a:r>
            <a:r>
              <a:rPr b="1" lang="es-AR" sz="1200">
                <a:solidFill>
                  <a:srgbClr val="569CD6"/>
                </a:solidFill>
                <a:latin typeface="Proxima Nova"/>
                <a:ea typeface="Proxima Nova"/>
                <a:cs typeface="Proxima Nova"/>
                <a:sym typeface="Proxima Nova"/>
              </a:rPr>
              <a:t>p</a:t>
            </a:r>
            <a:r>
              <a:rPr b="1" lang="es-AR" sz="1200">
                <a:solidFill>
                  <a:srgbClr val="808080"/>
                </a:solidFill>
                <a:latin typeface="Proxima Nova"/>
                <a:ea typeface="Proxima Nova"/>
                <a:cs typeface="Proxima Nova"/>
                <a:sym typeface="Proxima Nova"/>
              </a:rPr>
              <a:t>&gt;</a:t>
            </a:r>
            <a:r>
              <a:rPr b="1" lang="es-AR" sz="1200">
                <a:solidFill>
                  <a:srgbClr val="D4D4D4"/>
                </a:solidFill>
                <a:latin typeface="Proxima Nova"/>
                <a:ea typeface="Proxima Nova"/>
                <a:cs typeface="Proxima Nova"/>
                <a:sym typeface="Proxima Nova"/>
              </a:rPr>
              <a:t>Este es un parrafo</a:t>
            </a:r>
            <a:r>
              <a:rPr b="1" lang="es-AR" sz="1200">
                <a:solidFill>
                  <a:srgbClr val="808080"/>
                </a:solidFill>
                <a:latin typeface="Proxima Nova"/>
                <a:ea typeface="Proxima Nova"/>
                <a:cs typeface="Proxima Nova"/>
                <a:sym typeface="Proxima Nova"/>
              </a:rPr>
              <a:t>&lt;/</a:t>
            </a:r>
            <a:r>
              <a:rPr b="1" lang="es-AR" sz="1200">
                <a:solidFill>
                  <a:srgbClr val="569CD6"/>
                </a:solidFill>
                <a:latin typeface="Proxima Nova"/>
                <a:ea typeface="Proxima Nova"/>
                <a:cs typeface="Proxima Nova"/>
                <a:sym typeface="Proxima Nova"/>
              </a:rPr>
              <a:t>p</a:t>
            </a:r>
            <a:r>
              <a:rPr b="1" lang="es-AR" sz="1200">
                <a:solidFill>
                  <a:srgbClr val="808080"/>
                </a:solidFill>
                <a:latin typeface="Proxima Nova"/>
                <a:ea typeface="Proxima Nova"/>
                <a:cs typeface="Proxima Nova"/>
                <a:sym typeface="Proxima Nova"/>
              </a:rPr>
              <a:t>&gt;</a:t>
            </a:r>
            <a:endParaRPr b="1" sz="12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808080"/>
                </a:solidFill>
                <a:latin typeface="Proxima Nova"/>
                <a:ea typeface="Proxima Nova"/>
                <a:cs typeface="Proxima Nova"/>
                <a:sym typeface="Proxima Nova"/>
              </a:rPr>
              <a:t>&lt;</a:t>
            </a:r>
            <a:r>
              <a:rPr b="1" lang="es-AR" sz="1200">
                <a:solidFill>
                  <a:srgbClr val="569CD6"/>
                </a:solidFill>
                <a:latin typeface="Proxima Nova"/>
                <a:ea typeface="Proxima Nova"/>
                <a:cs typeface="Proxima Nova"/>
                <a:sym typeface="Proxima Nova"/>
              </a:rPr>
              <a:t>p</a:t>
            </a:r>
            <a:r>
              <a:rPr b="1" lang="es-AR" sz="1200">
                <a:solidFill>
                  <a:srgbClr val="D4D4D4"/>
                </a:solidFill>
                <a:latin typeface="Proxima Nova"/>
                <a:ea typeface="Proxima Nova"/>
                <a:cs typeface="Proxima Nova"/>
                <a:sym typeface="Proxima Nova"/>
              </a:rPr>
              <a:t> </a:t>
            </a:r>
            <a:r>
              <a:rPr b="1" lang="es-AR" sz="1200">
                <a:solidFill>
                  <a:srgbClr val="9CDCFE"/>
                </a:solidFill>
                <a:latin typeface="Proxima Nova"/>
                <a:ea typeface="Proxima Nova"/>
                <a:cs typeface="Proxima Nova"/>
                <a:sym typeface="Proxima Nova"/>
              </a:rPr>
              <a:t>class</a:t>
            </a:r>
            <a:r>
              <a:rPr b="1" lang="es-AR" sz="1200">
                <a:solidFill>
                  <a:srgbClr val="D4D4D4"/>
                </a:solidFill>
                <a:latin typeface="Proxima Nova"/>
                <a:ea typeface="Proxima Nova"/>
                <a:cs typeface="Proxima Nova"/>
                <a:sym typeface="Proxima Nova"/>
              </a:rPr>
              <a:t>=</a:t>
            </a:r>
            <a:r>
              <a:rPr b="1" lang="es-AR" sz="1200">
                <a:solidFill>
                  <a:srgbClr val="CE9178"/>
                </a:solidFill>
                <a:latin typeface="Proxima Nova"/>
                <a:ea typeface="Proxima Nova"/>
                <a:cs typeface="Proxima Nova"/>
                <a:sym typeface="Proxima Nova"/>
              </a:rPr>
              <a:t>'destacada'</a:t>
            </a:r>
            <a:r>
              <a:rPr b="1" lang="es-AR" sz="1200">
                <a:solidFill>
                  <a:srgbClr val="D4D4D4"/>
                </a:solidFill>
                <a:latin typeface="Proxima Nova"/>
                <a:ea typeface="Proxima Nova"/>
                <a:cs typeface="Proxima Nova"/>
                <a:sym typeface="Proxima Nova"/>
              </a:rPr>
              <a:t> </a:t>
            </a:r>
            <a:r>
              <a:rPr b="1" lang="es-AR" sz="1200">
                <a:solidFill>
                  <a:srgbClr val="9CDCFE"/>
                </a:solidFill>
                <a:latin typeface="Proxima Nova"/>
                <a:ea typeface="Proxima Nova"/>
                <a:cs typeface="Proxima Nova"/>
                <a:sym typeface="Proxima Nova"/>
              </a:rPr>
              <a:t>id</a:t>
            </a:r>
            <a:r>
              <a:rPr b="1" lang="es-AR" sz="1200">
                <a:solidFill>
                  <a:srgbClr val="D4D4D4"/>
                </a:solidFill>
                <a:latin typeface="Proxima Nova"/>
                <a:ea typeface="Proxima Nova"/>
                <a:cs typeface="Proxima Nova"/>
                <a:sym typeface="Proxima Nova"/>
              </a:rPr>
              <a:t>=</a:t>
            </a:r>
            <a:r>
              <a:rPr b="1" lang="es-AR" sz="1200">
                <a:solidFill>
                  <a:srgbClr val="CE9178"/>
                </a:solidFill>
                <a:latin typeface="Proxima Nova"/>
                <a:ea typeface="Proxima Nova"/>
                <a:cs typeface="Proxima Nova"/>
                <a:sym typeface="Proxima Nova"/>
              </a:rPr>
              <a:t>'unico'</a:t>
            </a:r>
            <a:r>
              <a:rPr b="1" lang="es-AR" sz="1200">
                <a:solidFill>
                  <a:srgbClr val="808080"/>
                </a:solidFill>
                <a:latin typeface="Proxima Nova"/>
                <a:ea typeface="Proxima Nova"/>
                <a:cs typeface="Proxima Nova"/>
                <a:sym typeface="Proxima Nova"/>
              </a:rPr>
              <a:t>&gt;</a:t>
            </a:r>
            <a:r>
              <a:rPr b="1" lang="es-AR" sz="1200">
                <a:solidFill>
                  <a:srgbClr val="D4D4D4"/>
                </a:solidFill>
                <a:latin typeface="Proxima Nova"/>
                <a:ea typeface="Proxima Nova"/>
                <a:cs typeface="Proxima Nova"/>
                <a:sym typeface="Proxima Nova"/>
              </a:rPr>
              <a:t> Este es un parrafo</a:t>
            </a:r>
            <a:r>
              <a:rPr b="1" lang="es-AR" sz="1200">
                <a:solidFill>
                  <a:srgbClr val="808080"/>
                </a:solidFill>
                <a:latin typeface="Proxima Nova"/>
                <a:ea typeface="Proxima Nova"/>
                <a:cs typeface="Proxima Nova"/>
                <a:sym typeface="Proxima Nova"/>
              </a:rPr>
              <a:t>&lt;/</a:t>
            </a:r>
            <a:r>
              <a:rPr b="1" lang="es-AR" sz="1200">
                <a:solidFill>
                  <a:srgbClr val="569CD6"/>
                </a:solidFill>
                <a:latin typeface="Proxima Nova"/>
                <a:ea typeface="Proxima Nova"/>
                <a:cs typeface="Proxima Nova"/>
                <a:sym typeface="Proxima Nova"/>
              </a:rPr>
              <a:t>p</a:t>
            </a:r>
            <a:r>
              <a:rPr b="1" lang="es-AR" sz="1200">
                <a:solidFill>
                  <a:srgbClr val="808080"/>
                </a:solidFill>
                <a:latin typeface="Proxima Nova"/>
                <a:ea typeface="Proxima Nova"/>
                <a:cs typeface="Proxima Nova"/>
                <a:sym typeface="Proxima Nova"/>
              </a:rPr>
              <a:t>&gt;</a:t>
            </a:r>
            <a:endParaRPr sz="1050">
              <a:solidFill>
                <a:srgbClr val="D4D4D4"/>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7"/>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Cascada - </a:t>
            </a:r>
            <a:r>
              <a:rPr b="1" lang="es-AR"/>
              <a:t>Orden</a:t>
            </a:r>
            <a:endParaRPr b="1"/>
          </a:p>
        </p:txBody>
      </p:sp>
      <p:sp>
        <p:nvSpPr>
          <p:cNvPr id="364" name="Google Shape;364;p47"/>
          <p:cNvSpPr txBox="1"/>
          <p:nvPr>
            <p:ph idx="4294967295" type="body"/>
          </p:nvPr>
        </p:nvSpPr>
        <p:spPr>
          <a:xfrm>
            <a:off x="311700" y="1254850"/>
            <a:ext cx="8520600" cy="3087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Si dos declaraciones afectan al mismo elemento, tienen la misma importancia y la misma especificidad, la selección final es el orden en las fuentes. </a:t>
            </a:r>
            <a:endParaRPr/>
          </a:p>
          <a:p>
            <a:pPr indent="0" lvl="0" marL="0" rtl="0" algn="l">
              <a:spcBef>
                <a:spcPts val="1000"/>
              </a:spcBef>
              <a:spcAft>
                <a:spcPts val="0"/>
              </a:spcAft>
              <a:buNone/>
            </a:pPr>
            <a:r>
              <a:rPr lang="es-AR"/>
              <a:t>La declaración que se ve después en las hojas de estilo "ganará" a las anteriores.</a:t>
            </a:r>
            <a:endParaRPr/>
          </a:p>
        </p:txBody>
      </p:sp>
      <p:sp>
        <p:nvSpPr>
          <p:cNvPr id="365" name="Google Shape;365;p47"/>
          <p:cNvSpPr txBox="1"/>
          <p:nvPr/>
        </p:nvSpPr>
        <p:spPr>
          <a:xfrm>
            <a:off x="6509875" y="3961450"/>
            <a:ext cx="2005500" cy="2453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AR" sz="1600">
                <a:latin typeface="Proxima Nova"/>
                <a:ea typeface="Proxima Nova"/>
                <a:cs typeface="Proxima Nova"/>
                <a:sym typeface="Proxima Nova"/>
              </a:rPr>
              <a:t>CSS</a:t>
            </a:r>
            <a:endParaRPr sz="1600">
              <a:latin typeface="Proxima Nova"/>
              <a:ea typeface="Proxima Nova"/>
              <a:cs typeface="Proxima Nova"/>
              <a:sym typeface="Proxima Nova"/>
            </a:endParaRPr>
          </a:p>
          <a:p>
            <a:pPr indent="0" lvl="0" marL="0" rtl="0" algn="l">
              <a:lnSpc>
                <a:spcPct val="135714"/>
              </a:lnSpc>
              <a:spcBef>
                <a:spcPts val="0"/>
              </a:spcBef>
              <a:spcAft>
                <a:spcPts val="0"/>
              </a:spcAft>
              <a:buNone/>
            </a:pPr>
            <a:r>
              <a:rPr lang="es-AR" sz="1600">
                <a:solidFill>
                  <a:srgbClr val="D4D4D4"/>
                </a:solidFill>
                <a:latin typeface="Proxima Nova"/>
                <a:ea typeface="Proxima Nova"/>
                <a:cs typeface="Proxima Nova"/>
                <a:sym typeface="Proxima Nova"/>
              </a:rPr>
              <a:t> </a:t>
            </a:r>
            <a:r>
              <a:rPr lang="es-AR" sz="1600">
                <a:solidFill>
                  <a:srgbClr val="D7BA7D"/>
                </a:solidFill>
                <a:latin typeface="Proxima Nova"/>
                <a:ea typeface="Proxima Nova"/>
                <a:cs typeface="Proxima Nova"/>
                <a:sym typeface="Proxima Nova"/>
              </a:rPr>
              <a:t>p</a:t>
            </a:r>
            <a:r>
              <a:rPr lang="es-AR" sz="1600">
                <a:solidFill>
                  <a:srgbClr val="D4D4D4"/>
                </a:solidFill>
                <a:latin typeface="Proxima Nova"/>
                <a:ea typeface="Proxima Nova"/>
                <a:cs typeface="Proxima Nova"/>
                <a:sym typeface="Proxima Nova"/>
              </a:rPr>
              <a:t> {</a:t>
            </a:r>
            <a:endParaRPr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lang="es-AR" sz="1600">
                <a:solidFill>
                  <a:srgbClr val="D4D4D4"/>
                </a:solidFill>
                <a:latin typeface="Proxima Nova"/>
                <a:ea typeface="Proxima Nova"/>
                <a:cs typeface="Proxima Nova"/>
                <a:sym typeface="Proxima Nova"/>
              </a:rPr>
              <a:t>   </a:t>
            </a:r>
            <a:r>
              <a:rPr lang="es-AR" sz="1600">
                <a:solidFill>
                  <a:srgbClr val="9CDCFE"/>
                </a:solidFill>
                <a:latin typeface="Proxima Nova"/>
                <a:ea typeface="Proxima Nova"/>
                <a:cs typeface="Proxima Nova"/>
                <a:sym typeface="Proxima Nova"/>
              </a:rPr>
              <a:t>color</a:t>
            </a:r>
            <a:r>
              <a:rPr lang="es-AR" sz="1600">
                <a:solidFill>
                  <a:srgbClr val="D4D4D4"/>
                </a:solidFill>
                <a:latin typeface="Proxima Nova"/>
                <a:ea typeface="Proxima Nova"/>
                <a:cs typeface="Proxima Nova"/>
                <a:sym typeface="Proxima Nova"/>
              </a:rPr>
              <a:t>: </a:t>
            </a:r>
            <a:r>
              <a:rPr lang="es-AR" sz="1600">
                <a:solidFill>
                  <a:srgbClr val="CE9178"/>
                </a:solidFill>
                <a:latin typeface="Proxima Nova"/>
                <a:ea typeface="Proxima Nova"/>
                <a:cs typeface="Proxima Nova"/>
                <a:sym typeface="Proxima Nova"/>
              </a:rPr>
              <a:t>red</a:t>
            </a:r>
            <a:r>
              <a:rPr lang="es-AR" sz="1600">
                <a:solidFill>
                  <a:srgbClr val="D4D4D4"/>
                </a:solidFill>
                <a:latin typeface="Proxima Nova"/>
                <a:ea typeface="Proxima Nova"/>
                <a:cs typeface="Proxima Nova"/>
                <a:sym typeface="Proxima Nova"/>
              </a:rPr>
              <a:t>;</a:t>
            </a:r>
            <a:endParaRPr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lang="es-AR" sz="1600">
                <a:solidFill>
                  <a:srgbClr val="D4D4D4"/>
                </a:solidFill>
                <a:latin typeface="Proxima Nova"/>
                <a:ea typeface="Proxima Nova"/>
                <a:cs typeface="Proxima Nova"/>
                <a:sym typeface="Proxima Nova"/>
              </a:rPr>
              <a:t> }</a:t>
            </a:r>
            <a:endParaRPr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lang="es-AR" sz="1600">
                <a:solidFill>
                  <a:srgbClr val="D4D4D4"/>
                </a:solidFill>
                <a:latin typeface="Proxima Nova"/>
                <a:ea typeface="Proxima Nova"/>
                <a:cs typeface="Proxima Nova"/>
                <a:sym typeface="Proxima Nova"/>
              </a:rPr>
              <a:t>  </a:t>
            </a:r>
            <a:r>
              <a:rPr lang="es-AR" sz="1600">
                <a:solidFill>
                  <a:srgbClr val="D7BA7D"/>
                </a:solidFill>
                <a:latin typeface="Proxima Nova"/>
                <a:ea typeface="Proxima Nova"/>
                <a:cs typeface="Proxima Nova"/>
                <a:sym typeface="Proxima Nova"/>
              </a:rPr>
              <a:t>p</a:t>
            </a:r>
            <a:r>
              <a:rPr lang="es-AR" sz="1600">
                <a:solidFill>
                  <a:srgbClr val="D4D4D4"/>
                </a:solidFill>
                <a:latin typeface="Proxima Nova"/>
                <a:ea typeface="Proxima Nova"/>
                <a:cs typeface="Proxima Nova"/>
                <a:sym typeface="Proxima Nova"/>
              </a:rPr>
              <a:t> {</a:t>
            </a:r>
            <a:endParaRPr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lang="es-AR" sz="1600">
                <a:solidFill>
                  <a:srgbClr val="D4D4D4"/>
                </a:solidFill>
                <a:latin typeface="Proxima Nova"/>
                <a:ea typeface="Proxima Nova"/>
                <a:cs typeface="Proxima Nova"/>
                <a:sym typeface="Proxima Nova"/>
              </a:rPr>
              <a:t>   </a:t>
            </a:r>
            <a:r>
              <a:rPr lang="es-AR" sz="1600">
                <a:solidFill>
                  <a:srgbClr val="9CDCFE"/>
                </a:solidFill>
                <a:latin typeface="Proxima Nova"/>
                <a:ea typeface="Proxima Nova"/>
                <a:cs typeface="Proxima Nova"/>
                <a:sym typeface="Proxima Nova"/>
              </a:rPr>
              <a:t>color</a:t>
            </a:r>
            <a:r>
              <a:rPr lang="es-AR" sz="1600">
                <a:solidFill>
                  <a:srgbClr val="D4D4D4"/>
                </a:solidFill>
                <a:latin typeface="Proxima Nova"/>
                <a:ea typeface="Proxima Nova"/>
                <a:cs typeface="Proxima Nova"/>
                <a:sym typeface="Proxima Nova"/>
              </a:rPr>
              <a:t>: </a:t>
            </a:r>
            <a:r>
              <a:rPr lang="es-AR" sz="1600">
                <a:solidFill>
                  <a:srgbClr val="CE9178"/>
                </a:solidFill>
                <a:latin typeface="Proxima Nova"/>
                <a:ea typeface="Proxima Nova"/>
                <a:cs typeface="Proxima Nova"/>
                <a:sym typeface="Proxima Nova"/>
              </a:rPr>
              <a:t>blue</a:t>
            </a:r>
            <a:r>
              <a:rPr lang="es-AR" sz="1600">
                <a:solidFill>
                  <a:srgbClr val="D4D4D4"/>
                </a:solidFill>
                <a:latin typeface="Proxima Nova"/>
                <a:ea typeface="Proxima Nova"/>
                <a:cs typeface="Proxima Nova"/>
                <a:sym typeface="Proxima Nova"/>
              </a:rPr>
              <a:t>;</a:t>
            </a:r>
            <a:endParaRPr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lang="es-AR" sz="1600">
                <a:solidFill>
                  <a:srgbClr val="D4D4D4"/>
                </a:solidFill>
                <a:latin typeface="Proxima Nova"/>
                <a:ea typeface="Proxima Nova"/>
                <a:cs typeface="Proxima Nova"/>
                <a:sym typeface="Proxima Nova"/>
              </a:rPr>
              <a:t> }</a:t>
            </a:r>
            <a:endParaRPr sz="1600">
              <a:solidFill>
                <a:srgbClr val="D4D4D4"/>
              </a:solidFill>
              <a:latin typeface="Proxima Nova"/>
              <a:ea typeface="Proxima Nova"/>
              <a:cs typeface="Proxima Nova"/>
              <a:sym typeface="Proxima Nova"/>
            </a:endParaRPr>
          </a:p>
        </p:txBody>
      </p:sp>
      <p:sp>
        <p:nvSpPr>
          <p:cNvPr id="366" name="Google Shape;366;p47"/>
          <p:cNvSpPr txBox="1"/>
          <p:nvPr/>
        </p:nvSpPr>
        <p:spPr>
          <a:xfrm>
            <a:off x="1967925" y="4613950"/>
            <a:ext cx="3000000" cy="913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AR" sz="1600">
                <a:latin typeface="Proxima Nova"/>
                <a:ea typeface="Proxima Nova"/>
                <a:cs typeface="Proxima Nova"/>
                <a:sym typeface="Proxima Nova"/>
              </a:rPr>
              <a:t>HTML</a:t>
            </a:r>
            <a:endParaRPr sz="1600">
              <a:latin typeface="Proxima Nova"/>
              <a:ea typeface="Proxima Nova"/>
              <a:cs typeface="Proxima Nova"/>
              <a:sym typeface="Proxima Nova"/>
            </a:endParaRPr>
          </a:p>
          <a:p>
            <a:pPr indent="0" lvl="0" marL="0" rtl="0" algn="l">
              <a:lnSpc>
                <a:spcPct val="135714"/>
              </a:lnSpc>
              <a:spcBef>
                <a:spcPts val="0"/>
              </a:spcBef>
              <a:spcAft>
                <a:spcPts val="0"/>
              </a:spcAft>
              <a:buNone/>
            </a:pPr>
            <a:r>
              <a:rPr lang="es-AR" sz="1600">
                <a:solidFill>
                  <a:srgbClr val="808080"/>
                </a:solidFill>
                <a:latin typeface="Proxima Nova"/>
                <a:ea typeface="Proxima Nova"/>
                <a:cs typeface="Proxima Nova"/>
                <a:sym typeface="Proxima Nova"/>
              </a:rPr>
              <a:t>&lt;</a:t>
            </a:r>
            <a:r>
              <a:rPr lang="es-AR" sz="1600">
                <a:solidFill>
                  <a:srgbClr val="569CD6"/>
                </a:solidFill>
                <a:latin typeface="Proxima Nova"/>
                <a:ea typeface="Proxima Nova"/>
                <a:cs typeface="Proxima Nova"/>
                <a:sym typeface="Proxima Nova"/>
              </a:rPr>
              <a:t>p</a:t>
            </a:r>
            <a:r>
              <a:rPr lang="es-AR" sz="1600">
                <a:solidFill>
                  <a:srgbClr val="808080"/>
                </a:solidFill>
                <a:latin typeface="Proxima Nova"/>
                <a:ea typeface="Proxima Nova"/>
                <a:cs typeface="Proxima Nova"/>
                <a:sym typeface="Proxima Nova"/>
              </a:rPr>
              <a:t>&gt;</a:t>
            </a:r>
            <a:r>
              <a:rPr lang="es-AR" sz="1600">
                <a:solidFill>
                  <a:srgbClr val="D4D4D4"/>
                </a:solidFill>
                <a:latin typeface="Proxima Nova"/>
                <a:ea typeface="Proxima Nova"/>
                <a:cs typeface="Proxima Nova"/>
                <a:sym typeface="Proxima Nova"/>
              </a:rPr>
              <a:t>Este es un parrafo</a:t>
            </a:r>
            <a:r>
              <a:rPr lang="es-AR" sz="1600">
                <a:solidFill>
                  <a:srgbClr val="808080"/>
                </a:solidFill>
                <a:latin typeface="Proxima Nova"/>
                <a:ea typeface="Proxima Nova"/>
                <a:cs typeface="Proxima Nova"/>
                <a:sym typeface="Proxima Nova"/>
              </a:rPr>
              <a:t>&lt;/</a:t>
            </a:r>
            <a:r>
              <a:rPr lang="es-AR" sz="1600">
                <a:solidFill>
                  <a:srgbClr val="569CD6"/>
                </a:solidFill>
                <a:latin typeface="Proxima Nova"/>
                <a:ea typeface="Proxima Nova"/>
                <a:cs typeface="Proxima Nova"/>
                <a:sym typeface="Proxima Nova"/>
              </a:rPr>
              <a:t>p</a:t>
            </a:r>
            <a:r>
              <a:rPr lang="es-AR" sz="1600">
                <a:solidFill>
                  <a:srgbClr val="808080"/>
                </a:solidFill>
                <a:latin typeface="Proxima Nova"/>
                <a:ea typeface="Proxima Nova"/>
                <a:cs typeface="Proxima Nova"/>
                <a:sym typeface="Proxima Nova"/>
              </a:rPr>
              <a:t>&gt;</a:t>
            </a:r>
            <a:endParaRPr sz="1600">
              <a:solidFill>
                <a:srgbClr val="808080"/>
              </a:solidFill>
              <a:latin typeface="Proxima Nova"/>
              <a:ea typeface="Proxima Nova"/>
              <a:cs typeface="Proxima Nova"/>
              <a:sym typeface="Proxima Nova"/>
            </a:endParaRPr>
          </a:p>
        </p:txBody>
      </p:sp>
      <p:sp>
        <p:nvSpPr>
          <p:cNvPr id="367" name="Google Shape;367;p47"/>
          <p:cNvSpPr txBox="1"/>
          <p:nvPr>
            <p:ph idx="4294967295" type="body"/>
          </p:nvPr>
        </p:nvSpPr>
        <p:spPr>
          <a:xfrm>
            <a:off x="849025" y="6112100"/>
            <a:ext cx="4182600" cy="362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sz="1400">
                <a:latin typeface="Arial"/>
                <a:ea typeface="Arial"/>
                <a:cs typeface="Arial"/>
                <a:sym typeface="Arial"/>
              </a:rPr>
              <a:t> </a:t>
            </a:r>
            <a:r>
              <a:rPr lang="es-AR" sz="1400" u="sng">
                <a:solidFill>
                  <a:schemeClr val="hlink"/>
                </a:solidFill>
                <a:latin typeface="Arial"/>
                <a:ea typeface="Arial"/>
                <a:cs typeface="Arial"/>
                <a:sym typeface="Arial"/>
                <a:hlinkClick r:id="rId3"/>
              </a:rPr>
              <a:t>http://codepen.io/webUnicen/pen/XMYjoo</a:t>
            </a:r>
            <a:r>
              <a:rPr lang="es-AR" sz="1400">
                <a:solidFill>
                  <a:schemeClr val="dk1"/>
                </a:solidFill>
                <a:latin typeface="Arial"/>
                <a:ea typeface="Arial"/>
                <a:cs typeface="Arial"/>
                <a:sym typeface="Arial"/>
              </a:rPr>
              <a:t> </a:t>
            </a:r>
            <a:r>
              <a:rPr lang="es-AR" sz="1400">
                <a:latin typeface="Arial"/>
                <a:ea typeface="Arial"/>
                <a:cs typeface="Arial"/>
                <a:sym typeface="Arial"/>
              </a:rPr>
              <a:t> </a:t>
            </a:r>
            <a:endParaRPr sz="1400"/>
          </a:p>
        </p:txBody>
      </p:sp>
      <p:pic>
        <p:nvPicPr>
          <p:cNvPr id="368" name="Google Shape;368;p47"/>
          <p:cNvPicPr preferRelativeResize="0"/>
          <p:nvPr/>
        </p:nvPicPr>
        <p:blipFill>
          <a:blip r:embed="rId4">
            <a:alphaModFix/>
          </a:blip>
          <a:stretch>
            <a:fillRect/>
          </a:stretch>
        </p:blipFill>
        <p:spPr>
          <a:xfrm>
            <a:off x="231537" y="5969896"/>
            <a:ext cx="684844" cy="646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pic>
        <p:nvPicPr>
          <p:cNvPr descr="ej_colisiones_html.png" id="373" name="Google Shape;373;p48"/>
          <p:cNvPicPr preferRelativeResize="0"/>
          <p:nvPr/>
        </p:nvPicPr>
        <p:blipFill>
          <a:blip r:embed="rId3">
            <a:alphaModFix/>
          </a:blip>
          <a:stretch>
            <a:fillRect/>
          </a:stretch>
        </p:blipFill>
        <p:spPr>
          <a:xfrm>
            <a:off x="276038" y="638775"/>
            <a:ext cx="4962525" cy="3067050"/>
          </a:xfrm>
          <a:prstGeom prst="rect">
            <a:avLst/>
          </a:prstGeom>
          <a:noFill/>
          <a:ln>
            <a:noFill/>
          </a:ln>
        </p:spPr>
      </p:pic>
      <p:pic>
        <p:nvPicPr>
          <p:cNvPr descr="ej_colisiones_nav.png" id="374" name="Google Shape;374;p48"/>
          <p:cNvPicPr preferRelativeResize="0"/>
          <p:nvPr/>
        </p:nvPicPr>
        <p:blipFill rotWithShape="1">
          <a:blip r:embed="rId4">
            <a:alphaModFix/>
          </a:blip>
          <a:srcRect b="0" l="0" r="0" t="15376"/>
          <a:stretch/>
        </p:blipFill>
        <p:spPr>
          <a:xfrm>
            <a:off x="2151075" y="3342275"/>
            <a:ext cx="2276250" cy="3224676"/>
          </a:xfrm>
          <a:prstGeom prst="rect">
            <a:avLst/>
          </a:prstGeom>
          <a:noFill/>
          <a:ln>
            <a:noFill/>
          </a:ln>
        </p:spPr>
      </p:pic>
      <p:sp>
        <p:nvSpPr>
          <p:cNvPr id="375" name="Google Shape;375;p48"/>
          <p:cNvSpPr txBox="1"/>
          <p:nvPr/>
        </p:nvSpPr>
        <p:spPr>
          <a:xfrm>
            <a:off x="5753925" y="5292650"/>
            <a:ext cx="3310800" cy="11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1800"/>
              <a:t>No hay colisiones</a:t>
            </a:r>
            <a:r>
              <a:rPr lang="es-AR" sz="1800"/>
              <a:t>, porque no coinciden las propiedades en CSS. Hay herencia de estilo.</a:t>
            </a:r>
            <a:endParaRPr sz="1800"/>
          </a:p>
        </p:txBody>
      </p:sp>
      <p:pic>
        <p:nvPicPr>
          <p:cNvPr descr="ej_colisiones_css.png" id="376" name="Google Shape;376;p48"/>
          <p:cNvPicPr preferRelativeResize="0"/>
          <p:nvPr/>
        </p:nvPicPr>
        <p:blipFill>
          <a:blip r:embed="rId5">
            <a:alphaModFix/>
          </a:blip>
          <a:stretch>
            <a:fillRect/>
          </a:stretch>
        </p:blipFill>
        <p:spPr>
          <a:xfrm>
            <a:off x="6306125" y="829900"/>
            <a:ext cx="2114550" cy="4114800"/>
          </a:xfrm>
          <a:prstGeom prst="rect">
            <a:avLst/>
          </a:prstGeom>
          <a:noFill/>
          <a:ln>
            <a:noFill/>
          </a:ln>
        </p:spPr>
      </p:pic>
      <p:sp>
        <p:nvSpPr>
          <p:cNvPr id="377" name="Google Shape;377;p48"/>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Ejemplo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descr="ej_colisiones_html.png" id="382" name="Google Shape;382;p49"/>
          <p:cNvPicPr preferRelativeResize="0"/>
          <p:nvPr/>
        </p:nvPicPr>
        <p:blipFill>
          <a:blip r:embed="rId3">
            <a:alphaModFix/>
          </a:blip>
          <a:stretch>
            <a:fillRect/>
          </a:stretch>
        </p:blipFill>
        <p:spPr>
          <a:xfrm>
            <a:off x="350850" y="759550"/>
            <a:ext cx="4962525" cy="3067050"/>
          </a:xfrm>
          <a:prstGeom prst="rect">
            <a:avLst/>
          </a:prstGeom>
          <a:noFill/>
          <a:ln>
            <a:noFill/>
          </a:ln>
        </p:spPr>
      </p:pic>
      <p:pic>
        <p:nvPicPr>
          <p:cNvPr descr="ej_colisiones2_css.png" id="383" name="Google Shape;383;p49"/>
          <p:cNvPicPr preferRelativeResize="0"/>
          <p:nvPr/>
        </p:nvPicPr>
        <p:blipFill>
          <a:blip r:embed="rId4">
            <a:alphaModFix/>
          </a:blip>
          <a:stretch>
            <a:fillRect/>
          </a:stretch>
        </p:blipFill>
        <p:spPr>
          <a:xfrm>
            <a:off x="6905613" y="439675"/>
            <a:ext cx="1933575" cy="6153150"/>
          </a:xfrm>
          <a:prstGeom prst="rect">
            <a:avLst/>
          </a:prstGeom>
          <a:noFill/>
          <a:ln>
            <a:noFill/>
          </a:ln>
        </p:spPr>
      </p:pic>
      <p:pic>
        <p:nvPicPr>
          <p:cNvPr descr="ej_colisiones2_nav.png" id="384" name="Google Shape;384;p49"/>
          <p:cNvPicPr preferRelativeResize="0"/>
          <p:nvPr/>
        </p:nvPicPr>
        <p:blipFill rotWithShape="1">
          <a:blip r:embed="rId5">
            <a:alphaModFix/>
          </a:blip>
          <a:srcRect b="0" l="0" r="0" t="15426"/>
          <a:stretch/>
        </p:blipFill>
        <p:spPr>
          <a:xfrm>
            <a:off x="3938750" y="3511300"/>
            <a:ext cx="2264850" cy="3067049"/>
          </a:xfrm>
          <a:prstGeom prst="rect">
            <a:avLst/>
          </a:prstGeom>
          <a:noFill/>
          <a:ln>
            <a:noFill/>
          </a:ln>
        </p:spPr>
      </p:pic>
      <p:sp>
        <p:nvSpPr>
          <p:cNvPr id="385" name="Google Shape;385;p49"/>
          <p:cNvSpPr txBox="1"/>
          <p:nvPr/>
        </p:nvSpPr>
        <p:spPr>
          <a:xfrm>
            <a:off x="404025" y="4562125"/>
            <a:ext cx="3310800" cy="11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1800">
                <a:solidFill>
                  <a:schemeClr val="accent5"/>
                </a:solidFill>
              </a:rPr>
              <a:t>H</a:t>
            </a:r>
            <a:r>
              <a:rPr b="1" lang="es-AR" sz="1800">
                <a:solidFill>
                  <a:schemeClr val="accent5"/>
                </a:solidFill>
              </a:rPr>
              <a:t>ay colisiones</a:t>
            </a:r>
            <a:r>
              <a:rPr lang="es-AR" sz="1800">
                <a:solidFill>
                  <a:schemeClr val="accent5"/>
                </a:solidFill>
              </a:rPr>
              <a:t>:</a:t>
            </a:r>
            <a:endParaRPr sz="1800">
              <a:solidFill>
                <a:schemeClr val="accent5"/>
              </a:solidFill>
            </a:endParaRPr>
          </a:p>
          <a:p>
            <a:pPr indent="0" lvl="0" marL="0" rtl="0" algn="l">
              <a:spcBef>
                <a:spcPts val="0"/>
              </a:spcBef>
              <a:spcAft>
                <a:spcPts val="0"/>
              </a:spcAft>
              <a:buNone/>
            </a:pPr>
            <a:r>
              <a:rPr lang="es-AR" sz="1800"/>
              <a:t> </a:t>
            </a:r>
            <a:endParaRPr sz="1800"/>
          </a:p>
          <a:p>
            <a:pPr indent="0" lvl="0" marL="0" rtl="0" algn="l">
              <a:spcBef>
                <a:spcPts val="0"/>
              </a:spcBef>
              <a:spcAft>
                <a:spcPts val="0"/>
              </a:spcAft>
              <a:buNone/>
            </a:pPr>
            <a:r>
              <a:rPr lang="es-AR" sz="1800">
                <a:solidFill>
                  <a:schemeClr val="accent5"/>
                </a:solidFill>
              </a:rPr>
              <a:t>¿Qué sucede?</a:t>
            </a:r>
            <a:endParaRPr sz="1800">
              <a:solidFill>
                <a:schemeClr val="accent5"/>
              </a:solidFill>
            </a:endParaRPr>
          </a:p>
        </p:txBody>
      </p:sp>
      <p:sp>
        <p:nvSpPr>
          <p:cNvPr id="386" name="Google Shape;386;p49"/>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Ejemplo 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0"/>
          <p:cNvSpPr txBox="1"/>
          <p:nvPr>
            <p:ph type="title"/>
          </p:nvPr>
        </p:nvSpPr>
        <p:spPr>
          <a:xfrm>
            <a:off x="704876" y="-105300"/>
            <a:ext cx="87159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Como ver las colisiones en Chrome</a:t>
            </a:r>
            <a:endParaRPr/>
          </a:p>
        </p:txBody>
      </p:sp>
      <p:pic>
        <p:nvPicPr>
          <p:cNvPr descr="colisiones_chrome.png" id="392" name="Google Shape;392;p50"/>
          <p:cNvPicPr preferRelativeResize="0"/>
          <p:nvPr/>
        </p:nvPicPr>
        <p:blipFill rotWithShape="1">
          <a:blip r:embed="rId3">
            <a:alphaModFix/>
          </a:blip>
          <a:srcRect b="15916" l="0" r="23977" t="0"/>
          <a:stretch/>
        </p:blipFill>
        <p:spPr>
          <a:xfrm>
            <a:off x="302450" y="810550"/>
            <a:ext cx="8612876" cy="4745600"/>
          </a:xfrm>
          <a:prstGeom prst="rect">
            <a:avLst/>
          </a:prstGeom>
          <a:noFill/>
          <a:ln>
            <a:noFill/>
          </a:ln>
        </p:spPr>
      </p:pic>
      <p:sp>
        <p:nvSpPr>
          <p:cNvPr id="393" name="Google Shape;393;p50"/>
          <p:cNvSpPr txBox="1"/>
          <p:nvPr/>
        </p:nvSpPr>
        <p:spPr>
          <a:xfrm>
            <a:off x="2112325" y="4658325"/>
            <a:ext cx="2341500" cy="12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800">
                <a:solidFill>
                  <a:schemeClr val="accent5"/>
                </a:solidFill>
              </a:rPr>
              <a:t>Se indican tachadas, las propiedades que colisionaron y no fueron aplicadas</a:t>
            </a:r>
            <a:endParaRPr sz="1800">
              <a:solidFill>
                <a:schemeClr val="accent5"/>
              </a:solidFill>
            </a:endParaRPr>
          </a:p>
        </p:txBody>
      </p:sp>
      <p:cxnSp>
        <p:nvCxnSpPr>
          <p:cNvPr id="394" name="Google Shape;394;p50"/>
          <p:cNvCxnSpPr>
            <a:stCxn id="393" idx="3"/>
          </p:cNvCxnSpPr>
          <p:nvPr/>
        </p:nvCxnSpPr>
        <p:spPr>
          <a:xfrm flipH="1" rot="10800000">
            <a:off x="4453825" y="5159925"/>
            <a:ext cx="884400" cy="144300"/>
          </a:xfrm>
          <a:prstGeom prst="straightConnector1">
            <a:avLst/>
          </a:prstGeom>
          <a:noFill/>
          <a:ln cap="flat" cmpd="sng" w="19050">
            <a:solidFill>
              <a:schemeClr val="accent5"/>
            </a:solidFill>
            <a:prstDash val="dot"/>
            <a:round/>
            <a:headEnd len="med" w="med" type="none"/>
            <a:tailEnd len="med" w="med" type="triangle"/>
          </a:ln>
        </p:spPr>
      </p:cxnSp>
      <p:cxnSp>
        <p:nvCxnSpPr>
          <p:cNvPr id="395" name="Google Shape;395;p50"/>
          <p:cNvCxnSpPr>
            <a:stCxn id="393" idx="3"/>
          </p:cNvCxnSpPr>
          <p:nvPr/>
        </p:nvCxnSpPr>
        <p:spPr>
          <a:xfrm>
            <a:off x="4453825" y="5304225"/>
            <a:ext cx="910500" cy="0"/>
          </a:xfrm>
          <a:prstGeom prst="straightConnector1">
            <a:avLst/>
          </a:prstGeom>
          <a:noFill/>
          <a:ln cap="flat" cmpd="sng" w="19050">
            <a:solidFill>
              <a:schemeClr val="accent5"/>
            </a:solidFill>
            <a:prstDash val="dot"/>
            <a:round/>
            <a:headEnd len="med" w="med" type="none"/>
            <a:tailEnd len="med" w="med" type="triangle"/>
          </a:ln>
        </p:spPr>
      </p:cxnSp>
      <p:cxnSp>
        <p:nvCxnSpPr>
          <p:cNvPr id="396" name="Google Shape;396;p50"/>
          <p:cNvCxnSpPr/>
          <p:nvPr/>
        </p:nvCxnSpPr>
        <p:spPr>
          <a:xfrm rot="10800000">
            <a:off x="2208100" y="2638700"/>
            <a:ext cx="3062100" cy="15900"/>
          </a:xfrm>
          <a:prstGeom prst="straightConnector1">
            <a:avLst/>
          </a:prstGeom>
          <a:noFill/>
          <a:ln cap="flat" cmpd="sng" w="19050">
            <a:solidFill>
              <a:schemeClr val="accent5"/>
            </a:solidFill>
            <a:prstDash val="dot"/>
            <a:round/>
            <a:headEnd len="med" w="med" type="none"/>
            <a:tailEnd len="med" w="med" type="triangle"/>
          </a:ln>
        </p:spPr>
      </p:cxnSp>
      <p:pic>
        <p:nvPicPr>
          <p:cNvPr id="397" name="Google Shape;397;p50"/>
          <p:cNvPicPr preferRelativeResize="0"/>
          <p:nvPr/>
        </p:nvPicPr>
        <p:blipFill>
          <a:blip r:embed="rId4">
            <a:alphaModFix/>
          </a:blip>
          <a:stretch>
            <a:fillRect/>
          </a:stretch>
        </p:blipFill>
        <p:spPr>
          <a:xfrm>
            <a:off x="7200025" y="5151825"/>
            <a:ext cx="1666875" cy="876300"/>
          </a:xfrm>
          <a:prstGeom prst="rect">
            <a:avLst/>
          </a:prstGeom>
          <a:noFill/>
          <a:ln>
            <a:noFill/>
          </a:ln>
        </p:spPr>
      </p:pic>
      <p:pic>
        <p:nvPicPr>
          <p:cNvPr id="398" name="Google Shape;398;p50"/>
          <p:cNvPicPr preferRelativeResize="0"/>
          <p:nvPr/>
        </p:nvPicPr>
        <p:blipFill>
          <a:blip r:embed="rId5">
            <a:alphaModFix/>
          </a:blip>
          <a:stretch>
            <a:fillRect/>
          </a:stretch>
        </p:blipFill>
        <p:spPr>
          <a:xfrm>
            <a:off x="7190500" y="6028125"/>
            <a:ext cx="1533525" cy="876300"/>
          </a:xfrm>
          <a:prstGeom prst="rect">
            <a:avLst/>
          </a:prstGeom>
          <a:noFill/>
          <a:ln>
            <a:noFill/>
          </a:ln>
        </p:spPr>
      </p:pic>
      <p:cxnSp>
        <p:nvCxnSpPr>
          <p:cNvPr id="399" name="Google Shape;399;p50"/>
          <p:cNvCxnSpPr/>
          <p:nvPr/>
        </p:nvCxnSpPr>
        <p:spPr>
          <a:xfrm>
            <a:off x="4217425" y="5575275"/>
            <a:ext cx="2982600" cy="14700"/>
          </a:xfrm>
          <a:prstGeom prst="straightConnector1">
            <a:avLst/>
          </a:prstGeom>
          <a:noFill/>
          <a:ln cap="flat" cmpd="sng" w="19050">
            <a:solidFill>
              <a:schemeClr val="accent5"/>
            </a:solidFill>
            <a:prstDash val="dot"/>
            <a:round/>
            <a:headEnd len="med" w="med" type="none"/>
            <a:tailEnd len="med" w="med" type="triangle"/>
          </a:ln>
        </p:spPr>
      </p:cxnSp>
      <p:cxnSp>
        <p:nvCxnSpPr>
          <p:cNvPr id="400" name="Google Shape;400;p50"/>
          <p:cNvCxnSpPr/>
          <p:nvPr/>
        </p:nvCxnSpPr>
        <p:spPr>
          <a:xfrm>
            <a:off x="4201525" y="5569425"/>
            <a:ext cx="3014400" cy="207300"/>
          </a:xfrm>
          <a:prstGeom prst="straightConnector1">
            <a:avLst/>
          </a:prstGeom>
          <a:noFill/>
          <a:ln cap="flat" cmpd="sng" w="19050">
            <a:solidFill>
              <a:schemeClr val="accent5"/>
            </a:solidFill>
            <a:prstDash val="dot"/>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1"/>
          <p:cNvSpPr txBox="1"/>
          <p:nvPr>
            <p:ph type="ctrTitle"/>
          </p:nvPr>
        </p:nvSpPr>
        <p:spPr>
          <a:xfrm>
            <a:off x="92375" y="22860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AR"/>
              <a:t>Mejorando el código CSS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2"/>
          <p:cNvSpPr txBox="1"/>
          <p:nvPr>
            <p:ph idx="4294967295" type="body"/>
          </p:nvPr>
        </p:nvSpPr>
        <p:spPr>
          <a:xfrm>
            <a:off x="311700" y="1407249"/>
            <a:ext cx="8477100" cy="25677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s-AR"/>
              <a:t>Se pueden usar varios selectores juntos. </a:t>
            </a:r>
            <a:endParaRPr/>
          </a:p>
          <a:p>
            <a:pPr indent="-406400" lvl="0" marL="457200" rtl="0" algn="l">
              <a:spcBef>
                <a:spcPts val="0"/>
              </a:spcBef>
              <a:spcAft>
                <a:spcPts val="0"/>
              </a:spcAft>
              <a:buClr>
                <a:schemeClr val="dk1"/>
              </a:buClr>
              <a:buSzPts val="2800"/>
              <a:buChar char="•"/>
            </a:pPr>
            <a:r>
              <a:rPr lang="es-AR">
                <a:solidFill>
                  <a:schemeClr val="dk1"/>
                </a:solidFill>
              </a:rPr>
              <a:t>Esto permite </a:t>
            </a:r>
            <a:r>
              <a:rPr b="1" lang="es-AR">
                <a:solidFill>
                  <a:schemeClr val="dk2"/>
                </a:solidFill>
              </a:rPr>
              <a:t>evitar duplicación de estilos</a:t>
            </a:r>
            <a:r>
              <a:rPr lang="es-AR">
                <a:solidFill>
                  <a:schemeClr val="dk1"/>
                </a:solidFill>
              </a:rPr>
              <a:t>. </a:t>
            </a:r>
            <a:endParaRPr>
              <a:solidFill>
                <a:schemeClr val="dk1"/>
              </a:solidFill>
            </a:endParaRPr>
          </a:p>
          <a:p>
            <a:pPr indent="-406400" lvl="0" marL="457200" rtl="0" algn="l">
              <a:spcBef>
                <a:spcPts val="0"/>
              </a:spcBef>
              <a:spcAft>
                <a:spcPts val="0"/>
              </a:spcAft>
              <a:buSzPts val="2800"/>
              <a:buChar char="•"/>
            </a:pPr>
            <a:r>
              <a:rPr lang="es-AR"/>
              <a:t>Además se pueden refinar las diferencias aparte</a:t>
            </a:r>
            <a:endParaRPr/>
          </a:p>
          <a:p>
            <a:pPr indent="-406400" lvl="0" marL="457200" rtl="0" algn="l">
              <a:spcBef>
                <a:spcPts val="0"/>
              </a:spcBef>
              <a:spcAft>
                <a:spcPts val="0"/>
              </a:spcAft>
              <a:buSzPts val="2800"/>
              <a:buChar char="•"/>
            </a:pPr>
            <a:r>
              <a:rPr lang="es-AR"/>
              <a:t>Se separan los selectores con ‘</a:t>
            </a:r>
            <a:r>
              <a:rPr b="1" lang="es-AR"/>
              <a:t>,</a:t>
            </a:r>
            <a:r>
              <a:rPr lang="es-AR"/>
              <a:t>’ creando un grupo de selectores con propiedades en común</a:t>
            </a:r>
            <a:endParaRPr/>
          </a:p>
          <a:p>
            <a:pPr indent="0" lvl="0" marL="0" rtl="0" algn="l">
              <a:spcBef>
                <a:spcPts val="1000"/>
              </a:spcBef>
              <a:spcAft>
                <a:spcPts val="0"/>
              </a:spcAft>
              <a:buNone/>
            </a:pPr>
            <a:r>
              <a:t/>
            </a:r>
            <a:endParaRPr sz="2000"/>
          </a:p>
          <a:p>
            <a:pPr indent="0" lvl="0" marL="0" rtl="0" algn="l">
              <a:spcBef>
                <a:spcPts val="1000"/>
              </a:spcBef>
              <a:spcAft>
                <a:spcPts val="0"/>
              </a:spcAft>
              <a:buNone/>
            </a:pPr>
            <a:r>
              <a:t/>
            </a:r>
            <a:endParaRPr/>
          </a:p>
        </p:txBody>
      </p:sp>
      <p:sp>
        <p:nvSpPr>
          <p:cNvPr id="411" name="Google Shape;411;p52"/>
          <p:cNvSpPr txBox="1"/>
          <p:nvPr>
            <p:ph type="title"/>
          </p:nvPr>
        </p:nvSpPr>
        <p:spPr>
          <a:xfrm>
            <a:off x="628663" y="1995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Grupo de Selectores</a:t>
            </a:r>
            <a:endParaRPr/>
          </a:p>
        </p:txBody>
      </p:sp>
      <p:sp>
        <p:nvSpPr>
          <p:cNvPr id="412" name="Google Shape;412;p52"/>
          <p:cNvSpPr txBox="1"/>
          <p:nvPr>
            <p:ph idx="4294967295" type="body"/>
          </p:nvPr>
        </p:nvSpPr>
        <p:spPr>
          <a:xfrm>
            <a:off x="849025" y="6112100"/>
            <a:ext cx="4182600" cy="362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sz="1400">
                <a:latin typeface="Arial"/>
                <a:ea typeface="Arial"/>
                <a:cs typeface="Arial"/>
                <a:sym typeface="Arial"/>
              </a:rPr>
              <a:t> </a:t>
            </a:r>
            <a:r>
              <a:rPr lang="es-AR" sz="1400" u="sng">
                <a:solidFill>
                  <a:schemeClr val="hlink"/>
                </a:solidFill>
                <a:latin typeface="Arial"/>
                <a:ea typeface="Arial"/>
                <a:cs typeface="Arial"/>
                <a:sym typeface="Arial"/>
                <a:hlinkClick r:id="rId3"/>
              </a:rPr>
              <a:t>http://codepen.io/webUnicen/pen/yMEajv</a:t>
            </a:r>
            <a:r>
              <a:rPr lang="es-AR" sz="1400">
                <a:solidFill>
                  <a:schemeClr val="dk1"/>
                </a:solidFill>
                <a:latin typeface="Arial"/>
                <a:ea typeface="Arial"/>
                <a:cs typeface="Arial"/>
                <a:sym typeface="Arial"/>
              </a:rPr>
              <a:t> </a:t>
            </a:r>
            <a:endParaRPr sz="1400">
              <a:latin typeface="Arial"/>
              <a:ea typeface="Arial"/>
              <a:cs typeface="Arial"/>
              <a:sym typeface="Arial"/>
            </a:endParaRPr>
          </a:p>
          <a:p>
            <a:pPr indent="0" lvl="0" marL="0" rtl="0" algn="l">
              <a:spcBef>
                <a:spcPts val="1000"/>
              </a:spcBef>
              <a:spcAft>
                <a:spcPts val="0"/>
              </a:spcAft>
              <a:buNone/>
            </a:pPr>
            <a:r>
              <a:t/>
            </a:r>
            <a:endParaRPr/>
          </a:p>
        </p:txBody>
      </p:sp>
      <p:pic>
        <p:nvPicPr>
          <p:cNvPr id="413" name="Google Shape;413;p52"/>
          <p:cNvPicPr preferRelativeResize="0"/>
          <p:nvPr/>
        </p:nvPicPr>
        <p:blipFill>
          <a:blip r:embed="rId4">
            <a:alphaModFix/>
          </a:blip>
          <a:stretch>
            <a:fillRect/>
          </a:stretch>
        </p:blipFill>
        <p:spPr>
          <a:xfrm>
            <a:off x="231537" y="5969896"/>
            <a:ext cx="684844" cy="646800"/>
          </a:xfrm>
          <a:prstGeom prst="rect">
            <a:avLst/>
          </a:prstGeom>
          <a:noFill/>
          <a:ln>
            <a:noFill/>
          </a:ln>
        </p:spPr>
      </p:pic>
      <p:sp>
        <p:nvSpPr>
          <p:cNvPr id="414" name="Google Shape;414;p52"/>
          <p:cNvSpPr txBox="1"/>
          <p:nvPr/>
        </p:nvSpPr>
        <p:spPr>
          <a:xfrm>
            <a:off x="2404375" y="4089575"/>
            <a:ext cx="2757900" cy="1198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AR" sz="1800">
                <a:solidFill>
                  <a:srgbClr val="800000"/>
                </a:solidFill>
                <a:latin typeface="Courier New"/>
                <a:ea typeface="Courier New"/>
                <a:cs typeface="Courier New"/>
                <a:sym typeface="Courier New"/>
              </a:rPr>
              <a:t>p</a:t>
            </a:r>
            <a:r>
              <a:rPr lang="es-AR" sz="1800">
                <a:solidFill>
                  <a:schemeClr val="dk1"/>
                </a:solidFill>
                <a:latin typeface="Courier New"/>
                <a:ea typeface="Courier New"/>
                <a:cs typeface="Courier New"/>
                <a:sym typeface="Courier New"/>
              </a:rPr>
              <a:t>, </a:t>
            </a:r>
            <a:r>
              <a:rPr lang="es-AR" sz="1800">
                <a:solidFill>
                  <a:srgbClr val="800000"/>
                </a:solidFill>
                <a:latin typeface="Courier New"/>
                <a:ea typeface="Courier New"/>
                <a:cs typeface="Courier New"/>
                <a:sym typeface="Courier New"/>
              </a:rPr>
              <a:t>.aviso</a:t>
            </a:r>
            <a:r>
              <a:rPr lang="es-AR" sz="1800">
                <a:solidFill>
                  <a:schemeClr val="dk1"/>
                </a:solidFill>
                <a:latin typeface="Courier New"/>
                <a:ea typeface="Courier New"/>
                <a:cs typeface="Courier New"/>
                <a:sym typeface="Courier New"/>
              </a:rPr>
              <a:t> {</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AR" sz="1800">
                <a:solidFill>
                  <a:schemeClr val="dk1"/>
                </a:solidFill>
                <a:latin typeface="Courier New"/>
                <a:ea typeface="Courier New"/>
                <a:cs typeface="Courier New"/>
                <a:sym typeface="Courier New"/>
              </a:rPr>
              <a:t>  </a:t>
            </a:r>
            <a:r>
              <a:rPr lang="es-AR" sz="1800">
                <a:solidFill>
                  <a:srgbClr val="FF0000"/>
                </a:solidFill>
                <a:latin typeface="Courier New"/>
                <a:ea typeface="Courier New"/>
                <a:cs typeface="Courier New"/>
                <a:sym typeface="Courier New"/>
              </a:rPr>
              <a:t>color</a:t>
            </a:r>
            <a:r>
              <a:rPr lang="es-AR" sz="1800">
                <a:solidFill>
                  <a:schemeClr val="dk1"/>
                </a:solidFill>
                <a:latin typeface="Courier New"/>
                <a:ea typeface="Courier New"/>
                <a:cs typeface="Courier New"/>
                <a:sym typeface="Courier New"/>
              </a:rPr>
              <a:t>:</a:t>
            </a:r>
            <a:r>
              <a:rPr lang="es-AR" sz="1800">
                <a:solidFill>
                  <a:srgbClr val="0451A5"/>
                </a:solidFill>
                <a:latin typeface="Courier New"/>
                <a:ea typeface="Courier New"/>
                <a:cs typeface="Courier New"/>
                <a:sym typeface="Courier New"/>
              </a:rPr>
              <a:t>green</a:t>
            </a:r>
            <a:r>
              <a:rPr lang="es-AR"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AR"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600">
              <a:solidFill>
                <a:srgbClr val="D7BA7D"/>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3"/>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Cuidado</a:t>
            </a:r>
            <a:endParaRPr/>
          </a:p>
        </p:txBody>
      </p:sp>
      <p:sp>
        <p:nvSpPr>
          <p:cNvPr id="420" name="Google Shape;420;p53"/>
          <p:cNvSpPr txBox="1"/>
          <p:nvPr>
            <p:ph idx="4294967295" type="body"/>
          </p:nvPr>
        </p:nvSpPr>
        <p:spPr>
          <a:xfrm>
            <a:off x="311700" y="1102449"/>
            <a:ext cx="8520600" cy="729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Un espacio o una coma puede hacer la diferencia!</a:t>
            </a:r>
            <a:endParaRPr/>
          </a:p>
          <a:p>
            <a:pPr indent="0" lvl="0" marL="0" rtl="0" algn="l">
              <a:spcBef>
                <a:spcPts val="1000"/>
              </a:spcBef>
              <a:spcAft>
                <a:spcPts val="0"/>
              </a:spcAft>
              <a:buNone/>
            </a:pPr>
            <a:r>
              <a:t/>
            </a:r>
            <a:endParaRPr/>
          </a:p>
        </p:txBody>
      </p:sp>
      <p:pic>
        <p:nvPicPr>
          <p:cNvPr id="421" name="Google Shape;421;p53"/>
          <p:cNvPicPr preferRelativeResize="0"/>
          <p:nvPr/>
        </p:nvPicPr>
        <p:blipFill>
          <a:blip r:embed="rId3">
            <a:alphaModFix/>
          </a:blip>
          <a:stretch>
            <a:fillRect/>
          </a:stretch>
        </p:blipFill>
        <p:spPr>
          <a:xfrm>
            <a:off x="8437925" y="16800"/>
            <a:ext cx="706075" cy="620725"/>
          </a:xfrm>
          <a:prstGeom prst="rect">
            <a:avLst/>
          </a:prstGeom>
          <a:noFill/>
          <a:ln>
            <a:noFill/>
          </a:ln>
        </p:spPr>
      </p:pic>
      <p:sp>
        <p:nvSpPr>
          <p:cNvPr id="422" name="Google Shape;422;p53"/>
          <p:cNvSpPr txBox="1"/>
          <p:nvPr/>
        </p:nvSpPr>
        <p:spPr>
          <a:xfrm>
            <a:off x="997500" y="1929000"/>
            <a:ext cx="3484500" cy="4041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latin typeface="Proxima Nova"/>
                <a:ea typeface="Proxima Nova"/>
                <a:cs typeface="Proxima Nova"/>
                <a:sym typeface="Proxima Nova"/>
              </a:rPr>
              <a:t>HTML</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class</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'aviso'</a:t>
            </a:r>
            <a:r>
              <a:rPr b="1" lang="es-AR" sz="1600">
                <a:solidFill>
                  <a:srgbClr val="9CDCFE"/>
                </a:solidFill>
                <a:latin typeface="Proxima Nova"/>
                <a:ea typeface="Proxima Nova"/>
                <a:cs typeface="Proxima Nova"/>
                <a:sym typeface="Proxima Nova"/>
              </a:rPr>
              <a:t>”</a:t>
            </a:r>
            <a:r>
              <a:rPr b="1" lang="es-AR" sz="1600">
                <a:solidFill>
                  <a:srgbClr val="F44747"/>
                </a:solidFill>
                <a:latin typeface="Proxima Nova"/>
                <a:ea typeface="Proxima Nova"/>
                <a:cs typeface="Proxima Nova"/>
                <a:sym typeface="Proxima Nova"/>
              </a:rPr>
              <a:t>'</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Este es un parrafo aviso</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 Este es un parrafo con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span</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class</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'aviso'</a:t>
            </a:r>
            <a:r>
              <a:rPr b="1" lang="es-AR" sz="1600">
                <a:solidFill>
                  <a:srgbClr val="F44747"/>
                </a:solidFill>
                <a:latin typeface="Proxima Nova"/>
                <a:ea typeface="Proxima Nova"/>
                <a:cs typeface="Proxima Nova"/>
                <a:sym typeface="Proxima Nova"/>
              </a:rPr>
              <a:t>'</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un span aviso.</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span</a:t>
            </a:r>
            <a:r>
              <a:rPr b="1" lang="es-AR" sz="1600">
                <a:solidFill>
                  <a:srgbClr val="808080"/>
                </a:solidFill>
                <a:latin typeface="Proxima Nova"/>
                <a:ea typeface="Proxima Nova"/>
                <a:cs typeface="Proxima Nova"/>
                <a:sym typeface="Proxima Nova"/>
              </a:rPr>
              <a:t>&gt;&lt;/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Esto es un parrafo</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ul</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class</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'aviso'</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Lista con clase aviso</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li</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ul</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p:txBody>
      </p:sp>
      <p:sp>
        <p:nvSpPr>
          <p:cNvPr id="423" name="Google Shape;423;p53"/>
          <p:cNvSpPr txBox="1"/>
          <p:nvPr/>
        </p:nvSpPr>
        <p:spPr>
          <a:xfrm>
            <a:off x="5334650" y="1993000"/>
            <a:ext cx="3000000" cy="3382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b="1" lang="es-AR" sz="1600">
                <a:solidFill>
                  <a:schemeClr val="dk1"/>
                </a:solidFill>
                <a:latin typeface="Proxima Nova"/>
                <a:ea typeface="Proxima Nova"/>
                <a:cs typeface="Proxima Nova"/>
                <a:sym typeface="Proxima Nova"/>
              </a:rPr>
              <a:t>CSS</a:t>
            </a:r>
            <a:endParaRPr b="1" sz="1600">
              <a:solidFill>
                <a:schemeClr val="dk1"/>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endParaRPr b="1" sz="1800">
              <a:solidFill>
                <a:srgbClr val="D7BA7D"/>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lang="es-AR" sz="1800">
                <a:solidFill>
                  <a:srgbClr val="800000"/>
                </a:solidFill>
                <a:latin typeface="Courier New"/>
                <a:ea typeface="Courier New"/>
                <a:cs typeface="Courier New"/>
                <a:sym typeface="Courier New"/>
              </a:rPr>
              <a:t> p.aviso</a:t>
            </a:r>
            <a:r>
              <a:rPr lang="es-AR" sz="1800">
                <a:solidFill>
                  <a:schemeClr val="dk1"/>
                </a:solidFill>
                <a:latin typeface="Courier New"/>
                <a:ea typeface="Courier New"/>
                <a:cs typeface="Courier New"/>
                <a:sym typeface="Courier New"/>
              </a:rPr>
              <a:t> {</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AR" sz="1800">
                <a:solidFill>
                  <a:schemeClr val="dk1"/>
                </a:solidFill>
                <a:latin typeface="Courier New"/>
                <a:ea typeface="Courier New"/>
                <a:cs typeface="Courier New"/>
                <a:sym typeface="Courier New"/>
              </a:rPr>
              <a:t>  </a:t>
            </a:r>
            <a:r>
              <a:rPr lang="es-AR" sz="1800">
                <a:solidFill>
                  <a:srgbClr val="FF0000"/>
                </a:solidFill>
                <a:latin typeface="Courier New"/>
                <a:ea typeface="Courier New"/>
                <a:cs typeface="Courier New"/>
                <a:sym typeface="Courier New"/>
              </a:rPr>
              <a:t>color</a:t>
            </a:r>
            <a:r>
              <a:rPr lang="es-AR" sz="1800">
                <a:solidFill>
                  <a:schemeClr val="dk1"/>
                </a:solidFill>
                <a:latin typeface="Courier New"/>
                <a:ea typeface="Courier New"/>
                <a:cs typeface="Courier New"/>
                <a:sym typeface="Courier New"/>
              </a:rPr>
              <a:t>:</a:t>
            </a:r>
            <a:r>
              <a:rPr lang="es-AR" sz="1800">
                <a:solidFill>
                  <a:srgbClr val="0451A5"/>
                </a:solidFill>
                <a:latin typeface="Courier New"/>
                <a:ea typeface="Courier New"/>
                <a:cs typeface="Courier New"/>
                <a:sym typeface="Courier New"/>
              </a:rPr>
              <a:t>blue</a:t>
            </a:r>
            <a:r>
              <a:rPr lang="es-AR"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AR"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AR" sz="1800">
                <a:solidFill>
                  <a:schemeClr val="dk1"/>
                </a:solidFill>
                <a:latin typeface="Courier New"/>
                <a:ea typeface="Courier New"/>
                <a:cs typeface="Courier New"/>
                <a:sym typeface="Courier New"/>
              </a:rPr>
              <a:t> </a:t>
            </a:r>
            <a:r>
              <a:rPr lang="es-AR" sz="1800">
                <a:solidFill>
                  <a:srgbClr val="800000"/>
                </a:solidFill>
                <a:latin typeface="Courier New"/>
                <a:ea typeface="Courier New"/>
                <a:cs typeface="Courier New"/>
                <a:sym typeface="Courier New"/>
              </a:rPr>
              <a:t>p</a:t>
            </a:r>
            <a:r>
              <a:rPr lang="es-AR" sz="1800">
                <a:solidFill>
                  <a:schemeClr val="dk1"/>
                </a:solidFill>
                <a:latin typeface="Courier New"/>
                <a:ea typeface="Courier New"/>
                <a:cs typeface="Courier New"/>
                <a:sym typeface="Courier New"/>
              </a:rPr>
              <a:t> </a:t>
            </a:r>
            <a:r>
              <a:rPr lang="es-AR" sz="1800">
                <a:solidFill>
                  <a:srgbClr val="800000"/>
                </a:solidFill>
                <a:latin typeface="Courier New"/>
                <a:ea typeface="Courier New"/>
                <a:cs typeface="Courier New"/>
                <a:sym typeface="Courier New"/>
              </a:rPr>
              <a:t>.aviso</a:t>
            </a:r>
            <a:r>
              <a:rPr lang="es-AR" sz="1800">
                <a:solidFill>
                  <a:schemeClr val="dk1"/>
                </a:solidFill>
                <a:latin typeface="Courier New"/>
                <a:ea typeface="Courier New"/>
                <a:cs typeface="Courier New"/>
                <a:sym typeface="Courier New"/>
              </a:rPr>
              <a:t> {</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AR" sz="1800">
                <a:solidFill>
                  <a:schemeClr val="dk1"/>
                </a:solidFill>
                <a:latin typeface="Courier New"/>
                <a:ea typeface="Courier New"/>
                <a:cs typeface="Courier New"/>
                <a:sym typeface="Courier New"/>
              </a:rPr>
              <a:t>  </a:t>
            </a:r>
            <a:r>
              <a:rPr lang="es-AR" sz="1800">
                <a:solidFill>
                  <a:srgbClr val="FF0000"/>
                </a:solidFill>
                <a:latin typeface="Courier New"/>
                <a:ea typeface="Courier New"/>
                <a:cs typeface="Courier New"/>
                <a:sym typeface="Courier New"/>
              </a:rPr>
              <a:t>color</a:t>
            </a:r>
            <a:r>
              <a:rPr lang="es-AR" sz="1800">
                <a:solidFill>
                  <a:schemeClr val="dk1"/>
                </a:solidFill>
                <a:latin typeface="Courier New"/>
                <a:ea typeface="Courier New"/>
                <a:cs typeface="Courier New"/>
                <a:sym typeface="Courier New"/>
              </a:rPr>
              <a:t>:</a:t>
            </a:r>
            <a:r>
              <a:rPr lang="es-AR" sz="1800">
                <a:solidFill>
                  <a:srgbClr val="0451A5"/>
                </a:solidFill>
                <a:latin typeface="Courier New"/>
                <a:ea typeface="Courier New"/>
                <a:cs typeface="Courier New"/>
                <a:sym typeface="Courier New"/>
              </a:rPr>
              <a:t>red</a:t>
            </a:r>
            <a:r>
              <a:rPr lang="es-AR"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AR"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AR" sz="1800">
                <a:solidFill>
                  <a:schemeClr val="dk1"/>
                </a:solidFill>
                <a:latin typeface="Courier New"/>
                <a:ea typeface="Courier New"/>
                <a:cs typeface="Courier New"/>
                <a:sym typeface="Courier New"/>
              </a:rPr>
              <a:t> </a:t>
            </a:r>
            <a:r>
              <a:rPr lang="es-AR" sz="1800">
                <a:solidFill>
                  <a:srgbClr val="800000"/>
                </a:solidFill>
                <a:latin typeface="Courier New"/>
                <a:ea typeface="Courier New"/>
                <a:cs typeface="Courier New"/>
                <a:sym typeface="Courier New"/>
              </a:rPr>
              <a:t>p</a:t>
            </a:r>
            <a:r>
              <a:rPr lang="es-AR" sz="1800">
                <a:solidFill>
                  <a:schemeClr val="dk1"/>
                </a:solidFill>
                <a:latin typeface="Courier New"/>
                <a:ea typeface="Courier New"/>
                <a:cs typeface="Courier New"/>
                <a:sym typeface="Courier New"/>
              </a:rPr>
              <a:t>, </a:t>
            </a:r>
            <a:r>
              <a:rPr lang="es-AR" sz="1800">
                <a:solidFill>
                  <a:srgbClr val="800000"/>
                </a:solidFill>
                <a:latin typeface="Courier New"/>
                <a:ea typeface="Courier New"/>
                <a:cs typeface="Courier New"/>
                <a:sym typeface="Courier New"/>
              </a:rPr>
              <a:t>.aviso</a:t>
            </a:r>
            <a:r>
              <a:rPr lang="es-AR" sz="1800">
                <a:solidFill>
                  <a:schemeClr val="dk1"/>
                </a:solidFill>
                <a:latin typeface="Courier New"/>
                <a:ea typeface="Courier New"/>
                <a:cs typeface="Courier New"/>
                <a:sym typeface="Courier New"/>
              </a:rPr>
              <a:t> {</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AR" sz="1800">
                <a:solidFill>
                  <a:schemeClr val="dk1"/>
                </a:solidFill>
                <a:latin typeface="Courier New"/>
                <a:ea typeface="Courier New"/>
                <a:cs typeface="Courier New"/>
                <a:sym typeface="Courier New"/>
              </a:rPr>
              <a:t>  </a:t>
            </a:r>
            <a:r>
              <a:rPr lang="es-AR" sz="1800">
                <a:solidFill>
                  <a:srgbClr val="FF0000"/>
                </a:solidFill>
                <a:latin typeface="Courier New"/>
                <a:ea typeface="Courier New"/>
                <a:cs typeface="Courier New"/>
                <a:sym typeface="Courier New"/>
              </a:rPr>
              <a:t>color</a:t>
            </a:r>
            <a:r>
              <a:rPr lang="es-AR" sz="1800">
                <a:solidFill>
                  <a:schemeClr val="dk1"/>
                </a:solidFill>
                <a:latin typeface="Courier New"/>
                <a:ea typeface="Courier New"/>
                <a:cs typeface="Courier New"/>
                <a:sym typeface="Courier New"/>
              </a:rPr>
              <a:t>:</a:t>
            </a:r>
            <a:r>
              <a:rPr lang="es-AR" sz="1800">
                <a:solidFill>
                  <a:srgbClr val="0451A5"/>
                </a:solidFill>
                <a:latin typeface="Courier New"/>
                <a:ea typeface="Courier New"/>
                <a:cs typeface="Courier New"/>
                <a:sym typeface="Courier New"/>
              </a:rPr>
              <a:t>green</a:t>
            </a:r>
            <a:r>
              <a:rPr lang="es-AR"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AR"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600">
              <a:solidFill>
                <a:srgbClr val="D7BA7D"/>
              </a:solidFill>
              <a:latin typeface="Proxima Nova"/>
              <a:ea typeface="Proxima Nova"/>
              <a:cs typeface="Proxima Nova"/>
              <a:sym typeface="Proxima Nova"/>
            </a:endParaRPr>
          </a:p>
        </p:txBody>
      </p:sp>
      <p:sp>
        <p:nvSpPr>
          <p:cNvPr id="424" name="Google Shape;424;p53"/>
          <p:cNvSpPr txBox="1"/>
          <p:nvPr>
            <p:ph idx="4294967295" type="body"/>
          </p:nvPr>
        </p:nvSpPr>
        <p:spPr>
          <a:xfrm>
            <a:off x="849025" y="6112100"/>
            <a:ext cx="4182600" cy="362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sz="1400" u="sng">
                <a:solidFill>
                  <a:schemeClr val="hlink"/>
                </a:solidFill>
                <a:latin typeface="Arial"/>
                <a:ea typeface="Arial"/>
                <a:cs typeface="Arial"/>
                <a:sym typeface="Arial"/>
                <a:hlinkClick r:id="rId4"/>
              </a:rPr>
              <a:t>http://codepen.io/ignaciojonas/pen/vGewMX</a:t>
            </a:r>
            <a:endParaRPr sz="1400">
              <a:latin typeface="Arial"/>
              <a:ea typeface="Arial"/>
              <a:cs typeface="Arial"/>
              <a:sym typeface="Arial"/>
            </a:endParaRPr>
          </a:p>
          <a:p>
            <a:pPr indent="0" lvl="0" marL="0" rtl="0" algn="l">
              <a:spcBef>
                <a:spcPts val="1000"/>
              </a:spcBef>
              <a:spcAft>
                <a:spcPts val="0"/>
              </a:spcAft>
              <a:buNone/>
            </a:pPr>
            <a:r>
              <a:t/>
            </a:r>
            <a:endParaRPr/>
          </a:p>
        </p:txBody>
      </p:sp>
      <p:pic>
        <p:nvPicPr>
          <p:cNvPr id="425" name="Google Shape;425;p53"/>
          <p:cNvPicPr preferRelativeResize="0"/>
          <p:nvPr/>
        </p:nvPicPr>
        <p:blipFill>
          <a:blip r:embed="rId5">
            <a:alphaModFix/>
          </a:blip>
          <a:stretch>
            <a:fillRect/>
          </a:stretch>
        </p:blipFill>
        <p:spPr>
          <a:xfrm>
            <a:off x="231537" y="5969896"/>
            <a:ext cx="684844" cy="64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AR"/>
              <a:t>Herencia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54"/>
          <p:cNvSpPr txBox="1"/>
          <p:nvPr>
            <p:ph type="title"/>
          </p:nvPr>
        </p:nvSpPr>
        <p:spPr>
          <a:xfrm>
            <a:off x="628663" y="471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Buena Práctica</a:t>
            </a:r>
            <a:endParaRPr/>
          </a:p>
        </p:txBody>
      </p:sp>
      <p:sp>
        <p:nvSpPr>
          <p:cNvPr id="431" name="Google Shape;431;p54"/>
          <p:cNvSpPr txBox="1"/>
          <p:nvPr>
            <p:ph idx="4294967295" type="body"/>
          </p:nvPr>
        </p:nvSpPr>
        <p:spPr>
          <a:xfrm>
            <a:off x="311700" y="1178650"/>
            <a:ext cx="8520600" cy="4299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s-AR"/>
              <a:t>D.R.Y</a:t>
            </a:r>
            <a:r>
              <a:rPr lang="es-AR"/>
              <a:t>. – Don’t Repeat Yourself</a:t>
            </a:r>
            <a:endParaRPr/>
          </a:p>
          <a:p>
            <a:pPr indent="0" lvl="0" marL="0" rtl="0" algn="l">
              <a:spcBef>
                <a:spcPts val="1000"/>
              </a:spcBef>
              <a:spcAft>
                <a:spcPts val="0"/>
              </a:spcAft>
              <a:buNone/>
            </a:pPr>
            <a:r>
              <a:rPr lang="es-AR"/>
              <a:t>One principle of development is D.R.Y., also known as don’t repeat yourself. Within CSS this principle can speak volumes as it is easy to continually write the same styles over and over again. Don’t. CSS was designed in a way to allow you to cascade styles and use classes so that you easily apply and inherent styles. The end goal is to write clean and light code, of which is semantic and easily managed.</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432" name="Google Shape;432;p54"/>
          <p:cNvSpPr/>
          <p:nvPr/>
        </p:nvSpPr>
        <p:spPr>
          <a:xfrm rot="-1240751">
            <a:off x="6852750" y="5669216"/>
            <a:ext cx="1911450" cy="66439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5"/>
          <p:cNvSpPr txBox="1"/>
          <p:nvPr>
            <p:ph type="ctrTitle"/>
          </p:nvPr>
        </p:nvSpPr>
        <p:spPr>
          <a:xfrm>
            <a:off x="105600" y="75475"/>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AR"/>
              <a:t>Ejercicios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56"/>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Ejercicio</a:t>
            </a:r>
            <a:endParaRPr/>
          </a:p>
        </p:txBody>
      </p:sp>
      <p:sp>
        <p:nvSpPr>
          <p:cNvPr id="443" name="Google Shape;443;p56"/>
          <p:cNvSpPr txBox="1"/>
          <p:nvPr>
            <p:ph idx="4294967295" type="body"/>
          </p:nvPr>
        </p:nvSpPr>
        <p:spPr>
          <a:xfrm>
            <a:off x="311700" y="2384849"/>
            <a:ext cx="8520600" cy="2088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Realicen una página:</a:t>
            </a:r>
            <a:endParaRPr/>
          </a:p>
          <a:p>
            <a:pPr indent="-406400" lvl="0" marL="457200" rtl="0" algn="l">
              <a:spcBef>
                <a:spcPts val="1000"/>
              </a:spcBef>
              <a:spcAft>
                <a:spcPts val="0"/>
              </a:spcAft>
              <a:buSzPts val="2800"/>
              <a:buChar char="•"/>
            </a:pPr>
            <a:r>
              <a:rPr lang="es-AR"/>
              <a:t>Elementos anidados.</a:t>
            </a:r>
            <a:endParaRPr/>
          </a:p>
          <a:p>
            <a:pPr indent="-406400" lvl="0" marL="457200" rtl="0" algn="l">
              <a:spcBef>
                <a:spcPts val="0"/>
              </a:spcBef>
              <a:spcAft>
                <a:spcPts val="0"/>
              </a:spcAft>
              <a:buSzPts val="2800"/>
              <a:buChar char="•"/>
            </a:pPr>
            <a:r>
              <a:rPr lang="es-AR"/>
              <a:t>Utilizar selectores anidados para dar estilos. </a:t>
            </a:r>
            <a:endParaRPr/>
          </a:p>
          <a:p>
            <a:pPr indent="-406400" lvl="0" marL="457200" rtl="0" algn="l">
              <a:spcBef>
                <a:spcPts val="0"/>
              </a:spcBef>
              <a:spcAft>
                <a:spcPts val="0"/>
              </a:spcAft>
              <a:buSzPts val="2800"/>
              <a:buChar char="•"/>
            </a:pPr>
            <a:r>
              <a:rPr lang="es-AR"/>
              <a:t>Probar colisiones y ver qué estilo se impone.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57"/>
          <p:cNvSpPr txBox="1"/>
          <p:nvPr>
            <p:ph type="title"/>
          </p:nvPr>
        </p:nvSpPr>
        <p:spPr>
          <a:xfrm>
            <a:off x="628663" y="471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Herencia vs Cascada</a:t>
            </a:r>
            <a:endParaRPr/>
          </a:p>
        </p:txBody>
      </p:sp>
      <p:sp>
        <p:nvSpPr>
          <p:cNvPr id="449" name="Google Shape;449;p57"/>
          <p:cNvSpPr txBox="1"/>
          <p:nvPr>
            <p:ph idx="4294967295" type="body"/>
          </p:nvPr>
        </p:nvSpPr>
        <p:spPr>
          <a:xfrm>
            <a:off x="311700" y="873849"/>
            <a:ext cx="8520600" cy="64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s-AR"/>
              <a:t>Donde se usa</a:t>
            </a:r>
            <a:r>
              <a:rPr b="1" lang="es-AR"/>
              <a:t> Herencia o Cascada?</a:t>
            </a:r>
            <a:endParaRPr/>
          </a:p>
        </p:txBody>
      </p:sp>
      <p:sp>
        <p:nvSpPr>
          <p:cNvPr id="450" name="Google Shape;450;p57"/>
          <p:cNvSpPr txBox="1"/>
          <p:nvPr>
            <p:ph idx="4294967295" type="body"/>
          </p:nvPr>
        </p:nvSpPr>
        <p:spPr>
          <a:xfrm>
            <a:off x="1077625" y="6264500"/>
            <a:ext cx="4182600" cy="362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sz="1400">
                <a:latin typeface="Arial"/>
                <a:ea typeface="Arial"/>
                <a:cs typeface="Arial"/>
                <a:sym typeface="Arial"/>
              </a:rPr>
              <a:t>Live: </a:t>
            </a:r>
            <a:r>
              <a:rPr lang="es-AR" sz="1400" u="sng">
                <a:solidFill>
                  <a:schemeClr val="hlink"/>
                </a:solidFill>
                <a:latin typeface="Arial"/>
                <a:ea typeface="Arial"/>
                <a:cs typeface="Arial"/>
                <a:sym typeface="Arial"/>
                <a:hlinkClick r:id="rId3"/>
              </a:rPr>
              <a:t>https://codepen.io/webUnicen/pen/EEZNWK</a:t>
            </a:r>
            <a:r>
              <a:rPr lang="es-AR" sz="1400">
                <a:solidFill>
                  <a:schemeClr val="dk1"/>
                </a:solidFill>
                <a:latin typeface="Arial"/>
                <a:ea typeface="Arial"/>
                <a:cs typeface="Arial"/>
                <a:sym typeface="Arial"/>
              </a:rPr>
              <a:t> </a:t>
            </a:r>
            <a:endParaRPr sz="1400"/>
          </a:p>
        </p:txBody>
      </p:sp>
      <p:pic>
        <p:nvPicPr>
          <p:cNvPr id="451" name="Google Shape;451;p57"/>
          <p:cNvPicPr preferRelativeResize="0"/>
          <p:nvPr/>
        </p:nvPicPr>
        <p:blipFill>
          <a:blip r:embed="rId4">
            <a:alphaModFix/>
          </a:blip>
          <a:stretch>
            <a:fillRect/>
          </a:stretch>
        </p:blipFill>
        <p:spPr>
          <a:xfrm>
            <a:off x="460137" y="6122296"/>
            <a:ext cx="684844" cy="646800"/>
          </a:xfrm>
          <a:prstGeom prst="rect">
            <a:avLst/>
          </a:prstGeom>
          <a:noFill/>
          <a:ln>
            <a:noFill/>
          </a:ln>
        </p:spPr>
      </p:pic>
      <p:sp>
        <p:nvSpPr>
          <p:cNvPr id="452" name="Google Shape;452;p57"/>
          <p:cNvSpPr txBox="1"/>
          <p:nvPr/>
        </p:nvSpPr>
        <p:spPr>
          <a:xfrm>
            <a:off x="1077625" y="1520650"/>
            <a:ext cx="3000000" cy="3791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latin typeface="Proxima Nova"/>
                <a:ea typeface="Proxima Nova"/>
                <a:cs typeface="Proxima Nova"/>
                <a:sym typeface="Proxima Nova"/>
              </a:rPr>
              <a:t>HTML</a:t>
            </a:r>
            <a:endParaRPr b="1" sz="1600">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Parrafo en Nivel 1</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div</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Parrafo en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span</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 Nivel 2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span</a:t>
            </a:r>
            <a:r>
              <a:rPr b="1" lang="es-AR" sz="1600">
                <a:solidFill>
                  <a:srgbClr val="808080"/>
                </a:solidFill>
                <a:latin typeface="Proxima Nova"/>
                <a:ea typeface="Proxima Nova"/>
                <a:cs typeface="Proxima Nova"/>
                <a:sym typeface="Proxima Nova"/>
              </a:rPr>
              <a:t>&gt;&lt;/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div</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class</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'destacada'</a:t>
            </a: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 Parrafo en Nivel 2</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id</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"unico"</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Parrafo Unico</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p:txBody>
      </p:sp>
      <p:sp>
        <p:nvSpPr>
          <p:cNvPr id="453" name="Google Shape;453;p57"/>
          <p:cNvSpPr txBox="1"/>
          <p:nvPr/>
        </p:nvSpPr>
        <p:spPr>
          <a:xfrm>
            <a:off x="4992400" y="1595300"/>
            <a:ext cx="3000000" cy="4368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latin typeface="Proxima Nova"/>
                <a:ea typeface="Proxima Nova"/>
                <a:cs typeface="Proxima Nova"/>
                <a:sym typeface="Proxima Nova"/>
              </a:rPr>
              <a:t>CSS</a:t>
            </a:r>
            <a:endParaRPr b="1" sz="1600">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7BA7D"/>
                </a:solidFill>
                <a:latin typeface="Proxima Nova"/>
                <a:ea typeface="Proxima Nova"/>
                <a:cs typeface="Proxima Nova"/>
                <a:sym typeface="Proxima Nova"/>
              </a:rPr>
              <a:t>p</a:t>
            </a: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color</a:t>
            </a:r>
            <a:r>
              <a:rPr b="1" lang="es-AR" sz="1600">
                <a:solidFill>
                  <a:srgbClr val="D4D4D4"/>
                </a:solidFill>
                <a:latin typeface="Proxima Nova"/>
                <a:ea typeface="Proxima Nova"/>
                <a:cs typeface="Proxima Nova"/>
                <a:sym typeface="Proxima Nova"/>
              </a:rPr>
              <a:t>: </a:t>
            </a:r>
            <a:r>
              <a:rPr b="1" lang="es-AR" sz="1600">
                <a:solidFill>
                  <a:srgbClr val="CE9178"/>
                </a:solidFill>
                <a:latin typeface="Proxima Nova"/>
                <a:ea typeface="Proxima Nova"/>
                <a:cs typeface="Proxima Nova"/>
                <a:sym typeface="Proxima Nova"/>
              </a:rPr>
              <a:t>blue</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div</a:t>
            </a: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font-weight</a:t>
            </a:r>
            <a:r>
              <a:rPr b="1" lang="es-AR" sz="1600">
                <a:solidFill>
                  <a:srgbClr val="D4D4D4"/>
                </a:solidFill>
                <a:latin typeface="Proxima Nova"/>
                <a:ea typeface="Proxima Nova"/>
                <a:cs typeface="Proxima Nova"/>
                <a:sym typeface="Proxima Nova"/>
              </a:rPr>
              <a:t>: </a:t>
            </a:r>
            <a:r>
              <a:rPr b="1" lang="es-AR" sz="1600">
                <a:solidFill>
                  <a:srgbClr val="CE9178"/>
                </a:solidFill>
                <a:latin typeface="Proxima Nova"/>
                <a:ea typeface="Proxima Nova"/>
                <a:cs typeface="Proxima Nova"/>
                <a:sym typeface="Proxima Nova"/>
              </a:rPr>
              <a:t>bold</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span</a:t>
            </a: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color</a:t>
            </a:r>
            <a:r>
              <a:rPr b="1" lang="es-AR" sz="1600">
                <a:solidFill>
                  <a:srgbClr val="D4D4D4"/>
                </a:solidFill>
                <a:latin typeface="Proxima Nova"/>
                <a:ea typeface="Proxima Nova"/>
                <a:cs typeface="Proxima Nova"/>
                <a:sym typeface="Proxima Nova"/>
              </a:rPr>
              <a:t>: </a:t>
            </a:r>
            <a:r>
              <a:rPr b="1" lang="es-AR" sz="1600">
                <a:solidFill>
                  <a:srgbClr val="CE9178"/>
                </a:solidFill>
                <a:latin typeface="Proxima Nova"/>
                <a:ea typeface="Proxima Nova"/>
                <a:cs typeface="Proxima Nova"/>
                <a:sym typeface="Proxima Nova"/>
              </a:rPr>
              <a:t>cyan</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.destacada</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color</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green</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p.destacada</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color</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orange</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7BA7D"/>
                </a:solidFill>
                <a:latin typeface="Proxima Nova"/>
                <a:ea typeface="Proxima Nova"/>
                <a:cs typeface="Proxima Nova"/>
                <a:sym typeface="Proxima Nova"/>
              </a:rPr>
              <a:t>p#unico</a:t>
            </a: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color</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red</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p:txBody>
      </p:sp>
      <p:pic>
        <p:nvPicPr>
          <p:cNvPr id="454" name="Google Shape;454;p57"/>
          <p:cNvPicPr preferRelativeResize="0"/>
          <p:nvPr/>
        </p:nvPicPr>
        <p:blipFill>
          <a:blip r:embed="rId5">
            <a:alphaModFix/>
          </a:blip>
          <a:stretch>
            <a:fillRect/>
          </a:stretch>
        </p:blipFill>
        <p:spPr>
          <a:xfrm>
            <a:off x="3352350" y="4998237"/>
            <a:ext cx="1459425" cy="126626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58"/>
          <p:cNvSpPr txBox="1"/>
          <p:nvPr>
            <p:ph type="title"/>
          </p:nvPr>
        </p:nvSpPr>
        <p:spPr>
          <a:xfrm>
            <a:off x="628663" y="-291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Herencia vs Cascada</a:t>
            </a:r>
            <a:endParaRPr/>
          </a:p>
        </p:txBody>
      </p:sp>
      <p:sp>
        <p:nvSpPr>
          <p:cNvPr id="460" name="Google Shape;460;p58"/>
          <p:cNvSpPr txBox="1"/>
          <p:nvPr>
            <p:ph idx="4294967295" type="body"/>
          </p:nvPr>
        </p:nvSpPr>
        <p:spPr>
          <a:xfrm>
            <a:off x="2119575" y="799200"/>
            <a:ext cx="6395700" cy="720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s-AR"/>
              <a:t>Donde se usa Herencia o Cascada?</a:t>
            </a:r>
            <a:endParaRPr b="1"/>
          </a:p>
          <a:p>
            <a:pPr indent="0" lvl="0" marL="0" rtl="0" algn="l">
              <a:spcBef>
                <a:spcPts val="1000"/>
              </a:spcBef>
              <a:spcAft>
                <a:spcPts val="0"/>
              </a:spcAft>
              <a:buNone/>
            </a:pPr>
            <a:r>
              <a:t/>
            </a:r>
            <a:endParaRPr b="1"/>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461" name="Google Shape;461;p58"/>
          <p:cNvSpPr/>
          <p:nvPr/>
        </p:nvSpPr>
        <p:spPr>
          <a:xfrm>
            <a:off x="791600" y="1282525"/>
            <a:ext cx="618300" cy="6468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3600">
                <a:solidFill>
                  <a:schemeClr val="lt1"/>
                </a:solidFill>
              </a:rPr>
              <a:t>p</a:t>
            </a:r>
            <a:endParaRPr b="1" sz="3600">
              <a:solidFill>
                <a:schemeClr val="lt1"/>
              </a:solidFill>
            </a:endParaRPr>
          </a:p>
        </p:txBody>
      </p:sp>
      <p:sp>
        <p:nvSpPr>
          <p:cNvPr id="462" name="Google Shape;462;p58"/>
          <p:cNvSpPr/>
          <p:nvPr/>
        </p:nvSpPr>
        <p:spPr>
          <a:xfrm>
            <a:off x="211688" y="5130150"/>
            <a:ext cx="2626200" cy="646800"/>
          </a:xfrm>
          <a:prstGeom prst="rect">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3600">
                <a:solidFill>
                  <a:schemeClr val="lt1"/>
                </a:solidFill>
              </a:rPr>
              <a:t>.destacada</a:t>
            </a:r>
            <a:endParaRPr b="1" sz="3600">
              <a:solidFill>
                <a:schemeClr val="lt1"/>
              </a:solidFill>
            </a:endParaRPr>
          </a:p>
        </p:txBody>
      </p:sp>
      <p:sp>
        <p:nvSpPr>
          <p:cNvPr id="463" name="Google Shape;463;p58"/>
          <p:cNvSpPr/>
          <p:nvPr/>
        </p:nvSpPr>
        <p:spPr>
          <a:xfrm>
            <a:off x="2584500" y="1925000"/>
            <a:ext cx="3073200" cy="646800"/>
          </a:xfrm>
          <a:prstGeom prst="rect">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3600">
                <a:solidFill>
                  <a:schemeClr val="lt1"/>
                </a:solidFill>
              </a:rPr>
              <a:t>p</a:t>
            </a:r>
            <a:r>
              <a:rPr b="1" lang="es-AR" sz="3600">
                <a:solidFill>
                  <a:schemeClr val="lt1"/>
                </a:solidFill>
              </a:rPr>
              <a:t>.destacada</a:t>
            </a:r>
            <a:endParaRPr b="1" sz="3600">
              <a:solidFill>
                <a:schemeClr val="lt1"/>
              </a:solidFill>
            </a:endParaRPr>
          </a:p>
        </p:txBody>
      </p:sp>
      <p:sp>
        <p:nvSpPr>
          <p:cNvPr id="464" name="Google Shape;464;p58"/>
          <p:cNvSpPr/>
          <p:nvPr/>
        </p:nvSpPr>
        <p:spPr>
          <a:xfrm>
            <a:off x="6013625" y="1772600"/>
            <a:ext cx="2184000" cy="6468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3600">
                <a:solidFill>
                  <a:schemeClr val="lt1"/>
                </a:solidFill>
              </a:rPr>
              <a:t>p#unico</a:t>
            </a:r>
            <a:endParaRPr b="1" sz="3600">
              <a:solidFill>
                <a:schemeClr val="lt1"/>
              </a:solidFill>
            </a:endParaRPr>
          </a:p>
        </p:txBody>
      </p:sp>
      <p:sp>
        <p:nvSpPr>
          <p:cNvPr id="465" name="Google Shape;465;p58"/>
          <p:cNvSpPr/>
          <p:nvPr/>
        </p:nvSpPr>
        <p:spPr>
          <a:xfrm>
            <a:off x="211700" y="4002413"/>
            <a:ext cx="1778100" cy="646800"/>
          </a:xfrm>
          <a:prstGeom prst="rect">
            <a:avLst/>
          </a:prstGeom>
          <a:solidFill>
            <a:srgbClr val="00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3600">
                <a:solidFill>
                  <a:schemeClr val="lt1"/>
                </a:solidFill>
              </a:rPr>
              <a:t>.span</a:t>
            </a:r>
            <a:endParaRPr b="1" sz="3600">
              <a:solidFill>
                <a:schemeClr val="lt1"/>
              </a:solidFill>
            </a:endParaRPr>
          </a:p>
        </p:txBody>
      </p:sp>
      <p:sp>
        <p:nvSpPr>
          <p:cNvPr id="466" name="Google Shape;466;p58"/>
          <p:cNvSpPr/>
          <p:nvPr/>
        </p:nvSpPr>
        <p:spPr>
          <a:xfrm>
            <a:off x="670100" y="2565063"/>
            <a:ext cx="861300" cy="6468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AR" sz="3600"/>
              <a:t>div</a:t>
            </a:r>
            <a:endParaRPr b="1" sz="3600"/>
          </a:p>
        </p:txBody>
      </p:sp>
      <p:cxnSp>
        <p:nvCxnSpPr>
          <p:cNvPr id="467" name="Google Shape;467;p58"/>
          <p:cNvCxnSpPr>
            <a:stCxn id="466" idx="0"/>
            <a:endCxn id="461" idx="2"/>
          </p:cNvCxnSpPr>
          <p:nvPr/>
        </p:nvCxnSpPr>
        <p:spPr>
          <a:xfrm rot="10800000">
            <a:off x="1100750" y="1929363"/>
            <a:ext cx="0" cy="635700"/>
          </a:xfrm>
          <a:prstGeom prst="straightConnector1">
            <a:avLst/>
          </a:prstGeom>
          <a:noFill/>
          <a:ln cap="flat" cmpd="sng" w="38100">
            <a:solidFill>
              <a:schemeClr val="dk1"/>
            </a:solidFill>
            <a:prstDash val="solid"/>
            <a:round/>
            <a:headEnd len="med" w="med" type="none"/>
            <a:tailEnd len="med" w="med" type="triangle"/>
          </a:ln>
        </p:spPr>
      </p:cxnSp>
      <p:cxnSp>
        <p:nvCxnSpPr>
          <p:cNvPr id="468" name="Google Shape;468;p58"/>
          <p:cNvCxnSpPr>
            <a:stCxn id="465" idx="0"/>
            <a:endCxn id="466" idx="2"/>
          </p:cNvCxnSpPr>
          <p:nvPr/>
        </p:nvCxnSpPr>
        <p:spPr>
          <a:xfrm rot="10800000">
            <a:off x="1100750" y="3211913"/>
            <a:ext cx="0" cy="790500"/>
          </a:xfrm>
          <a:prstGeom prst="straightConnector1">
            <a:avLst/>
          </a:prstGeom>
          <a:noFill/>
          <a:ln cap="flat" cmpd="sng" w="38100">
            <a:solidFill>
              <a:schemeClr val="dk1"/>
            </a:solidFill>
            <a:prstDash val="solid"/>
            <a:round/>
            <a:headEnd len="med" w="med" type="none"/>
            <a:tailEnd len="med" w="med" type="triangle"/>
          </a:ln>
        </p:spPr>
      </p:cxnSp>
      <p:cxnSp>
        <p:nvCxnSpPr>
          <p:cNvPr id="469" name="Google Shape;469;p58"/>
          <p:cNvCxnSpPr>
            <a:stCxn id="461" idx="3"/>
            <a:endCxn id="463" idx="0"/>
          </p:cNvCxnSpPr>
          <p:nvPr/>
        </p:nvCxnSpPr>
        <p:spPr>
          <a:xfrm>
            <a:off x="1409900" y="1605925"/>
            <a:ext cx="2711100" cy="319200"/>
          </a:xfrm>
          <a:prstGeom prst="bentConnector2">
            <a:avLst/>
          </a:prstGeom>
          <a:noFill/>
          <a:ln cap="flat" cmpd="sng" w="9525">
            <a:solidFill>
              <a:schemeClr val="dk2"/>
            </a:solidFill>
            <a:prstDash val="dash"/>
            <a:round/>
            <a:headEnd len="med" w="med" type="none"/>
            <a:tailEnd len="med" w="med" type="stealth"/>
          </a:ln>
        </p:spPr>
      </p:cxnSp>
      <p:cxnSp>
        <p:nvCxnSpPr>
          <p:cNvPr id="470" name="Google Shape;470;p58"/>
          <p:cNvCxnSpPr>
            <a:stCxn id="461" idx="3"/>
            <a:endCxn id="464" idx="0"/>
          </p:cNvCxnSpPr>
          <p:nvPr/>
        </p:nvCxnSpPr>
        <p:spPr>
          <a:xfrm>
            <a:off x="1409900" y="1605925"/>
            <a:ext cx="5695800" cy="166800"/>
          </a:xfrm>
          <a:prstGeom prst="bentConnector2">
            <a:avLst/>
          </a:prstGeom>
          <a:noFill/>
          <a:ln cap="flat" cmpd="sng" w="9525">
            <a:solidFill>
              <a:schemeClr val="dk2"/>
            </a:solidFill>
            <a:prstDash val="dash"/>
            <a:round/>
            <a:headEnd len="med" w="med" type="none"/>
            <a:tailEnd len="med" w="med" type="stealth"/>
          </a:ln>
        </p:spPr>
      </p:cxnSp>
      <p:cxnSp>
        <p:nvCxnSpPr>
          <p:cNvPr id="471" name="Google Shape;471;p58"/>
          <p:cNvCxnSpPr/>
          <p:nvPr/>
        </p:nvCxnSpPr>
        <p:spPr>
          <a:xfrm>
            <a:off x="4774025" y="1396800"/>
            <a:ext cx="1239600" cy="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58"/>
          <p:cNvCxnSpPr/>
          <p:nvPr/>
        </p:nvCxnSpPr>
        <p:spPr>
          <a:xfrm>
            <a:off x="6713381" y="1390716"/>
            <a:ext cx="1104900" cy="0"/>
          </a:xfrm>
          <a:prstGeom prst="straightConnector1">
            <a:avLst/>
          </a:prstGeom>
          <a:noFill/>
          <a:ln cap="flat" cmpd="sng" w="9525">
            <a:solidFill>
              <a:schemeClr val="dk2"/>
            </a:solidFill>
            <a:prstDash val="dash"/>
            <a:round/>
            <a:headEnd len="med" w="med" type="none"/>
            <a:tailEnd len="med" w="med" type="none"/>
          </a:ln>
        </p:spPr>
      </p:cxnSp>
      <p:sp>
        <p:nvSpPr>
          <p:cNvPr id="473" name="Google Shape;473;p58"/>
          <p:cNvSpPr txBox="1"/>
          <p:nvPr/>
        </p:nvSpPr>
        <p:spPr>
          <a:xfrm>
            <a:off x="3371025" y="2952800"/>
            <a:ext cx="2449200" cy="3093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200">
                <a:latin typeface="Proxima Nova"/>
                <a:ea typeface="Proxima Nova"/>
                <a:cs typeface="Proxima Nova"/>
                <a:sym typeface="Proxima Nova"/>
              </a:rPr>
              <a:t>HTML</a:t>
            </a:r>
            <a:endParaRPr b="1" sz="1200">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808080"/>
                </a:solidFill>
                <a:latin typeface="Proxima Nova"/>
                <a:ea typeface="Proxima Nova"/>
                <a:cs typeface="Proxima Nova"/>
                <a:sym typeface="Proxima Nova"/>
              </a:rPr>
              <a:t>&lt;</a:t>
            </a:r>
            <a:r>
              <a:rPr b="1" lang="es-AR" sz="1200">
                <a:solidFill>
                  <a:srgbClr val="569CD6"/>
                </a:solidFill>
                <a:latin typeface="Proxima Nova"/>
                <a:ea typeface="Proxima Nova"/>
                <a:cs typeface="Proxima Nova"/>
                <a:sym typeface="Proxima Nova"/>
              </a:rPr>
              <a:t>p</a:t>
            </a:r>
            <a:r>
              <a:rPr b="1" lang="es-AR" sz="1200">
                <a:solidFill>
                  <a:srgbClr val="808080"/>
                </a:solidFill>
                <a:latin typeface="Proxima Nova"/>
                <a:ea typeface="Proxima Nova"/>
                <a:cs typeface="Proxima Nova"/>
                <a:sym typeface="Proxima Nova"/>
              </a:rPr>
              <a:t>&gt;</a:t>
            </a:r>
            <a:r>
              <a:rPr b="1" lang="es-AR" sz="1200">
                <a:solidFill>
                  <a:srgbClr val="D4D4D4"/>
                </a:solidFill>
                <a:latin typeface="Proxima Nova"/>
                <a:ea typeface="Proxima Nova"/>
                <a:cs typeface="Proxima Nova"/>
                <a:sym typeface="Proxima Nova"/>
              </a:rPr>
              <a:t>Parrafo en Nivel 1</a:t>
            </a:r>
            <a:r>
              <a:rPr b="1" lang="es-AR" sz="1200">
                <a:solidFill>
                  <a:srgbClr val="808080"/>
                </a:solidFill>
                <a:latin typeface="Proxima Nova"/>
                <a:ea typeface="Proxima Nova"/>
                <a:cs typeface="Proxima Nova"/>
                <a:sym typeface="Proxima Nova"/>
              </a:rPr>
              <a:t>&lt;/</a:t>
            </a:r>
            <a:r>
              <a:rPr b="1" lang="es-AR" sz="1200">
                <a:solidFill>
                  <a:srgbClr val="569CD6"/>
                </a:solidFill>
                <a:latin typeface="Proxima Nova"/>
                <a:ea typeface="Proxima Nova"/>
                <a:cs typeface="Proxima Nova"/>
                <a:sym typeface="Proxima Nova"/>
              </a:rPr>
              <a:t>p</a:t>
            </a:r>
            <a:r>
              <a:rPr b="1" lang="es-AR" sz="1200">
                <a:solidFill>
                  <a:srgbClr val="808080"/>
                </a:solidFill>
                <a:latin typeface="Proxima Nova"/>
                <a:ea typeface="Proxima Nova"/>
                <a:cs typeface="Proxima Nova"/>
                <a:sym typeface="Proxima Nova"/>
              </a:rPr>
              <a:t>&gt;</a:t>
            </a:r>
            <a:endParaRPr b="1" sz="12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808080"/>
                </a:solidFill>
                <a:latin typeface="Proxima Nova"/>
                <a:ea typeface="Proxima Nova"/>
                <a:cs typeface="Proxima Nova"/>
                <a:sym typeface="Proxima Nova"/>
              </a:rPr>
              <a:t>&lt;</a:t>
            </a:r>
            <a:r>
              <a:rPr b="1" lang="es-AR" sz="1200">
                <a:solidFill>
                  <a:srgbClr val="569CD6"/>
                </a:solidFill>
                <a:latin typeface="Proxima Nova"/>
                <a:ea typeface="Proxima Nova"/>
                <a:cs typeface="Proxima Nova"/>
                <a:sym typeface="Proxima Nova"/>
              </a:rPr>
              <a:t>div</a:t>
            </a:r>
            <a:r>
              <a:rPr b="1" lang="es-AR" sz="1200">
                <a:solidFill>
                  <a:srgbClr val="808080"/>
                </a:solidFill>
                <a:latin typeface="Proxima Nova"/>
                <a:ea typeface="Proxima Nova"/>
                <a:cs typeface="Proxima Nova"/>
                <a:sym typeface="Proxima Nova"/>
              </a:rPr>
              <a:t>&gt;</a:t>
            </a:r>
            <a:endParaRPr b="1" sz="12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D4D4D4"/>
                </a:solidFill>
                <a:latin typeface="Proxima Nova"/>
                <a:ea typeface="Proxima Nova"/>
                <a:cs typeface="Proxima Nova"/>
                <a:sym typeface="Proxima Nova"/>
              </a:rPr>
              <a:t> </a:t>
            </a:r>
            <a:r>
              <a:rPr b="1" lang="es-AR" sz="1200">
                <a:solidFill>
                  <a:srgbClr val="808080"/>
                </a:solidFill>
                <a:latin typeface="Proxima Nova"/>
                <a:ea typeface="Proxima Nova"/>
                <a:cs typeface="Proxima Nova"/>
                <a:sym typeface="Proxima Nova"/>
              </a:rPr>
              <a:t>&lt;</a:t>
            </a:r>
            <a:r>
              <a:rPr b="1" lang="es-AR" sz="1200">
                <a:solidFill>
                  <a:srgbClr val="569CD6"/>
                </a:solidFill>
                <a:latin typeface="Proxima Nova"/>
                <a:ea typeface="Proxima Nova"/>
                <a:cs typeface="Proxima Nova"/>
                <a:sym typeface="Proxima Nova"/>
              </a:rPr>
              <a:t>p</a:t>
            </a:r>
            <a:r>
              <a:rPr b="1" lang="es-AR" sz="1200">
                <a:solidFill>
                  <a:srgbClr val="808080"/>
                </a:solidFill>
                <a:latin typeface="Proxima Nova"/>
                <a:ea typeface="Proxima Nova"/>
                <a:cs typeface="Proxima Nova"/>
                <a:sym typeface="Proxima Nova"/>
              </a:rPr>
              <a:t>&gt;</a:t>
            </a:r>
            <a:r>
              <a:rPr b="1" lang="es-AR" sz="1200">
                <a:solidFill>
                  <a:srgbClr val="D4D4D4"/>
                </a:solidFill>
                <a:latin typeface="Proxima Nova"/>
                <a:ea typeface="Proxima Nova"/>
                <a:cs typeface="Proxima Nova"/>
                <a:sym typeface="Proxima Nova"/>
              </a:rPr>
              <a:t>Parrafo en </a:t>
            </a:r>
            <a:r>
              <a:rPr b="1" lang="es-AR" sz="1200">
                <a:solidFill>
                  <a:srgbClr val="808080"/>
                </a:solidFill>
                <a:latin typeface="Proxima Nova"/>
                <a:ea typeface="Proxima Nova"/>
                <a:cs typeface="Proxima Nova"/>
                <a:sym typeface="Proxima Nova"/>
              </a:rPr>
              <a:t>&lt;</a:t>
            </a:r>
            <a:r>
              <a:rPr b="1" lang="es-AR" sz="1200">
                <a:solidFill>
                  <a:srgbClr val="569CD6"/>
                </a:solidFill>
                <a:latin typeface="Proxima Nova"/>
                <a:ea typeface="Proxima Nova"/>
                <a:cs typeface="Proxima Nova"/>
                <a:sym typeface="Proxima Nova"/>
              </a:rPr>
              <a:t>span</a:t>
            </a:r>
            <a:r>
              <a:rPr b="1" lang="es-AR" sz="1200">
                <a:solidFill>
                  <a:srgbClr val="808080"/>
                </a:solidFill>
                <a:latin typeface="Proxima Nova"/>
                <a:ea typeface="Proxima Nova"/>
                <a:cs typeface="Proxima Nova"/>
                <a:sym typeface="Proxima Nova"/>
              </a:rPr>
              <a:t>&gt;</a:t>
            </a:r>
            <a:r>
              <a:rPr b="1" lang="es-AR" sz="1200">
                <a:solidFill>
                  <a:srgbClr val="D4D4D4"/>
                </a:solidFill>
                <a:latin typeface="Proxima Nova"/>
                <a:ea typeface="Proxima Nova"/>
                <a:cs typeface="Proxima Nova"/>
                <a:sym typeface="Proxima Nova"/>
              </a:rPr>
              <a:t> Nivel 2 </a:t>
            </a:r>
            <a:r>
              <a:rPr b="1" lang="es-AR" sz="1200">
                <a:solidFill>
                  <a:srgbClr val="808080"/>
                </a:solidFill>
                <a:latin typeface="Proxima Nova"/>
                <a:ea typeface="Proxima Nova"/>
                <a:cs typeface="Proxima Nova"/>
                <a:sym typeface="Proxima Nova"/>
              </a:rPr>
              <a:t>&lt;/</a:t>
            </a:r>
            <a:r>
              <a:rPr b="1" lang="es-AR" sz="1200">
                <a:solidFill>
                  <a:srgbClr val="569CD6"/>
                </a:solidFill>
                <a:latin typeface="Proxima Nova"/>
                <a:ea typeface="Proxima Nova"/>
                <a:cs typeface="Proxima Nova"/>
                <a:sym typeface="Proxima Nova"/>
              </a:rPr>
              <a:t>span</a:t>
            </a:r>
            <a:r>
              <a:rPr b="1" lang="es-AR" sz="1200">
                <a:solidFill>
                  <a:srgbClr val="808080"/>
                </a:solidFill>
                <a:latin typeface="Proxima Nova"/>
                <a:ea typeface="Proxima Nova"/>
                <a:cs typeface="Proxima Nova"/>
                <a:sym typeface="Proxima Nova"/>
              </a:rPr>
              <a:t>&gt;&lt;/</a:t>
            </a:r>
            <a:r>
              <a:rPr b="1" lang="es-AR" sz="1200">
                <a:solidFill>
                  <a:srgbClr val="569CD6"/>
                </a:solidFill>
                <a:latin typeface="Proxima Nova"/>
                <a:ea typeface="Proxima Nova"/>
                <a:cs typeface="Proxima Nova"/>
                <a:sym typeface="Proxima Nova"/>
              </a:rPr>
              <a:t>p</a:t>
            </a:r>
            <a:r>
              <a:rPr b="1" lang="es-AR" sz="1200">
                <a:solidFill>
                  <a:srgbClr val="808080"/>
                </a:solidFill>
                <a:latin typeface="Proxima Nova"/>
                <a:ea typeface="Proxima Nova"/>
                <a:cs typeface="Proxima Nova"/>
                <a:sym typeface="Proxima Nova"/>
              </a:rPr>
              <a:t>&gt;</a:t>
            </a:r>
            <a:endParaRPr b="1" sz="12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808080"/>
                </a:solidFill>
                <a:latin typeface="Proxima Nova"/>
                <a:ea typeface="Proxima Nova"/>
                <a:cs typeface="Proxima Nova"/>
                <a:sym typeface="Proxima Nova"/>
              </a:rPr>
              <a:t>&lt;/</a:t>
            </a:r>
            <a:r>
              <a:rPr b="1" lang="es-AR" sz="1200">
                <a:solidFill>
                  <a:srgbClr val="569CD6"/>
                </a:solidFill>
                <a:latin typeface="Proxima Nova"/>
                <a:ea typeface="Proxima Nova"/>
                <a:cs typeface="Proxima Nova"/>
                <a:sym typeface="Proxima Nova"/>
              </a:rPr>
              <a:t>div</a:t>
            </a:r>
            <a:r>
              <a:rPr b="1" lang="es-AR" sz="1200">
                <a:solidFill>
                  <a:srgbClr val="808080"/>
                </a:solidFill>
                <a:latin typeface="Proxima Nova"/>
                <a:ea typeface="Proxima Nova"/>
                <a:cs typeface="Proxima Nova"/>
                <a:sym typeface="Proxima Nova"/>
              </a:rPr>
              <a:t>&gt;</a:t>
            </a:r>
            <a:endParaRPr b="1" sz="12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808080"/>
                </a:solidFill>
                <a:latin typeface="Proxima Nova"/>
                <a:ea typeface="Proxima Nova"/>
                <a:cs typeface="Proxima Nova"/>
                <a:sym typeface="Proxima Nova"/>
              </a:rPr>
              <a:t>&lt;</a:t>
            </a:r>
            <a:r>
              <a:rPr b="1" lang="es-AR" sz="1200">
                <a:solidFill>
                  <a:srgbClr val="569CD6"/>
                </a:solidFill>
                <a:latin typeface="Proxima Nova"/>
                <a:ea typeface="Proxima Nova"/>
                <a:cs typeface="Proxima Nova"/>
                <a:sym typeface="Proxima Nova"/>
              </a:rPr>
              <a:t>p</a:t>
            </a:r>
            <a:r>
              <a:rPr b="1" lang="es-AR" sz="1200">
                <a:solidFill>
                  <a:srgbClr val="D4D4D4"/>
                </a:solidFill>
                <a:latin typeface="Proxima Nova"/>
                <a:ea typeface="Proxima Nova"/>
                <a:cs typeface="Proxima Nova"/>
                <a:sym typeface="Proxima Nova"/>
              </a:rPr>
              <a:t> </a:t>
            </a:r>
            <a:r>
              <a:rPr b="1" lang="es-AR" sz="1200">
                <a:solidFill>
                  <a:srgbClr val="9CDCFE"/>
                </a:solidFill>
                <a:latin typeface="Proxima Nova"/>
                <a:ea typeface="Proxima Nova"/>
                <a:cs typeface="Proxima Nova"/>
                <a:sym typeface="Proxima Nova"/>
              </a:rPr>
              <a:t>class</a:t>
            </a:r>
            <a:r>
              <a:rPr b="1" lang="es-AR" sz="1200">
                <a:solidFill>
                  <a:srgbClr val="D4D4D4"/>
                </a:solidFill>
                <a:latin typeface="Proxima Nova"/>
                <a:ea typeface="Proxima Nova"/>
                <a:cs typeface="Proxima Nova"/>
                <a:sym typeface="Proxima Nova"/>
              </a:rPr>
              <a:t>=</a:t>
            </a:r>
            <a:r>
              <a:rPr b="1" lang="es-AR" sz="1200">
                <a:solidFill>
                  <a:srgbClr val="CE9178"/>
                </a:solidFill>
                <a:latin typeface="Proxima Nova"/>
                <a:ea typeface="Proxima Nova"/>
                <a:cs typeface="Proxima Nova"/>
                <a:sym typeface="Proxima Nova"/>
              </a:rPr>
              <a:t>'destacada'</a:t>
            </a:r>
            <a:r>
              <a:rPr b="1" lang="es-AR" sz="1200">
                <a:solidFill>
                  <a:srgbClr val="D4D4D4"/>
                </a:solidFill>
                <a:latin typeface="Proxima Nova"/>
                <a:ea typeface="Proxima Nova"/>
                <a:cs typeface="Proxima Nova"/>
                <a:sym typeface="Proxima Nova"/>
              </a:rPr>
              <a:t> </a:t>
            </a:r>
            <a:r>
              <a:rPr b="1" lang="es-AR" sz="1200">
                <a:solidFill>
                  <a:srgbClr val="808080"/>
                </a:solidFill>
                <a:latin typeface="Proxima Nova"/>
                <a:ea typeface="Proxima Nova"/>
                <a:cs typeface="Proxima Nova"/>
                <a:sym typeface="Proxima Nova"/>
              </a:rPr>
              <a:t>&gt;</a:t>
            </a:r>
            <a:r>
              <a:rPr b="1" lang="es-AR" sz="1200">
                <a:solidFill>
                  <a:srgbClr val="D4D4D4"/>
                </a:solidFill>
                <a:latin typeface="Proxima Nova"/>
                <a:ea typeface="Proxima Nova"/>
                <a:cs typeface="Proxima Nova"/>
                <a:sym typeface="Proxima Nova"/>
              </a:rPr>
              <a:t> Parrafo en Nivel 2</a:t>
            </a:r>
            <a:r>
              <a:rPr b="1" lang="es-AR" sz="1200">
                <a:solidFill>
                  <a:srgbClr val="808080"/>
                </a:solidFill>
                <a:latin typeface="Proxima Nova"/>
                <a:ea typeface="Proxima Nova"/>
                <a:cs typeface="Proxima Nova"/>
                <a:sym typeface="Proxima Nova"/>
              </a:rPr>
              <a:t>&lt;/</a:t>
            </a:r>
            <a:r>
              <a:rPr b="1" lang="es-AR" sz="1200">
                <a:solidFill>
                  <a:srgbClr val="569CD6"/>
                </a:solidFill>
                <a:latin typeface="Proxima Nova"/>
                <a:ea typeface="Proxima Nova"/>
                <a:cs typeface="Proxima Nova"/>
                <a:sym typeface="Proxima Nova"/>
              </a:rPr>
              <a:t>p</a:t>
            </a:r>
            <a:r>
              <a:rPr b="1" lang="es-AR" sz="1200">
                <a:solidFill>
                  <a:srgbClr val="808080"/>
                </a:solidFill>
                <a:latin typeface="Proxima Nova"/>
                <a:ea typeface="Proxima Nova"/>
                <a:cs typeface="Proxima Nova"/>
                <a:sym typeface="Proxima Nova"/>
              </a:rPr>
              <a:t>&gt;</a:t>
            </a:r>
            <a:endParaRPr b="1" sz="12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t/>
            </a:r>
            <a:endParaRPr b="1" sz="12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200">
                <a:solidFill>
                  <a:srgbClr val="808080"/>
                </a:solidFill>
                <a:latin typeface="Proxima Nova"/>
                <a:ea typeface="Proxima Nova"/>
                <a:cs typeface="Proxima Nova"/>
                <a:sym typeface="Proxima Nova"/>
              </a:rPr>
              <a:t>&lt;</a:t>
            </a:r>
            <a:r>
              <a:rPr b="1" lang="es-AR" sz="1200">
                <a:solidFill>
                  <a:srgbClr val="569CD6"/>
                </a:solidFill>
                <a:latin typeface="Proxima Nova"/>
                <a:ea typeface="Proxima Nova"/>
                <a:cs typeface="Proxima Nova"/>
                <a:sym typeface="Proxima Nova"/>
              </a:rPr>
              <a:t>p</a:t>
            </a:r>
            <a:r>
              <a:rPr b="1" lang="es-AR" sz="1200">
                <a:solidFill>
                  <a:srgbClr val="D4D4D4"/>
                </a:solidFill>
                <a:latin typeface="Proxima Nova"/>
                <a:ea typeface="Proxima Nova"/>
                <a:cs typeface="Proxima Nova"/>
                <a:sym typeface="Proxima Nova"/>
              </a:rPr>
              <a:t> </a:t>
            </a:r>
            <a:r>
              <a:rPr b="1" lang="es-AR" sz="1200">
                <a:solidFill>
                  <a:srgbClr val="9CDCFE"/>
                </a:solidFill>
                <a:latin typeface="Proxima Nova"/>
                <a:ea typeface="Proxima Nova"/>
                <a:cs typeface="Proxima Nova"/>
                <a:sym typeface="Proxima Nova"/>
              </a:rPr>
              <a:t>id</a:t>
            </a:r>
            <a:r>
              <a:rPr b="1" lang="es-AR" sz="1200">
                <a:solidFill>
                  <a:srgbClr val="D4D4D4"/>
                </a:solidFill>
                <a:latin typeface="Proxima Nova"/>
                <a:ea typeface="Proxima Nova"/>
                <a:cs typeface="Proxima Nova"/>
                <a:sym typeface="Proxima Nova"/>
              </a:rPr>
              <a:t>=</a:t>
            </a:r>
            <a:r>
              <a:rPr b="1" lang="es-AR" sz="1200">
                <a:solidFill>
                  <a:srgbClr val="CE9178"/>
                </a:solidFill>
                <a:latin typeface="Proxima Nova"/>
                <a:ea typeface="Proxima Nova"/>
                <a:cs typeface="Proxima Nova"/>
                <a:sym typeface="Proxima Nova"/>
              </a:rPr>
              <a:t>"unico"</a:t>
            </a:r>
            <a:r>
              <a:rPr b="1" lang="es-AR" sz="1200">
                <a:solidFill>
                  <a:srgbClr val="808080"/>
                </a:solidFill>
                <a:latin typeface="Proxima Nova"/>
                <a:ea typeface="Proxima Nova"/>
                <a:cs typeface="Proxima Nova"/>
                <a:sym typeface="Proxima Nova"/>
              </a:rPr>
              <a:t>&gt;</a:t>
            </a:r>
            <a:r>
              <a:rPr b="1" lang="es-AR" sz="1200">
                <a:solidFill>
                  <a:srgbClr val="D4D4D4"/>
                </a:solidFill>
                <a:latin typeface="Proxima Nova"/>
                <a:ea typeface="Proxima Nova"/>
                <a:cs typeface="Proxima Nova"/>
                <a:sym typeface="Proxima Nova"/>
              </a:rPr>
              <a:t>Parrafo Unico</a:t>
            </a:r>
            <a:r>
              <a:rPr b="1" lang="es-AR" sz="1200">
                <a:solidFill>
                  <a:srgbClr val="808080"/>
                </a:solidFill>
                <a:latin typeface="Proxima Nova"/>
                <a:ea typeface="Proxima Nova"/>
                <a:cs typeface="Proxima Nova"/>
                <a:sym typeface="Proxima Nova"/>
              </a:rPr>
              <a:t>&lt;/</a:t>
            </a:r>
            <a:r>
              <a:rPr b="1" lang="es-AR" sz="1200">
                <a:solidFill>
                  <a:srgbClr val="569CD6"/>
                </a:solidFill>
                <a:latin typeface="Proxima Nova"/>
                <a:ea typeface="Proxima Nova"/>
                <a:cs typeface="Proxima Nova"/>
                <a:sym typeface="Proxima Nova"/>
              </a:rPr>
              <a:t>p</a:t>
            </a:r>
            <a:r>
              <a:rPr b="1" lang="es-AR" sz="1200">
                <a:solidFill>
                  <a:srgbClr val="808080"/>
                </a:solidFill>
                <a:latin typeface="Proxima Nova"/>
                <a:ea typeface="Proxima Nova"/>
                <a:cs typeface="Proxima Nova"/>
                <a:sym typeface="Proxima Nova"/>
              </a:rPr>
              <a:t>&gt;</a:t>
            </a:r>
            <a:endParaRPr b="1" sz="1200">
              <a:solidFill>
                <a:srgbClr val="808080"/>
              </a:solidFill>
              <a:latin typeface="Proxima Nova"/>
              <a:ea typeface="Proxima Nova"/>
              <a:cs typeface="Proxima Nova"/>
              <a:sym typeface="Proxima Nova"/>
            </a:endParaRPr>
          </a:p>
        </p:txBody>
      </p:sp>
      <p:sp>
        <p:nvSpPr>
          <p:cNvPr id="474" name="Google Shape;474;p58"/>
          <p:cNvSpPr txBox="1"/>
          <p:nvPr/>
        </p:nvSpPr>
        <p:spPr>
          <a:xfrm>
            <a:off x="6138025" y="2343200"/>
            <a:ext cx="2949600" cy="4512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latin typeface="Proxima Nova"/>
                <a:ea typeface="Proxima Nova"/>
                <a:cs typeface="Proxima Nova"/>
                <a:sym typeface="Proxima Nova"/>
              </a:rPr>
              <a:t>CSS</a:t>
            </a:r>
            <a:endParaRPr b="1" sz="1500">
              <a:latin typeface="Proxima Nova"/>
              <a:ea typeface="Proxima Nova"/>
              <a:cs typeface="Proxima Nova"/>
              <a:sym typeface="Proxima Nova"/>
            </a:endParaRPr>
          </a:p>
          <a:p>
            <a:pPr indent="0" lvl="0" marL="0" rtl="0" algn="l">
              <a:lnSpc>
                <a:spcPct val="135714"/>
              </a:lnSpc>
              <a:spcBef>
                <a:spcPts val="0"/>
              </a:spcBef>
              <a:spcAft>
                <a:spcPts val="0"/>
              </a:spcAft>
              <a:buClr>
                <a:schemeClr val="dk1"/>
              </a:buClr>
              <a:buSzPts val="1100"/>
              <a:buFont typeface="Arial"/>
              <a:buNone/>
            </a:pPr>
            <a:r>
              <a:rPr b="1" lang="es-AR" sz="1500">
                <a:solidFill>
                  <a:srgbClr val="800000"/>
                </a:solidFill>
                <a:latin typeface="Courier New"/>
                <a:ea typeface="Courier New"/>
                <a:cs typeface="Courier New"/>
                <a:sym typeface="Courier New"/>
              </a:rPr>
              <a:t>p</a:t>
            </a:r>
            <a:r>
              <a:rPr b="1" lang="es-AR" sz="1500">
                <a:solidFill>
                  <a:schemeClr val="dk1"/>
                </a:solidFill>
                <a:latin typeface="Courier New"/>
                <a:ea typeface="Courier New"/>
                <a:cs typeface="Courier New"/>
                <a:sym typeface="Courier New"/>
              </a:rPr>
              <a:t>{</a:t>
            </a:r>
            <a:endParaRPr b="1" sz="15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AR" sz="1500">
                <a:solidFill>
                  <a:schemeClr val="dk1"/>
                </a:solidFill>
                <a:latin typeface="Courier New"/>
                <a:ea typeface="Courier New"/>
                <a:cs typeface="Courier New"/>
                <a:sym typeface="Courier New"/>
              </a:rPr>
              <a:t>   </a:t>
            </a:r>
            <a:r>
              <a:rPr b="1" lang="es-AR" sz="1500">
                <a:solidFill>
                  <a:srgbClr val="FF0000"/>
                </a:solidFill>
                <a:latin typeface="Courier New"/>
                <a:ea typeface="Courier New"/>
                <a:cs typeface="Courier New"/>
                <a:sym typeface="Courier New"/>
              </a:rPr>
              <a:t>color</a:t>
            </a:r>
            <a:r>
              <a:rPr b="1" lang="es-AR" sz="1500">
                <a:solidFill>
                  <a:schemeClr val="dk1"/>
                </a:solidFill>
                <a:latin typeface="Courier New"/>
                <a:ea typeface="Courier New"/>
                <a:cs typeface="Courier New"/>
                <a:sym typeface="Courier New"/>
              </a:rPr>
              <a:t>: </a:t>
            </a:r>
            <a:r>
              <a:rPr b="1" lang="es-AR" sz="1500">
                <a:solidFill>
                  <a:srgbClr val="0451A5"/>
                </a:solidFill>
                <a:latin typeface="Courier New"/>
                <a:ea typeface="Courier New"/>
                <a:cs typeface="Courier New"/>
                <a:sym typeface="Courier New"/>
              </a:rPr>
              <a:t>blue</a:t>
            </a:r>
            <a:r>
              <a:rPr b="1" lang="es-AR" sz="1500">
                <a:solidFill>
                  <a:schemeClr val="dk1"/>
                </a:solidFill>
                <a:latin typeface="Courier New"/>
                <a:ea typeface="Courier New"/>
                <a:cs typeface="Courier New"/>
                <a:sym typeface="Courier New"/>
              </a:rPr>
              <a:t>;   }</a:t>
            </a:r>
            <a:endParaRPr b="1" sz="15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AR" sz="1500">
                <a:solidFill>
                  <a:schemeClr val="dk1"/>
                </a:solidFill>
                <a:latin typeface="Courier New"/>
                <a:ea typeface="Courier New"/>
                <a:cs typeface="Courier New"/>
                <a:sym typeface="Courier New"/>
              </a:rPr>
              <a:t> </a:t>
            </a:r>
            <a:r>
              <a:rPr b="1" lang="es-AR" sz="1500">
                <a:solidFill>
                  <a:srgbClr val="800000"/>
                </a:solidFill>
                <a:latin typeface="Courier New"/>
                <a:ea typeface="Courier New"/>
                <a:cs typeface="Courier New"/>
                <a:sym typeface="Courier New"/>
              </a:rPr>
              <a:t>div</a:t>
            </a:r>
            <a:r>
              <a:rPr b="1" lang="es-AR" sz="1500">
                <a:solidFill>
                  <a:schemeClr val="dk1"/>
                </a:solidFill>
                <a:latin typeface="Courier New"/>
                <a:ea typeface="Courier New"/>
                <a:cs typeface="Courier New"/>
                <a:sym typeface="Courier New"/>
              </a:rPr>
              <a:t>{</a:t>
            </a:r>
            <a:endParaRPr b="1" sz="15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AR" sz="1500">
                <a:solidFill>
                  <a:schemeClr val="dk1"/>
                </a:solidFill>
                <a:latin typeface="Courier New"/>
                <a:ea typeface="Courier New"/>
                <a:cs typeface="Courier New"/>
                <a:sym typeface="Courier New"/>
              </a:rPr>
              <a:t>    </a:t>
            </a:r>
            <a:r>
              <a:rPr b="1" lang="es-AR" sz="1500">
                <a:solidFill>
                  <a:srgbClr val="FF0000"/>
                </a:solidFill>
                <a:latin typeface="Courier New"/>
                <a:ea typeface="Courier New"/>
                <a:cs typeface="Courier New"/>
                <a:sym typeface="Courier New"/>
              </a:rPr>
              <a:t>font-weight</a:t>
            </a:r>
            <a:r>
              <a:rPr b="1" lang="es-AR" sz="1500">
                <a:solidFill>
                  <a:schemeClr val="dk1"/>
                </a:solidFill>
                <a:latin typeface="Courier New"/>
                <a:ea typeface="Courier New"/>
                <a:cs typeface="Courier New"/>
                <a:sym typeface="Courier New"/>
              </a:rPr>
              <a:t>: </a:t>
            </a:r>
            <a:r>
              <a:rPr b="1" lang="es-AR" sz="1500">
                <a:solidFill>
                  <a:srgbClr val="0451A5"/>
                </a:solidFill>
                <a:latin typeface="Courier New"/>
                <a:ea typeface="Courier New"/>
                <a:cs typeface="Courier New"/>
                <a:sym typeface="Courier New"/>
              </a:rPr>
              <a:t>bold</a:t>
            </a:r>
            <a:r>
              <a:rPr b="1" lang="es-AR" sz="1500">
                <a:solidFill>
                  <a:schemeClr val="dk1"/>
                </a:solidFill>
                <a:latin typeface="Courier New"/>
                <a:ea typeface="Courier New"/>
                <a:cs typeface="Courier New"/>
                <a:sym typeface="Courier New"/>
              </a:rPr>
              <a:t>;   }</a:t>
            </a:r>
            <a:endParaRPr b="1" sz="15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AR" sz="1500">
                <a:solidFill>
                  <a:schemeClr val="dk1"/>
                </a:solidFill>
                <a:latin typeface="Courier New"/>
                <a:ea typeface="Courier New"/>
                <a:cs typeface="Courier New"/>
                <a:sym typeface="Courier New"/>
              </a:rPr>
              <a:t> </a:t>
            </a:r>
            <a:r>
              <a:rPr b="1" lang="es-AR" sz="1500">
                <a:solidFill>
                  <a:srgbClr val="800000"/>
                </a:solidFill>
                <a:latin typeface="Courier New"/>
                <a:ea typeface="Courier New"/>
                <a:cs typeface="Courier New"/>
                <a:sym typeface="Courier New"/>
              </a:rPr>
              <a:t>span</a:t>
            </a:r>
            <a:r>
              <a:rPr b="1" lang="es-AR" sz="1500">
                <a:solidFill>
                  <a:schemeClr val="dk1"/>
                </a:solidFill>
                <a:latin typeface="Courier New"/>
                <a:ea typeface="Courier New"/>
                <a:cs typeface="Courier New"/>
                <a:sym typeface="Courier New"/>
              </a:rPr>
              <a:t>{</a:t>
            </a:r>
            <a:endParaRPr b="1" sz="15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AR" sz="1500">
                <a:solidFill>
                  <a:schemeClr val="dk1"/>
                </a:solidFill>
                <a:latin typeface="Courier New"/>
                <a:ea typeface="Courier New"/>
                <a:cs typeface="Courier New"/>
                <a:sym typeface="Courier New"/>
              </a:rPr>
              <a:t>   </a:t>
            </a:r>
            <a:r>
              <a:rPr b="1" lang="es-AR" sz="1500">
                <a:solidFill>
                  <a:srgbClr val="FF0000"/>
                </a:solidFill>
                <a:latin typeface="Courier New"/>
                <a:ea typeface="Courier New"/>
                <a:cs typeface="Courier New"/>
                <a:sym typeface="Courier New"/>
              </a:rPr>
              <a:t>color</a:t>
            </a:r>
            <a:r>
              <a:rPr b="1" lang="es-AR" sz="1500">
                <a:solidFill>
                  <a:schemeClr val="dk1"/>
                </a:solidFill>
                <a:latin typeface="Courier New"/>
                <a:ea typeface="Courier New"/>
                <a:cs typeface="Courier New"/>
                <a:sym typeface="Courier New"/>
              </a:rPr>
              <a:t>: </a:t>
            </a:r>
            <a:r>
              <a:rPr b="1" lang="es-AR" sz="1500">
                <a:solidFill>
                  <a:srgbClr val="0451A5"/>
                </a:solidFill>
                <a:latin typeface="Courier New"/>
                <a:ea typeface="Courier New"/>
                <a:cs typeface="Courier New"/>
                <a:sym typeface="Courier New"/>
              </a:rPr>
              <a:t>cyan</a:t>
            </a:r>
            <a:r>
              <a:rPr b="1" lang="es-AR" sz="1500">
                <a:solidFill>
                  <a:schemeClr val="dk1"/>
                </a:solidFill>
                <a:latin typeface="Courier New"/>
                <a:ea typeface="Courier New"/>
                <a:cs typeface="Courier New"/>
                <a:sym typeface="Courier New"/>
              </a:rPr>
              <a:t>;    }</a:t>
            </a:r>
            <a:endParaRPr b="1" sz="15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AR" sz="1500">
                <a:solidFill>
                  <a:schemeClr val="dk1"/>
                </a:solidFill>
                <a:latin typeface="Courier New"/>
                <a:ea typeface="Courier New"/>
                <a:cs typeface="Courier New"/>
                <a:sym typeface="Courier New"/>
              </a:rPr>
              <a:t> </a:t>
            </a:r>
            <a:r>
              <a:rPr b="1" lang="es-AR" sz="1500">
                <a:solidFill>
                  <a:srgbClr val="800000"/>
                </a:solidFill>
                <a:latin typeface="Courier New"/>
                <a:ea typeface="Courier New"/>
                <a:cs typeface="Courier New"/>
                <a:sym typeface="Courier New"/>
              </a:rPr>
              <a:t>.destacada</a:t>
            </a:r>
            <a:r>
              <a:rPr b="1" lang="es-AR" sz="1500">
                <a:solidFill>
                  <a:schemeClr val="dk1"/>
                </a:solidFill>
                <a:latin typeface="Courier New"/>
                <a:ea typeface="Courier New"/>
                <a:cs typeface="Courier New"/>
                <a:sym typeface="Courier New"/>
              </a:rPr>
              <a:t> {</a:t>
            </a:r>
            <a:endParaRPr b="1" sz="15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AR" sz="1500">
                <a:solidFill>
                  <a:schemeClr val="dk1"/>
                </a:solidFill>
                <a:latin typeface="Courier New"/>
                <a:ea typeface="Courier New"/>
                <a:cs typeface="Courier New"/>
                <a:sym typeface="Courier New"/>
              </a:rPr>
              <a:t>   </a:t>
            </a:r>
            <a:r>
              <a:rPr b="1" lang="es-AR" sz="1500">
                <a:solidFill>
                  <a:srgbClr val="FF0000"/>
                </a:solidFill>
                <a:latin typeface="Courier New"/>
                <a:ea typeface="Courier New"/>
                <a:cs typeface="Courier New"/>
                <a:sym typeface="Courier New"/>
              </a:rPr>
              <a:t>color</a:t>
            </a:r>
            <a:r>
              <a:rPr b="1" lang="es-AR" sz="1500">
                <a:solidFill>
                  <a:schemeClr val="dk1"/>
                </a:solidFill>
                <a:latin typeface="Courier New"/>
                <a:ea typeface="Courier New"/>
                <a:cs typeface="Courier New"/>
                <a:sym typeface="Courier New"/>
              </a:rPr>
              <a:t>:</a:t>
            </a:r>
            <a:r>
              <a:rPr b="1" lang="es-AR" sz="1500">
                <a:solidFill>
                  <a:srgbClr val="0451A5"/>
                </a:solidFill>
                <a:latin typeface="Courier New"/>
                <a:ea typeface="Courier New"/>
                <a:cs typeface="Courier New"/>
                <a:sym typeface="Courier New"/>
              </a:rPr>
              <a:t>green</a:t>
            </a:r>
            <a:r>
              <a:rPr b="1" lang="es-AR" sz="1500">
                <a:solidFill>
                  <a:schemeClr val="dk1"/>
                </a:solidFill>
                <a:latin typeface="Courier New"/>
                <a:ea typeface="Courier New"/>
                <a:cs typeface="Courier New"/>
                <a:sym typeface="Courier New"/>
              </a:rPr>
              <a:t>;   }</a:t>
            </a:r>
            <a:endParaRPr b="1" sz="15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AR" sz="1500">
                <a:solidFill>
                  <a:schemeClr val="dk1"/>
                </a:solidFill>
                <a:latin typeface="Courier New"/>
                <a:ea typeface="Courier New"/>
                <a:cs typeface="Courier New"/>
                <a:sym typeface="Courier New"/>
              </a:rPr>
              <a:t> </a:t>
            </a:r>
            <a:r>
              <a:rPr b="1" lang="es-AR" sz="1500">
                <a:solidFill>
                  <a:srgbClr val="800000"/>
                </a:solidFill>
                <a:latin typeface="Courier New"/>
                <a:ea typeface="Courier New"/>
                <a:cs typeface="Courier New"/>
                <a:sym typeface="Courier New"/>
              </a:rPr>
              <a:t>p.destacada</a:t>
            </a:r>
            <a:r>
              <a:rPr b="1" lang="es-AR" sz="1500">
                <a:solidFill>
                  <a:schemeClr val="dk1"/>
                </a:solidFill>
                <a:latin typeface="Courier New"/>
                <a:ea typeface="Courier New"/>
                <a:cs typeface="Courier New"/>
                <a:sym typeface="Courier New"/>
              </a:rPr>
              <a:t> {</a:t>
            </a:r>
            <a:endParaRPr b="1" sz="15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AR" sz="1500">
                <a:solidFill>
                  <a:schemeClr val="dk1"/>
                </a:solidFill>
                <a:latin typeface="Courier New"/>
                <a:ea typeface="Courier New"/>
                <a:cs typeface="Courier New"/>
                <a:sym typeface="Courier New"/>
              </a:rPr>
              <a:t>   </a:t>
            </a:r>
            <a:r>
              <a:rPr b="1" lang="es-AR" sz="1500">
                <a:solidFill>
                  <a:srgbClr val="FF0000"/>
                </a:solidFill>
                <a:latin typeface="Courier New"/>
                <a:ea typeface="Courier New"/>
                <a:cs typeface="Courier New"/>
                <a:sym typeface="Courier New"/>
              </a:rPr>
              <a:t>color</a:t>
            </a:r>
            <a:r>
              <a:rPr b="1" lang="es-AR" sz="1500">
                <a:solidFill>
                  <a:schemeClr val="dk1"/>
                </a:solidFill>
                <a:latin typeface="Courier New"/>
                <a:ea typeface="Courier New"/>
                <a:cs typeface="Courier New"/>
                <a:sym typeface="Courier New"/>
              </a:rPr>
              <a:t>:</a:t>
            </a:r>
            <a:r>
              <a:rPr b="1" lang="es-AR" sz="1500">
                <a:solidFill>
                  <a:srgbClr val="0451A5"/>
                </a:solidFill>
                <a:latin typeface="Courier New"/>
                <a:ea typeface="Courier New"/>
                <a:cs typeface="Courier New"/>
                <a:sym typeface="Courier New"/>
              </a:rPr>
              <a:t>orange</a:t>
            </a:r>
            <a:r>
              <a:rPr b="1" lang="es-AR" sz="1500">
                <a:solidFill>
                  <a:schemeClr val="dk1"/>
                </a:solidFill>
                <a:latin typeface="Courier New"/>
                <a:ea typeface="Courier New"/>
                <a:cs typeface="Courier New"/>
                <a:sym typeface="Courier New"/>
              </a:rPr>
              <a:t>;   }</a:t>
            </a:r>
            <a:endParaRPr b="1" sz="15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AR" sz="1500">
                <a:solidFill>
                  <a:schemeClr val="dk1"/>
                </a:solidFill>
                <a:latin typeface="Courier New"/>
                <a:ea typeface="Courier New"/>
                <a:cs typeface="Courier New"/>
                <a:sym typeface="Courier New"/>
              </a:rPr>
              <a:t> </a:t>
            </a:r>
            <a:r>
              <a:rPr b="1" lang="es-AR" sz="1500">
                <a:solidFill>
                  <a:srgbClr val="800000"/>
                </a:solidFill>
                <a:latin typeface="Courier New"/>
                <a:ea typeface="Courier New"/>
                <a:cs typeface="Courier New"/>
                <a:sym typeface="Courier New"/>
              </a:rPr>
              <a:t>p#unico</a:t>
            </a:r>
            <a:r>
              <a:rPr b="1" lang="es-AR" sz="1500">
                <a:solidFill>
                  <a:schemeClr val="dk1"/>
                </a:solidFill>
                <a:latin typeface="Courier New"/>
                <a:ea typeface="Courier New"/>
                <a:cs typeface="Courier New"/>
                <a:sym typeface="Courier New"/>
              </a:rPr>
              <a:t>{</a:t>
            </a:r>
            <a:endParaRPr b="1" sz="15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b="1" lang="es-AR" sz="1500">
                <a:solidFill>
                  <a:schemeClr val="dk1"/>
                </a:solidFill>
                <a:latin typeface="Courier New"/>
                <a:ea typeface="Courier New"/>
                <a:cs typeface="Courier New"/>
                <a:sym typeface="Courier New"/>
              </a:rPr>
              <a:t>   </a:t>
            </a:r>
            <a:r>
              <a:rPr b="1" lang="es-AR" sz="1500">
                <a:solidFill>
                  <a:srgbClr val="FF0000"/>
                </a:solidFill>
                <a:latin typeface="Courier New"/>
                <a:ea typeface="Courier New"/>
                <a:cs typeface="Courier New"/>
                <a:sym typeface="Courier New"/>
              </a:rPr>
              <a:t>color</a:t>
            </a:r>
            <a:r>
              <a:rPr b="1" lang="es-AR" sz="1500">
                <a:solidFill>
                  <a:schemeClr val="dk1"/>
                </a:solidFill>
                <a:latin typeface="Courier New"/>
                <a:ea typeface="Courier New"/>
                <a:cs typeface="Courier New"/>
                <a:sym typeface="Courier New"/>
              </a:rPr>
              <a:t>:</a:t>
            </a:r>
            <a:r>
              <a:rPr b="1" lang="es-AR" sz="1500">
                <a:solidFill>
                  <a:srgbClr val="0451A5"/>
                </a:solidFill>
                <a:latin typeface="Courier New"/>
                <a:ea typeface="Courier New"/>
                <a:cs typeface="Courier New"/>
                <a:sym typeface="Courier New"/>
              </a:rPr>
              <a:t>red</a:t>
            </a:r>
            <a:r>
              <a:rPr b="1" lang="es-AR" sz="1500">
                <a:solidFill>
                  <a:schemeClr val="dk1"/>
                </a:solidFill>
                <a:latin typeface="Courier New"/>
                <a:ea typeface="Courier New"/>
                <a:cs typeface="Courier New"/>
                <a:sym typeface="Courier New"/>
              </a:rPr>
              <a:t>;    }</a:t>
            </a:r>
            <a:endParaRPr b="1" sz="150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600">
              <a:latin typeface="Proxima Nova"/>
              <a:ea typeface="Proxima Nova"/>
              <a:cs typeface="Proxima Nova"/>
              <a:sym typeface="Proxima Nova"/>
            </a:endParaRPr>
          </a:p>
        </p:txBody>
      </p:sp>
      <p:pic>
        <p:nvPicPr>
          <p:cNvPr id="475" name="Google Shape;475;p58"/>
          <p:cNvPicPr preferRelativeResize="0"/>
          <p:nvPr/>
        </p:nvPicPr>
        <p:blipFill>
          <a:blip r:embed="rId3">
            <a:alphaModFix/>
          </a:blip>
          <a:stretch>
            <a:fillRect/>
          </a:stretch>
        </p:blipFill>
        <p:spPr>
          <a:xfrm>
            <a:off x="4466173" y="5561027"/>
            <a:ext cx="1191515" cy="103294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59"/>
          <p:cNvSpPr txBox="1"/>
          <p:nvPr>
            <p:ph type="title"/>
          </p:nvPr>
        </p:nvSpPr>
        <p:spPr>
          <a:xfrm>
            <a:off x="628663" y="7329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Ejercicio - Pseudo-Clases &amp; Pseudo-Elements</a:t>
            </a:r>
            <a:endParaRPr/>
          </a:p>
        </p:txBody>
      </p:sp>
      <p:sp>
        <p:nvSpPr>
          <p:cNvPr id="481" name="Google Shape;481;p59"/>
          <p:cNvSpPr txBox="1"/>
          <p:nvPr>
            <p:ph idx="4294967295" type="body"/>
          </p:nvPr>
        </p:nvSpPr>
        <p:spPr>
          <a:xfrm>
            <a:off x="387900" y="2411400"/>
            <a:ext cx="8520600" cy="3406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sz="2000"/>
              <a:t>Diseñe un botón para un link que debe:</a:t>
            </a:r>
            <a:endParaRPr sz="2000"/>
          </a:p>
          <a:p>
            <a:pPr indent="-355600" lvl="0" marL="457200" rtl="0" algn="l">
              <a:spcBef>
                <a:spcPts val="1000"/>
              </a:spcBef>
              <a:spcAft>
                <a:spcPts val="0"/>
              </a:spcAft>
              <a:buSzPts val="2000"/>
              <a:buChar char="•"/>
            </a:pPr>
            <a:r>
              <a:rPr lang="es-AR" sz="2000"/>
              <a:t>Cambiar levemente su color al pasar por arriba </a:t>
            </a:r>
            <a:endParaRPr sz="2000"/>
          </a:p>
          <a:p>
            <a:pPr indent="-355600" lvl="0" marL="457200" rtl="0" algn="l">
              <a:spcBef>
                <a:spcPts val="0"/>
              </a:spcBef>
              <a:spcAft>
                <a:spcPts val="0"/>
              </a:spcAft>
              <a:buSzPts val="2000"/>
              <a:buChar char="•"/>
            </a:pPr>
            <a:r>
              <a:rPr lang="es-AR" sz="2000"/>
              <a:t>Cambiar de color al hacer click.</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b="1" lang="es-AR" sz="2000"/>
              <a:t>pseudo-elements</a:t>
            </a:r>
            <a:endParaRPr b="1" sz="2000"/>
          </a:p>
          <a:p>
            <a:pPr indent="-355600" lvl="0" marL="457200" rtl="0" algn="l">
              <a:spcBef>
                <a:spcPts val="1000"/>
              </a:spcBef>
              <a:spcAft>
                <a:spcPts val="0"/>
              </a:spcAft>
              <a:buSzPts val="2000"/>
              <a:buChar char="•"/>
            </a:pPr>
            <a:r>
              <a:rPr lang="es-AR" sz="2000"/>
              <a:t>Escriba un párrafo que </a:t>
            </a:r>
            <a:endParaRPr sz="2000"/>
          </a:p>
          <a:p>
            <a:pPr indent="-355600" lvl="1" marL="914400" rtl="0" algn="l">
              <a:spcBef>
                <a:spcPts val="0"/>
              </a:spcBef>
              <a:spcAft>
                <a:spcPts val="0"/>
              </a:spcAft>
              <a:buSzPts val="2000"/>
              <a:buChar char="•"/>
            </a:pPr>
            <a:r>
              <a:rPr lang="es-AR" sz="2000"/>
              <a:t>Tenga la primera letra siempre más grande y de color naranja.</a:t>
            </a:r>
            <a:endParaRPr sz="2000"/>
          </a:p>
          <a:p>
            <a:pPr indent="-355600" lvl="1" marL="914400" rtl="0" algn="l">
              <a:spcBef>
                <a:spcPts val="0"/>
              </a:spcBef>
              <a:spcAft>
                <a:spcPts val="0"/>
              </a:spcAft>
              <a:buSzPts val="2000"/>
              <a:buChar char="•"/>
            </a:pPr>
            <a:r>
              <a:rPr lang="es-AR" sz="2000"/>
              <a:t>Cuando seleccionas texto en ese párrafo, el color de selección tiene que ser rojo y las letras blancas.</a:t>
            </a:r>
            <a:endParaRPr sz="2000"/>
          </a:p>
          <a:p>
            <a:pPr indent="0" lvl="0" marL="0" rtl="0" algn="l">
              <a:spcBef>
                <a:spcPts val="100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628663" y="1995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Herencia</a:t>
            </a:r>
            <a:endParaRPr/>
          </a:p>
        </p:txBody>
      </p:sp>
      <p:sp>
        <p:nvSpPr>
          <p:cNvPr id="209" name="Google Shape;209;p28"/>
          <p:cNvSpPr txBox="1"/>
          <p:nvPr>
            <p:ph idx="4294967295" type="body"/>
          </p:nvPr>
        </p:nvSpPr>
        <p:spPr>
          <a:xfrm>
            <a:off x="311700" y="1173000"/>
            <a:ext cx="8520600" cy="39216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s-AR"/>
              <a:t>La herencia en CSS es el mecanismo mediante el cual determinadas propiedades de un elemento padre se transmiten a sus hijos</a:t>
            </a:r>
            <a:endParaRPr/>
          </a:p>
          <a:p>
            <a:pPr indent="-406400" lvl="0" marL="457200" rtl="0" algn="l">
              <a:spcBef>
                <a:spcPts val="0"/>
              </a:spcBef>
              <a:spcAft>
                <a:spcPts val="0"/>
              </a:spcAft>
              <a:buSzPts val="2800"/>
              <a:buChar char="•"/>
            </a:pPr>
            <a:r>
              <a:rPr lang="es-AR"/>
              <a:t>No todas las propiedades CSS son heredadas, porque algunas de ellas no tendría sentido que lo fueran.</a:t>
            </a:r>
            <a:endParaRPr/>
          </a:p>
          <a:p>
            <a:pPr indent="0" lvl="0" marL="0" rtl="0" algn="l">
              <a:spcBef>
                <a:spcPts val="1000"/>
              </a:spcBef>
              <a:spcAft>
                <a:spcPts val="0"/>
              </a:spcAft>
              <a:buNone/>
            </a:pPr>
            <a:r>
              <a:rPr lang="es-AR"/>
              <a:t> Por ejemplo, los relacionados al tamaño de los elemento</a:t>
            </a:r>
            <a:r>
              <a:rPr lang="es-AR"/>
              <a:t>s</a:t>
            </a:r>
            <a:r>
              <a:rPr lang="es-AR"/>
              <a:t>.</a:t>
            </a:r>
            <a:endParaRPr/>
          </a:p>
        </p:txBody>
      </p:sp>
      <p:sp>
        <p:nvSpPr>
          <p:cNvPr id="210" name="Google Shape;210;p28"/>
          <p:cNvSpPr txBox="1"/>
          <p:nvPr/>
        </p:nvSpPr>
        <p:spPr>
          <a:xfrm>
            <a:off x="48825" y="5844025"/>
            <a:ext cx="6698100" cy="58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s-AR" sz="1800">
                <a:solidFill>
                  <a:schemeClr val="dk1"/>
                </a:solidFill>
              </a:rPr>
              <a:t>Lista completa de las propiedades de CSS, sí se heredan o no.</a:t>
            </a:r>
            <a:endParaRPr sz="18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s-AR" sz="1800" u="sng">
                <a:solidFill>
                  <a:schemeClr val="hlink"/>
                </a:solidFill>
                <a:hlinkClick r:id="rId3"/>
              </a:rPr>
              <a:t>https://www.w3.org/TR/css-2010/#properties</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Arbol HTML - DOM</a:t>
            </a:r>
            <a:endParaRPr/>
          </a:p>
        </p:txBody>
      </p:sp>
      <p:sp>
        <p:nvSpPr>
          <p:cNvPr id="216" name="Google Shape;216;p29"/>
          <p:cNvSpPr txBox="1"/>
          <p:nvPr>
            <p:ph idx="4294967295" type="body"/>
          </p:nvPr>
        </p:nvSpPr>
        <p:spPr>
          <a:xfrm>
            <a:off x="311700" y="1102449"/>
            <a:ext cx="8520600" cy="1542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Una manera de comprender las dependencias y relaciones entre elementos es mediante un diagrama de árbol. </a:t>
            </a:r>
            <a:endParaRPr/>
          </a:p>
          <a:p>
            <a:pPr indent="0" lvl="0" marL="0" rtl="0" algn="l">
              <a:spcBef>
                <a:spcPts val="1000"/>
              </a:spcBef>
              <a:spcAft>
                <a:spcPts val="0"/>
              </a:spcAft>
              <a:buNone/>
            </a:pPr>
            <a:r>
              <a:t/>
            </a:r>
            <a:endParaRPr/>
          </a:p>
        </p:txBody>
      </p:sp>
      <p:pic>
        <p:nvPicPr>
          <p:cNvPr descr="diagrama_arbol_jr.png" id="217" name="Google Shape;217;p29"/>
          <p:cNvPicPr preferRelativeResize="0"/>
          <p:nvPr/>
        </p:nvPicPr>
        <p:blipFill>
          <a:blip r:embed="rId3">
            <a:alphaModFix/>
          </a:blip>
          <a:stretch>
            <a:fillRect/>
          </a:stretch>
        </p:blipFill>
        <p:spPr>
          <a:xfrm>
            <a:off x="272750" y="2713500"/>
            <a:ext cx="8598525" cy="3843100"/>
          </a:xfrm>
          <a:prstGeom prst="rect">
            <a:avLst/>
          </a:prstGeom>
          <a:noFill/>
          <a:ln>
            <a:noFill/>
          </a:ln>
        </p:spPr>
      </p:pic>
      <p:sp>
        <p:nvSpPr>
          <p:cNvPr id="218" name="Google Shape;218;p29"/>
          <p:cNvSpPr txBox="1"/>
          <p:nvPr/>
        </p:nvSpPr>
        <p:spPr>
          <a:xfrm>
            <a:off x="7752525" y="2514600"/>
            <a:ext cx="298200" cy="1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grpSp>
        <p:nvGrpSpPr>
          <p:cNvPr id="219" name="Google Shape;219;p29"/>
          <p:cNvGrpSpPr/>
          <p:nvPr/>
        </p:nvGrpSpPr>
        <p:grpSpPr>
          <a:xfrm>
            <a:off x="7179375" y="2345625"/>
            <a:ext cx="1746075" cy="844925"/>
            <a:chOff x="7179375" y="2345625"/>
            <a:chExt cx="1746075" cy="844925"/>
          </a:xfrm>
        </p:grpSpPr>
        <p:cxnSp>
          <p:nvCxnSpPr>
            <p:cNvPr id="220" name="Google Shape;220;p29"/>
            <p:cNvCxnSpPr/>
            <p:nvPr/>
          </p:nvCxnSpPr>
          <p:spPr>
            <a:xfrm>
              <a:off x="7179375" y="2375450"/>
              <a:ext cx="0" cy="815100"/>
            </a:xfrm>
            <a:prstGeom prst="straightConnector1">
              <a:avLst/>
            </a:prstGeom>
            <a:noFill/>
            <a:ln cap="flat" cmpd="sng" w="38100">
              <a:solidFill>
                <a:schemeClr val="dk2"/>
              </a:solidFill>
              <a:prstDash val="solid"/>
              <a:round/>
              <a:headEnd len="med" w="med" type="none"/>
              <a:tailEnd len="med" w="med" type="triangle"/>
            </a:ln>
          </p:spPr>
        </p:cxnSp>
        <p:sp>
          <p:nvSpPr>
            <p:cNvPr id="221" name="Google Shape;221;p29"/>
            <p:cNvSpPr txBox="1"/>
            <p:nvPr/>
          </p:nvSpPr>
          <p:spPr>
            <a:xfrm>
              <a:off x="7583550" y="2345625"/>
              <a:ext cx="1341900" cy="8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a:latin typeface="Proxima Nova"/>
                  <a:ea typeface="Proxima Nova"/>
                  <a:cs typeface="Proxima Nova"/>
                  <a:sym typeface="Proxima Nova"/>
                </a:rPr>
                <a:t>herencia de propiedades CSS</a:t>
              </a:r>
              <a:endParaRPr>
                <a:latin typeface="Proxima Nova"/>
                <a:ea typeface="Proxima Nova"/>
                <a:cs typeface="Proxima Nova"/>
                <a:sym typeface="Proxima Nov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500"/>
                                        <p:tgtEl>
                                          <p:spTgt spid="2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628663" y="-1053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Herencia</a:t>
            </a:r>
            <a:endParaRPr/>
          </a:p>
        </p:txBody>
      </p:sp>
      <p:sp>
        <p:nvSpPr>
          <p:cNvPr id="227" name="Google Shape;227;p30"/>
          <p:cNvSpPr txBox="1"/>
          <p:nvPr>
            <p:ph idx="4294967295" type="body"/>
          </p:nvPr>
        </p:nvSpPr>
        <p:spPr>
          <a:xfrm>
            <a:off x="311700" y="721450"/>
            <a:ext cx="8520600" cy="2744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sz="2600"/>
              <a:t>Todos los elementos de un documento HTML heredan todas las propiedades heredables de su padre excepto el elemento raíz (html), que no tiene padre.</a:t>
            </a:r>
            <a:endParaRPr sz="2600"/>
          </a:p>
          <a:p>
            <a:pPr indent="0" lvl="0" marL="0" rtl="0" algn="l">
              <a:spcBef>
                <a:spcPts val="1000"/>
              </a:spcBef>
              <a:spcAft>
                <a:spcPts val="0"/>
              </a:spcAft>
              <a:buNone/>
            </a:pPr>
            <a:r>
              <a:rPr lang="es-AR" sz="2600"/>
              <a:t>El valor por defecto para estas propiedades es </a:t>
            </a:r>
            <a:r>
              <a:rPr lang="es-AR" sz="2600">
                <a:latin typeface="Consolas"/>
                <a:ea typeface="Consolas"/>
                <a:cs typeface="Consolas"/>
                <a:sym typeface="Consolas"/>
              </a:rPr>
              <a:t>inherit.</a:t>
            </a:r>
            <a:endParaRPr sz="2600">
              <a:solidFill>
                <a:srgbClr val="D7BA7D"/>
              </a:solidFill>
              <a:latin typeface="Consolas"/>
              <a:ea typeface="Consolas"/>
              <a:cs typeface="Consolas"/>
              <a:sym typeface="Consolas"/>
            </a:endParaRPr>
          </a:p>
          <a:p>
            <a:pPr indent="0" lvl="0" marL="0" rtl="0" algn="l">
              <a:lnSpc>
                <a:spcPct val="135714"/>
              </a:lnSpc>
              <a:spcBef>
                <a:spcPts val="1000"/>
              </a:spcBef>
              <a:spcAft>
                <a:spcPts val="0"/>
              </a:spcAft>
              <a:buClr>
                <a:schemeClr val="dk1"/>
              </a:buClr>
              <a:buSzPts val="1100"/>
              <a:buFont typeface="Arial"/>
              <a:buNone/>
            </a:pPr>
            <a:r>
              <a:rPr b="1" lang="es-AR" sz="1600">
                <a:solidFill>
                  <a:srgbClr val="D7BA7D"/>
                </a:solidFill>
              </a:rPr>
              <a:t>p</a:t>
            </a:r>
            <a:r>
              <a:rPr b="1" lang="es-AR" sz="1600">
                <a:solidFill>
                  <a:srgbClr val="D4D4D4"/>
                </a:solidFill>
              </a:rPr>
              <a:t> { </a:t>
            </a:r>
            <a:r>
              <a:rPr b="1" lang="es-AR" sz="1600">
                <a:solidFill>
                  <a:srgbClr val="9CDCFE"/>
                </a:solidFill>
              </a:rPr>
              <a:t>color</a:t>
            </a:r>
            <a:r>
              <a:rPr b="1" lang="es-AR" sz="1600">
                <a:solidFill>
                  <a:srgbClr val="D4D4D4"/>
                </a:solidFill>
              </a:rPr>
              <a:t>: </a:t>
            </a:r>
            <a:r>
              <a:rPr b="1" lang="es-AR" sz="1600">
                <a:solidFill>
                  <a:srgbClr val="CE9178"/>
                </a:solidFill>
              </a:rPr>
              <a:t>inherit</a:t>
            </a:r>
            <a:r>
              <a:rPr b="1" lang="es-AR" sz="1600">
                <a:solidFill>
                  <a:srgbClr val="D4D4D4"/>
                </a:solidFill>
              </a:rPr>
              <a:t>; } </a:t>
            </a:r>
            <a:r>
              <a:rPr b="1" lang="es-AR" sz="1600">
                <a:solidFill>
                  <a:srgbClr val="6A9955"/>
                </a:solidFill>
              </a:rPr>
              <a:t>/*valor por defecto, hereda el color del div, que lo hereda del body, que lo hereda del html*/</a:t>
            </a:r>
            <a:endParaRPr b="1" sz="1600">
              <a:solidFill>
                <a:srgbClr val="6A9955"/>
              </a:solidFill>
            </a:endParaRPr>
          </a:p>
          <a:p>
            <a:pPr indent="0" lvl="0" marL="0" rtl="0" algn="l">
              <a:spcBef>
                <a:spcPts val="1000"/>
              </a:spcBef>
              <a:spcAft>
                <a:spcPts val="0"/>
              </a:spcAft>
              <a:buNone/>
            </a:pPr>
            <a:r>
              <a:t/>
            </a:r>
            <a:endParaRPr/>
          </a:p>
        </p:txBody>
      </p:sp>
      <p:sp>
        <p:nvSpPr>
          <p:cNvPr id="228" name="Google Shape;228;p30"/>
          <p:cNvSpPr txBox="1"/>
          <p:nvPr/>
        </p:nvSpPr>
        <p:spPr>
          <a:xfrm>
            <a:off x="3601750" y="6411650"/>
            <a:ext cx="4934100" cy="36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AR" sz="1600"/>
              <a:t>Live: </a:t>
            </a:r>
            <a:r>
              <a:rPr lang="es-AR" sz="1600" u="sng">
                <a:solidFill>
                  <a:schemeClr val="hlink"/>
                </a:solidFill>
                <a:hlinkClick r:id="rId3"/>
              </a:rPr>
              <a:t>http://codepen.io/webUnicen/pen/mWKraP</a:t>
            </a:r>
            <a:r>
              <a:rPr lang="es-AR" sz="1600">
                <a:solidFill>
                  <a:schemeClr val="dk1"/>
                </a:solidFill>
              </a:rPr>
              <a:t> </a:t>
            </a:r>
            <a:endParaRPr sz="2400">
              <a:solidFill>
                <a:schemeClr val="dk1"/>
              </a:solidFill>
              <a:latin typeface="Proxima Nova"/>
              <a:ea typeface="Proxima Nova"/>
              <a:cs typeface="Proxima Nova"/>
              <a:sym typeface="Proxima Nova"/>
            </a:endParaRPr>
          </a:p>
        </p:txBody>
      </p:sp>
      <p:pic>
        <p:nvPicPr>
          <p:cNvPr id="229" name="Google Shape;229;p30"/>
          <p:cNvPicPr preferRelativeResize="0"/>
          <p:nvPr/>
        </p:nvPicPr>
        <p:blipFill>
          <a:blip r:embed="rId4">
            <a:alphaModFix/>
          </a:blip>
          <a:stretch>
            <a:fillRect/>
          </a:stretch>
        </p:blipFill>
        <p:spPr>
          <a:xfrm>
            <a:off x="2995631" y="6270046"/>
            <a:ext cx="684844" cy="646800"/>
          </a:xfrm>
          <a:prstGeom prst="rect">
            <a:avLst/>
          </a:prstGeom>
          <a:noFill/>
          <a:ln>
            <a:noFill/>
          </a:ln>
        </p:spPr>
      </p:pic>
      <p:sp>
        <p:nvSpPr>
          <p:cNvPr id="230" name="Google Shape;230;p30"/>
          <p:cNvSpPr txBox="1"/>
          <p:nvPr/>
        </p:nvSpPr>
        <p:spPr>
          <a:xfrm>
            <a:off x="4530225" y="3999550"/>
            <a:ext cx="3097800" cy="1464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latin typeface="Proxima Nova"/>
                <a:ea typeface="Proxima Nova"/>
                <a:cs typeface="Proxima Nova"/>
                <a:sym typeface="Proxima Nova"/>
              </a:rPr>
              <a:t>CSS</a:t>
            </a:r>
            <a:endParaRPr b="1" sz="1600">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7BA7D"/>
                </a:solidFill>
                <a:latin typeface="Proxima Nova"/>
                <a:ea typeface="Proxima Nova"/>
                <a:cs typeface="Proxima Nova"/>
                <a:sym typeface="Proxima Nova"/>
              </a:rPr>
              <a:t>html</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font</a:t>
            </a:r>
            <a:r>
              <a:rPr b="1" lang="es-AR" sz="1600">
                <a:solidFill>
                  <a:srgbClr val="D4D4D4"/>
                </a:solidFill>
                <a:latin typeface="Proxima Nova"/>
                <a:ea typeface="Proxima Nova"/>
                <a:cs typeface="Proxima Nova"/>
                <a:sym typeface="Proxima Nova"/>
              </a:rPr>
              <a:t>: </a:t>
            </a:r>
            <a:r>
              <a:rPr b="1" lang="es-AR" sz="1600">
                <a:solidFill>
                  <a:srgbClr val="B5CEA8"/>
                </a:solidFill>
                <a:latin typeface="Proxima Nova"/>
                <a:ea typeface="Proxima Nova"/>
                <a:cs typeface="Proxima Nova"/>
                <a:sym typeface="Proxima Nova"/>
              </a:rPr>
              <a:t>75%</a:t>
            </a:r>
            <a:r>
              <a:rPr b="1" lang="es-AR" sz="1600">
                <a:solidFill>
                  <a:srgbClr val="D4D4D4"/>
                </a:solidFill>
                <a:latin typeface="Proxima Nova"/>
                <a:ea typeface="Proxima Nova"/>
                <a:cs typeface="Proxima Nova"/>
                <a:sym typeface="Proxima Nova"/>
              </a:rPr>
              <a:t> </a:t>
            </a:r>
            <a:r>
              <a:rPr b="1" lang="es-AR" sz="1600">
                <a:solidFill>
                  <a:srgbClr val="CE9178"/>
                </a:solidFill>
                <a:latin typeface="Proxima Nova"/>
                <a:ea typeface="Proxima Nova"/>
                <a:cs typeface="Proxima Nova"/>
                <a:sym typeface="Proxima Nova"/>
              </a:rPr>
              <a:t>Verdana</a:t>
            </a:r>
            <a:r>
              <a:rPr b="1" lang="es-AR" sz="1600">
                <a:solidFill>
                  <a:srgbClr val="D4D4D4"/>
                </a:solidFill>
                <a:latin typeface="Proxima Nova"/>
                <a:ea typeface="Proxima Nova"/>
                <a:cs typeface="Proxima Nova"/>
                <a:sym typeface="Proxima Nova"/>
              </a:rPr>
              <a:t>,</a:t>
            </a:r>
            <a:r>
              <a:rPr b="1" lang="es-AR" sz="1600">
                <a:solidFill>
                  <a:srgbClr val="CE9178"/>
                </a:solidFill>
                <a:latin typeface="Proxima Nova"/>
                <a:ea typeface="Proxima Nova"/>
                <a:cs typeface="Proxima Nova"/>
                <a:sym typeface="Proxima Nova"/>
              </a:rPr>
              <a:t>sans-serif</a:t>
            </a: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a:t>
            </a:r>
            <a:endParaRPr b="1" sz="1600">
              <a:solidFill>
                <a:srgbClr val="D4D4D4"/>
              </a:solidFill>
              <a:latin typeface="Proxima Nova"/>
              <a:ea typeface="Proxima Nova"/>
              <a:cs typeface="Proxima Nova"/>
              <a:sym typeface="Proxima Nova"/>
            </a:endParaRPr>
          </a:p>
        </p:txBody>
      </p:sp>
      <p:sp>
        <p:nvSpPr>
          <p:cNvPr id="231" name="Google Shape;231;p30"/>
          <p:cNvSpPr txBox="1"/>
          <p:nvPr/>
        </p:nvSpPr>
        <p:spPr>
          <a:xfrm>
            <a:off x="409475" y="3908025"/>
            <a:ext cx="3000000" cy="2578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latin typeface="Proxima Nova"/>
                <a:ea typeface="Proxima Nova"/>
                <a:cs typeface="Proxima Nova"/>
                <a:sym typeface="Proxima Nova"/>
              </a:rPr>
              <a:t>HTML</a:t>
            </a:r>
            <a:endParaRPr b="1" sz="1600">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h1</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Título</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h1</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Un párrafo de texto.</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endParaRPr b="1" sz="1600">
              <a:solidFill>
                <a:srgbClr val="D4D4D4"/>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div</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h1</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Título</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h1</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D4D4D4"/>
                </a:solidFill>
                <a:latin typeface="Proxima Nova"/>
                <a:ea typeface="Proxima Nova"/>
                <a:cs typeface="Proxima Nova"/>
                <a:sym typeface="Proxima Nova"/>
              </a:rPr>
              <a:t> </a:t>
            </a:r>
            <a:r>
              <a:rPr b="1" lang="es-AR" sz="1600">
                <a:solidFill>
                  <a:srgbClr val="D4D4D4"/>
                </a:solidFill>
                <a:latin typeface="Proxima Nova"/>
                <a:ea typeface="Proxima Nova"/>
                <a:cs typeface="Proxima Nova"/>
                <a:sym typeface="Proxima Nova"/>
              </a:rPr>
              <a:t> </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r>
              <a:rPr b="1" lang="es-AR" sz="1600">
                <a:solidFill>
                  <a:srgbClr val="D4D4D4"/>
                </a:solidFill>
                <a:latin typeface="Proxima Nova"/>
                <a:ea typeface="Proxima Nova"/>
                <a:cs typeface="Proxima Nova"/>
                <a:sym typeface="Proxima Nova"/>
              </a:rPr>
              <a:t>Un párrafo de texto.</a:t>
            </a: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p</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a:p>
            <a:pPr indent="0" lvl="0" marL="0" rtl="0" algn="l">
              <a:lnSpc>
                <a:spcPct val="135714"/>
              </a:lnSpc>
              <a:spcBef>
                <a:spcPts val="0"/>
              </a:spcBef>
              <a:spcAft>
                <a:spcPts val="0"/>
              </a:spcAft>
              <a:buNone/>
            </a:pPr>
            <a:r>
              <a:rPr b="1" lang="es-AR" sz="1600">
                <a:solidFill>
                  <a:srgbClr val="808080"/>
                </a:solidFill>
                <a:latin typeface="Proxima Nova"/>
                <a:ea typeface="Proxima Nova"/>
                <a:cs typeface="Proxima Nova"/>
                <a:sym typeface="Proxima Nova"/>
              </a:rPr>
              <a:t>&lt;/</a:t>
            </a:r>
            <a:r>
              <a:rPr b="1" lang="es-AR" sz="1600">
                <a:solidFill>
                  <a:srgbClr val="569CD6"/>
                </a:solidFill>
                <a:latin typeface="Proxima Nova"/>
                <a:ea typeface="Proxima Nova"/>
                <a:cs typeface="Proxima Nova"/>
                <a:sym typeface="Proxima Nova"/>
              </a:rPr>
              <a:t>div</a:t>
            </a:r>
            <a:r>
              <a:rPr b="1" lang="es-AR" sz="1600">
                <a:solidFill>
                  <a:srgbClr val="808080"/>
                </a:solidFill>
                <a:latin typeface="Proxima Nova"/>
                <a:ea typeface="Proxima Nova"/>
                <a:cs typeface="Proxima Nova"/>
                <a:sym typeface="Proxima Nova"/>
              </a:rPr>
              <a:t>&gt;</a:t>
            </a:r>
            <a:endParaRPr b="1" sz="1600">
              <a:solidFill>
                <a:srgbClr val="808080"/>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628638" y="182475"/>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Herencia</a:t>
            </a:r>
            <a:endParaRPr/>
          </a:p>
        </p:txBody>
      </p:sp>
      <p:sp>
        <p:nvSpPr>
          <p:cNvPr id="237" name="Google Shape;237;p31"/>
          <p:cNvSpPr txBox="1"/>
          <p:nvPr>
            <p:ph idx="4294967295" type="body"/>
          </p:nvPr>
        </p:nvSpPr>
        <p:spPr>
          <a:xfrm>
            <a:off x="311700" y="1265075"/>
            <a:ext cx="8520600" cy="5152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b="1" lang="es-AR" sz="3000"/>
              <a:t>Para </a:t>
            </a:r>
            <a:r>
              <a:rPr b="1" lang="es-AR" sz="3000"/>
              <a:t>qué</a:t>
            </a:r>
            <a:r>
              <a:rPr b="1" lang="es-AR" sz="3000"/>
              <a:t> sirve entonces la Herencia?</a:t>
            </a:r>
            <a:endParaRPr b="1" sz="3000"/>
          </a:p>
          <a:p>
            <a:pPr indent="0" lvl="0" marL="0" rtl="0" algn="ctr">
              <a:spcBef>
                <a:spcPts val="1000"/>
              </a:spcBef>
              <a:spcAft>
                <a:spcPts val="0"/>
              </a:spcAft>
              <a:buNone/>
            </a:pPr>
            <a:r>
              <a:t/>
            </a:r>
            <a:endParaRPr b="1" sz="3000"/>
          </a:p>
          <a:p>
            <a:pPr indent="0" lvl="0" marL="0" rtl="0" algn="l">
              <a:spcBef>
                <a:spcPts val="1000"/>
              </a:spcBef>
              <a:spcAft>
                <a:spcPts val="0"/>
              </a:spcAft>
              <a:buNone/>
            </a:pPr>
            <a:r>
              <a:rPr b="1" lang="es-AR"/>
              <a:t>Escribir menos código</a:t>
            </a:r>
            <a:r>
              <a:rPr lang="es-AR"/>
              <a:t>. </a:t>
            </a:r>
            <a:endParaRPr/>
          </a:p>
          <a:p>
            <a:pPr indent="0" lvl="0" marL="0" rtl="0" algn="l">
              <a:spcBef>
                <a:spcPts val="1000"/>
              </a:spcBef>
              <a:spcAft>
                <a:spcPts val="0"/>
              </a:spcAft>
              <a:buNone/>
            </a:pPr>
            <a:r>
              <a:rPr lang="es-AR"/>
              <a:t>Si ponemos la font-family al elemento HTML</a:t>
            </a:r>
            <a:endParaRPr/>
          </a:p>
          <a:p>
            <a:pPr indent="-406400" lvl="0" marL="457200" rtl="0" algn="l">
              <a:spcBef>
                <a:spcPts val="1000"/>
              </a:spcBef>
              <a:spcAft>
                <a:spcPts val="0"/>
              </a:spcAft>
              <a:buSzPts val="2800"/>
              <a:buChar char="•"/>
            </a:pPr>
            <a:r>
              <a:rPr lang="es-AR"/>
              <a:t>todos los elementos lo heredan</a:t>
            </a:r>
            <a:endParaRPr/>
          </a:p>
          <a:p>
            <a:pPr indent="-406400" lvl="0" marL="457200" rtl="0" algn="l">
              <a:spcBef>
                <a:spcPts val="0"/>
              </a:spcBef>
              <a:spcAft>
                <a:spcPts val="0"/>
              </a:spcAft>
              <a:buSzPts val="2800"/>
              <a:buChar char="•"/>
            </a:pPr>
            <a:r>
              <a:rPr lang="es-AR"/>
              <a:t>no tengo que reescribirlo para que otros lo tengan</a:t>
            </a:r>
            <a:endParaRPr/>
          </a:p>
          <a:p>
            <a:pPr indent="-406400" lvl="0" marL="457200" rtl="0" algn="l">
              <a:spcBef>
                <a:spcPts val="0"/>
              </a:spcBef>
              <a:spcAft>
                <a:spcPts val="0"/>
              </a:spcAft>
              <a:buSzPts val="2800"/>
              <a:buChar char="•"/>
            </a:pPr>
            <a:r>
              <a:rPr lang="es-AR"/>
              <a:t>más mantenible</a:t>
            </a:r>
            <a:endParaRPr/>
          </a:p>
          <a:p>
            <a:pPr indent="-406400" lvl="0" marL="457200" rtl="0" algn="l">
              <a:spcBef>
                <a:spcPts val="0"/>
              </a:spcBef>
              <a:spcAft>
                <a:spcPts val="0"/>
              </a:spcAft>
              <a:buSzPts val="2800"/>
              <a:buChar char="•"/>
            </a:pPr>
            <a:r>
              <a:rPr lang="es-AR"/>
              <a:t>menos redundante (menos código repetido)</a:t>
            </a:r>
            <a:endParaRPr/>
          </a:p>
          <a:p>
            <a:pPr indent="-381000" lvl="1" marL="914400" rtl="0" algn="l">
              <a:spcBef>
                <a:spcPts val="0"/>
              </a:spcBef>
              <a:spcAft>
                <a:spcPts val="0"/>
              </a:spcAft>
              <a:buSzPts val="2400"/>
              <a:buChar char="•"/>
            </a:pPr>
            <a:r>
              <a:rPr lang="es-AR"/>
              <a:t>la redundancia lleva a inconsistencia</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AR"/>
              <a:t>Selectores combinados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628663" y="275700"/>
            <a:ext cx="7886700" cy="122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AR"/>
              <a:t>Combinación de Selectores</a:t>
            </a:r>
            <a:endParaRPr/>
          </a:p>
        </p:txBody>
      </p:sp>
      <p:sp>
        <p:nvSpPr>
          <p:cNvPr id="248" name="Google Shape;248;p33"/>
          <p:cNvSpPr txBox="1"/>
          <p:nvPr>
            <p:ph idx="4294967295" type="body"/>
          </p:nvPr>
        </p:nvSpPr>
        <p:spPr>
          <a:xfrm>
            <a:off x="311700" y="1059000"/>
            <a:ext cx="8520600" cy="4740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AR"/>
              <a:t>Se pueden combinar selecciones para hacerlas más específicas.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i="1" lang="es-AR"/>
              <a:t>Elige los párrafos que contengan la clase “destacado”.</a:t>
            </a:r>
            <a:endParaRPr i="1"/>
          </a:p>
          <a:p>
            <a:pPr indent="0" lvl="0" marL="0" rtl="0" algn="l">
              <a:spcBef>
                <a:spcPts val="1000"/>
              </a:spcBef>
              <a:spcAft>
                <a:spcPts val="0"/>
              </a:spcAft>
              <a:buNone/>
            </a:pPr>
            <a:r>
              <a:t/>
            </a:r>
            <a:endParaRPr i="1"/>
          </a:p>
          <a:p>
            <a:pPr indent="0" lvl="0" marL="0" rtl="0" algn="l">
              <a:spcBef>
                <a:spcPts val="1000"/>
              </a:spcBef>
              <a:spcAft>
                <a:spcPts val="0"/>
              </a:spcAft>
              <a:buNone/>
            </a:pPr>
            <a:r>
              <a:rPr lang="es-AR"/>
              <a:t>De lo anterior se deduce que el atributo .destacado es equivalente a </a:t>
            </a:r>
            <a:r>
              <a:rPr lang="es-AR">
                <a:latin typeface="Consolas"/>
                <a:ea typeface="Consolas"/>
                <a:cs typeface="Consolas"/>
                <a:sym typeface="Consolas"/>
              </a:rPr>
              <a:t>*.destacado</a:t>
            </a:r>
            <a:r>
              <a:rPr lang="es-AR"/>
              <a:t>, por costumbre todos obvian el símbolo </a:t>
            </a:r>
            <a:r>
              <a:rPr lang="es-AR">
                <a:latin typeface="Consolas"/>
                <a:ea typeface="Consolas"/>
                <a:cs typeface="Consolas"/>
                <a:sym typeface="Consolas"/>
              </a:rPr>
              <a:t>* </a:t>
            </a:r>
            <a:r>
              <a:rPr lang="es-AR"/>
              <a:t>al escribir un selector de clase normal.</a:t>
            </a:r>
            <a:endParaRPr/>
          </a:p>
        </p:txBody>
      </p:sp>
      <p:sp>
        <p:nvSpPr>
          <p:cNvPr id="249" name="Google Shape;249;p33"/>
          <p:cNvSpPr txBox="1"/>
          <p:nvPr/>
        </p:nvSpPr>
        <p:spPr>
          <a:xfrm>
            <a:off x="3049925" y="2324625"/>
            <a:ext cx="2542800" cy="433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AR" sz="1600">
                <a:solidFill>
                  <a:srgbClr val="D7BA7D"/>
                </a:solidFill>
                <a:latin typeface="Proxima Nova"/>
                <a:ea typeface="Proxima Nova"/>
                <a:cs typeface="Proxima Nova"/>
                <a:sym typeface="Proxima Nova"/>
              </a:rPr>
              <a:t>p.destacado</a:t>
            </a:r>
            <a:r>
              <a:rPr b="1" lang="es-AR" sz="1600">
                <a:solidFill>
                  <a:srgbClr val="D4D4D4"/>
                </a:solidFill>
                <a:latin typeface="Proxima Nova"/>
                <a:ea typeface="Proxima Nova"/>
                <a:cs typeface="Proxima Nova"/>
                <a:sym typeface="Proxima Nova"/>
              </a:rPr>
              <a:t>{ </a:t>
            </a:r>
            <a:r>
              <a:rPr b="1" lang="es-AR" sz="1600">
                <a:solidFill>
                  <a:srgbClr val="9CDCFE"/>
                </a:solidFill>
                <a:latin typeface="Proxima Nova"/>
                <a:ea typeface="Proxima Nova"/>
                <a:cs typeface="Proxima Nova"/>
                <a:sym typeface="Proxima Nova"/>
              </a:rPr>
              <a:t>color</a:t>
            </a:r>
            <a:r>
              <a:rPr b="1" lang="es-AR" sz="1600">
                <a:solidFill>
                  <a:srgbClr val="D4D4D4"/>
                </a:solidFill>
                <a:latin typeface="Proxima Nova"/>
                <a:ea typeface="Proxima Nova"/>
                <a:cs typeface="Proxima Nova"/>
                <a:sym typeface="Proxima Nova"/>
              </a:rPr>
              <a:t>: </a:t>
            </a:r>
            <a:r>
              <a:rPr b="1" lang="es-AR" sz="1600">
                <a:solidFill>
                  <a:srgbClr val="CE9178"/>
                </a:solidFill>
                <a:latin typeface="Proxima Nova"/>
                <a:ea typeface="Proxima Nova"/>
                <a:cs typeface="Proxima Nova"/>
                <a:sym typeface="Proxima Nova"/>
              </a:rPr>
              <a:t>red</a:t>
            </a:r>
            <a:r>
              <a:rPr b="1" lang="es-AR" sz="1600">
                <a:solidFill>
                  <a:srgbClr val="D4D4D4"/>
                </a:solidFill>
                <a:latin typeface="Proxima Nova"/>
                <a:ea typeface="Proxima Nova"/>
                <a:cs typeface="Proxima Nova"/>
                <a:sym typeface="Proxima Nova"/>
              </a:rPr>
              <a:t>;  }</a:t>
            </a:r>
            <a:endParaRPr b="1" sz="1600">
              <a:solidFill>
                <a:srgbClr val="D4D4D4"/>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FP-2019">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