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odrigo Beltracch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07T17:23:04.091">
    <p:pos x="6000" y="0"/>
    <p:text>Deberiamos cambiar el codepen para que use console.log? O lo hacemos con alert? +javier.dottori@gmail.com
_Assigned to Javier Dottori_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6-07T17:24:49.042">
    <p:pos x="6000" y="0"/>
    <p:text>Borre el codepen, que ellos lo implementen en su pagina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odepen.io/webUnicen/pen/eZMvzo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f9bc24d7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f9bc24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f9bc24d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a8f288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5a8f28830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7fcea3ca_0_105:notes"/>
          <p:cNvSpPr/>
          <p:nvPr>
            <p:ph idx="2" type="sldImg"/>
          </p:nvPr>
        </p:nvSpPr>
        <p:spPr>
          <a:xfrm>
            <a:off x="114322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7fcea3c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a8f2883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a8f28830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a8f28830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a8f288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5a8f28830_0_2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a8f28830_3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a8f2883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5a8f28830_3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7fcea3ca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7fcea3c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57fcea3ca_0_1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7fcea3ca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7fcea3c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57fcea3ca_0_2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a8f28830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a8f2883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a8f28830_0_3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a8f2883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5a8f28830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a8f28830_0_3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a8f2883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5a8f28830_0_3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5e66667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5e6666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4f5e66667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7fcea3ca_0_2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7fcea3c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57fcea3ca_0_2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893170938_1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89317093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893170938_1_2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95e19a8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400">
                <a:latin typeface="Proxima Nova"/>
                <a:ea typeface="Proxima Nova"/>
                <a:cs typeface="Proxima Nova"/>
                <a:sym typeface="Proxima Nova"/>
              </a:rPr>
              <a:t>Ejemplo Parte 2: </a:t>
            </a:r>
            <a:r>
              <a:rPr lang="es-AR" sz="24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http://codepen.io/webUnicen/pen/eZMvzo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595e19a85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5e19a856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95e19a8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595e19a856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93170938_1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5893170938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893170938_1_3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893170938_1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893170938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5893170938_1_4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a8f28830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a8f2883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5a8f28830_0_3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a8f28830_0_3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a8f2883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5a8f28830_0_3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e1c07f8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e1c07f8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6e1c07f8f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7fcea3ca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7fcea3c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5e66667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f5e6666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f5e66667_0_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a8f2883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5a8f28830_0_3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a8f2883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5a8f28830_0_3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7fcea3ca_0_3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7fcea3c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57fcea3ca_0_3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8b3b6970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8b3b697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8b3b6970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8b3b697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8b3b6970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8b3b697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8b3b6970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8b3b6970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95e19a85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95e19a8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00">
                <a:solidFill>
                  <a:srgbClr val="333333"/>
                </a:solidFill>
                <a:highlight>
                  <a:srgbClr val="FFFFFF"/>
                </a:highlight>
              </a:rPr>
              <a:t>Mostrar la consola en el browser y usarla para traer cosas del DOM y modificarlo.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595e19a85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95e19a8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595e19a85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893170938_1_208:notes"/>
          <p:cNvSpPr/>
          <p:nvPr>
            <p:ph idx="2" type="sldImg"/>
          </p:nvPr>
        </p:nvSpPr>
        <p:spPr>
          <a:xfrm>
            <a:off x="1143220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893170938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47ad119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3847ad1194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a8f2883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35a8f28830_0_3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f5e66667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4f5e666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34f5e66667_0_1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f5e66667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4f5e6666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4f5e66667_0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cf671e8be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cf671e8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4cf671e8be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cf671e8be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cf671e8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4cf671e8be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Two.js, o Impress.js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4e2dc5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124e2dc545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e1c07f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6e1c07f8f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e1c07f8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e1c07f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f5e66667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f5e6666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4f5e66667_0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549946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154994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15499469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8f288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http://es.wikipedia.org/wiki/Programaci%C3%B3n_dirigida_por_eventos</a:t>
            </a:r>
            <a:endParaRPr/>
          </a:p>
        </p:txBody>
      </p:sp>
      <p:sp>
        <p:nvSpPr>
          <p:cNvPr id="247" name="Google Shape;247;g35a8f28830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850" y="2706900"/>
            <a:ext cx="57654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275" y="792300"/>
            <a:ext cx="57654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7" y="6217621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hyperlink" Target="https://codepen.io/webUnicen/pen/VXWbWL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://www.w3schools.com/jsref/dom_obj_event.asp" TargetMode="External"/><Relationship Id="rId10" Type="http://schemas.openxmlformats.org/officeDocument/2006/relationships/hyperlink" Target="http://www.w3schools.com/jsref/event_onpause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jsref/event_onclick.asp" TargetMode="External"/><Relationship Id="rId4" Type="http://schemas.openxmlformats.org/officeDocument/2006/relationships/hyperlink" Target="http://www.w3schools.com/jsref/event_onkeydown.asp" TargetMode="External"/><Relationship Id="rId9" Type="http://schemas.openxmlformats.org/officeDocument/2006/relationships/hyperlink" Target="http://www.w3schools.com/jsref/event_oncopy.asp" TargetMode="External"/><Relationship Id="rId5" Type="http://schemas.openxmlformats.org/officeDocument/2006/relationships/hyperlink" Target="http://www.w3schools.com/jsref/event_onload.asp" TargetMode="External"/><Relationship Id="rId6" Type="http://schemas.openxmlformats.org/officeDocument/2006/relationships/hyperlink" Target="http://www.w3schools.com/jsref/event_onfocus.asp" TargetMode="External"/><Relationship Id="rId7" Type="http://schemas.openxmlformats.org/officeDocument/2006/relationships/hyperlink" Target="http://www.w3schools.com/jsref/event_onchange.asp" TargetMode="External"/><Relationship Id="rId8" Type="http://schemas.openxmlformats.org/officeDocument/2006/relationships/hyperlink" Target="http://www.w3schools.com/jsref/event_ondrag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JavaScript/Reference/Strict_mo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hyperlink" Target="https://codepen.io/webUnicen/pen/XqWqwp" TargetMode="External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odepen.io/webUnicen/pen/eZMvzo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pen.io/webUnicen/pen/pLRRZP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mozilla.org/en-US/docs/Web/JavaScript/Reference/Global_Objects/String/length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hyperlink" Target="https://codepen.io/webUnicen/pen/geRR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jonobr1/two.js" TargetMode="External"/><Relationship Id="rId4" Type="http://schemas.openxmlformats.org/officeDocument/2006/relationships/hyperlink" Target="http://paperjs.org/" TargetMode="External"/><Relationship Id="rId5" Type="http://schemas.openxmlformats.org/officeDocument/2006/relationships/hyperlink" Target="http://www.masswerk.at/JavaPac/JS-PacMan2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standardjs.com/rules.html" TargetMode="External"/><Relationship Id="rId4" Type="http://schemas.openxmlformats.org/officeDocument/2006/relationships/hyperlink" Target="http://www.w3schools.com/js/" TargetMode="External"/><Relationship Id="rId5" Type="http://schemas.openxmlformats.org/officeDocument/2006/relationships/hyperlink" Target="http://www.slideshare.net/robnyman/javascript-from-birth-to-closure" TargetMode="External"/><Relationship Id="rId6" Type="http://schemas.openxmlformats.org/officeDocument/2006/relationships/hyperlink" Target="http://www.elcodigo.net/tutoriales/javascript/javascript5.html" TargetMode="External"/><Relationship Id="rId7" Type="http://schemas.openxmlformats.org/officeDocument/2006/relationships/hyperlink" Target="http://dev.opera.com/articles/view/handling-events-with-javascript-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Javascript en front-end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body"/>
          </p:nvPr>
        </p:nvSpPr>
        <p:spPr>
          <a:xfrm>
            <a:off x="256375" y="69659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Los eventos son capturados por manejadores (handlers).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256375" y="2156000"/>
            <a:ext cx="7099200" cy="58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rgbClr val="333333"/>
                </a:solidFill>
              </a:rPr>
              <a:t>  &lt;button </a:t>
            </a:r>
            <a:r>
              <a:rPr b="1" lang="es-AR" sz="2400">
                <a:solidFill>
                  <a:srgbClr val="333333"/>
                </a:solidFill>
              </a:rPr>
              <a:t>onclick</a:t>
            </a:r>
            <a:r>
              <a:rPr lang="es-AR" sz="2400">
                <a:solidFill>
                  <a:srgbClr val="333333"/>
                </a:solidFill>
              </a:rPr>
              <a:t>=</a:t>
            </a:r>
            <a:r>
              <a:rPr lang="es-AR" sz="2400">
                <a:solidFill>
                  <a:srgbClr val="A31515"/>
                </a:solidFill>
              </a:rPr>
              <a:t>"</a:t>
            </a:r>
            <a:r>
              <a:rPr b="1" lang="es-AR" sz="2400">
                <a:solidFill>
                  <a:srgbClr val="A31515"/>
                </a:solidFill>
              </a:rPr>
              <a:t>saludar</a:t>
            </a:r>
            <a:r>
              <a:rPr b="1" lang="es-AR" sz="2400">
                <a:solidFill>
                  <a:srgbClr val="A31515"/>
                </a:solidFill>
              </a:rPr>
              <a:t>()</a:t>
            </a:r>
            <a:r>
              <a:rPr lang="es-AR" sz="2400">
                <a:solidFill>
                  <a:srgbClr val="A31515"/>
                </a:solidFill>
              </a:rPr>
              <a:t>"</a:t>
            </a:r>
            <a:r>
              <a:rPr lang="es-AR" sz="2400">
                <a:solidFill>
                  <a:srgbClr val="333333"/>
                </a:solidFill>
              </a:rPr>
              <a:t>&gt;Saludar&lt;/button&gt;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4625975" y="3627150"/>
            <a:ext cx="4401900" cy="282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0000FF"/>
                </a:solidFill>
              </a:rPr>
              <a:t>function</a:t>
            </a:r>
            <a:r>
              <a:rPr b="1" lang="es-AR" sz="2400">
                <a:solidFill>
                  <a:srgbClr val="333333"/>
                </a:solidFill>
              </a:rPr>
              <a:t> saludar</a:t>
            </a:r>
            <a:r>
              <a:rPr lang="es-AR" sz="2400">
                <a:solidFill>
                  <a:srgbClr val="333333"/>
                </a:solidFill>
              </a:rPr>
              <a:t>() {</a:t>
            </a:r>
            <a:br>
              <a:rPr lang="es-AR" sz="2400">
                <a:solidFill>
                  <a:srgbClr val="333333"/>
                </a:solidFill>
              </a:rPr>
            </a:br>
            <a:r>
              <a:rPr lang="es-AR" sz="2400">
                <a:solidFill>
                  <a:srgbClr val="333333"/>
                </a:solidFill>
              </a:rPr>
              <a:t>  console.log(</a:t>
            </a:r>
            <a:r>
              <a:rPr lang="es-AR" sz="2400">
                <a:solidFill>
                  <a:srgbClr val="A31515"/>
                </a:solidFill>
              </a:rPr>
              <a:t>"Hola!"</a:t>
            </a:r>
            <a:r>
              <a:rPr lang="es-AR" sz="2400">
                <a:solidFill>
                  <a:srgbClr val="333333"/>
                </a:solidFill>
              </a:rPr>
              <a:t>);</a:t>
            </a:r>
            <a:br>
              <a:rPr lang="es-AR" sz="2400">
                <a:solidFill>
                  <a:srgbClr val="333333"/>
                </a:solidFill>
              </a:rPr>
            </a:br>
            <a:r>
              <a:rPr lang="es-AR" sz="2400">
                <a:solidFill>
                  <a:srgbClr val="333333"/>
                </a:solidFill>
              </a:rPr>
              <a:t>}</a:t>
            </a:r>
            <a:endParaRPr sz="2400">
              <a:solidFill>
                <a:srgbClr val="333333"/>
              </a:solidFill>
            </a:endParaRPr>
          </a:p>
        </p:txBody>
      </p:sp>
      <p:sp>
        <p:nvSpPr>
          <p:cNvPr id="258" name="Google Shape;258;p33"/>
          <p:cNvSpPr txBox="1"/>
          <p:nvPr>
            <p:ph type="title"/>
          </p:nvPr>
        </p:nvSpPr>
        <p:spPr>
          <a:xfrm>
            <a:off x="628663" y="-3339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Eventos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457200" y="1593375"/>
            <a:ext cx="248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s-AR" sz="2400"/>
              <a:t>HTML</a:t>
            </a:r>
            <a:endParaRPr b="1" sz="2400"/>
          </a:p>
        </p:txBody>
      </p:sp>
      <p:cxnSp>
        <p:nvCxnSpPr>
          <p:cNvPr id="260" name="Google Shape;260;p33"/>
          <p:cNvCxnSpPr>
            <a:stCxn id="261" idx="1"/>
          </p:cNvCxnSpPr>
          <p:nvPr/>
        </p:nvCxnSpPr>
        <p:spPr>
          <a:xfrm flipH="1">
            <a:off x="2232375" y="1565050"/>
            <a:ext cx="534600" cy="646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33"/>
          <p:cNvCxnSpPr/>
          <p:nvPr/>
        </p:nvCxnSpPr>
        <p:spPr>
          <a:xfrm flipH="1" rot="10800000">
            <a:off x="2606875" y="2736400"/>
            <a:ext cx="849300" cy="161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33"/>
          <p:cNvSpPr/>
          <p:nvPr/>
        </p:nvSpPr>
        <p:spPr>
          <a:xfrm>
            <a:off x="2766975" y="1360300"/>
            <a:ext cx="1348200" cy="40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Evento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860800" y="4386239"/>
            <a:ext cx="2060100" cy="1066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Función 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(handler o callback)</a:t>
            </a:r>
            <a:endParaRPr b="1" i="0" sz="2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4" name="Google Shape;264;p33"/>
          <p:cNvCxnSpPr>
            <a:stCxn id="263" idx="3"/>
          </p:cNvCxnSpPr>
          <p:nvPr/>
        </p:nvCxnSpPr>
        <p:spPr>
          <a:xfrm flipH="1" rot="10800000">
            <a:off x="2920900" y="4672889"/>
            <a:ext cx="1611000" cy="24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33"/>
          <p:cNvSpPr txBox="1"/>
          <p:nvPr/>
        </p:nvSpPr>
        <p:spPr>
          <a:xfrm>
            <a:off x="386651" y="5724725"/>
            <a:ext cx="3008400" cy="8829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BE4B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recomendado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(por ahora se hace así)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680800" y="3127800"/>
            <a:ext cx="206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s-AR" sz="2400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4375451"/>
            <a:ext cx="1487480" cy="5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2418325" y="2276950"/>
            <a:ext cx="6801900" cy="2109300"/>
          </a:xfrm>
          <a:prstGeom prst="wedgeEllipseCallout">
            <a:avLst>
              <a:gd fmla="val -51333" name="adj1"/>
              <a:gd fmla="val 5802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</a:t>
            </a:r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220950" y="5769420"/>
            <a:ext cx="8702100" cy="5442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5"/>
              </a:rPr>
              <a:t>https://codepen.io/webUnicen/pen/VXWbWL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950" y="503675"/>
            <a:ext cx="2385172" cy="22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220950" y="5296710"/>
            <a:ext cx="8702100" cy="5442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Podes ver el ejemplo aca:</a:t>
            </a:r>
            <a:endParaRPr b="1"/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2659" y="2756413"/>
            <a:ext cx="5213241" cy="115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4294967295" type="body"/>
          </p:nvPr>
        </p:nvSpPr>
        <p:spPr>
          <a:xfrm>
            <a:off x="328725" y="999624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AR"/>
              <a:t>Ejemplos de eventos: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3"/>
              </a:rPr>
              <a:t>onclick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4"/>
              </a:rPr>
              <a:t>onkeydown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5"/>
              </a:rPr>
              <a:t>onload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6"/>
              </a:rPr>
              <a:t>onfocus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7"/>
              </a:rPr>
              <a:t>onchange</a:t>
            </a:r>
            <a:r>
              <a:rPr lang="es-AR"/>
              <a:t> (para inputs)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8"/>
              </a:rPr>
              <a:t>ondrag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9"/>
              </a:rPr>
              <a:t>oncopy</a:t>
            </a:r>
            <a:endParaRPr/>
          </a:p>
          <a:p>
            <a:pPr indent="-355600" lvl="1" marL="8001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hlink"/>
                </a:solidFill>
                <a:hlinkClick r:id="rId10"/>
              </a:rPr>
              <a:t>onpause</a:t>
            </a:r>
            <a:r>
              <a:rPr lang="es-AR"/>
              <a:t>(para media)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Hay 50~100 eventos:  </a:t>
            </a:r>
            <a:r>
              <a:rPr lang="es-AR" sz="1800" u="sng">
                <a:solidFill>
                  <a:schemeClr val="hlink"/>
                </a:solidFill>
                <a:hlinkClick r:id="rId11"/>
              </a:rPr>
              <a:t>http://www.w3schools.com/jsref/dom_obj_event.asp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406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7406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type="title"/>
          </p:nvPr>
        </p:nvSpPr>
        <p:spPr>
          <a:xfrm>
            <a:off x="721875" y="268675"/>
            <a:ext cx="7886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Eventos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Contador de clicks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Resolver el problema</a:t>
            </a:r>
            <a:endParaRPr/>
          </a:p>
        </p:txBody>
      </p:sp>
      <p:sp>
        <p:nvSpPr>
          <p:cNvPr id="296" name="Google Shape;296;p37"/>
          <p:cNvSpPr txBox="1"/>
          <p:nvPr>
            <p:ph idx="4294967295" type="body"/>
          </p:nvPr>
        </p:nvSpPr>
        <p:spPr>
          <a:xfrm>
            <a:off x="311700" y="1650149"/>
            <a:ext cx="8520600" cy="240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¿Qué vamos a aprender?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Cómo recordar cosas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>
                <a:solidFill>
                  <a:schemeClr val="dk1"/>
                </a:solidFill>
              </a:rPr>
              <a:t>Vamos a usar una </a:t>
            </a:r>
            <a:r>
              <a:rPr b="1" lang="es-AR">
                <a:solidFill>
                  <a:schemeClr val="dk1"/>
                </a:solidFill>
              </a:rPr>
              <a:t>variable </a:t>
            </a:r>
            <a:r>
              <a:rPr lang="es-AR">
                <a:solidFill>
                  <a:schemeClr val="dk1"/>
                </a:solidFill>
              </a:rPr>
              <a:t>para contar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Como concatenar strings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Variables y Constantes</a:t>
            </a:r>
            <a:endParaRPr/>
          </a:p>
        </p:txBody>
      </p:sp>
      <p:sp>
        <p:nvSpPr>
          <p:cNvPr id="303" name="Google Shape;303;p38"/>
          <p:cNvSpPr txBox="1"/>
          <p:nvPr>
            <p:ph idx="4294967295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Variables</a:t>
            </a:r>
            <a:r>
              <a:rPr lang="es-AR"/>
              <a:t>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Una  variable es un nombre que le damos a un valor que puede cambiar (o no) con el tiempo (durante la ejecución del programa)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El nombre no es el contenido, es como llamamos a ese valor, pero sin saber el valor exacto mientras escribimos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/>
              <a:t>Constantes: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Son un nombre que le damos a un valor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Nunca cambia con el tiempo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Se usan para aumentar la legibilidad del programa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Solución</a:t>
            </a:r>
            <a:endParaRPr/>
          </a:p>
        </p:txBody>
      </p:sp>
      <p:sp>
        <p:nvSpPr>
          <p:cNvPr id="310" name="Google Shape;310;p39"/>
          <p:cNvSpPr txBox="1"/>
          <p:nvPr>
            <p:ph idx="4294967295" type="body"/>
          </p:nvPr>
        </p:nvSpPr>
        <p:spPr>
          <a:xfrm>
            <a:off x="311700" y="1128725"/>
            <a:ext cx="8520600" cy="52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Vamos a declarar una variable donde llevemos la cuenta de los clicks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latin typeface="Consolas"/>
                <a:ea typeface="Consolas"/>
                <a:cs typeface="Consolas"/>
                <a:sym typeface="Consolas"/>
              </a:rPr>
              <a:t>contador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cada vez que el usuario hace click vamos a incrementar el valor del contador en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onsolas"/>
                <a:ea typeface="Consolas"/>
                <a:cs typeface="Consolas"/>
                <a:sym typeface="Consolas"/>
              </a:rPr>
              <a:t>contador = contador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dk1"/>
                </a:solidFill>
              </a:rPr>
              <a:t>que también se puede escribir como (abreviación para + 1)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Consolas"/>
                <a:ea typeface="Consolas"/>
                <a:cs typeface="Consolas"/>
                <a:sym typeface="Consolas"/>
              </a:rPr>
              <a:t>	contador++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Clicker!</a:t>
            </a:r>
            <a:endParaRPr/>
          </a:p>
        </p:txBody>
      </p:sp>
      <p:sp>
        <p:nvSpPr>
          <p:cNvPr id="317" name="Google Shape;317;p40"/>
          <p:cNvSpPr txBox="1"/>
          <p:nvPr/>
        </p:nvSpPr>
        <p:spPr>
          <a:xfrm>
            <a:off x="1628775" y="3656000"/>
            <a:ext cx="57318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contador = 0;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clickear() {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//incrementa el valor de contador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contador = contador + 1; </a:t>
            </a:r>
            <a:endParaRPr b="1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AR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//forma corta: contador++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console.log(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"Hiciste 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contador + 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clicks"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180175" y="917600"/>
            <a:ext cx="79869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&lt;div class=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"container"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&lt;h1&gt;Bienvenido&lt;/h1&gt;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&lt;p&gt;Llegaste a nuestro contador de click!&lt;/p&gt;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&lt;button onclick=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"clickear()"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&gt;Contar click!&lt;/button&gt;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&lt;script type=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"text/javascript"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src=</a:t>
            </a:r>
            <a:r>
              <a:rPr lang="es-A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"js/main.js"</a:t>
            </a:r>
            <a:r>
              <a:rPr lang="es-AR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&gt;&lt;/script&gt;</a:t>
            </a: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idx="4294967295" type="body"/>
          </p:nvPr>
        </p:nvSpPr>
        <p:spPr>
          <a:xfrm>
            <a:off x="311700" y="1601975"/>
            <a:ext cx="8520600" cy="489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s-AR" sz="2600"/>
              <a:t>Es una buena práctica escribir al comenzar un archivo Javascript</a:t>
            </a:r>
            <a:endParaRPr sz="2200"/>
          </a:p>
          <a:p>
            <a:pPr indent="457200" lvl="0" marL="2286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“use strict”</a:t>
            </a:r>
            <a:r>
              <a:rPr b="1" lang="es-AR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s-AR" sz="2600"/>
              <a:t>Convierte en obligatoria la declaración de variables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AR" sz="2600"/>
              <a:t>Restringe otros posibles errores de sintaxis</a:t>
            </a:r>
            <a:endParaRPr sz="2600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24" name="Google Shape;324;p41"/>
          <p:cNvSpPr txBox="1"/>
          <p:nvPr>
            <p:ph type="title"/>
          </p:nvPr>
        </p:nvSpPr>
        <p:spPr>
          <a:xfrm>
            <a:off x="628675" y="275700"/>
            <a:ext cx="78867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lang="es-AR"/>
              <a:t>Use Strict</a:t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826200" y="6417850"/>
            <a:ext cx="8317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Más info 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https://developer.mozilla.org/en-US/docs/Web/JavaScript/Reference/Strict_mode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Clicker!</a:t>
            </a:r>
            <a:endParaRPr/>
          </a:p>
        </p:txBody>
      </p:sp>
      <p:sp>
        <p:nvSpPr>
          <p:cNvPr id="332" name="Google Shape;332;p42"/>
          <p:cNvSpPr txBox="1"/>
          <p:nvPr/>
        </p:nvSpPr>
        <p:spPr>
          <a:xfrm>
            <a:off x="3680800" y="3627150"/>
            <a:ext cx="53472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rgbClr val="A31515"/>
                </a:solidFill>
              </a:rPr>
              <a:t>"use strict"</a:t>
            </a:r>
            <a:r>
              <a:rPr b="1" lang="es-AR" sz="2400">
                <a:solidFill>
                  <a:srgbClr val="333333"/>
                </a:solidFill>
              </a:rPr>
              <a:t>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console.log(</a:t>
            </a:r>
            <a:r>
              <a:rPr lang="es-AR" sz="1800">
                <a:solidFill>
                  <a:srgbClr val="A31515"/>
                </a:solidFill>
              </a:rPr>
              <a:t>"declarando funciones"</a:t>
            </a:r>
            <a:r>
              <a:rPr lang="es-AR" sz="1800">
                <a:solidFill>
                  <a:srgbClr val="333333"/>
                </a:solidFill>
              </a:rPr>
              <a:t>);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0000FF"/>
                </a:solidFill>
              </a:rPr>
              <a:t>let</a:t>
            </a:r>
            <a:r>
              <a:rPr lang="es-AR" sz="1800">
                <a:solidFill>
                  <a:srgbClr val="333333"/>
                </a:solidFill>
              </a:rPr>
              <a:t> contador = 0;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0000FF"/>
                </a:solidFill>
              </a:rPr>
              <a:t>function</a:t>
            </a:r>
            <a:r>
              <a:rPr lang="es-AR" sz="1800">
                <a:solidFill>
                  <a:srgbClr val="333333"/>
                </a:solidFill>
              </a:rPr>
              <a:t> clickear() {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</a:t>
            </a:r>
            <a:r>
              <a:rPr lang="es-AR" sz="1800">
                <a:solidFill>
                  <a:srgbClr val="008000"/>
                </a:solidFill>
              </a:rPr>
              <a:t>//incrementa el valor de contador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contador++; 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console.log(</a:t>
            </a:r>
            <a:r>
              <a:rPr lang="es-AR" sz="1800">
                <a:solidFill>
                  <a:srgbClr val="A31515"/>
                </a:solidFill>
              </a:rPr>
              <a:t>"Hiciste "</a:t>
            </a:r>
            <a:r>
              <a:rPr lang="es-AR" sz="1800">
                <a:solidFill>
                  <a:srgbClr val="333333"/>
                </a:solidFill>
              </a:rPr>
              <a:t> + contador + </a:t>
            </a:r>
            <a:r>
              <a:rPr lang="es-AR" sz="1800">
                <a:solidFill>
                  <a:srgbClr val="A31515"/>
                </a:solidFill>
              </a:rPr>
              <a:t>" clicks"</a:t>
            </a:r>
            <a:r>
              <a:rPr lang="es-AR" sz="1800">
                <a:solidFill>
                  <a:srgbClr val="333333"/>
                </a:solidFill>
              </a:rPr>
              <a:t>)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</a:t>
            </a:r>
            <a:r>
              <a:rPr lang="es-AR" sz="1800">
                <a:solidFill>
                  <a:srgbClr val="008000"/>
                </a:solidFill>
              </a:rPr>
              <a:t>//es lo mismo que contador = contador + 1</a:t>
            </a:r>
            <a:r>
              <a:rPr lang="es-AR" sz="1800">
                <a:solidFill>
                  <a:srgbClr val="333333"/>
                </a:solidFill>
              </a:rPr>
              <a:t> 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}</a:t>
            </a:r>
            <a:endParaRPr sz="1800">
              <a:solidFill>
                <a:srgbClr val="333333"/>
              </a:solidFill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256375" y="841388"/>
            <a:ext cx="5731800" cy="25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333333"/>
                </a:solidFill>
              </a:rPr>
              <a:t>&lt;div class=</a:t>
            </a:r>
            <a:r>
              <a:rPr lang="es-AR" sz="1800">
                <a:solidFill>
                  <a:srgbClr val="A31515"/>
                </a:solidFill>
              </a:rPr>
              <a:t>"container"</a:t>
            </a:r>
            <a:r>
              <a:rPr lang="es-AR" sz="1800">
                <a:solidFill>
                  <a:srgbClr val="333333"/>
                </a:solidFill>
              </a:rPr>
              <a:t>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&lt;h1&gt;Bienvenido&lt;/h1&gt;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&lt;p&gt;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  Llegaste a nuestro contador de click!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&lt;/p&gt;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  &lt;button onclick=</a:t>
            </a:r>
            <a:r>
              <a:rPr lang="es-AR" sz="1800">
                <a:solidFill>
                  <a:srgbClr val="A31515"/>
                </a:solidFill>
              </a:rPr>
              <a:t>"clickear()"</a:t>
            </a:r>
            <a:r>
              <a:rPr lang="es-AR" sz="1800">
                <a:solidFill>
                  <a:srgbClr val="333333"/>
                </a:solidFill>
              </a:rPr>
              <a:t>&gt;Contar click!&lt;/button&gt;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&lt;/div&gt;</a:t>
            </a:r>
            <a:br>
              <a:rPr lang="es-AR" sz="1800">
                <a:solidFill>
                  <a:srgbClr val="333333"/>
                </a:solidFill>
              </a:rPr>
            </a:br>
            <a:r>
              <a:rPr lang="es-AR" sz="1800">
                <a:solidFill>
                  <a:srgbClr val="333333"/>
                </a:solidFill>
              </a:rPr>
              <a:t>&lt;script type=</a:t>
            </a:r>
            <a:r>
              <a:rPr lang="es-AR" sz="1800">
                <a:solidFill>
                  <a:srgbClr val="A31515"/>
                </a:solidFill>
              </a:rPr>
              <a:t>"text/javascript"</a:t>
            </a:r>
            <a:r>
              <a:rPr lang="es-AR" sz="1800">
                <a:solidFill>
                  <a:srgbClr val="333333"/>
                </a:solidFill>
              </a:rPr>
              <a:t> src=</a:t>
            </a:r>
            <a:r>
              <a:rPr lang="es-AR" sz="1800">
                <a:solidFill>
                  <a:srgbClr val="A31515"/>
                </a:solidFill>
              </a:rPr>
              <a:t>"js/main.js"</a:t>
            </a:r>
            <a:r>
              <a:rPr lang="es-AR" sz="1800">
                <a:solidFill>
                  <a:srgbClr val="333333"/>
                </a:solidFill>
              </a:rPr>
              <a:t>&gt;&lt;/script&gt;</a:t>
            </a:r>
            <a:endParaRPr sz="1800">
              <a:solidFill>
                <a:srgbClr val="008000"/>
              </a:solidFill>
            </a:endParaRPr>
          </a:p>
        </p:txBody>
      </p:sp>
      <p:sp>
        <p:nvSpPr>
          <p:cNvPr id="334" name="Google Shape;334;p42"/>
          <p:cNvSpPr/>
          <p:nvPr/>
        </p:nvSpPr>
        <p:spPr>
          <a:xfrm rot="-1240465">
            <a:off x="7171381" y="2286888"/>
            <a:ext cx="1716435" cy="8304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42"/>
          <p:cNvCxnSpPr>
            <a:endCxn id="334" idx="1"/>
          </p:cNvCxnSpPr>
          <p:nvPr/>
        </p:nvCxnSpPr>
        <p:spPr>
          <a:xfrm flipH="1" rot="10800000">
            <a:off x="5643248" y="3005109"/>
            <a:ext cx="1583400" cy="7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36" name="Google Shape;336;p42"/>
          <p:cNvSpPr txBox="1"/>
          <p:nvPr/>
        </p:nvSpPr>
        <p:spPr>
          <a:xfrm>
            <a:off x="216600" y="6492500"/>
            <a:ext cx="892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https://codepen.io/webUnicen/pen/XqWqwp</a:t>
            </a:r>
            <a:endParaRPr/>
          </a:p>
        </p:txBody>
      </p:sp>
      <p:pic>
        <p:nvPicPr>
          <p:cNvPr id="337" name="Google Shape;3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9600" y="5474943"/>
            <a:ext cx="14644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 1</a:t>
            </a:r>
            <a:endParaRPr/>
          </a:p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Mensaje al usuario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Debug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628663" y="4281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Hacer una página que salude al usuario al entrar</a:t>
            </a:r>
            <a:endParaRPr/>
          </a:p>
        </p:txBody>
      </p:sp>
      <p:sp>
        <p:nvSpPr>
          <p:cNvPr id="350" name="Google Shape;350;p44"/>
          <p:cNvSpPr txBox="1"/>
          <p:nvPr>
            <p:ph idx="4294967295" type="body"/>
          </p:nvPr>
        </p:nvSpPr>
        <p:spPr>
          <a:xfrm>
            <a:off x="311700" y="1943375"/>
            <a:ext cx="8520600" cy="447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Mostrar un mensaje saludando al usuario al entrar a la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¿Qué vamos a aprender?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Incluir un archivo Javascript y ejecutarlo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Mostrar un cartelito por pantalla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idx="4294967295" type="body"/>
          </p:nvPr>
        </p:nvSpPr>
        <p:spPr>
          <a:xfrm>
            <a:off x="311700" y="797650"/>
            <a:ext cx="8520600" cy="569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función alert nos muestra una alerta en nuestro navegador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 forma de usarla es: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-6350" lvl="4" marL="18986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-AR" sz="3000">
                <a:latin typeface="Consolas"/>
                <a:ea typeface="Consolas"/>
                <a:cs typeface="Consolas"/>
                <a:sym typeface="Consolas"/>
              </a:rPr>
              <a:t>alert(</a:t>
            </a:r>
            <a:r>
              <a:rPr lang="es-AR" sz="30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[mensaje]</a:t>
            </a:r>
            <a:r>
              <a:rPr lang="es-AR"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-6350" lvl="4" marL="189865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No se suele usar en páginas reales, ya que no se integra visualmente con el resto del sitio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628663" y="-257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Función Alert</a:t>
            </a: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2824075" y="6016750"/>
            <a:ext cx="6320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http://codepen.io/webUnicen/pen/eZMvzo</a:t>
            </a:r>
            <a:endParaRPr/>
          </a:p>
        </p:txBody>
      </p:sp>
      <p:pic>
        <p:nvPicPr>
          <p:cNvPr id="358" name="Google Shape;3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750" y="5593704"/>
            <a:ext cx="1419325" cy="1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2824075" y="4766900"/>
            <a:ext cx="6008100" cy="10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1800"/>
              <a:t>Buscá los cartelitos de Demo</a:t>
            </a:r>
            <a:r>
              <a:rPr i="1" lang="es-AR" sz="1800"/>
              <a:t>: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800"/>
              <a:t>Recorda que en Codepen están todas las soluciones para experimentar, son lo mismo que hacemos en clase! </a:t>
            </a:r>
            <a:endParaRPr i="1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Pregunta</a:t>
            </a:r>
            <a:endParaRPr/>
          </a:p>
        </p:txBody>
      </p:sp>
      <p:sp>
        <p:nvSpPr>
          <p:cNvPr id="366" name="Google Shape;366;p46"/>
          <p:cNvSpPr txBox="1"/>
          <p:nvPr>
            <p:ph idx="4294967295" type="body"/>
          </p:nvPr>
        </p:nvSpPr>
        <p:spPr>
          <a:xfrm>
            <a:off x="159300" y="1331050"/>
            <a:ext cx="8520600" cy="31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El código Javascript incluido se ejecuta automáticamente al cargar la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¿Qué pasa si hay dos alert?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AR"/>
              <a:t>Se muestran los dos mensajes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AR"/>
              <a:t>Se muestra uno y al aceptarlo recién se muestra el segundo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450" y="4195975"/>
            <a:ext cx="4668075" cy="24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Resolver el problema</a:t>
            </a:r>
            <a:endParaRPr/>
          </a:p>
        </p:txBody>
      </p:sp>
      <p:sp>
        <p:nvSpPr>
          <p:cNvPr id="374" name="Google Shape;374;p47"/>
          <p:cNvSpPr txBox="1"/>
          <p:nvPr>
            <p:ph idx="4294967295" type="body"/>
          </p:nvPr>
        </p:nvSpPr>
        <p:spPr>
          <a:xfrm>
            <a:off x="311700" y="1750149"/>
            <a:ext cx="85206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¿Qué vamos a aprender?</a:t>
            </a:r>
            <a:endParaRPr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Ejecutar un código al hacer click en un botón</a:t>
            </a:r>
            <a:endParaRPr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Esto se llama “al pasar un </a:t>
            </a:r>
            <a:r>
              <a:rPr b="1" lang="es-AR"/>
              <a:t>evento</a:t>
            </a:r>
            <a:r>
              <a:rPr lang="es-AR"/>
              <a:t>”</a:t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Para eso necesitamos declarar una </a:t>
            </a:r>
            <a:r>
              <a:rPr b="1" lang="es-AR"/>
              <a:t>función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Analizar el orden en la consola</a:t>
            </a:r>
            <a:endParaRPr/>
          </a:p>
        </p:txBody>
      </p:sp>
      <p:sp>
        <p:nvSpPr>
          <p:cNvPr id="381" name="Google Shape;381;p48"/>
          <p:cNvSpPr txBox="1"/>
          <p:nvPr/>
        </p:nvSpPr>
        <p:spPr>
          <a:xfrm>
            <a:off x="304800" y="838200"/>
            <a:ext cx="84762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 strict"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"Paso 1: declarando funciones"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contador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clickear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//incrementa el valor de contador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"Paso 3: Valor anterior del contador:"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contador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contador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"Paso 4: El contador ahora vale:"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contador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alert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"Hiciste "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contador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clicks"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//es lo mismo que contador = contador + 1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"Paso 2: continua ejecución"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Google Shape;382;p48"/>
          <p:cNvSpPr txBox="1"/>
          <p:nvPr/>
        </p:nvSpPr>
        <p:spPr>
          <a:xfrm>
            <a:off x="216600" y="6492500"/>
            <a:ext cx="89274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https://codepen.io/webUnicen/pen/pLRRZP</a:t>
            </a:r>
            <a:r>
              <a:rPr lang="es-AR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600" y="5474943"/>
            <a:ext cx="14644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Saludo con nombre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Saludar</a:t>
            </a:r>
            <a:endParaRPr/>
          </a:p>
        </p:txBody>
      </p:sp>
      <p:sp>
        <p:nvSpPr>
          <p:cNvPr id="396" name="Google Shape;396;p50"/>
          <p:cNvSpPr txBox="1"/>
          <p:nvPr>
            <p:ph idx="4294967295" type="body"/>
          </p:nvPr>
        </p:nvSpPr>
        <p:spPr>
          <a:xfrm>
            <a:off x="311700" y="1102450"/>
            <a:ext cx="8520600" cy="517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Consigna: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Un lugar para escribir en la </a:t>
            </a:r>
            <a:r>
              <a:rPr lang="es-AR"/>
              <a:t>página</a:t>
            </a:r>
            <a:r>
              <a:rPr lang="es-AR"/>
              <a:t> web. A medida que escribo mi nombre la página me dice “Bienvenido {NOMBRE}”.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AR" sz="1800">
                <a:solidFill>
                  <a:schemeClr val="dk1"/>
                </a:solidFill>
              </a:rPr>
              <a:t>Bienvenido J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AR" sz="1800">
                <a:solidFill>
                  <a:schemeClr val="dk1"/>
                </a:solidFill>
              </a:rPr>
              <a:t>Bienvenido Ja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AR" sz="1800">
                <a:solidFill>
                  <a:schemeClr val="dk1"/>
                </a:solidFill>
              </a:rPr>
              <a:t>Bienvenido Jav</a:t>
            </a:r>
            <a:endParaRPr sz="1800">
              <a:solidFill>
                <a:schemeClr val="dk1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-AR" sz="1800">
                <a:solidFill>
                  <a:schemeClr val="dk1"/>
                </a:solidFill>
              </a:rPr>
              <a:t>Bienvenido Javi</a:t>
            </a:r>
            <a:endParaRPr sz="1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En la consola mostrar el largo del nombre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¿Qué vamos a aprender?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AR">
                <a:solidFill>
                  <a:schemeClr val="dk1"/>
                </a:solidFill>
              </a:rPr>
              <a:t>Usar o</a:t>
            </a:r>
            <a:r>
              <a:rPr lang="es-AR">
                <a:solidFill>
                  <a:schemeClr val="dk1"/>
                </a:solidFill>
              </a:rPr>
              <a:t>tro evento (que no es onclick)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Editar la página web desde Javascript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Calcular el largo de una cadena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Largo de una cadena</a:t>
            </a:r>
            <a:endParaRPr/>
          </a:p>
        </p:txBody>
      </p:sp>
      <p:sp>
        <p:nvSpPr>
          <p:cNvPr id="403" name="Google Shape;403;p51"/>
          <p:cNvSpPr txBox="1"/>
          <p:nvPr>
            <p:ph idx="4294967295" type="body"/>
          </p:nvPr>
        </p:nvSpPr>
        <p:spPr>
          <a:xfrm>
            <a:off x="311700" y="1434825"/>
            <a:ext cx="8520600" cy="49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Existen muchas  funciones que ya trae Javascript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Para calcular el largo de una cadena puedo usar: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317500" lvl="0" marL="139700" marR="139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let largo = str.length(</a:t>
            </a:r>
            <a:r>
              <a:rPr lang="es-AR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>
                <a:solidFill>
                  <a:srgbClr val="333333"/>
                </a:solidFill>
                <a:highlight>
                  <a:srgbClr val="E4F0F5"/>
                </a:highlight>
                <a:latin typeface="Consolas"/>
                <a:ea typeface="Consolas"/>
                <a:cs typeface="Consolas"/>
                <a:sym typeface="Consolas"/>
              </a:rPr>
              <a:t>cadena");</a:t>
            </a:r>
            <a:endParaRPr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AR"/>
              <a:t>El valor calculado se </a:t>
            </a:r>
            <a:r>
              <a:rPr b="1" lang="es-AR"/>
              <a:t>devuelve </a:t>
            </a:r>
            <a:r>
              <a:rPr lang="es-AR"/>
              <a:t>y debe  guardarse en una variable</a:t>
            </a:r>
            <a:endParaRPr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311700" y="6492500"/>
            <a:ext cx="8832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https://developer.mozilla.org/en-US/docs/Web/JavaScript/Reference/Global_Objects/String/length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Arbol HTML - DOM</a:t>
            </a:r>
            <a:endParaRPr/>
          </a:p>
        </p:txBody>
      </p:sp>
      <p:sp>
        <p:nvSpPr>
          <p:cNvPr id="410" name="Google Shape;410;p52"/>
          <p:cNvSpPr txBox="1"/>
          <p:nvPr>
            <p:ph idx="4294967295" type="body"/>
          </p:nvPr>
        </p:nvSpPr>
        <p:spPr>
          <a:xfrm>
            <a:off x="311700" y="1126375"/>
            <a:ext cx="8520600" cy="529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Una manera de comprender las dependencias y relaciones entre elementos es mediante un diagrama de árbol.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a_arbol_jr.png" id="411" name="Google Shape;4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5" y="2599150"/>
            <a:ext cx="8598525" cy="3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Hacer una página que salude al usuario al entrar</a:t>
            </a:r>
            <a:endParaRPr/>
          </a:p>
        </p:txBody>
      </p:sp>
      <p:sp>
        <p:nvSpPr>
          <p:cNvPr id="205" name="Google Shape;205;p26"/>
          <p:cNvSpPr txBox="1"/>
          <p:nvPr>
            <p:ph idx="4294967295" type="body"/>
          </p:nvPr>
        </p:nvSpPr>
        <p:spPr>
          <a:xfrm>
            <a:off x="311700" y="1788250"/>
            <a:ext cx="8520600" cy="40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Mostrar un mensaje saludando al usuario al entrar a la página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¿Qué vamos a aprender?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Incluir un archivo Javascript y ejecutarlo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Mostrar un mensaje en la consola del navegador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idx="4294967295" type="body"/>
          </p:nvPr>
        </p:nvSpPr>
        <p:spPr>
          <a:xfrm>
            <a:off x="311700" y="1026250"/>
            <a:ext cx="8520600" cy="287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s-AR" sz="2200"/>
              <a:t>El </a:t>
            </a:r>
            <a:r>
              <a:rPr b="1" lang="es-AR" sz="2200">
                <a:solidFill>
                  <a:schemeClr val="accent1"/>
                </a:solidFill>
              </a:rPr>
              <a:t>D</a:t>
            </a:r>
            <a:r>
              <a:rPr lang="es-AR" sz="2200"/>
              <a:t>ocument </a:t>
            </a:r>
            <a:r>
              <a:rPr b="1" lang="es-AR" sz="2200">
                <a:solidFill>
                  <a:schemeClr val="accent1"/>
                </a:solidFill>
              </a:rPr>
              <a:t>O</a:t>
            </a:r>
            <a:r>
              <a:rPr lang="es-AR" sz="2200"/>
              <a:t>bject </a:t>
            </a:r>
            <a:r>
              <a:rPr b="1" lang="es-AR" sz="2200">
                <a:solidFill>
                  <a:schemeClr val="accent1"/>
                </a:solidFill>
              </a:rPr>
              <a:t>M</a:t>
            </a:r>
            <a:r>
              <a:rPr lang="es-AR" sz="2200"/>
              <a:t>odel es una API (</a:t>
            </a:r>
            <a:r>
              <a:rPr b="1" lang="es-AR" sz="2200"/>
              <a:t>A</a:t>
            </a:r>
            <a:r>
              <a:rPr lang="es-AR" sz="2200"/>
              <a:t>pplication </a:t>
            </a:r>
            <a:r>
              <a:rPr b="1" lang="es-AR" sz="2200"/>
              <a:t>P</a:t>
            </a:r>
            <a:r>
              <a:rPr lang="es-AR" sz="2200"/>
              <a:t>rogramming</a:t>
            </a:r>
            <a:r>
              <a:rPr b="1" lang="es-AR" sz="2200"/>
              <a:t> I</a:t>
            </a:r>
            <a:r>
              <a:rPr lang="es-AR" sz="2200"/>
              <a:t>nterface) para documentos HTML y XML. 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Representación estructurada del documento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Permite modificar el contenido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Es lo que conecta las páginas web con Javascript.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200"/>
              <a:t>El DOM es un árbol de objetos...</a:t>
            </a:r>
            <a:endParaRPr sz="2200"/>
          </a:p>
        </p:txBody>
      </p:sp>
      <p:pic>
        <p:nvPicPr>
          <p:cNvPr descr="dom_l.png" id="417" name="Google Shape;4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71" y="3960546"/>
            <a:ext cx="5480649" cy="27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Introducción a DOM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Objetos </a:t>
            </a:r>
            <a:r>
              <a:rPr lang="es-AR"/>
              <a:t>en el DOM y JS</a:t>
            </a:r>
            <a:endParaRPr/>
          </a:p>
        </p:txBody>
      </p:sp>
      <p:sp>
        <p:nvSpPr>
          <p:cNvPr id="424" name="Google Shape;424;p54"/>
          <p:cNvSpPr txBox="1"/>
          <p:nvPr>
            <p:ph idx="4294967295" type="body"/>
          </p:nvPr>
        </p:nvSpPr>
        <p:spPr>
          <a:xfrm>
            <a:off x="311700" y="1354500"/>
            <a:ext cx="8520600" cy="50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Existen muchos objetos ya predefinidos. Algunos  son: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b="1" lang="es-AR"/>
              <a:t>Window</a:t>
            </a:r>
            <a:r>
              <a:rPr lang="es-AR"/>
              <a:t>: La ventana/pestaña del navegador. Es quien tiene el método “alert” que usamos  antes.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s-AR"/>
              <a:t>History</a:t>
            </a:r>
            <a:r>
              <a:rPr lang="es-AR"/>
              <a:t>: El historial, nos permite  ir adelante, atrás, etc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s-AR"/>
              <a:t>Location</a:t>
            </a:r>
            <a:r>
              <a:rPr lang="es-AR"/>
              <a:t>:La URL de la barra de navegación.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s-AR"/>
              <a:t>document</a:t>
            </a:r>
            <a:r>
              <a:rPr lang="es-AR"/>
              <a:t>: El DOM de los elementos del body y header de este archivo HTML.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Como editar el DOM</a:t>
            </a:r>
            <a:endParaRPr/>
          </a:p>
        </p:txBody>
      </p:sp>
      <p:sp>
        <p:nvSpPr>
          <p:cNvPr id="431" name="Google Shape;431;p55"/>
          <p:cNvSpPr txBox="1"/>
          <p:nvPr>
            <p:ph idx="4294967295" type="body"/>
          </p:nvPr>
        </p:nvSpPr>
        <p:spPr>
          <a:xfrm>
            <a:off x="311700" y="1383000"/>
            <a:ext cx="8520600" cy="50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s-AR"/>
              <a:t>Al documento le pedimos el nodo del elemento que queremos editar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-AR"/>
              <a:t>A ese objeto (el nodo del arbol en cuestion) le modificamos los atributos que necesitemos con un nuevo valor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Arbol HTML - DOM</a:t>
            </a:r>
            <a:endParaRPr/>
          </a:p>
        </p:txBody>
      </p:sp>
      <p:pic>
        <p:nvPicPr>
          <p:cNvPr descr="diagrama_arbol_jr.png"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5" y="1303750"/>
            <a:ext cx="8598525" cy="3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6"/>
          <p:cNvSpPr txBox="1"/>
          <p:nvPr/>
        </p:nvSpPr>
        <p:spPr>
          <a:xfrm>
            <a:off x="125" y="5557050"/>
            <a:ext cx="9144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document</a:t>
            </a:r>
            <a:endParaRPr/>
          </a:p>
        </p:txBody>
      </p:sp>
      <p:sp>
        <p:nvSpPr>
          <p:cNvPr id="439" name="Google Shape;439;p56"/>
          <p:cNvSpPr/>
          <p:nvPr/>
        </p:nvSpPr>
        <p:spPr>
          <a:xfrm>
            <a:off x="208800" y="1252750"/>
            <a:ext cx="3678000" cy="40314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Google Shape;440;p56"/>
          <p:cNvCxnSpPr/>
          <p:nvPr/>
        </p:nvCxnSpPr>
        <p:spPr>
          <a:xfrm flipH="1">
            <a:off x="5774000" y="1317000"/>
            <a:ext cx="923400" cy="33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Arbol HTML - DOM</a:t>
            </a:r>
            <a:endParaRPr/>
          </a:p>
        </p:txBody>
      </p:sp>
      <p:pic>
        <p:nvPicPr>
          <p:cNvPr descr="diagrama_arbol_jr.png"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5" y="1303750"/>
            <a:ext cx="8598525" cy="3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7"/>
          <p:cNvSpPr txBox="1"/>
          <p:nvPr/>
        </p:nvSpPr>
        <p:spPr>
          <a:xfrm>
            <a:off x="125" y="5557050"/>
            <a:ext cx="9144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document.querySelector("h1")</a:t>
            </a:r>
            <a:endParaRPr/>
          </a:p>
        </p:txBody>
      </p:sp>
      <p:sp>
        <p:nvSpPr>
          <p:cNvPr id="448" name="Google Shape;448;p57"/>
          <p:cNvSpPr/>
          <p:nvPr/>
        </p:nvSpPr>
        <p:spPr>
          <a:xfrm>
            <a:off x="208800" y="2379150"/>
            <a:ext cx="3678000" cy="254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57"/>
          <p:cNvCxnSpPr/>
          <p:nvPr/>
        </p:nvCxnSpPr>
        <p:spPr>
          <a:xfrm flipH="1">
            <a:off x="5348200" y="1686375"/>
            <a:ext cx="771000" cy="77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Arbol HTML - DOM</a:t>
            </a:r>
            <a:endParaRPr/>
          </a:p>
        </p:txBody>
      </p:sp>
      <p:pic>
        <p:nvPicPr>
          <p:cNvPr descr="diagrama_arbol_jr.png" id="455" name="Google Shape;4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5" y="1303750"/>
            <a:ext cx="8598525" cy="3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8"/>
          <p:cNvSpPr txBox="1"/>
          <p:nvPr/>
        </p:nvSpPr>
        <p:spPr>
          <a:xfrm>
            <a:off x="125" y="5557050"/>
            <a:ext cx="9144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document.</a:t>
            </a:r>
            <a:r>
              <a:rPr lang="es-AR" sz="2800">
                <a:solidFill>
                  <a:schemeClr val="dk1"/>
                </a:solidFill>
              </a:rPr>
              <a:t>querySelector("h1</a:t>
            </a:r>
            <a:r>
              <a:rPr lang="es-AR" sz="2800">
                <a:solidFill>
                  <a:schemeClr val="dk1"/>
                </a:solidFill>
              </a:rPr>
              <a:t>").innerHTML</a:t>
            </a:r>
            <a:endParaRPr/>
          </a:p>
        </p:txBody>
      </p:sp>
      <p:sp>
        <p:nvSpPr>
          <p:cNvPr id="457" name="Google Shape;457;p58"/>
          <p:cNvSpPr/>
          <p:nvPr/>
        </p:nvSpPr>
        <p:spPr>
          <a:xfrm>
            <a:off x="771700" y="2376772"/>
            <a:ext cx="742200" cy="250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8" name="Google Shape;458;p58"/>
          <p:cNvCxnSpPr/>
          <p:nvPr/>
        </p:nvCxnSpPr>
        <p:spPr>
          <a:xfrm flipH="1">
            <a:off x="5316075" y="2116525"/>
            <a:ext cx="771000" cy="77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Arbol HTML - DOM</a:t>
            </a:r>
            <a:endParaRPr/>
          </a:p>
        </p:txBody>
      </p:sp>
      <p:pic>
        <p:nvPicPr>
          <p:cNvPr descr="diagrama_arbol_jr.png" id="464" name="Google Shape;4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25" y="1303750"/>
            <a:ext cx="8598525" cy="3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9"/>
          <p:cNvSpPr txBox="1"/>
          <p:nvPr/>
        </p:nvSpPr>
        <p:spPr>
          <a:xfrm>
            <a:off x="125" y="5557050"/>
            <a:ext cx="9144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document.querySelector("h1").innerHTML = "</a:t>
            </a:r>
            <a:r>
              <a:rPr lang="es-AR" sz="2800">
                <a:solidFill>
                  <a:schemeClr val="dk1"/>
                </a:solidFill>
              </a:rPr>
              <a:t>H1";</a:t>
            </a:r>
            <a:endParaRPr/>
          </a:p>
        </p:txBody>
      </p:sp>
      <p:sp>
        <p:nvSpPr>
          <p:cNvPr id="466" name="Google Shape;466;p59"/>
          <p:cNvSpPr/>
          <p:nvPr/>
        </p:nvSpPr>
        <p:spPr>
          <a:xfrm>
            <a:off x="771700" y="2376772"/>
            <a:ext cx="742200" cy="2505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7" name="Google Shape;467;p59"/>
          <p:cNvCxnSpPr/>
          <p:nvPr/>
        </p:nvCxnSpPr>
        <p:spPr>
          <a:xfrm flipH="1">
            <a:off x="5316075" y="2116525"/>
            <a:ext cx="771000" cy="77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59"/>
          <p:cNvCxnSpPr/>
          <p:nvPr/>
        </p:nvCxnSpPr>
        <p:spPr>
          <a:xfrm flipH="1" rot="10800000">
            <a:off x="851800" y="2429642"/>
            <a:ext cx="662100" cy="1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59"/>
          <p:cNvSpPr txBox="1"/>
          <p:nvPr/>
        </p:nvSpPr>
        <p:spPr>
          <a:xfrm>
            <a:off x="992550" y="1886275"/>
            <a:ext cx="771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dk1"/>
                </a:solidFill>
              </a:rPr>
              <a:t>H1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Obtener nodos del DOM</a:t>
            </a:r>
            <a:endParaRPr/>
          </a:p>
        </p:txBody>
      </p:sp>
      <p:sp>
        <p:nvSpPr>
          <p:cNvPr id="476" name="Google Shape;476;p60"/>
          <p:cNvSpPr txBox="1"/>
          <p:nvPr>
            <p:ph idx="4294967295" type="body"/>
          </p:nvPr>
        </p:nvSpPr>
        <p:spPr>
          <a:xfrm>
            <a:off x="311700" y="1311725"/>
            <a:ext cx="8520600" cy="510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Se pueden obtener elementos del DOM consultando por un ID, nombre, clase o un selector.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Por ahora solo vamos a acceder a elementos mediante IDs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latin typeface="Consolas"/>
                <a:ea typeface="Consolas"/>
                <a:cs typeface="Consolas"/>
                <a:sym typeface="Consolas"/>
              </a:rPr>
              <a:t>elem</a:t>
            </a:r>
            <a:r>
              <a:rPr b="1" lang="es-AR" sz="22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2200">
                <a:latin typeface="Consolas"/>
                <a:ea typeface="Consolas"/>
                <a:cs typeface="Consolas"/>
                <a:sym typeface="Consolas"/>
              </a:rPr>
              <a:t>.getElementById("identificador");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Leer/</a:t>
            </a:r>
            <a:r>
              <a:rPr lang="es-AR"/>
              <a:t>Editar el DOM</a:t>
            </a:r>
            <a:endParaRPr/>
          </a:p>
        </p:txBody>
      </p:sp>
      <p:sp>
        <p:nvSpPr>
          <p:cNvPr id="482" name="Google Shape;482;p61"/>
          <p:cNvSpPr txBox="1"/>
          <p:nvPr>
            <p:ph idx="4294967295" type="body"/>
          </p:nvPr>
        </p:nvSpPr>
        <p:spPr>
          <a:xfrm>
            <a:off x="311700" y="1268950"/>
            <a:ext cx="8520600" cy="5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Las propiedades del DOM (HTML) se pueden leer/editar desde </a:t>
            </a:r>
            <a:r>
              <a:rPr lang="es-AR">
                <a:solidFill>
                  <a:srgbClr val="000000"/>
                </a:solidFill>
              </a:rPr>
              <a:t>Javascript.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.getElementById("lamp");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latin typeface="Consolas"/>
                <a:ea typeface="Consolas"/>
                <a:cs typeface="Consolas"/>
                <a:sym typeface="Consolas"/>
              </a:rPr>
              <a:t>lampImgAnterior</a:t>
            </a:r>
            <a:r>
              <a:rPr b="1" lang="es-AR" sz="22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.src;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.src = "foto.png";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unDiv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.getElementById("unDiv");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Consolas"/>
                <a:ea typeface="Consolas"/>
                <a:cs typeface="Consolas"/>
                <a:sym typeface="Consolas"/>
              </a:rPr>
              <a:t>unDiv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.innerHTML = "Cambiar contenido";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>
            <p:ph type="title"/>
          </p:nvPr>
        </p:nvSpPr>
        <p:spPr>
          <a:xfrm>
            <a:off x="628675" y="199500"/>
            <a:ext cx="7886700" cy="90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Resultado</a:t>
            </a:r>
            <a:endParaRPr/>
          </a:p>
        </p:txBody>
      </p:sp>
      <p:pic>
        <p:nvPicPr>
          <p:cNvPr id="488" name="Google Shape;4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525" y="5474943"/>
            <a:ext cx="1464400" cy="13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2"/>
          <p:cNvSpPr txBox="1"/>
          <p:nvPr/>
        </p:nvSpPr>
        <p:spPr>
          <a:xfrm>
            <a:off x="3044650" y="6292800"/>
            <a:ext cx="46350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AR" u="sng">
                <a:solidFill>
                  <a:schemeClr val="hlink"/>
                </a:solidFill>
                <a:hlinkClick r:id="rId4"/>
              </a:rPr>
              <a:t>https://codepen.io/webUnicen/pen/geRRLe</a:t>
            </a:r>
            <a:r>
              <a:rPr lang="es-AR"/>
              <a:t> </a:t>
            </a:r>
            <a:endParaRPr/>
          </a:p>
        </p:txBody>
      </p:sp>
      <p:sp>
        <p:nvSpPr>
          <p:cNvPr id="490" name="Google Shape;490;p62"/>
          <p:cNvSpPr txBox="1"/>
          <p:nvPr/>
        </p:nvSpPr>
        <p:spPr>
          <a:xfrm>
            <a:off x="110725" y="3285025"/>
            <a:ext cx="90333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ActualizarSaludo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//lee el nombre</a:t>
            </a:r>
            <a:b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nodoInput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"txtNombre"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nodoInput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//lo muestra en consola (opcional, para debug)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console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70809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//lo muestra en el DOM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nodoSaludo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"txtSaludo"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nodoSaludo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innerHTML </a:t>
            </a:r>
            <a:r>
              <a:rPr b="1"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"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A67F5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62"/>
          <p:cNvSpPr txBox="1"/>
          <p:nvPr/>
        </p:nvSpPr>
        <p:spPr>
          <a:xfrm>
            <a:off x="110725" y="1538275"/>
            <a:ext cx="89226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42857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txtNombre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oninput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ActualizarSaludo()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b="1" lang="es-AR" sz="1800">
                <a:solidFill>
                  <a:srgbClr val="66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es-AR" sz="1800">
                <a:solidFill>
                  <a:srgbClr val="0077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txtSaludo</a:t>
            </a:r>
            <a:r>
              <a:rPr b="1"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AR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ACA VA EL SALUDO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s-AR" sz="1800">
                <a:solidFill>
                  <a:srgbClr val="99005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AR" sz="18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62"/>
          <p:cNvSpPr txBox="1"/>
          <p:nvPr>
            <p:ph idx="4294967295" type="body"/>
          </p:nvPr>
        </p:nvSpPr>
        <p:spPr>
          <a:xfrm>
            <a:off x="235500" y="950049"/>
            <a:ext cx="8520600" cy="6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En negrita marcado lo nuevo</a:t>
            </a:r>
            <a:endParaRPr/>
          </a:p>
        </p:txBody>
      </p:sp>
      <p:sp>
        <p:nvSpPr>
          <p:cNvPr id="493" name="Google Shape;493;p62"/>
          <p:cNvSpPr txBox="1"/>
          <p:nvPr/>
        </p:nvSpPr>
        <p:spPr>
          <a:xfrm>
            <a:off x="7390525" y="3997250"/>
            <a:ext cx="15393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LEE VALOR</a:t>
            </a:r>
            <a:endParaRPr sz="1800"/>
          </a:p>
        </p:txBody>
      </p:sp>
      <p:sp>
        <p:nvSpPr>
          <p:cNvPr id="494" name="Google Shape;494;p62"/>
          <p:cNvSpPr txBox="1"/>
          <p:nvPr/>
        </p:nvSpPr>
        <p:spPr>
          <a:xfrm>
            <a:off x="4852901" y="3217350"/>
            <a:ext cx="15393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PIDE NODO</a:t>
            </a:r>
            <a:endParaRPr sz="1800"/>
          </a:p>
        </p:txBody>
      </p:sp>
      <p:sp>
        <p:nvSpPr>
          <p:cNvPr id="495" name="Google Shape;495;p62"/>
          <p:cNvSpPr txBox="1"/>
          <p:nvPr/>
        </p:nvSpPr>
        <p:spPr>
          <a:xfrm>
            <a:off x="3808475" y="5793300"/>
            <a:ext cx="20349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ESCRIBE VALOR</a:t>
            </a:r>
            <a:endParaRPr sz="1800"/>
          </a:p>
        </p:txBody>
      </p:sp>
      <p:sp>
        <p:nvSpPr>
          <p:cNvPr id="496" name="Google Shape;496;p62"/>
          <p:cNvSpPr txBox="1"/>
          <p:nvPr/>
        </p:nvSpPr>
        <p:spPr>
          <a:xfrm>
            <a:off x="6757901" y="4691525"/>
            <a:ext cx="15393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PIDE NODO</a:t>
            </a:r>
            <a:endParaRPr sz="1800"/>
          </a:p>
        </p:txBody>
      </p:sp>
      <p:sp>
        <p:nvSpPr>
          <p:cNvPr id="497" name="Google Shape;497;p62"/>
          <p:cNvSpPr txBox="1"/>
          <p:nvPr/>
        </p:nvSpPr>
        <p:spPr>
          <a:xfrm>
            <a:off x="5516550" y="2397050"/>
            <a:ext cx="34407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DA NOMBRE A LOS NODOS</a:t>
            </a:r>
            <a:endParaRPr sz="1800"/>
          </a:p>
        </p:txBody>
      </p:sp>
      <p:sp>
        <p:nvSpPr>
          <p:cNvPr id="498" name="Google Shape;498;p62"/>
          <p:cNvSpPr txBox="1"/>
          <p:nvPr/>
        </p:nvSpPr>
        <p:spPr>
          <a:xfrm>
            <a:off x="5050825" y="1478350"/>
            <a:ext cx="2034900" cy="42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EVENTO INPUT</a:t>
            </a:r>
            <a:endParaRPr sz="1800"/>
          </a:p>
        </p:txBody>
      </p:sp>
      <p:cxnSp>
        <p:nvCxnSpPr>
          <p:cNvPr id="499" name="Google Shape;499;p62"/>
          <p:cNvCxnSpPr>
            <a:stCxn id="493" idx="1"/>
          </p:cNvCxnSpPr>
          <p:nvPr/>
        </p:nvCxnSpPr>
        <p:spPr>
          <a:xfrm rot="10800000">
            <a:off x="4733725" y="4206200"/>
            <a:ext cx="2656800" cy="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28663" y="-257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Como incluir un Javascript</a:t>
            </a:r>
            <a:endParaRPr/>
          </a:p>
        </p:txBody>
      </p:sp>
      <p:sp>
        <p:nvSpPr>
          <p:cNvPr id="211" name="Google Shape;211;p27"/>
          <p:cNvSpPr txBox="1"/>
          <p:nvPr>
            <p:ph idx="4294967295" type="body"/>
          </p:nvPr>
        </p:nvSpPr>
        <p:spPr>
          <a:xfrm>
            <a:off x="226575" y="784075"/>
            <a:ext cx="8013900" cy="5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Conviene incluir un archivo Javascript separado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Se ejecuta su código en la línea donde se incluye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Incluirlo a</a:t>
            </a:r>
            <a:r>
              <a:rPr lang="es-AR"/>
              <a:t>l final del body, luego de que ya se cargo el html con </a:t>
            </a:r>
            <a:r>
              <a:rPr b="1" lang="es-AR" u="sng"/>
              <a:t>todos</a:t>
            </a:r>
            <a:r>
              <a:rPr lang="es-AR"/>
              <a:t> sus elementos.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s-AR"/>
              <a:t>Se pueden agregar varios archivos .js</a:t>
            </a:r>
            <a:endParaRPr b="1"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343" y="2669625"/>
            <a:ext cx="6846300" cy="15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290200" y="2795939"/>
            <a:ext cx="627300" cy="1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 rot="-1241267">
            <a:off x="8081794" y="4496939"/>
            <a:ext cx="885711" cy="428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 rot="-1241267">
            <a:off x="7708919" y="5914514"/>
            <a:ext cx="885711" cy="42865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Resumen DOM</a:t>
            </a:r>
            <a:endParaRPr/>
          </a:p>
        </p:txBody>
      </p:sp>
      <p:sp>
        <p:nvSpPr>
          <p:cNvPr id="505" name="Google Shape;505;p63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Las propiedades del DOM (HTML) se pueden leer/editar desde </a:t>
            </a:r>
            <a:r>
              <a:rPr lang="es-AR">
                <a:solidFill>
                  <a:srgbClr val="000000"/>
                </a:solidFill>
              </a:rPr>
              <a:t>Javascript.	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3000"/>
              <a:t>Estas tres líneas resumen todo lo que van </a:t>
            </a:r>
            <a:br>
              <a:rPr b="1" lang="es-AR" sz="3000"/>
            </a:br>
            <a:r>
              <a:rPr b="1" lang="es-AR" sz="3000"/>
              <a:t>a necesitar en esta etapa.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.getElementById("lamp");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AR" sz="2200">
                <a:latin typeface="Consolas"/>
                <a:ea typeface="Consolas"/>
                <a:cs typeface="Consolas"/>
                <a:sym typeface="Consolas"/>
              </a:rPr>
              <a:t>lampImgAnterior</a:t>
            </a:r>
            <a:r>
              <a:rPr b="1" lang="es-AR" sz="22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.src;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lampImg</a:t>
            </a:r>
            <a:r>
              <a:rPr b="1" lang="es-A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.src = "foto.png";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Objetos </a:t>
            </a:r>
            <a:r>
              <a:rPr lang="es-AR"/>
              <a:t>en el DOM y JS</a:t>
            </a:r>
            <a:endParaRPr/>
          </a:p>
        </p:txBody>
      </p:sp>
      <p:sp>
        <p:nvSpPr>
          <p:cNvPr id="511" name="Google Shape;511;p64"/>
          <p:cNvSpPr txBox="1"/>
          <p:nvPr>
            <p:ph idx="4294967295" type="body"/>
          </p:nvPr>
        </p:nvSpPr>
        <p:spPr>
          <a:xfrm>
            <a:off x="311700" y="1639650"/>
            <a:ext cx="8520600" cy="477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Al DOM podemos: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Agregarle nodos (es como escribir nuevas etiquetas en el HTML).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Editar nodos (es como cambiar el HTML) para alterar propiedades o el contenido interno (el HTML que contiene).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Borrar nodos (es como borrar las etiquetas).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Ejercicio</a:t>
            </a:r>
            <a:endParaRPr/>
          </a:p>
        </p:txBody>
      </p:sp>
      <p:sp>
        <p:nvSpPr>
          <p:cNvPr id="524" name="Google Shape;524;p66"/>
          <p:cNvSpPr txBox="1"/>
          <p:nvPr>
            <p:ph idx="4294967295" type="body"/>
          </p:nvPr>
        </p:nvSpPr>
        <p:spPr>
          <a:xfrm>
            <a:off x="311700" y="1724700"/>
            <a:ext cx="8520600" cy="35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En su página web, agregar un campo para llevar un contador de </a:t>
            </a:r>
            <a:r>
              <a:rPr lang="es-AR"/>
              <a:t>X elemento</a:t>
            </a:r>
            <a:r>
              <a:rPr lang="es-AR"/>
              <a:t> que siempre arranque en 0</a:t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En la página web se muestra la cantidad de X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Hay un botón para incrementar la cantidad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Hay un botón para decrementar la cantidad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Hay una caja de texto para sumar muchos elementos X en una sola acción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31" name="Google Shape;531;p67"/>
          <p:cNvSpPr txBox="1"/>
          <p:nvPr>
            <p:ph idx="4294967295" type="body"/>
          </p:nvPr>
        </p:nvSpPr>
        <p:spPr>
          <a:xfrm>
            <a:off x="311700" y="1026250"/>
            <a:ext cx="8520600" cy="20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Hacer una </a:t>
            </a:r>
            <a:r>
              <a:rPr lang="es-AR"/>
              <a:t>aplicación </a:t>
            </a:r>
            <a:r>
              <a:rPr lang="es-AR">
                <a:solidFill>
                  <a:schemeClr val="dk1"/>
                </a:solidFill>
              </a:rPr>
              <a:t>web que al apretar un botón simule el lanzamiento de dos dados 1000 veces, sumarlos y muestre en el HTML la cantidad de veces que salió 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vonneumannmachine.files.wordpress.com/2013/12/dice-art-3.jpg" id="532" name="Google Shape;53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5" y="2893425"/>
            <a:ext cx="7886700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Ejemplo</a:t>
            </a:r>
            <a:endParaRPr/>
          </a:p>
        </p:txBody>
      </p:sp>
      <p:sp>
        <p:nvSpPr>
          <p:cNvPr id="539" name="Google Shape;539;p68"/>
          <p:cNvSpPr txBox="1"/>
          <p:nvPr>
            <p:ph idx="4294967295" type="body"/>
          </p:nvPr>
        </p:nvSpPr>
        <p:spPr>
          <a:xfrm>
            <a:off x="311700" y="2593325"/>
            <a:ext cx="8520600" cy="17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/>
              <a:t>Dar un form para cargar compras del cliente y un sumar que nos diga el total (dos botones, un agregar y otro calcular, arreglo global)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 txBox="1"/>
          <p:nvPr>
            <p:ph idx="4294967295" type="body"/>
          </p:nvPr>
        </p:nvSpPr>
        <p:spPr>
          <a:xfrm>
            <a:off x="311700" y="1559650"/>
            <a:ext cx="8520600" cy="4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Two.js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Framework de dibujo en 2 dimensiones con Javascript.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GitHub: </a:t>
            </a:r>
            <a:r>
              <a:rPr lang="es-AR" u="sng">
                <a:solidFill>
                  <a:schemeClr val="hlink"/>
                </a:solidFill>
                <a:hlinkClick r:id="rId3"/>
              </a:rPr>
              <a:t>https://github.com/jonobr1/two.js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Bootstrap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Dropdowns, carrousels, algunos comportamientos responsive (menu), etc…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Paper.js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Framework para dibujos vectoriales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accent5"/>
                </a:solidFill>
                <a:hlinkClick r:id="rId4"/>
              </a:rPr>
              <a:t>http://paperjs.org/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Pacman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 u="sng">
                <a:solidFill>
                  <a:schemeClr val="accent5"/>
                </a:solidFill>
                <a:hlinkClick r:id="rId5"/>
              </a:rPr>
              <a:t>http://www.masswerk.at/JavaPac/JS-PacMan2.html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9"/>
          <p:cNvSpPr txBox="1"/>
          <p:nvPr>
            <p:ph type="title"/>
          </p:nvPr>
        </p:nvSpPr>
        <p:spPr>
          <a:xfrm>
            <a:off x="628663" y="3519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lang="es-AR"/>
              <a:t>Ejemplos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idx="4294967295" type="body"/>
          </p:nvPr>
        </p:nvSpPr>
        <p:spPr>
          <a:xfrm>
            <a:off x="311700" y="1483450"/>
            <a:ext cx="85206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1800"/>
              <a:t>Libros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Javascript and Jquery : Interactive Front-End Web Development, Jon Duckett Willey 2014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Learning Web Design: A Beginner's Guide to HTML, CSS,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JavaScript, and Web Graphics, Jennifer Niederst Robbins O'Reilly Media 2012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Standard: </a:t>
            </a:r>
            <a:r>
              <a:rPr lang="es-AR" sz="1800" u="sng">
                <a:solidFill>
                  <a:schemeClr val="hlink"/>
                </a:solidFill>
                <a:hlinkClick r:id="rId3"/>
              </a:rPr>
              <a:t>http://standardjs.com/rules.html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Tutorial W3 Schools</a:t>
            </a:r>
            <a:r>
              <a:rPr lang="es-AR" sz="1800"/>
              <a:t>: </a:t>
            </a:r>
            <a:r>
              <a:rPr lang="es-AR" sz="1800" u="sng">
                <a:solidFill>
                  <a:schemeClr val="hlink"/>
                </a:solidFill>
                <a:hlinkClick r:id="rId4"/>
              </a:rPr>
              <a:t>http://www.w3schools.com/js/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 u="sng">
                <a:solidFill>
                  <a:schemeClr val="hlink"/>
                </a:solidFill>
                <a:hlinkClick r:id="rId5"/>
              </a:rPr>
              <a:t>Javascript from birth to closure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1800"/>
              <a:t>Eventos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AR" sz="1800" u="sng">
                <a:solidFill>
                  <a:schemeClr val="hlink"/>
                </a:solidFill>
                <a:hlinkClick r:id="rId6"/>
              </a:rPr>
              <a:t>http://www.elcodigo.net/tutoriales/javascript/javascript5.html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 u="sng">
                <a:solidFill>
                  <a:schemeClr val="hlink"/>
                </a:solidFill>
                <a:hlinkClick r:id="rId7"/>
              </a:rPr>
              <a:t>http://dev.opera.com/articles/view/handling-events-with-javascript-es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7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 Black"/>
              <a:buNone/>
            </a:pPr>
            <a:r>
              <a:rPr lang="es-AR"/>
              <a:t>Más Información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0" l="0" r="0" t="39013"/>
          <a:stretch/>
        </p:blipFill>
        <p:spPr>
          <a:xfrm>
            <a:off x="2352550" y="2902525"/>
            <a:ext cx="5136025" cy="292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Ver la consola</a:t>
            </a:r>
            <a:endParaRPr/>
          </a:p>
        </p:txBody>
      </p:sp>
      <p:cxnSp>
        <p:nvCxnSpPr>
          <p:cNvPr id="222" name="Google Shape;222;p28"/>
          <p:cNvCxnSpPr>
            <a:stCxn id="223" idx="1"/>
          </p:cNvCxnSpPr>
          <p:nvPr/>
        </p:nvCxnSpPr>
        <p:spPr>
          <a:xfrm rot="10800000">
            <a:off x="3199150" y="4779274"/>
            <a:ext cx="1335000" cy="166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" name="Google Shape;223;p28"/>
          <p:cNvSpPr/>
          <p:nvPr/>
        </p:nvSpPr>
        <p:spPr>
          <a:xfrm>
            <a:off x="4534150" y="4721374"/>
            <a:ext cx="2135700" cy="44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Consola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325025" y="1740550"/>
            <a:ext cx="75495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Menú Chrome &gt; Más herramientas &gt; Herramientas Desarrollador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/>
              <a:t>Atajo de Teclado: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AR" sz="2000"/>
              <a:t>Ctrl + Shift + I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AR" sz="2000"/>
              <a:t>F12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628663" y="-1053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Syntax Error</a:t>
            </a:r>
            <a:endParaRPr/>
          </a:p>
        </p:txBody>
      </p:sp>
      <p:pic>
        <p:nvPicPr>
          <p:cNvPr descr="error_chrome.png"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5" y="3210500"/>
            <a:ext cx="8877500" cy="35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53275" y="492850"/>
            <a:ext cx="9090600" cy="263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Algunos errores del código se detectan al cargar el JS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Otros errores luego de ejecutar esa </a:t>
            </a:r>
            <a:r>
              <a:rPr lang="es-AR"/>
              <a:t>línea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Si no se tiene abierta a las “Herramientas de desarrollador”, no se ven los errores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SIEMPRE ABRIRLA AL PROGRAMAR JS!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Botón</a:t>
            </a:r>
            <a:r>
              <a:rPr lang="es-AR"/>
              <a:t> para saludar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Resolver el problema</a:t>
            </a:r>
            <a:endParaRPr/>
          </a:p>
        </p:txBody>
      </p:sp>
      <p:sp>
        <p:nvSpPr>
          <p:cNvPr id="244" name="Google Shape;244;p31"/>
          <p:cNvSpPr txBox="1"/>
          <p:nvPr>
            <p:ph idx="4294967295" type="body"/>
          </p:nvPr>
        </p:nvSpPr>
        <p:spPr>
          <a:xfrm>
            <a:off x="311725" y="2159650"/>
            <a:ext cx="85206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dk1"/>
                </a:solidFill>
              </a:rPr>
              <a:t>¿Qué vamos a aprender?</a:t>
            </a:r>
            <a:endParaRPr>
              <a:solidFill>
                <a:schemeClr val="dk1"/>
              </a:solidFill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E</a:t>
            </a:r>
            <a:r>
              <a:rPr lang="es-AR"/>
              <a:t>jecutar un código al hacer click en un botón</a:t>
            </a:r>
            <a:endParaRPr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Esto se llama “al pasar un </a:t>
            </a:r>
            <a:r>
              <a:rPr b="1" lang="es-AR"/>
              <a:t>evento</a:t>
            </a:r>
            <a:r>
              <a:rPr lang="es-AR"/>
              <a:t>”</a:t>
            </a:r>
            <a:endParaRPr/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Para eso necesitamos darle un nombre a una parte del código</a:t>
            </a:r>
            <a:endParaRPr/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AR"/>
              <a:t>Esto se llama “declarar una </a:t>
            </a:r>
            <a:r>
              <a:rPr b="1" lang="es-AR"/>
              <a:t>función</a:t>
            </a:r>
            <a:r>
              <a:rPr lang="es-AR"/>
              <a:t>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4294967295" type="body"/>
          </p:nvPr>
        </p:nvSpPr>
        <p:spPr>
          <a:xfrm>
            <a:off x="311700" y="1635850"/>
            <a:ext cx="8520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Un evento es</a:t>
            </a:r>
            <a:r>
              <a:rPr lang="es-AR"/>
              <a:t> algo que ocurre en el sistema, originado por el usuario o otra parte del sistema y que se avisa al sistema.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Ejemplos: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/>
              <a:t>El usuario hace click.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/>
              <a:t>Se terminó de cargar la página.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AR"/>
              <a:t>Pasó un segundo desde que se terminó de procesar.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/>
              <a:t>Las interfaces gráficas suelen programarse orientada a eventos.</a:t>
            </a:r>
            <a:endParaRPr/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s-AR"/>
              <a:t>Eventos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