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Proxima Nova"/>
      <p:regular r:id="rId36"/>
      <p:bold r:id="rId37"/>
      <p:italic r:id="rId38"/>
      <p:boldItalic r:id="rId39"/>
    </p:embeddedFont>
    <p:embeddedFont>
      <p:font typeface="Amatic SC"/>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Rodrigo Beltracchi"/>
  <p:cmAuthor clrIdx="1" id="1" initials="" lastIdx="4" name="Javier Dottori"/>
  <p:cmAuthor clrIdx="2" id="2" initials="" lastIdx="1" name="Mauricio Isl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5.xml"/><Relationship Id="rId41" Type="http://schemas.openxmlformats.org/officeDocument/2006/relationships/font" Target="fonts/AmaticSC-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14T17:16:13.102">
    <p:pos x="6000" y="0"/>
    <p:text>+javier.dottori@gmail.com Ahí ya las arregle, también cambie los llamados a las funciones y le saque las comillas. Dejé los paréntesis en las imágenes para que se den cuenta que son funciones y no que es algo de JS.
_Assigned to Javier Dottori_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6-14T17:22:42.476">
    <p:pos x="6000" y="0"/>
    <p:text>+javier.dottori@gmail.com Esto lo dejaría asi y acá tambien hablaria de la posibilidad de poner el contenido de la funcion verificarFormulario dentro de la anonima, pero tambien aclarar que se puede hacer en casos especificos donde el metodo no se use en otro lugar.
_Reassigned to Javier Dottori_</p:text>
  </p:cm>
  <p:cm authorId="1" idx="1" dt="2019-06-14T17:22:42.476">
    <p:pos x="6000" y="0"/>
    <p:text>si, esta bien, pero habria q decirselo a mauri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06-14T17:26:45.104">
    <p:pos x="360" y="667"/>
    <p:text>esa e para que es? es "el" ?</p:text>
  </p:cm>
  <p:cm authorId="1" idx="2" dt="2019-06-14T17:26:30.147">
    <p:pos x="360" y="667"/>
    <p:text>es el "event" tiene informacion de posicion y objeto del click, etc. Agregue bueno un "console.log(e)". Seria interesante como tarea dsp que lo analicen ellos que info les da "e"</p:text>
  </p:cm>
  <p:cm authorId="1" idx="3" dt="2019-06-14T17:26:45.104">
    <p:pos x="360" y="667"/>
    <p:text>e.target es lo mismo que THIS hasta donde se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6-14T17:40:46.222">
    <p:pos x="6000" y="0"/>
    <p:text>+javier.dottori@gmail.com +mauricio.islas@gmail.com Acá entra de nuevo el concepto de función anónima, como variante podemos hacer que hagan que no sea una anónima o al revés. De paso queda como una practica también.
_Reassigned to Javier Dottori_</p:text>
  </p:cm>
  <p:cm authorId="1" idx="4" dt="2019-06-14T17:23:20.206">
    <p:pos x="6000" y="0"/>
    <p:text>una anonima con un if adentro no me gusta, esta la haria con nombre</p:text>
  </p:cm>
  <p:cm authorId="0" idx="4" dt="2019-06-14T17:32:16.350">
    <p:pos x="6000" y="0"/>
    <p:text>Vos podes cambiar en el codepen? porque ahi tambien esta de esta forma</p:text>
  </p:cm>
  <p:cm authorId="0" idx="5" dt="2019-06-14T17:40:46.222">
    <p:pos x="6000" y="0"/>
    <p:text>Porque si separamos esa funcion en otra, en codePen tampoco tendria sentido cuentaRegre, porque solo sería una funcion con una linea. Si lo modificamos hay que definir el intervalo dentro del listener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depen.io/webUnicen/pen/jqzBpJ"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af9bc24d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9bc24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f9bc24d7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83560c01a_0_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83560c01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s-AR" sz="1000">
                <a:solidFill>
                  <a:srgbClr val="333333"/>
                </a:solidFill>
                <a:highlight>
                  <a:srgbClr val="FFFFFF"/>
                </a:highlight>
              </a:rPr>
              <a:t>Mostrar la consola en el browser y usarla para traer cosas del DOM y modificarlo.</a:t>
            </a:r>
            <a:endParaRPr sz="1000">
              <a:solidFill>
                <a:srgbClr val="333333"/>
              </a:solidFill>
              <a:highlight>
                <a:srgbClr val="FFFFFF"/>
              </a:highlight>
            </a:endParaRPr>
          </a:p>
          <a:p>
            <a:pPr indent="0" lvl="0" marL="0" rtl="0" algn="l">
              <a:spcBef>
                <a:spcPts val="500"/>
              </a:spcBef>
              <a:spcAft>
                <a:spcPts val="0"/>
              </a:spcAft>
              <a:buNone/>
            </a:pPr>
            <a:r>
              <a:t/>
            </a:r>
            <a:endParaRPr/>
          </a:p>
        </p:txBody>
      </p:sp>
      <p:sp>
        <p:nvSpPr>
          <p:cNvPr id="273" name="Google Shape;273;g383560c01a_0_2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83560c01a_0_3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83560c0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s-AR" sz="1000">
                <a:solidFill>
                  <a:srgbClr val="333333"/>
                </a:solidFill>
                <a:highlight>
                  <a:srgbClr val="FFFFFF"/>
                </a:highlight>
              </a:rPr>
              <a:t>Mostrar la consola en el browser y usarla para traer cosas del DOM y modificarlo.</a:t>
            </a:r>
            <a:endParaRPr sz="1000">
              <a:solidFill>
                <a:srgbClr val="333333"/>
              </a:solidFill>
              <a:highlight>
                <a:srgbClr val="FFFFFF"/>
              </a:highlight>
            </a:endParaRPr>
          </a:p>
          <a:p>
            <a:pPr indent="0" lvl="0" marL="0" rtl="0" algn="l">
              <a:spcBef>
                <a:spcPts val="500"/>
              </a:spcBef>
              <a:spcAft>
                <a:spcPts val="0"/>
              </a:spcAft>
              <a:buNone/>
            </a:pPr>
            <a:r>
              <a:t/>
            </a:r>
            <a:endParaRPr/>
          </a:p>
        </p:txBody>
      </p:sp>
      <p:sp>
        <p:nvSpPr>
          <p:cNvPr id="284" name="Google Shape;284;g383560c01a_0_3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166b920f_1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66b920f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166b920f_1_2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83c04cc2f_3_1:notes"/>
          <p:cNvSpPr/>
          <p:nvPr>
            <p:ph idx="2" type="sldImg"/>
          </p:nvPr>
        </p:nvSpPr>
        <p:spPr>
          <a:xfrm>
            <a:off x="1143228"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83c04cc2f_3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83c04cc2f_3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83c04cc2f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383c04cc2f_3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15499469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315499469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9" name="Google Shape;319;g315499469_0_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86a490edf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386a490edf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6" name="Google Shape;326;g386a490edf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83560c01a_0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83560c0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383560c01a_0_1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52b2c10a8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2b2c10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352b2c10a8_0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52b2c10a8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2b2c10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352b2c10a8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892fb36b7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892fb36b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892fb36b7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8bab70b2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8bab70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38bab70b2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None/>
            </a:pPr>
            <a:r>
              <a:rPr lang="es-AR" sz="2400">
                <a:latin typeface="Proxima Nova"/>
                <a:ea typeface="Proxima Nova"/>
                <a:cs typeface="Proxima Nova"/>
                <a:sym typeface="Proxima Nova"/>
              </a:rPr>
              <a:t>Ejemplo Parte 7: </a:t>
            </a:r>
            <a:r>
              <a:rPr lang="es-AR" sz="2400" u="sng">
                <a:solidFill>
                  <a:schemeClr val="accent5"/>
                </a:solidFill>
                <a:latin typeface="Proxima Nova"/>
                <a:ea typeface="Proxima Nova"/>
                <a:cs typeface="Proxima Nova"/>
                <a:sym typeface="Proxima Nova"/>
                <a:hlinkClick r:id="rId2"/>
              </a:rPr>
              <a:t>http://codepen.io/webUnicen/pen/jqzBpJ</a:t>
            </a:r>
            <a:endParaRPr/>
          </a:p>
        </p:txBody>
      </p:sp>
      <p:sp>
        <p:nvSpPr>
          <p:cNvPr id="362" name="Google Shape;3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afc205c8c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fc205c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fc205c8c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8a4fe2509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8a4fe25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38a4fe2509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8a4fe2509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8a4fe250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38a4fe2509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9966410bc_4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9966410b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59966410bc_4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389757ac25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89757ac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389757ac25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9" name="Google Shape;40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9966410bc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9966410b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59966410bc_1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9966410bc_1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9966410b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59966410bc_1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83560c01a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3560c01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83560c01a_0_2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124e2dc545_0_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9" name="Google Shape;429;g124e2dc545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83560c01a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83560c01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83560c01a_0_2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892fb36b7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3" name="Google Shape;213;g3892fb36b7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892fb36b7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5" name="Google Shape;225;g3892fb36b7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892fb36b7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Google Shape;243;g3892fb36b7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892fb36b7_0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 name="Google Shape;249;g3892fb36b7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8a4fe2509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1" name="Google Shape;261;g38a4fe2509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117" name="Google Shape;117;p1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10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10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6850" y="2706900"/>
            <a:ext cx="5765400" cy="19716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0"/>
          <p:cNvSpPr txBox="1"/>
          <p:nvPr>
            <p:ph idx="1" type="body"/>
          </p:nvPr>
        </p:nvSpPr>
        <p:spPr>
          <a:xfrm rot="5400000">
            <a:off x="646275" y="792300"/>
            <a:ext cx="5765400" cy="58008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bg>
      <p:bgPr>
        <a:solidFill>
          <a:schemeClr val="dk1"/>
        </a:solidFill>
      </p:bgPr>
    </p:bg>
    <p:spTree>
      <p:nvGrpSpPr>
        <p:cNvPr id="173" name="Shape 173"/>
        <p:cNvGrpSpPr/>
        <p:nvPr/>
      </p:nvGrpSpPr>
      <p:grpSpPr>
        <a:xfrm>
          <a:off x="0" y="0"/>
          <a:ext cx="0" cy="0"/>
          <a:chOff x="0" y="0"/>
          <a:chExt cx="0" cy="0"/>
        </a:xfrm>
      </p:grpSpPr>
      <p:sp>
        <p:nvSpPr>
          <p:cNvPr id="174" name="Google Shape;174;p21"/>
          <p:cNvSpPr txBox="1"/>
          <p:nvPr>
            <p:ph type="title"/>
          </p:nvPr>
        </p:nvSpPr>
        <p:spPr>
          <a:xfrm>
            <a:off x="510450" y="2743200"/>
            <a:ext cx="8123100" cy="10383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1pPr>
            <a:lvl2pPr lvl="1"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2pPr>
            <a:lvl3pPr lvl="2"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3pPr>
            <a:lvl4pPr lvl="3"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4pPr>
            <a:lvl5pPr lvl="4"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5pPr>
            <a:lvl6pPr lvl="5"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6pPr>
            <a:lvl7pPr lvl="6"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7pPr>
            <a:lvl8pPr lvl="7"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8pPr>
            <a:lvl9pPr lvl="8"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9pPr>
          </a:lstStyle>
          <a:p/>
        </p:txBody>
      </p:sp>
      <p:sp>
        <p:nvSpPr>
          <p:cNvPr id="175" name="Google Shape;175;p21"/>
          <p:cNvSpPr txBox="1"/>
          <p:nvPr>
            <p:ph idx="12" type="sldNum"/>
          </p:nvPr>
        </p:nvSpPr>
        <p:spPr>
          <a:xfrm>
            <a:off x="8472457" y="6217621"/>
            <a:ext cx="548700" cy="525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76" name="Google Shape;176;p21"/>
          <p:cNvSpPr/>
          <p:nvPr/>
        </p:nvSpPr>
        <p:spPr>
          <a:xfrm>
            <a:off x="0" y="4005064"/>
            <a:ext cx="110700" cy="2852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cxnSp>
        <p:nvCxnSpPr>
          <p:cNvPr id="177" name="Google Shape;177;p21"/>
          <p:cNvCxnSpPr/>
          <p:nvPr/>
        </p:nvCxnSpPr>
        <p:spPr>
          <a:xfrm>
            <a:off x="0" y="3997533"/>
            <a:ext cx="9144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8" name="Shape 178"/>
        <p:cNvGrpSpPr/>
        <p:nvPr/>
      </p:nvGrpSpPr>
      <p:grpSpPr>
        <a:xfrm>
          <a:off x="0" y="0"/>
          <a:ext cx="0" cy="0"/>
          <a:chOff x="0" y="0"/>
          <a:chExt cx="0" cy="0"/>
        </a:xfrm>
      </p:grpSpPr>
      <p:sp>
        <p:nvSpPr>
          <p:cNvPr id="179" name="Google Shape;179;p22"/>
          <p:cNvSpPr/>
          <p:nvPr/>
        </p:nvSpPr>
        <p:spPr>
          <a:xfrm>
            <a:off x="0" y="666875"/>
            <a:ext cx="110700" cy="6190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0" name="Google Shape;180;p22"/>
          <p:cNvSpPr txBox="1"/>
          <p:nvPr>
            <p:ph type="title"/>
          </p:nvPr>
        </p:nvSpPr>
        <p:spPr>
          <a:xfrm>
            <a:off x="110625" y="-1"/>
            <a:ext cx="9033300" cy="6468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dk2"/>
              </a:buClr>
              <a:buSzPts val="1400"/>
              <a:buFont typeface="Proxima Nova"/>
              <a:buNone/>
              <a:defRPr b="1" i="0" sz="2800" u="none" cap="none" strike="noStrike">
                <a:solidFill>
                  <a:schemeClr val="dk2"/>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9pPr>
          </a:lstStyle>
          <a:p/>
        </p:txBody>
      </p:sp>
      <p:sp>
        <p:nvSpPr>
          <p:cNvPr id="181" name="Google Shape;181;p22"/>
          <p:cNvSpPr txBox="1"/>
          <p:nvPr>
            <p:ph idx="1" type="body"/>
          </p:nvPr>
        </p:nvSpPr>
        <p:spPr>
          <a:xfrm>
            <a:off x="311700" y="721449"/>
            <a:ext cx="8520600" cy="5696400"/>
          </a:xfrm>
          <a:prstGeom prst="rect">
            <a:avLst/>
          </a:prstGeom>
          <a:noFill/>
          <a:ln>
            <a:noFill/>
          </a:ln>
        </p:spPr>
        <p:txBody>
          <a:bodyPr anchorCtr="0" anchor="t" bIns="45700" lIns="91425" spcFirstLastPara="1" rIns="91425" wrap="square" tIns="45700"/>
          <a:lstStyle>
            <a:lvl1pPr indent="-317500" lvl="0" marL="457200" marR="0" rtl="0" algn="l">
              <a:lnSpc>
                <a:spcPct val="115000"/>
              </a:lnSpc>
              <a:spcBef>
                <a:spcPts val="0"/>
              </a:spcBef>
              <a:spcAft>
                <a:spcPts val="0"/>
              </a:spcAft>
              <a:buClr>
                <a:srgbClr val="000000"/>
              </a:buClr>
              <a:buSzPts val="1400"/>
              <a:buFont typeface="Proxima Nova"/>
              <a:buChar char="●"/>
              <a:defRPr b="0" i="0" sz="24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300"/>
              </a:spcBef>
              <a:spcAft>
                <a:spcPts val="0"/>
              </a:spcAft>
              <a:buClr>
                <a:srgbClr val="000000"/>
              </a:buClr>
              <a:buSzPts val="1400"/>
              <a:buFont typeface="Proxima Nova"/>
              <a:buChar char="○"/>
              <a:defRPr b="0" i="0" sz="22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300"/>
              </a:spcBef>
              <a:spcAft>
                <a:spcPts val="30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9pPr>
          </a:lstStyle>
          <a:p/>
        </p:txBody>
      </p:sp>
      <p:sp>
        <p:nvSpPr>
          <p:cNvPr id="182" name="Google Shape;182;p22"/>
          <p:cNvSpPr txBox="1"/>
          <p:nvPr>
            <p:ph idx="12" type="sldNum"/>
          </p:nvPr>
        </p:nvSpPr>
        <p:spPr>
          <a:xfrm>
            <a:off x="8472457" y="6217621"/>
            <a:ext cx="548700" cy="525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83" name="Google Shape;183;p22"/>
          <p:cNvSpPr/>
          <p:nvPr/>
        </p:nvSpPr>
        <p:spPr>
          <a:xfrm>
            <a:off x="0" y="646977"/>
            <a:ext cx="86922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algn="ctr">
              <a:lnSpc>
                <a:spcPct val="90000"/>
              </a:lnSpc>
              <a:spcBef>
                <a:spcPts val="0"/>
              </a:spcBef>
              <a:spcAft>
                <a:spcPts val="0"/>
              </a:spcAft>
              <a:buClr>
                <a:schemeClr val="dk1"/>
              </a:buClr>
              <a:buSzPts val="4000"/>
              <a:buFont typeface="Aria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55" name="Google Shape;55;p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75" name="Google Shape;75;p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veloper.mozilla.org/en-US/docs/Web/API/Document/querySelect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codepen.io/webUnicen/pen/rvBKq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jpg"/><Relationship Id="rId6"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4.png"/><Relationship Id="rId5" Type="http://schemas.openxmlformats.org/officeDocument/2006/relationships/hyperlink" Target="https://codepen.io/webUnicen/pen/odNvK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codepen.io/webUnicen/pen/gzOYa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4.xml"/><Relationship Id="rId4" Type="http://schemas.openxmlformats.org/officeDocument/2006/relationships/image" Target="../media/image4.png"/><Relationship Id="rId5" Type="http://schemas.openxmlformats.org/officeDocument/2006/relationships/hyperlink" Target="https://codepen.io/webUnicen/pen/Peojz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hyperlink" Target="https://github.com/getify/You-Dont-Know-JS/tree/master/es6%20%26%20beyond"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tandardjs.com/rules.html" TargetMode="External"/><Relationship Id="rId4" Type="http://schemas.openxmlformats.org/officeDocument/2006/relationships/hyperlink" Target="http://www.w3schools.com/js/" TargetMode="External"/><Relationship Id="rId9" Type="http://schemas.openxmlformats.org/officeDocument/2006/relationships/hyperlink" Target="http://dev.opera.com/articles/view/handling-events-with-javascript-es" TargetMode="External"/><Relationship Id="rId5" Type="http://schemas.openxmlformats.org/officeDocument/2006/relationships/hyperlink" Target="http://www.slideshare.net/robnyman/javascript-from-birth-to-closure" TargetMode="External"/><Relationship Id="rId6" Type="http://schemas.openxmlformats.org/officeDocument/2006/relationships/image" Target="../media/image11.png"/><Relationship Id="rId7" Type="http://schemas.openxmlformats.org/officeDocument/2006/relationships/hyperlink" Target="https://github.com/getify/You-Dont-Know-JS/blob/master/up%20&amp;%20going/README.md#you-dont-know-js-up--going" TargetMode="External"/><Relationship Id="rId8" Type="http://schemas.openxmlformats.org/officeDocument/2006/relationships/hyperlink" Target="http://www.elcodigo.net/tutoriales/javascript/javascript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odepen.io/webUnicen/pen/qmZOaV"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hyperlink" Target="https://codepen.io/webUnicen/pen/qmZOaV"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Javascript</a:t>
            </a:r>
            <a:endParaRPr/>
          </a:p>
        </p:txBody>
      </p:sp>
      <p:sp>
        <p:nvSpPr>
          <p:cNvPr id="190" name="Google Shape;190;p23"/>
          <p:cNvSpPr txBox="1"/>
          <p:nvPr>
            <p:ph type="ctrTitle"/>
          </p:nvPr>
        </p:nvSpPr>
        <p:spPr>
          <a:xfrm>
            <a:off x="92375" y="5579625"/>
            <a:ext cx="8962200" cy="506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sz="3000"/>
              <a:t>Parte II</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nvSpPr>
        <p:spPr>
          <a:xfrm>
            <a:off x="7240100" y="3801300"/>
            <a:ext cx="1802400" cy="3348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AR" sz="1800"/>
              <a:t>sin el punto</a:t>
            </a:r>
            <a:endParaRPr b="1" sz="1800"/>
          </a:p>
        </p:txBody>
      </p:sp>
      <p:sp>
        <p:nvSpPr>
          <p:cNvPr id="276" name="Google Shape;276;p32"/>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Obtener nodos del DOM</a:t>
            </a:r>
            <a:endParaRPr/>
          </a:p>
        </p:txBody>
      </p:sp>
      <p:sp>
        <p:nvSpPr>
          <p:cNvPr id="277" name="Google Shape;277;p32"/>
          <p:cNvSpPr txBox="1"/>
          <p:nvPr>
            <p:ph idx="4294967295" type="body"/>
          </p:nvPr>
        </p:nvSpPr>
        <p:spPr>
          <a:xfrm>
            <a:off x="147700" y="886275"/>
            <a:ext cx="8701200" cy="5819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s-AR" sz="2000"/>
              <a:t>Se pueden obtener elementos del DOM consultando por un ID, nombre, clase o un selector.</a:t>
            </a:r>
            <a:endParaRPr sz="2000"/>
          </a:p>
          <a:p>
            <a:pPr indent="-355600" lvl="0" marL="457200" rtl="0" algn="l">
              <a:spcBef>
                <a:spcPts val="0"/>
              </a:spcBef>
              <a:spcAft>
                <a:spcPts val="0"/>
              </a:spcAft>
              <a:buSzPts val="2000"/>
              <a:buChar char="●"/>
            </a:pPr>
            <a:r>
              <a:rPr lang="es-AR" sz="2000"/>
              <a:t>Podemos obtener como resultado de uno o </a:t>
            </a:r>
            <a:r>
              <a:rPr lang="es-AR" sz="2000"/>
              <a:t>múltiples</a:t>
            </a:r>
            <a:r>
              <a:rPr lang="es-AR" sz="2000"/>
              <a:t> elementos del DOM </a:t>
            </a:r>
            <a:endParaRPr sz="2000"/>
          </a:p>
          <a:p>
            <a:pPr indent="0" lvl="0" marL="0" rtl="0" algn="l">
              <a:spcBef>
                <a:spcPts val="1000"/>
              </a:spcBef>
              <a:spcAft>
                <a:spcPts val="0"/>
              </a:spcAft>
              <a:buNone/>
            </a:pPr>
            <a:r>
              <a:rPr lang="es-AR" sz="2000"/>
              <a:t>Retorna un nodo</a:t>
            </a:r>
            <a:endParaRPr sz="1800"/>
          </a:p>
          <a:p>
            <a:pPr indent="0" lvl="0" marL="0" marR="0" rtl="0" algn="l">
              <a:lnSpc>
                <a:spcPct val="150000"/>
              </a:lnSpc>
              <a:spcBef>
                <a:spcPts val="1000"/>
              </a:spcBef>
              <a:spcAft>
                <a:spcPts val="0"/>
              </a:spcAft>
              <a:buClr>
                <a:schemeClr val="dk1"/>
              </a:buClr>
              <a:buSzPts val="1100"/>
              <a:buFont typeface="Arial"/>
              <a:buNone/>
            </a:pPr>
            <a:r>
              <a:rPr b="1" lang="es-AR" sz="1800">
                <a:solidFill>
                  <a:srgbClr val="FF9900"/>
                </a:solidFill>
                <a:latin typeface="Consolas"/>
                <a:ea typeface="Consolas"/>
                <a:cs typeface="Consolas"/>
                <a:sym typeface="Consolas"/>
              </a:rPr>
              <a:t>let</a:t>
            </a:r>
            <a:r>
              <a:rPr b="1" lang="es-AR" sz="1800">
                <a:latin typeface="Consolas"/>
                <a:ea typeface="Consolas"/>
                <a:cs typeface="Consolas"/>
                <a:sym typeface="Consolas"/>
              </a:rPr>
              <a:t> </a:t>
            </a:r>
            <a:r>
              <a:rPr lang="es-AR" sz="1800">
                <a:latin typeface="Consolas"/>
                <a:ea typeface="Consolas"/>
                <a:cs typeface="Consolas"/>
                <a:sym typeface="Consolas"/>
              </a:rPr>
              <a:t>elem</a:t>
            </a:r>
            <a:r>
              <a:rPr b="1" lang="es-AR" sz="1800">
                <a:latin typeface="Consolas"/>
                <a:ea typeface="Consolas"/>
                <a:cs typeface="Consolas"/>
                <a:sym typeface="Consolas"/>
              </a:rPr>
              <a:t> = </a:t>
            </a:r>
            <a:r>
              <a:rPr b="1" lang="es-AR" sz="1800">
                <a:solidFill>
                  <a:srgbClr val="FFC000"/>
                </a:solidFill>
                <a:latin typeface="Consolas"/>
                <a:ea typeface="Consolas"/>
                <a:cs typeface="Consolas"/>
                <a:sym typeface="Consolas"/>
              </a:rPr>
              <a:t>document</a:t>
            </a:r>
            <a:r>
              <a:rPr b="1" lang="es-AR" sz="1800">
                <a:latin typeface="Consolas"/>
                <a:ea typeface="Consolas"/>
                <a:cs typeface="Consolas"/>
                <a:sym typeface="Consolas"/>
              </a:rPr>
              <a:t>.getElementById("identificador");</a:t>
            </a:r>
            <a:endParaRPr b="1" sz="1800">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b="1" lang="es-AR" sz="1800">
                <a:solidFill>
                  <a:srgbClr val="FF9900"/>
                </a:solidFill>
                <a:latin typeface="Consolas"/>
                <a:ea typeface="Consolas"/>
                <a:cs typeface="Consolas"/>
                <a:sym typeface="Consolas"/>
              </a:rPr>
              <a:t>let</a:t>
            </a:r>
            <a:r>
              <a:rPr b="1" lang="es-AR" sz="1800">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singleElem </a:t>
            </a:r>
            <a:r>
              <a:rPr b="1" lang="es-AR" sz="1800">
                <a:solidFill>
                  <a:schemeClr val="dk1"/>
                </a:solidFill>
                <a:latin typeface="Consolas"/>
                <a:ea typeface="Consolas"/>
                <a:cs typeface="Consolas"/>
                <a:sym typeface="Consolas"/>
              </a:rPr>
              <a:t>= </a:t>
            </a:r>
            <a:r>
              <a:rPr b="1" lang="es-AR" sz="1800">
                <a:solidFill>
                  <a:srgbClr val="FFC000"/>
                </a:solidFill>
                <a:latin typeface="Consolas"/>
                <a:ea typeface="Consolas"/>
                <a:cs typeface="Consolas"/>
                <a:sym typeface="Consolas"/>
              </a:rPr>
              <a:t>document</a:t>
            </a:r>
            <a:r>
              <a:rPr b="1" lang="es-AR" sz="1800">
                <a:solidFill>
                  <a:schemeClr val="dk1"/>
                </a:solidFill>
                <a:latin typeface="Consolas"/>
                <a:ea typeface="Consolas"/>
                <a:cs typeface="Consolas"/>
                <a:sym typeface="Consolas"/>
              </a:rPr>
              <a:t>.querySelector(".myclass");</a:t>
            </a:r>
            <a:endParaRPr b="1" sz="1800">
              <a:solidFill>
                <a:schemeClr val="dk1"/>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t/>
            </a:r>
            <a:endParaRPr b="1" sz="1800">
              <a:solidFill>
                <a:schemeClr val="dk1"/>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s-AR" sz="2000"/>
              <a:t>Retorna uno o más</a:t>
            </a:r>
            <a:endParaRPr b="1" sz="1800">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1" lang="es-AR" sz="1800">
                <a:solidFill>
                  <a:srgbClr val="FF9900"/>
                </a:solidFill>
                <a:latin typeface="Consolas"/>
                <a:ea typeface="Consolas"/>
                <a:cs typeface="Consolas"/>
                <a:sym typeface="Consolas"/>
              </a:rPr>
              <a:t>let</a:t>
            </a:r>
            <a:r>
              <a:rPr b="1" lang="es-AR" sz="1800">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manyElements</a:t>
            </a:r>
            <a:r>
              <a:rPr b="1" lang="es-AR" sz="1800">
                <a:solidFill>
                  <a:schemeClr val="dk1"/>
                </a:solidFill>
                <a:latin typeface="Consolas"/>
                <a:ea typeface="Consolas"/>
                <a:cs typeface="Consolas"/>
                <a:sym typeface="Consolas"/>
              </a:rPr>
              <a:t> = </a:t>
            </a:r>
            <a:r>
              <a:rPr b="1" lang="es-AR" sz="1800">
                <a:solidFill>
                  <a:srgbClr val="FFC000"/>
                </a:solidFill>
                <a:latin typeface="Consolas"/>
                <a:ea typeface="Consolas"/>
                <a:cs typeface="Consolas"/>
                <a:sym typeface="Consolas"/>
              </a:rPr>
              <a:t>document</a:t>
            </a:r>
            <a:r>
              <a:rPr b="1" lang="es-AR" sz="1800">
                <a:solidFill>
                  <a:schemeClr val="dk1"/>
                </a:solidFill>
                <a:latin typeface="Consolas"/>
                <a:ea typeface="Consolas"/>
                <a:cs typeface="Consolas"/>
                <a:sym typeface="Consolas"/>
              </a:rPr>
              <a:t>.getElementsByClassName("myclass");</a:t>
            </a:r>
            <a:br>
              <a:rPr b="1" lang="es-AR" sz="1800">
                <a:latin typeface="Consolas"/>
                <a:ea typeface="Consolas"/>
                <a:cs typeface="Consolas"/>
                <a:sym typeface="Consolas"/>
              </a:rPr>
            </a:br>
            <a:r>
              <a:rPr b="1" lang="es-AR" sz="1800">
                <a:solidFill>
                  <a:srgbClr val="FF9900"/>
                </a:solidFill>
                <a:latin typeface="Consolas"/>
                <a:ea typeface="Consolas"/>
                <a:cs typeface="Consolas"/>
                <a:sym typeface="Consolas"/>
              </a:rPr>
              <a:t>let</a:t>
            </a:r>
            <a:r>
              <a:rPr b="1" lang="es-AR" sz="1800">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manyElems</a:t>
            </a:r>
            <a:r>
              <a:rPr b="1" lang="es-AR" sz="1800">
                <a:solidFill>
                  <a:schemeClr val="dk1"/>
                </a:solidFill>
                <a:latin typeface="Consolas"/>
                <a:ea typeface="Consolas"/>
                <a:cs typeface="Consolas"/>
                <a:sym typeface="Consolas"/>
              </a:rPr>
              <a:t> = </a:t>
            </a:r>
            <a:r>
              <a:rPr b="1" lang="es-AR" sz="1800">
                <a:solidFill>
                  <a:srgbClr val="FFC000"/>
                </a:solidFill>
                <a:latin typeface="Consolas"/>
                <a:ea typeface="Consolas"/>
                <a:cs typeface="Consolas"/>
                <a:sym typeface="Consolas"/>
              </a:rPr>
              <a:t>document</a:t>
            </a:r>
            <a:r>
              <a:rPr b="1" lang="es-AR" sz="1800">
                <a:solidFill>
                  <a:schemeClr val="dk1"/>
                </a:solidFill>
                <a:latin typeface="Consolas"/>
                <a:ea typeface="Consolas"/>
                <a:cs typeface="Consolas"/>
                <a:sym typeface="Consolas"/>
              </a:rPr>
              <a:t>.querySelectorAll(".myclass");</a:t>
            </a:r>
            <a:endParaRPr b="1" sz="22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sz="18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s-AR" sz="1800">
                <a:solidFill>
                  <a:schemeClr val="dk1"/>
                </a:solidFill>
              </a:rPr>
              <a:t>Más info </a:t>
            </a:r>
            <a:r>
              <a:rPr lang="es-AR" sz="1800" u="sng">
                <a:solidFill>
                  <a:schemeClr val="hlink"/>
                </a:solidFill>
                <a:hlinkClick r:id="rId3"/>
              </a:rPr>
              <a:t>https://developer.mozilla.org/en-US/docs/Web/API/Document/querySelector</a:t>
            </a:r>
            <a:endParaRPr sz="18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200">
              <a:solidFill>
                <a:schemeClr val="dk1"/>
              </a:solidFill>
              <a:latin typeface="Consolas"/>
              <a:ea typeface="Consolas"/>
              <a:cs typeface="Consolas"/>
              <a:sym typeface="Consolas"/>
            </a:endParaRPr>
          </a:p>
        </p:txBody>
      </p:sp>
      <p:cxnSp>
        <p:nvCxnSpPr>
          <p:cNvPr id="278" name="Google Shape;278;p32"/>
          <p:cNvCxnSpPr>
            <a:endCxn id="275" idx="2"/>
          </p:cNvCxnSpPr>
          <p:nvPr/>
        </p:nvCxnSpPr>
        <p:spPr>
          <a:xfrm flipH="1" rot="10800000">
            <a:off x="6828500" y="4136100"/>
            <a:ext cx="1312800" cy="546900"/>
          </a:xfrm>
          <a:prstGeom prst="straightConnector1">
            <a:avLst/>
          </a:prstGeom>
          <a:noFill/>
          <a:ln cap="flat" cmpd="sng" w="19050">
            <a:solidFill>
              <a:schemeClr val="dk2"/>
            </a:solidFill>
            <a:prstDash val="solid"/>
            <a:round/>
            <a:headEnd len="med" w="med" type="none"/>
            <a:tailEnd len="med" w="med" type="triangle"/>
          </a:ln>
        </p:spPr>
      </p:cxnSp>
      <p:sp>
        <p:nvSpPr>
          <p:cNvPr id="279" name="Google Shape;279;p32"/>
          <p:cNvSpPr txBox="1"/>
          <p:nvPr/>
        </p:nvSpPr>
        <p:spPr>
          <a:xfrm>
            <a:off x="7102925" y="5286100"/>
            <a:ext cx="1939800" cy="3348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AR" sz="1800"/>
              <a:t>Selector de CSS</a:t>
            </a:r>
            <a:endParaRPr b="1" sz="1800"/>
          </a:p>
        </p:txBody>
      </p:sp>
      <p:cxnSp>
        <p:nvCxnSpPr>
          <p:cNvPr id="280" name="Google Shape;280;p32"/>
          <p:cNvCxnSpPr>
            <a:endCxn id="279" idx="1"/>
          </p:cNvCxnSpPr>
          <p:nvPr/>
        </p:nvCxnSpPr>
        <p:spPr>
          <a:xfrm>
            <a:off x="6328925" y="5339500"/>
            <a:ext cx="774000" cy="114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Obtener </a:t>
            </a:r>
            <a:r>
              <a:rPr lang="es-AR"/>
              <a:t>múltiples</a:t>
            </a:r>
            <a:r>
              <a:rPr lang="es-AR"/>
              <a:t> nodos del DOM</a:t>
            </a:r>
            <a:endParaRPr/>
          </a:p>
        </p:txBody>
      </p:sp>
      <p:sp>
        <p:nvSpPr>
          <p:cNvPr id="287" name="Google Shape;287;p33"/>
          <p:cNvSpPr txBox="1"/>
          <p:nvPr>
            <p:ph idx="4294967295" type="body"/>
          </p:nvPr>
        </p:nvSpPr>
        <p:spPr>
          <a:xfrm>
            <a:off x="191500" y="1358275"/>
            <a:ext cx="8250900" cy="549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Obteniendo elementos del DOM con la misma clase</a:t>
            </a:r>
            <a:endParaRPr/>
          </a:p>
          <a:p>
            <a:pPr indent="0" lvl="0" marL="0" marR="0" rtl="0" algn="l">
              <a:lnSpc>
                <a:spcPct val="150000"/>
              </a:lnSpc>
              <a:spcBef>
                <a:spcPts val="1000"/>
              </a:spcBef>
              <a:spcAft>
                <a:spcPts val="0"/>
              </a:spcAft>
              <a:buClr>
                <a:schemeClr val="dk1"/>
              </a:buClr>
              <a:buSzPts val="1100"/>
              <a:buFont typeface="Arial"/>
              <a:buNone/>
            </a:pPr>
            <a:r>
              <a:t/>
            </a:r>
            <a:endParaRPr b="1" sz="1800">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1" lang="es-AR" sz="1800">
                <a:solidFill>
                  <a:srgbClr val="FF9900"/>
                </a:solidFill>
                <a:latin typeface="Consolas"/>
                <a:ea typeface="Consolas"/>
                <a:cs typeface="Consolas"/>
                <a:sym typeface="Consolas"/>
              </a:rPr>
              <a:t>let</a:t>
            </a:r>
            <a:r>
              <a:rPr b="1" lang="es-AR" sz="1800">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manyElements</a:t>
            </a:r>
            <a:r>
              <a:rPr b="1" lang="es-AR" sz="1800">
                <a:solidFill>
                  <a:schemeClr val="dk1"/>
                </a:solidFill>
                <a:latin typeface="Consolas"/>
                <a:ea typeface="Consolas"/>
                <a:cs typeface="Consolas"/>
                <a:sym typeface="Consolas"/>
              </a:rPr>
              <a:t> = </a:t>
            </a:r>
            <a:r>
              <a:rPr b="1" lang="es-AR" sz="1800">
                <a:solidFill>
                  <a:srgbClr val="FFC000"/>
                </a:solidFill>
                <a:latin typeface="Consolas"/>
                <a:ea typeface="Consolas"/>
                <a:cs typeface="Consolas"/>
                <a:sym typeface="Consolas"/>
              </a:rPr>
              <a:t>document</a:t>
            </a:r>
            <a:r>
              <a:rPr b="1" lang="es-AR" sz="1800">
                <a:solidFill>
                  <a:schemeClr val="dk1"/>
                </a:solidFill>
                <a:latin typeface="Consolas"/>
                <a:ea typeface="Consolas"/>
                <a:cs typeface="Consolas"/>
                <a:sym typeface="Consolas"/>
              </a:rPr>
              <a:t>.getElementsByClassName("myclass");</a:t>
            </a:r>
            <a:br>
              <a:rPr b="1" lang="es-AR" sz="1800">
                <a:latin typeface="Consolas"/>
                <a:ea typeface="Consolas"/>
                <a:cs typeface="Consolas"/>
                <a:sym typeface="Consolas"/>
              </a:rPr>
            </a:br>
            <a:endParaRPr b="1" sz="1800">
              <a:solidFill>
                <a:schemeClr val="dk1"/>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b="1" lang="es-AR" sz="1800">
                <a:solidFill>
                  <a:srgbClr val="FF9900"/>
                </a:solidFill>
                <a:latin typeface="Consolas"/>
                <a:ea typeface="Consolas"/>
                <a:cs typeface="Consolas"/>
                <a:sym typeface="Consolas"/>
              </a:rPr>
              <a:t>let</a:t>
            </a:r>
            <a:r>
              <a:rPr b="1" lang="es-AR" sz="1800">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manyElements</a:t>
            </a:r>
            <a:r>
              <a:rPr b="1" lang="es-AR" sz="1800">
                <a:solidFill>
                  <a:schemeClr val="dk1"/>
                </a:solidFill>
                <a:latin typeface="Consolas"/>
                <a:ea typeface="Consolas"/>
                <a:cs typeface="Consolas"/>
                <a:sym typeface="Consolas"/>
              </a:rPr>
              <a:t> = </a:t>
            </a:r>
            <a:r>
              <a:rPr b="1" lang="es-AR" sz="1800">
                <a:solidFill>
                  <a:srgbClr val="FFC000"/>
                </a:solidFill>
                <a:latin typeface="Consolas"/>
                <a:ea typeface="Consolas"/>
                <a:cs typeface="Consolas"/>
                <a:sym typeface="Consolas"/>
              </a:rPr>
              <a:t>document</a:t>
            </a:r>
            <a:r>
              <a:rPr b="1" lang="es-AR" sz="1800">
                <a:solidFill>
                  <a:schemeClr val="dk1"/>
                </a:solidFill>
                <a:latin typeface="Consolas"/>
                <a:ea typeface="Consolas"/>
                <a:cs typeface="Consolas"/>
                <a:sym typeface="Consolas"/>
              </a:rPr>
              <a:t>.querySelectorAll(".myclass");</a:t>
            </a:r>
            <a:endParaRPr b="1" sz="1800">
              <a:solidFill>
                <a:schemeClr val="dk1"/>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t/>
            </a:r>
            <a:endParaRPr b="1" sz="1800">
              <a:solidFill>
                <a:schemeClr val="dk1"/>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s-AR" sz="1800">
                <a:solidFill>
                  <a:schemeClr val="dk1"/>
                </a:solidFill>
                <a:latin typeface="Consolas"/>
                <a:ea typeface="Consolas"/>
                <a:cs typeface="Consolas"/>
                <a:sym typeface="Consolas"/>
              </a:rPr>
              <a:t>manyElements </a:t>
            </a:r>
            <a:r>
              <a:rPr lang="es-AR" sz="1800">
                <a:solidFill>
                  <a:schemeClr val="dk1"/>
                </a:solidFill>
              </a:rPr>
              <a:t>es un </a:t>
            </a:r>
            <a:r>
              <a:rPr b="1" lang="es-AR" sz="1800">
                <a:solidFill>
                  <a:schemeClr val="dk1"/>
                </a:solidFill>
              </a:rPr>
              <a:t>arreglo </a:t>
            </a:r>
            <a:r>
              <a:rPr lang="es-AR" sz="1800">
                <a:solidFill>
                  <a:schemeClr val="dk1"/>
                </a:solidFill>
              </a:rPr>
              <a:t>con los elementos que poseen la clase</a:t>
            </a:r>
            <a:endParaRPr b="1" sz="1800">
              <a:solidFill>
                <a:schemeClr val="dk1"/>
              </a:solidFill>
            </a:endParaRPr>
          </a:p>
          <a:p>
            <a:pPr indent="0" lvl="0" marL="0" rtl="0" algn="l">
              <a:lnSpc>
                <a:spcPct val="150000"/>
              </a:lnSpc>
              <a:spcBef>
                <a:spcPts val="1000"/>
              </a:spcBef>
              <a:spcAft>
                <a:spcPts val="0"/>
              </a:spcAft>
              <a:buClr>
                <a:schemeClr val="dk1"/>
              </a:buClr>
              <a:buSzPts val="1100"/>
              <a:buFont typeface="Arial"/>
              <a:buNone/>
            </a:pPr>
            <a:r>
              <a:rPr lang="es-AR" sz="1800">
                <a:solidFill>
                  <a:schemeClr val="dk1"/>
                </a:solidFill>
                <a:latin typeface="Consolas"/>
                <a:ea typeface="Consolas"/>
                <a:cs typeface="Consolas"/>
                <a:sym typeface="Consolas"/>
              </a:rPr>
              <a:t>manyElements.length</a:t>
            </a:r>
            <a:r>
              <a:rPr b="1" lang="es-AR" sz="1800">
                <a:solidFill>
                  <a:schemeClr val="dk1"/>
                </a:solidFill>
                <a:latin typeface="Consolas"/>
                <a:ea typeface="Consolas"/>
                <a:cs typeface="Consolas"/>
                <a:sym typeface="Consolas"/>
              </a:rPr>
              <a:t> </a:t>
            </a:r>
            <a:r>
              <a:rPr lang="es-AR" sz="1800">
                <a:solidFill>
                  <a:schemeClr val="dk1"/>
                </a:solidFill>
              </a:rPr>
              <a:t>largo del arreglo y cantidad de nodos con esa clase</a:t>
            </a:r>
            <a:endParaRPr sz="1800">
              <a:solidFill>
                <a:schemeClr val="dk1"/>
              </a:solidFill>
            </a:endParaRPr>
          </a:p>
          <a:p>
            <a:pPr indent="0" lvl="0" marL="0" rtl="0" algn="l">
              <a:lnSpc>
                <a:spcPct val="150000"/>
              </a:lnSpc>
              <a:spcBef>
                <a:spcPts val="1000"/>
              </a:spcBef>
              <a:spcAft>
                <a:spcPts val="0"/>
              </a:spcAft>
              <a:buClr>
                <a:schemeClr val="dk1"/>
              </a:buClr>
              <a:buSzPts val="1100"/>
              <a:buFont typeface="Arial"/>
              <a:buNone/>
            </a:pPr>
            <a:r>
              <a:rPr lang="es-AR" sz="1800">
                <a:solidFill>
                  <a:schemeClr val="dk1"/>
                </a:solidFill>
                <a:latin typeface="Consolas"/>
                <a:ea typeface="Consolas"/>
                <a:cs typeface="Consolas"/>
                <a:sym typeface="Consolas"/>
              </a:rPr>
              <a:t>manyElements[0]</a:t>
            </a:r>
            <a:r>
              <a:rPr b="1" lang="es-AR" sz="1800">
                <a:solidFill>
                  <a:schemeClr val="dk1"/>
                </a:solidFill>
                <a:latin typeface="Consolas"/>
                <a:ea typeface="Consolas"/>
                <a:cs typeface="Consolas"/>
                <a:sym typeface="Consolas"/>
              </a:rPr>
              <a:t> </a:t>
            </a:r>
            <a:r>
              <a:rPr lang="es-AR" sz="1800">
                <a:solidFill>
                  <a:schemeClr val="dk1"/>
                </a:solidFill>
              </a:rPr>
              <a:t>es el primer elemento con clase .myclass</a:t>
            </a:r>
            <a:endParaRPr sz="1800">
              <a:solidFill>
                <a:schemeClr val="dk1"/>
              </a:solidFill>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150000"/>
              </a:lnSpc>
              <a:spcBef>
                <a:spcPts val="1000"/>
              </a:spcBef>
              <a:spcAft>
                <a:spcPts val="0"/>
              </a:spcAft>
              <a:buClr>
                <a:schemeClr val="dk1"/>
              </a:buClr>
              <a:buSzPts val="1100"/>
              <a:buFont typeface="Arial"/>
              <a:buNone/>
            </a:pPr>
            <a:r>
              <a:t/>
            </a:r>
            <a:endParaRPr sz="1800">
              <a:solidFill>
                <a:schemeClr val="dk1"/>
              </a:solidFill>
            </a:endParaRPr>
          </a:p>
          <a:p>
            <a:pPr indent="457200" lvl="0" marL="914400" rtl="0" algn="l">
              <a:lnSpc>
                <a:spcPct val="150000"/>
              </a:lnSpc>
              <a:spcBef>
                <a:spcPts val="1000"/>
              </a:spcBef>
              <a:spcAft>
                <a:spcPts val="0"/>
              </a:spcAft>
              <a:buClr>
                <a:schemeClr val="dk1"/>
              </a:buClr>
              <a:buSzPts val="1100"/>
              <a:buFont typeface="Arial"/>
              <a:buNone/>
            </a:pPr>
            <a:r>
              <a:rPr lang="es-AR" sz="1800" u="sng">
                <a:solidFill>
                  <a:schemeClr val="hlink"/>
                </a:solidFill>
                <a:hlinkClick r:id="rId3"/>
              </a:rPr>
              <a:t>https://codepen.io/webUnicen/pen/rvBKqr</a:t>
            </a:r>
            <a:endParaRPr sz="18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b="1" sz="20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sz="2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Recorrer el árbol DOM</a:t>
            </a:r>
            <a:endParaRPr/>
          </a:p>
        </p:txBody>
      </p:sp>
      <p:sp>
        <p:nvSpPr>
          <p:cNvPr id="294" name="Google Shape;294;p34"/>
          <p:cNvSpPr txBox="1"/>
          <p:nvPr>
            <p:ph idx="4294967295" type="body"/>
          </p:nvPr>
        </p:nvSpPr>
        <p:spPr>
          <a:xfrm>
            <a:off x="311700" y="1105275"/>
            <a:ext cx="8520600" cy="559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Los elementos del DOM se pueden recorrer como un árbol y ser localizados:</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s-AR"/>
              <a:t>element.children, encuentra los elementos hijos</a:t>
            </a:r>
            <a:endParaRPr/>
          </a:p>
          <a:p>
            <a:pPr indent="-406400" lvl="0" marL="457200" rtl="0" algn="l">
              <a:spcBef>
                <a:spcPts val="0"/>
              </a:spcBef>
              <a:spcAft>
                <a:spcPts val="0"/>
              </a:spcAft>
              <a:buSzPts val="2800"/>
              <a:buChar char="•"/>
            </a:pPr>
            <a:r>
              <a:rPr lang="es-AR"/>
              <a:t>element.parentElement , encuentra el elemento padre</a:t>
            </a:r>
            <a:endParaRPr/>
          </a:p>
          <a:p>
            <a:pPr indent="-406400" lvl="0" marL="457200" rtl="0" algn="l">
              <a:spcBef>
                <a:spcPts val="0"/>
              </a:spcBef>
              <a:spcAft>
                <a:spcPts val="0"/>
              </a:spcAft>
              <a:buSzPts val="2800"/>
              <a:buChar char="•"/>
            </a:pPr>
            <a:r>
              <a:rPr lang="es-AR"/>
              <a:t>element.nextElementSibling , encuentra el siguiente hermano </a:t>
            </a:r>
            <a:endParaRPr/>
          </a:p>
          <a:p>
            <a:pPr indent="-406400" lvl="0" marL="457200" rtl="0" algn="l">
              <a:spcBef>
                <a:spcPts val="0"/>
              </a:spcBef>
              <a:spcAft>
                <a:spcPts val="0"/>
              </a:spcAft>
              <a:buSzPts val="2800"/>
              <a:buChar char="•"/>
            </a:pPr>
            <a:r>
              <a:rPr lang="es-AR"/>
              <a:t>element.previous</a:t>
            </a:r>
            <a:r>
              <a:rPr lang="es-AR">
                <a:solidFill>
                  <a:schemeClr val="dk1"/>
                </a:solidFill>
              </a:rPr>
              <a:t>ElementSibling , encuentra el hermano anterior</a:t>
            </a:r>
            <a:endParaRPr/>
          </a:p>
          <a:p>
            <a:pPr indent="-406400" lvl="0" marL="457200" rtl="0" algn="l">
              <a:spcBef>
                <a:spcPts val="0"/>
              </a:spcBef>
              <a:spcAft>
                <a:spcPts val="0"/>
              </a:spcAft>
              <a:buSzPts val="2800"/>
              <a:buChar char="•"/>
            </a:pPr>
            <a:r>
              <a:rPr lang="es-AR"/>
              <a:t>element.firstElementChild , encuentra el primer hijo</a:t>
            </a:r>
            <a:endParaRPr/>
          </a:p>
          <a:p>
            <a:pPr indent="-406400" lvl="0" marL="457200" rtl="0" algn="l">
              <a:spcBef>
                <a:spcPts val="0"/>
              </a:spcBef>
              <a:spcAft>
                <a:spcPts val="0"/>
              </a:spcAft>
              <a:buSzPts val="2800"/>
              <a:buChar char="•"/>
            </a:pPr>
            <a:r>
              <a:rPr lang="es-AR"/>
              <a:t>element.lastElementChild , el </a:t>
            </a:r>
            <a:r>
              <a:rPr lang="es-AR"/>
              <a:t>último</a:t>
            </a:r>
            <a:r>
              <a:rPr lang="es-AR"/>
              <a:t> hijo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Editar estilo desde Javascript</a:t>
            </a:r>
            <a:endParaRPr/>
          </a:p>
        </p:txBody>
      </p:sp>
      <p:sp>
        <p:nvSpPr>
          <p:cNvPr id="300" name="Google Shape;300;p35"/>
          <p:cNvSpPr txBox="1"/>
          <p:nvPr>
            <p:ph idx="4294967295" type="body"/>
          </p:nvPr>
        </p:nvSpPr>
        <p:spPr>
          <a:xfrm>
            <a:off x="311700" y="721449"/>
            <a:ext cx="8520600" cy="5696400"/>
          </a:xfrm>
          <a:prstGeom prst="rect">
            <a:avLst/>
          </a:prstGeom>
        </p:spPr>
        <p:txBody>
          <a:bodyPr anchorCtr="0" anchor="t" bIns="45700" lIns="91425" spcFirstLastPara="1" rIns="91425" wrap="square" tIns="45700">
            <a:noAutofit/>
          </a:bodyPr>
          <a:lstStyle/>
          <a:p>
            <a:pPr indent="0" lvl="0" marL="0" marR="139700" rtl="0" algn="l">
              <a:lnSpc>
                <a:spcPct val="100000"/>
              </a:lnSpc>
              <a:spcBef>
                <a:spcPts val="1000"/>
              </a:spcBef>
              <a:spcAft>
                <a:spcPts val="0"/>
              </a:spcAft>
              <a:buNone/>
            </a:pPr>
            <a:r>
              <a:t/>
            </a:r>
            <a:endParaRPr sz="1800">
              <a:solidFill>
                <a:srgbClr val="708090"/>
              </a:solidFill>
              <a:latin typeface="Consolas"/>
              <a:ea typeface="Consolas"/>
              <a:cs typeface="Consolas"/>
              <a:sym typeface="Consolas"/>
            </a:endParaRPr>
          </a:p>
          <a:p>
            <a:pPr indent="0" lvl="0" marL="0" marR="139700" rtl="0" algn="l">
              <a:lnSpc>
                <a:spcPct val="100000"/>
              </a:lnSpc>
              <a:spcBef>
                <a:spcPts val="1500"/>
              </a:spcBef>
              <a:spcAft>
                <a:spcPts val="0"/>
              </a:spcAft>
              <a:buNone/>
            </a:pPr>
            <a:r>
              <a:rPr lang="es-AR" sz="1800">
                <a:solidFill>
                  <a:srgbClr val="708090"/>
                </a:solidFill>
                <a:latin typeface="Consolas"/>
                <a:ea typeface="Consolas"/>
                <a:cs typeface="Consolas"/>
                <a:sym typeface="Consolas"/>
              </a:rPr>
              <a:t>// div es una referencia a un elemento &lt;div&gt;</a:t>
            </a:r>
            <a:br>
              <a:rPr lang="es-AR" sz="1800">
                <a:solidFill>
                  <a:srgbClr val="3B3C40"/>
                </a:solidFill>
                <a:latin typeface="Consolas"/>
                <a:ea typeface="Consolas"/>
                <a:cs typeface="Consolas"/>
                <a:sym typeface="Consolas"/>
              </a:rPr>
            </a:br>
            <a:r>
              <a:rPr lang="es-AR" sz="1800">
                <a:solidFill>
                  <a:srgbClr val="3B3C40"/>
                </a:solidFill>
                <a:latin typeface="Consolas"/>
                <a:ea typeface="Consolas"/>
                <a:cs typeface="Consolas"/>
                <a:sym typeface="Consolas"/>
              </a:rPr>
              <a:t>div</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classList</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add</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"clase"</a:t>
            </a:r>
            <a:r>
              <a:rPr lang="es-AR" sz="1800">
                <a:solidFill>
                  <a:srgbClr val="999999"/>
                </a:solidFill>
                <a:latin typeface="Consolas"/>
                <a:ea typeface="Consolas"/>
                <a:cs typeface="Consolas"/>
                <a:sym typeface="Consolas"/>
              </a:rPr>
              <a:t>);</a:t>
            </a:r>
            <a:br>
              <a:rPr lang="es-AR" sz="1800">
                <a:solidFill>
                  <a:srgbClr val="999999"/>
                </a:solidFill>
                <a:latin typeface="Consolas"/>
                <a:ea typeface="Consolas"/>
                <a:cs typeface="Consolas"/>
                <a:sym typeface="Consolas"/>
              </a:rPr>
            </a:br>
            <a:r>
              <a:rPr lang="es-AR" sz="1800">
                <a:solidFill>
                  <a:srgbClr val="3B3C40"/>
                </a:solidFill>
                <a:latin typeface="Consolas"/>
                <a:ea typeface="Consolas"/>
                <a:cs typeface="Consolas"/>
                <a:sym typeface="Consolas"/>
              </a:rPr>
              <a:t>div</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classList</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remove</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"clase"</a:t>
            </a:r>
            <a:r>
              <a:rPr lang="es-AR" sz="1800">
                <a:solidFill>
                  <a:srgbClr val="999999"/>
                </a:solidFill>
                <a:latin typeface="Consolas"/>
                <a:ea typeface="Consolas"/>
                <a:cs typeface="Consolas"/>
                <a:sym typeface="Consolas"/>
              </a:rPr>
              <a:t>);</a:t>
            </a:r>
            <a:br>
              <a:rPr lang="es-AR" sz="1800">
                <a:solidFill>
                  <a:srgbClr val="999999"/>
                </a:solidFill>
                <a:latin typeface="Consolas"/>
                <a:ea typeface="Consolas"/>
                <a:cs typeface="Consolas"/>
                <a:sym typeface="Consolas"/>
              </a:rPr>
            </a:br>
            <a:r>
              <a:rPr lang="es-AR" sz="1800">
                <a:solidFill>
                  <a:srgbClr val="3B3C40"/>
                </a:solidFill>
                <a:latin typeface="Consolas"/>
                <a:ea typeface="Consolas"/>
                <a:cs typeface="Consolas"/>
                <a:sym typeface="Consolas"/>
              </a:rPr>
              <a:t>div</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classList</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toggle</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"clase"</a:t>
            </a:r>
            <a:r>
              <a:rPr lang="es-AR" sz="1800">
                <a:solidFill>
                  <a:srgbClr val="999999"/>
                </a:solidFill>
                <a:latin typeface="Consolas"/>
                <a:ea typeface="Consolas"/>
                <a:cs typeface="Consolas"/>
                <a:sym typeface="Consolas"/>
              </a:rPr>
              <a:t>);</a:t>
            </a:r>
            <a:br>
              <a:rPr lang="es-AR" sz="1800">
                <a:solidFill>
                  <a:srgbClr val="3B3C40"/>
                </a:solidFill>
                <a:latin typeface="Consolas"/>
                <a:ea typeface="Consolas"/>
                <a:cs typeface="Consolas"/>
                <a:sym typeface="Consolas"/>
              </a:rPr>
            </a:br>
            <a:br>
              <a:rPr lang="es-AR" sz="1800">
                <a:solidFill>
                  <a:srgbClr val="3B3C40"/>
                </a:solidFill>
                <a:latin typeface="Consolas"/>
                <a:ea typeface="Consolas"/>
                <a:cs typeface="Consolas"/>
                <a:sym typeface="Consolas"/>
              </a:rPr>
            </a:br>
            <a:r>
              <a:rPr lang="es-AR" sz="1800">
                <a:solidFill>
                  <a:srgbClr val="DD4A68"/>
                </a:solidFill>
                <a:latin typeface="Consolas"/>
                <a:ea typeface="Consolas"/>
                <a:cs typeface="Consolas"/>
                <a:sym typeface="Consolas"/>
              </a:rPr>
              <a:t>alert</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div</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classList</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contains</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"clase"</a:t>
            </a:r>
            <a:r>
              <a:rPr lang="es-AR" sz="1800">
                <a:solidFill>
                  <a:srgbClr val="999999"/>
                </a:solidFill>
                <a:latin typeface="Consolas"/>
                <a:ea typeface="Consolas"/>
                <a:cs typeface="Consolas"/>
                <a:sym typeface="Consolas"/>
              </a:rPr>
              <a:t>));</a:t>
            </a:r>
            <a:br>
              <a:rPr lang="es-AR" sz="1800">
                <a:solidFill>
                  <a:srgbClr val="3B3C40"/>
                </a:solidFill>
                <a:latin typeface="Consolas"/>
                <a:ea typeface="Consolas"/>
                <a:cs typeface="Consolas"/>
                <a:sym typeface="Consolas"/>
              </a:rPr>
            </a:br>
            <a:br>
              <a:rPr lang="es-AR" sz="1800">
                <a:solidFill>
                  <a:srgbClr val="3B3C40"/>
                </a:solidFill>
                <a:latin typeface="Consolas"/>
                <a:ea typeface="Consolas"/>
                <a:cs typeface="Consolas"/>
                <a:sym typeface="Consolas"/>
              </a:rPr>
            </a:br>
            <a:r>
              <a:rPr lang="es-AR" sz="1800">
                <a:solidFill>
                  <a:srgbClr val="708090"/>
                </a:solidFill>
                <a:latin typeface="Consolas"/>
                <a:ea typeface="Consolas"/>
                <a:cs typeface="Consolas"/>
                <a:sym typeface="Consolas"/>
              </a:rPr>
              <a:t>// agregar o quitar múltiples clases</a:t>
            </a:r>
            <a:br>
              <a:rPr lang="es-AR" sz="1800">
                <a:solidFill>
                  <a:srgbClr val="3B3C40"/>
                </a:solidFill>
                <a:latin typeface="Consolas"/>
                <a:ea typeface="Consolas"/>
                <a:cs typeface="Consolas"/>
                <a:sym typeface="Consolas"/>
              </a:rPr>
            </a:br>
            <a:r>
              <a:rPr lang="es-AR" sz="1800">
                <a:solidFill>
                  <a:srgbClr val="3B3C40"/>
                </a:solidFill>
                <a:latin typeface="Consolas"/>
                <a:ea typeface="Consolas"/>
                <a:cs typeface="Consolas"/>
                <a:sym typeface="Consolas"/>
              </a:rPr>
              <a:t>div</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classList</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add</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"clase-1"</a:t>
            </a:r>
            <a:r>
              <a:rPr lang="es-AR" sz="1800">
                <a:solidFill>
                  <a:srgbClr val="999999"/>
                </a:solidFill>
                <a:latin typeface="Consolas"/>
                <a:ea typeface="Consolas"/>
                <a:cs typeface="Consolas"/>
                <a:sym typeface="Consolas"/>
              </a:rPr>
              <a:t>, </a:t>
            </a:r>
            <a:r>
              <a:rPr lang="es-AR" sz="1800">
                <a:solidFill>
                  <a:srgbClr val="669900"/>
                </a:solidFill>
                <a:latin typeface="Consolas"/>
                <a:ea typeface="Consolas"/>
                <a:cs typeface="Consolas"/>
                <a:sym typeface="Consolas"/>
              </a:rPr>
              <a:t>"clase-2"</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 </a:t>
            </a:r>
            <a:r>
              <a:rPr lang="es-AR" sz="1800">
                <a:solidFill>
                  <a:srgbClr val="669900"/>
                </a:solidFill>
                <a:latin typeface="Consolas"/>
                <a:ea typeface="Consolas"/>
                <a:cs typeface="Consolas"/>
                <a:sym typeface="Consolas"/>
              </a:rPr>
              <a:t>"clase-3"</a:t>
            </a:r>
            <a:r>
              <a:rPr lang="es-AR" sz="1800">
                <a:solidFill>
                  <a:srgbClr val="999999"/>
                </a:solidFill>
                <a:latin typeface="Consolas"/>
                <a:ea typeface="Consolas"/>
                <a:cs typeface="Consolas"/>
                <a:sym typeface="Consolas"/>
              </a:rPr>
              <a:t>);</a:t>
            </a:r>
            <a:endParaRPr sz="1800">
              <a:solidFill>
                <a:srgbClr val="999999"/>
              </a:solidFill>
              <a:latin typeface="Consolas"/>
              <a:ea typeface="Consolas"/>
              <a:cs typeface="Consolas"/>
              <a:sym typeface="Consolas"/>
            </a:endParaRPr>
          </a:p>
          <a:p>
            <a:pPr indent="0" lvl="0" marL="0" marR="139700" rtl="0" algn="l">
              <a:lnSpc>
                <a:spcPct val="100000"/>
              </a:lnSpc>
              <a:spcBef>
                <a:spcPts val="1500"/>
              </a:spcBef>
              <a:spcAft>
                <a:spcPts val="0"/>
              </a:spcAft>
              <a:buNone/>
            </a:pPr>
            <a:r>
              <a:t/>
            </a:r>
            <a:endParaRPr sz="1800">
              <a:solidFill>
                <a:srgbClr val="708090"/>
              </a:solidFill>
              <a:latin typeface="Consolas"/>
              <a:ea typeface="Consolas"/>
              <a:cs typeface="Consolas"/>
              <a:sym typeface="Consolas"/>
            </a:endParaRPr>
          </a:p>
          <a:p>
            <a:pPr indent="0" lvl="0" marL="0" marR="139700" rtl="0" algn="l">
              <a:lnSpc>
                <a:spcPct val="100000"/>
              </a:lnSpc>
              <a:spcBef>
                <a:spcPts val="1500"/>
              </a:spcBef>
              <a:spcAft>
                <a:spcPts val="0"/>
              </a:spcAft>
              <a:buNone/>
            </a:pPr>
            <a:r>
              <a:t/>
            </a:r>
            <a:endParaRPr sz="1800">
              <a:solidFill>
                <a:srgbClr val="708090"/>
              </a:solidFill>
              <a:latin typeface="Consolas"/>
              <a:ea typeface="Consolas"/>
              <a:cs typeface="Consolas"/>
              <a:sym typeface="Consolas"/>
            </a:endParaRPr>
          </a:p>
          <a:p>
            <a:pPr indent="0" lvl="0" marL="0" marR="139700" rtl="0" algn="l">
              <a:lnSpc>
                <a:spcPct val="100000"/>
              </a:lnSpc>
              <a:spcBef>
                <a:spcPts val="1500"/>
              </a:spcBef>
              <a:spcAft>
                <a:spcPts val="1500"/>
              </a:spcAft>
              <a:buNone/>
            </a:pPr>
            <a:r>
              <a:rPr lang="es-AR" sz="1800">
                <a:solidFill>
                  <a:srgbClr val="708090"/>
                </a:solidFill>
                <a:latin typeface="Consolas"/>
                <a:ea typeface="Consolas"/>
                <a:cs typeface="Consolas"/>
                <a:sym typeface="Consolas"/>
              </a:rPr>
              <a:t>// estilos vía JS </a:t>
            </a:r>
            <a:r>
              <a:rPr lang="es-AR" sz="1800">
                <a:solidFill>
                  <a:srgbClr val="45818E"/>
                </a:solidFill>
                <a:latin typeface="Consolas"/>
                <a:ea typeface="Consolas"/>
                <a:cs typeface="Consolas"/>
                <a:sym typeface="Consolas"/>
              </a:rPr>
              <a:t>(</a:t>
            </a:r>
            <a:r>
              <a:rPr b="1" lang="es-AR" sz="1800">
                <a:solidFill>
                  <a:srgbClr val="45818E"/>
                </a:solidFill>
                <a:latin typeface="Consolas"/>
                <a:ea typeface="Consolas"/>
                <a:cs typeface="Consolas"/>
                <a:sym typeface="Consolas"/>
              </a:rPr>
              <a:t>Mala práctica</a:t>
            </a:r>
            <a:r>
              <a:rPr lang="es-AR" sz="1800">
                <a:solidFill>
                  <a:srgbClr val="45818E"/>
                </a:solidFill>
                <a:latin typeface="Consolas"/>
                <a:ea typeface="Consolas"/>
                <a:cs typeface="Consolas"/>
                <a:sym typeface="Consolas"/>
              </a:rPr>
              <a:t>)</a:t>
            </a:r>
            <a:br>
              <a:rPr lang="es-AR" sz="1800">
                <a:solidFill>
                  <a:srgbClr val="999999"/>
                </a:solidFill>
                <a:latin typeface="Consolas"/>
                <a:ea typeface="Consolas"/>
                <a:cs typeface="Consolas"/>
                <a:sym typeface="Consolas"/>
              </a:rPr>
            </a:br>
            <a:r>
              <a:rPr lang="es-AR" sz="1800">
                <a:solidFill>
                  <a:srgbClr val="3B3C40"/>
                </a:solidFill>
                <a:latin typeface="Consolas"/>
                <a:ea typeface="Consolas"/>
                <a:cs typeface="Consolas"/>
                <a:sym typeface="Consolas"/>
              </a:rPr>
              <a:t>document</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getElementById</a:t>
            </a:r>
            <a:r>
              <a:rPr lang="es-AR" sz="1800">
                <a:solidFill>
                  <a:srgbClr val="999999"/>
                </a:solidFill>
                <a:latin typeface="Consolas"/>
                <a:ea typeface="Consolas"/>
                <a:cs typeface="Consolas"/>
                <a:sym typeface="Consolas"/>
              </a:rPr>
              <a:t>(</a:t>
            </a:r>
            <a:r>
              <a:rPr lang="es-AR" sz="1800">
                <a:solidFill>
                  <a:srgbClr val="669900"/>
                </a:solidFill>
                <a:latin typeface="Consolas"/>
                <a:ea typeface="Consolas"/>
                <a:cs typeface="Consolas"/>
                <a:sym typeface="Consolas"/>
              </a:rPr>
              <a:t>"id"</a:t>
            </a:r>
            <a:r>
              <a:rPr lang="es-AR" sz="1800">
                <a:solidFill>
                  <a:srgbClr val="999999"/>
                </a:solidFill>
                <a:latin typeface="Consolas"/>
                <a:ea typeface="Consolas"/>
                <a:cs typeface="Consolas"/>
                <a:sym typeface="Consolas"/>
              </a:rPr>
              <a:t>).</a:t>
            </a:r>
            <a:r>
              <a:rPr lang="es-AR" sz="1800">
                <a:solidFill>
                  <a:srgbClr val="DD4A68"/>
                </a:solidFill>
                <a:latin typeface="Consolas"/>
                <a:ea typeface="Consolas"/>
                <a:cs typeface="Consolas"/>
                <a:sym typeface="Consolas"/>
              </a:rPr>
              <a:t>style</a:t>
            </a:r>
            <a:r>
              <a:rPr lang="es-AR" sz="1800">
                <a:solidFill>
                  <a:srgbClr val="999999"/>
                </a:solidFill>
                <a:latin typeface="Consolas"/>
                <a:ea typeface="Consolas"/>
                <a:cs typeface="Consolas"/>
                <a:sym typeface="Consolas"/>
              </a:rPr>
              <a:t>.</a:t>
            </a:r>
            <a:r>
              <a:rPr lang="es-AR" sz="1800">
                <a:solidFill>
                  <a:srgbClr val="3B3C40"/>
                </a:solidFill>
                <a:latin typeface="Consolas"/>
                <a:ea typeface="Consolas"/>
                <a:cs typeface="Consolas"/>
                <a:sym typeface="Consolas"/>
              </a:rPr>
              <a:t>font-size =</a:t>
            </a:r>
            <a:r>
              <a:rPr lang="es-AR" sz="1800">
                <a:solidFill>
                  <a:srgbClr val="999999"/>
                </a:solidFill>
                <a:latin typeface="Consolas"/>
                <a:ea typeface="Consolas"/>
                <a:cs typeface="Consolas"/>
                <a:sym typeface="Consolas"/>
              </a:rPr>
              <a:t> </a:t>
            </a:r>
            <a:r>
              <a:rPr lang="es-AR" sz="1800">
                <a:solidFill>
                  <a:srgbClr val="669900"/>
                </a:solidFill>
                <a:latin typeface="Consolas"/>
                <a:ea typeface="Consolas"/>
                <a:cs typeface="Consolas"/>
                <a:sym typeface="Consolas"/>
              </a:rPr>
              <a:t>"20px"</a:t>
            </a:r>
            <a:r>
              <a:rPr lang="es-AR" sz="1800">
                <a:solidFill>
                  <a:srgbClr val="999999"/>
                </a:solidFill>
                <a:latin typeface="Consolas"/>
                <a:ea typeface="Consolas"/>
                <a:cs typeface="Consolas"/>
                <a:sym typeface="Consolas"/>
              </a:rPr>
              <a:t>;</a:t>
            </a:r>
            <a:br>
              <a:rPr lang="es-AR" sz="1800">
                <a:solidFill>
                  <a:srgbClr val="999999"/>
                </a:solidFill>
                <a:latin typeface="Consolas"/>
                <a:ea typeface="Consolas"/>
                <a:cs typeface="Consolas"/>
                <a:sym typeface="Consolas"/>
              </a:rPr>
            </a:br>
            <a:endParaRPr sz="1800">
              <a:solidFill>
                <a:srgbClr val="999999"/>
              </a:solidFill>
              <a:latin typeface="Consolas"/>
              <a:ea typeface="Consolas"/>
              <a:cs typeface="Consolas"/>
              <a:sym typeface="Consolas"/>
            </a:endParaRPr>
          </a:p>
        </p:txBody>
      </p:sp>
      <p:pic>
        <p:nvPicPr>
          <p:cNvPr id="301" name="Google Shape;301;p35"/>
          <p:cNvPicPr preferRelativeResize="0"/>
          <p:nvPr/>
        </p:nvPicPr>
        <p:blipFill>
          <a:blip r:embed="rId3">
            <a:alphaModFix/>
          </a:blip>
          <a:stretch>
            <a:fillRect/>
          </a:stretch>
        </p:blipFill>
        <p:spPr>
          <a:xfrm>
            <a:off x="8212675" y="0"/>
            <a:ext cx="931325" cy="931325"/>
          </a:xfrm>
          <a:prstGeom prst="rect">
            <a:avLst/>
          </a:prstGeom>
          <a:noFill/>
          <a:ln>
            <a:noFill/>
          </a:ln>
        </p:spPr>
      </p:pic>
      <p:sp>
        <p:nvSpPr>
          <p:cNvPr id="302" name="Google Shape;302;p35"/>
          <p:cNvSpPr txBox="1"/>
          <p:nvPr/>
        </p:nvSpPr>
        <p:spPr>
          <a:xfrm>
            <a:off x="1365000" y="6135683"/>
            <a:ext cx="64140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2400" u="sng">
                <a:solidFill>
                  <a:schemeClr val="hlink"/>
                </a:solidFill>
                <a:latin typeface="Proxima Nova"/>
                <a:ea typeface="Proxima Nova"/>
                <a:cs typeface="Proxima Nova"/>
                <a:sym typeface="Proxima Nova"/>
              </a:rPr>
              <a:t>https://codepen.io/webUnicen/pen/qmVoMV</a:t>
            </a:r>
            <a:endParaRPr/>
          </a:p>
        </p:txBody>
      </p:sp>
      <p:pic>
        <p:nvPicPr>
          <p:cNvPr id="303" name="Google Shape;303;p35"/>
          <p:cNvPicPr preferRelativeResize="0"/>
          <p:nvPr/>
        </p:nvPicPr>
        <p:blipFill>
          <a:blip r:embed="rId4">
            <a:alphaModFix/>
          </a:blip>
          <a:stretch>
            <a:fillRect/>
          </a:stretch>
        </p:blipFill>
        <p:spPr>
          <a:xfrm>
            <a:off x="440300" y="5914087"/>
            <a:ext cx="931325" cy="879616"/>
          </a:xfrm>
          <a:prstGeom prst="rect">
            <a:avLst/>
          </a:prstGeom>
          <a:noFill/>
          <a:ln>
            <a:noFill/>
          </a:ln>
        </p:spPr>
      </p:pic>
      <p:sp>
        <p:nvSpPr>
          <p:cNvPr id="304" name="Google Shape;304;p35"/>
          <p:cNvSpPr txBox="1"/>
          <p:nvPr/>
        </p:nvSpPr>
        <p:spPr>
          <a:xfrm>
            <a:off x="6421200" y="2373225"/>
            <a:ext cx="2573700" cy="81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AR" sz="2400">
                <a:solidFill>
                  <a:srgbClr val="CC4125"/>
                </a:solidFill>
              </a:rPr>
              <a:t>Buena Práctica!</a:t>
            </a:r>
            <a:endParaRPr b="1" sz="2400">
              <a:solidFill>
                <a:srgbClr val="CC4125"/>
              </a:solidFill>
            </a:endParaRPr>
          </a:p>
          <a:p>
            <a:pPr indent="0" lvl="0" marL="0" rtl="0" algn="ctr">
              <a:spcBef>
                <a:spcPts val="0"/>
              </a:spcBef>
              <a:spcAft>
                <a:spcPts val="0"/>
              </a:spcAft>
              <a:buNone/>
            </a:pPr>
            <a:r>
              <a:rPr lang="es-AR"/>
              <a:t>Cambiar estilos con clases</a:t>
            </a:r>
            <a:endParaRPr/>
          </a:p>
        </p:txBody>
      </p:sp>
      <p:pic>
        <p:nvPicPr>
          <p:cNvPr id="305" name="Google Shape;305;p35"/>
          <p:cNvPicPr preferRelativeResize="0"/>
          <p:nvPr/>
        </p:nvPicPr>
        <p:blipFill>
          <a:blip r:embed="rId5">
            <a:alphaModFix/>
          </a:blip>
          <a:stretch>
            <a:fillRect/>
          </a:stretch>
        </p:blipFill>
        <p:spPr>
          <a:xfrm>
            <a:off x="4623800" y="4338675"/>
            <a:ext cx="931325" cy="931325"/>
          </a:xfrm>
          <a:prstGeom prst="rect">
            <a:avLst/>
          </a:prstGeom>
          <a:noFill/>
          <a:ln>
            <a:noFill/>
          </a:ln>
        </p:spPr>
      </p:pic>
      <p:sp>
        <p:nvSpPr>
          <p:cNvPr id="306" name="Google Shape;306;p35"/>
          <p:cNvSpPr/>
          <p:nvPr/>
        </p:nvSpPr>
        <p:spPr>
          <a:xfrm rot="-1240552">
            <a:off x="6311806" y="1351369"/>
            <a:ext cx="1678936" cy="812501"/>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628675" y="275700"/>
            <a:ext cx="7886700" cy="1077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this</a:t>
            </a:r>
            <a:endParaRPr/>
          </a:p>
        </p:txBody>
      </p:sp>
      <p:sp>
        <p:nvSpPr>
          <p:cNvPr id="313" name="Google Shape;313;p36"/>
          <p:cNvSpPr txBox="1"/>
          <p:nvPr>
            <p:ph idx="4294967295" type="body"/>
          </p:nvPr>
        </p:nvSpPr>
        <p:spPr>
          <a:xfrm>
            <a:off x="572600" y="1059400"/>
            <a:ext cx="8259600" cy="45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En el contexto de Eventos</a:t>
            </a:r>
            <a:r>
              <a:rPr i="1" lang="es-AR"/>
              <a:t> this</a:t>
            </a:r>
            <a:r>
              <a:rPr lang="es-AR"/>
              <a:t> representa el elemento involucrado en el evento</a:t>
            </a:r>
            <a:endParaRPr/>
          </a:p>
          <a:p>
            <a:pPr indent="0" lvl="0" marL="0" rtl="0" algn="l">
              <a:spcBef>
                <a:spcPts val="1000"/>
              </a:spcBef>
              <a:spcAft>
                <a:spcPts val="0"/>
              </a:spcAft>
              <a:buNone/>
            </a:pPr>
            <a:r>
              <a:t/>
            </a:r>
            <a:endParaRPr/>
          </a:p>
          <a:p>
            <a:pPr indent="0" lvl="0" marL="0" rtl="0" algn="l">
              <a:lnSpc>
                <a:spcPct val="110795"/>
              </a:lnSpc>
              <a:spcBef>
                <a:spcPts val="1000"/>
              </a:spcBef>
              <a:spcAft>
                <a:spcPts val="0"/>
              </a:spcAft>
              <a:buNone/>
            </a:pPr>
            <a:r>
              <a:rPr b="1" lang="es-AR">
                <a:solidFill>
                  <a:srgbClr val="008800"/>
                </a:solidFill>
                <a:latin typeface="Consolas"/>
                <a:ea typeface="Consolas"/>
                <a:cs typeface="Consolas"/>
                <a:sym typeface="Consolas"/>
              </a:rPr>
              <a:t>let</a:t>
            </a:r>
            <a:r>
              <a:rPr lang="es-AR">
                <a:solidFill>
                  <a:srgbClr val="333333"/>
                </a:solidFill>
                <a:latin typeface="Consolas"/>
                <a:ea typeface="Consolas"/>
                <a:cs typeface="Consolas"/>
                <a:sym typeface="Consolas"/>
              </a:rPr>
              <a:t> el = </a:t>
            </a:r>
            <a:r>
              <a:rPr lang="es-AR">
                <a:solidFill>
                  <a:srgbClr val="007020"/>
                </a:solidFill>
                <a:latin typeface="Consolas"/>
                <a:ea typeface="Consolas"/>
                <a:cs typeface="Consolas"/>
                <a:sym typeface="Consolas"/>
              </a:rPr>
              <a:t>document</a:t>
            </a:r>
            <a:r>
              <a:rPr lang="es-AR">
                <a:solidFill>
                  <a:srgbClr val="333333"/>
                </a:solidFill>
                <a:latin typeface="Consolas"/>
                <a:ea typeface="Consolas"/>
                <a:cs typeface="Consolas"/>
                <a:sym typeface="Consolas"/>
              </a:rPr>
              <a:t>.getElementById(</a:t>
            </a:r>
            <a:r>
              <a:rPr lang="es-AR">
                <a:solidFill>
                  <a:srgbClr val="333333"/>
                </a:solidFill>
                <a:highlight>
                  <a:srgbClr val="FFF0F0"/>
                </a:highlight>
                <a:latin typeface="Consolas"/>
                <a:ea typeface="Consolas"/>
                <a:cs typeface="Consolas"/>
                <a:sym typeface="Consolas"/>
              </a:rPr>
              <a:t>'miDiv'</a:t>
            </a:r>
            <a:r>
              <a:rPr lang="es-AR">
                <a:solidFill>
                  <a:srgbClr val="333333"/>
                </a:solidFill>
                <a:latin typeface="Consolas"/>
                <a:ea typeface="Consolas"/>
                <a:cs typeface="Consolas"/>
                <a:sym typeface="Consolas"/>
              </a:rPr>
              <a:t>);</a:t>
            </a:r>
            <a:br>
              <a:rPr lang="es-AR">
                <a:solidFill>
                  <a:srgbClr val="333333"/>
                </a:solidFill>
                <a:latin typeface="Consolas"/>
                <a:ea typeface="Consolas"/>
                <a:cs typeface="Consolas"/>
                <a:sym typeface="Consolas"/>
              </a:rPr>
            </a:br>
            <a:r>
              <a:rPr lang="es-AR">
                <a:solidFill>
                  <a:srgbClr val="333333"/>
                </a:solidFill>
                <a:latin typeface="Consolas"/>
                <a:ea typeface="Consolas"/>
                <a:cs typeface="Consolas"/>
                <a:sym typeface="Consolas"/>
              </a:rPr>
              <a:t>el.addEventListener(</a:t>
            </a:r>
            <a:r>
              <a:rPr lang="es-AR">
                <a:solidFill>
                  <a:srgbClr val="333333"/>
                </a:solidFill>
                <a:highlight>
                  <a:srgbClr val="FFF0F0"/>
                </a:highlight>
                <a:latin typeface="Consolas"/>
                <a:ea typeface="Consolas"/>
                <a:cs typeface="Consolas"/>
                <a:sym typeface="Consolas"/>
              </a:rPr>
              <a:t>'click'</a:t>
            </a:r>
            <a:r>
              <a:rPr lang="es-AR">
                <a:solidFill>
                  <a:srgbClr val="333333"/>
                </a:solidFill>
                <a:latin typeface="Consolas"/>
                <a:ea typeface="Consolas"/>
                <a:cs typeface="Consolas"/>
                <a:sym typeface="Consolas"/>
              </a:rPr>
              <a:t>, </a:t>
            </a:r>
            <a:r>
              <a:rPr b="1" lang="es-AR">
                <a:solidFill>
                  <a:srgbClr val="008800"/>
                </a:solidFill>
                <a:latin typeface="Consolas"/>
                <a:ea typeface="Consolas"/>
                <a:cs typeface="Consolas"/>
                <a:sym typeface="Consolas"/>
              </a:rPr>
              <a:t>function</a:t>
            </a:r>
            <a:r>
              <a:rPr lang="es-AR">
                <a:solidFill>
                  <a:srgbClr val="333333"/>
                </a:solidFill>
                <a:latin typeface="Consolas"/>
                <a:ea typeface="Consolas"/>
                <a:cs typeface="Consolas"/>
                <a:sym typeface="Consolas"/>
              </a:rPr>
              <a:t>(</a:t>
            </a:r>
            <a:r>
              <a:rPr lang="es-AR">
                <a:solidFill>
                  <a:srgbClr val="333333"/>
                </a:solidFill>
                <a:latin typeface="Consolas"/>
                <a:ea typeface="Consolas"/>
                <a:cs typeface="Consolas"/>
                <a:sym typeface="Consolas"/>
              </a:rPr>
              <a:t>e</a:t>
            </a:r>
            <a:r>
              <a:rPr lang="es-AR">
                <a:solidFill>
                  <a:srgbClr val="333333"/>
                </a:solidFill>
                <a:latin typeface="Consolas"/>
                <a:ea typeface="Consolas"/>
                <a:cs typeface="Consolas"/>
                <a:sym typeface="Consolas"/>
              </a:rPr>
              <a:t>){</a:t>
            </a:r>
            <a:br>
              <a:rPr lang="es-AR">
                <a:solidFill>
                  <a:srgbClr val="333333"/>
                </a:solidFill>
                <a:latin typeface="Consolas"/>
                <a:ea typeface="Consolas"/>
                <a:cs typeface="Consolas"/>
                <a:sym typeface="Consolas"/>
              </a:rPr>
            </a:br>
            <a:r>
              <a:rPr lang="es-AR">
                <a:solidFill>
                  <a:srgbClr val="333333"/>
                </a:solidFill>
                <a:latin typeface="Consolas"/>
                <a:ea typeface="Consolas"/>
                <a:cs typeface="Consolas"/>
                <a:sym typeface="Consolas"/>
              </a:rPr>
              <a:t>  </a:t>
            </a:r>
            <a:r>
              <a:rPr b="1" lang="es-AR">
                <a:solidFill>
                  <a:srgbClr val="008800"/>
                </a:solidFill>
                <a:latin typeface="Consolas"/>
                <a:ea typeface="Consolas"/>
                <a:cs typeface="Consolas"/>
                <a:sym typeface="Consolas"/>
              </a:rPr>
              <a:t>this</a:t>
            </a:r>
            <a:r>
              <a:rPr lang="es-AR">
                <a:solidFill>
                  <a:srgbClr val="333333"/>
                </a:solidFill>
                <a:latin typeface="Consolas"/>
                <a:ea typeface="Consolas"/>
                <a:cs typeface="Consolas"/>
                <a:sym typeface="Consolas"/>
              </a:rPr>
              <a:t>.classList.toggle(</a:t>
            </a:r>
            <a:r>
              <a:rPr lang="es-AR">
                <a:solidFill>
                  <a:srgbClr val="333333"/>
                </a:solidFill>
                <a:highlight>
                  <a:srgbClr val="FFF0F0"/>
                </a:highlight>
                <a:latin typeface="Consolas"/>
                <a:ea typeface="Consolas"/>
                <a:cs typeface="Consolas"/>
                <a:sym typeface="Consolas"/>
              </a:rPr>
              <a:t>"clase"</a:t>
            </a:r>
            <a:r>
              <a:rPr lang="es-AR">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1000"/>
              </a:spcBef>
              <a:spcAft>
                <a:spcPts val="0"/>
              </a:spcAft>
              <a:buClr>
                <a:schemeClr val="dk1"/>
              </a:buClr>
              <a:buSzPts val="1100"/>
              <a:buFont typeface="Arial"/>
              <a:buNone/>
            </a:pPr>
            <a:r>
              <a:rPr lang="es-AR">
                <a:solidFill>
                  <a:srgbClr val="333333"/>
                </a:solidFill>
                <a:latin typeface="Consolas"/>
                <a:ea typeface="Consolas"/>
                <a:cs typeface="Consolas"/>
                <a:sym typeface="Consolas"/>
              </a:rPr>
              <a:t>  //toggle de clase del div miDiv click</a:t>
            </a:r>
            <a:endParaRPr>
              <a:solidFill>
                <a:srgbClr val="333333"/>
              </a:solidFill>
              <a:latin typeface="Consolas"/>
              <a:ea typeface="Consolas"/>
              <a:cs typeface="Consolas"/>
              <a:sym typeface="Consolas"/>
            </a:endParaRPr>
          </a:p>
          <a:p>
            <a:pPr indent="0" lvl="0" marL="0" rtl="0" algn="l">
              <a:lnSpc>
                <a:spcPct val="110795"/>
              </a:lnSpc>
              <a:spcBef>
                <a:spcPts val="1000"/>
              </a:spcBef>
              <a:spcAft>
                <a:spcPts val="0"/>
              </a:spcAft>
              <a:buNone/>
            </a:pPr>
            <a:r>
              <a:rPr lang="es-AR">
                <a:solidFill>
                  <a:srgbClr val="333333"/>
                </a:solidFill>
                <a:latin typeface="Consolas"/>
                <a:ea typeface="Consolas"/>
                <a:cs typeface="Consolas"/>
                <a:sym typeface="Consolas"/>
              </a:rPr>
              <a:t>  console.log(e); //ver E</a:t>
            </a:r>
            <a:br>
              <a:rPr lang="es-AR">
                <a:solidFill>
                  <a:srgbClr val="333333"/>
                </a:solidFill>
                <a:latin typeface="Consolas"/>
                <a:ea typeface="Consolas"/>
                <a:cs typeface="Consolas"/>
                <a:sym typeface="Consolas"/>
              </a:rPr>
            </a:br>
            <a:r>
              <a:rPr lang="es-AR">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14" name="Google Shape;314;p36"/>
          <p:cNvPicPr preferRelativeResize="0"/>
          <p:nvPr/>
        </p:nvPicPr>
        <p:blipFill>
          <a:blip r:embed="rId4">
            <a:alphaModFix/>
          </a:blip>
          <a:stretch>
            <a:fillRect/>
          </a:stretch>
        </p:blipFill>
        <p:spPr>
          <a:xfrm>
            <a:off x="243125" y="5744002"/>
            <a:ext cx="1074850" cy="1015175"/>
          </a:xfrm>
          <a:prstGeom prst="rect">
            <a:avLst/>
          </a:prstGeom>
          <a:noFill/>
          <a:ln>
            <a:noFill/>
          </a:ln>
        </p:spPr>
      </p:pic>
      <p:sp>
        <p:nvSpPr>
          <p:cNvPr id="315" name="Google Shape;315;p36"/>
          <p:cNvSpPr txBox="1"/>
          <p:nvPr/>
        </p:nvSpPr>
        <p:spPr>
          <a:xfrm>
            <a:off x="1198125" y="5892632"/>
            <a:ext cx="7189500" cy="7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AR" sz="2400" u="sng">
                <a:solidFill>
                  <a:schemeClr val="hlink"/>
                </a:solidFill>
                <a:latin typeface="Proxima Nova"/>
                <a:ea typeface="Proxima Nova"/>
                <a:cs typeface="Proxima Nova"/>
                <a:sym typeface="Proxima Nova"/>
                <a:hlinkClick r:id="rId5"/>
              </a:rPr>
              <a:t>https://codepen.io/webUnicen/pen/odNvKK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Resolver el problema</a:t>
            </a:r>
            <a:endParaRPr/>
          </a:p>
        </p:txBody>
      </p:sp>
      <p:sp>
        <p:nvSpPr>
          <p:cNvPr id="322" name="Google Shape;322;p37"/>
          <p:cNvSpPr txBox="1"/>
          <p:nvPr>
            <p:ph idx="4294967295" type="body"/>
          </p:nvPr>
        </p:nvSpPr>
        <p:spPr>
          <a:xfrm>
            <a:off x="311700" y="1238425"/>
            <a:ext cx="8520600" cy="4643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s-AR"/>
              <a:t>Debemos localizar todos los elementos que correspondan a una clase, y luego asignarle a cada uno el evento.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 </a:t>
            </a:r>
            <a:r>
              <a:rPr lang="es-AR"/>
              <a:t>Búsqueda</a:t>
            </a:r>
            <a:r>
              <a:rPr lang="es-AR"/>
              <a:t> de todos los botones con una clase</a:t>
            </a:r>
            <a:endParaRPr/>
          </a:p>
          <a:p>
            <a:pPr indent="0" lvl="0" marL="0" rtl="0" algn="l">
              <a:lnSpc>
                <a:spcPct val="110795"/>
              </a:lnSpc>
              <a:spcBef>
                <a:spcPts val="1000"/>
              </a:spcBef>
              <a:spcAft>
                <a:spcPts val="0"/>
              </a:spcAft>
              <a:buNone/>
            </a:pPr>
            <a:r>
              <a:rPr b="1" lang="es-AR" sz="2200">
                <a:solidFill>
                  <a:srgbClr val="008800"/>
                </a:solidFill>
                <a:latin typeface="Consolas"/>
                <a:ea typeface="Consolas"/>
                <a:cs typeface="Consolas"/>
                <a:sym typeface="Consolas"/>
              </a:rPr>
              <a:t>let</a:t>
            </a:r>
            <a:r>
              <a:rPr lang="es-AR" sz="2200">
                <a:solidFill>
                  <a:srgbClr val="333333"/>
                </a:solidFill>
                <a:latin typeface="Consolas"/>
                <a:ea typeface="Consolas"/>
                <a:cs typeface="Consolas"/>
                <a:sym typeface="Consolas"/>
              </a:rPr>
              <a:t> btns = </a:t>
            </a:r>
            <a:r>
              <a:rPr lang="es-AR" sz="2200">
                <a:solidFill>
                  <a:srgbClr val="007020"/>
                </a:solidFill>
                <a:latin typeface="Consolas"/>
                <a:ea typeface="Consolas"/>
                <a:cs typeface="Consolas"/>
                <a:sym typeface="Consolas"/>
              </a:rPr>
              <a:t>document</a:t>
            </a:r>
            <a:r>
              <a:rPr lang="es-AR" sz="2200">
                <a:solidFill>
                  <a:srgbClr val="333333"/>
                </a:solidFill>
                <a:latin typeface="Consolas"/>
                <a:ea typeface="Consolas"/>
                <a:cs typeface="Consolas"/>
                <a:sym typeface="Consolas"/>
              </a:rPr>
              <a:t>.querySelectorAll(</a:t>
            </a:r>
            <a:r>
              <a:rPr lang="es-AR" sz="2200">
                <a:solidFill>
                  <a:srgbClr val="333333"/>
                </a:solidFill>
                <a:highlight>
                  <a:srgbClr val="FFF0F0"/>
                </a:highlight>
                <a:latin typeface="Consolas"/>
                <a:ea typeface="Consolas"/>
                <a:cs typeface="Consolas"/>
                <a:sym typeface="Consolas"/>
              </a:rPr>
              <a:t>'.btn'</a:t>
            </a:r>
            <a:r>
              <a:rPr lang="es-AR" sz="2200">
                <a:solidFill>
                  <a:srgbClr val="333333"/>
                </a:solidFill>
                <a:latin typeface="Consolas"/>
                <a:ea typeface="Consolas"/>
                <a:cs typeface="Consolas"/>
                <a:sym typeface="Consolas"/>
              </a:rPr>
              <a:t>);</a:t>
            </a:r>
            <a:br>
              <a:rPr lang="es-AR" sz="2200">
                <a:solidFill>
                  <a:srgbClr val="333333"/>
                </a:solidFill>
                <a:latin typeface="Consolas"/>
                <a:ea typeface="Consolas"/>
                <a:cs typeface="Consolas"/>
                <a:sym typeface="Consolas"/>
              </a:rPr>
            </a:br>
            <a:endParaRPr sz="2200">
              <a:solidFill>
                <a:srgbClr val="333333"/>
              </a:solidFill>
              <a:latin typeface="Consolas"/>
              <a:ea typeface="Consolas"/>
              <a:cs typeface="Consolas"/>
              <a:sym typeface="Consolas"/>
            </a:endParaRPr>
          </a:p>
          <a:p>
            <a:pPr indent="0" lvl="0" marL="0" rtl="0" algn="l">
              <a:lnSpc>
                <a:spcPct val="110795"/>
              </a:lnSpc>
              <a:spcBef>
                <a:spcPts val="1000"/>
              </a:spcBef>
              <a:spcAft>
                <a:spcPts val="0"/>
              </a:spcAft>
              <a:buNone/>
            </a:pPr>
            <a:r>
              <a:rPr lang="es-AR" sz="2200">
                <a:solidFill>
                  <a:srgbClr val="333333"/>
                </a:solidFill>
                <a:latin typeface="Consolas"/>
                <a:ea typeface="Consolas"/>
                <a:cs typeface="Consolas"/>
                <a:sym typeface="Consolas"/>
              </a:rPr>
              <a:t>// </a:t>
            </a:r>
            <a:r>
              <a:rPr lang="es-AR" sz="2200">
                <a:solidFill>
                  <a:srgbClr val="333333"/>
                </a:solidFill>
                <a:latin typeface="Consolas"/>
                <a:ea typeface="Consolas"/>
                <a:cs typeface="Consolas"/>
                <a:sym typeface="Consolas"/>
              </a:rPr>
              <a:t>asignación</a:t>
            </a:r>
            <a:r>
              <a:rPr lang="es-AR" sz="2200">
                <a:solidFill>
                  <a:srgbClr val="333333"/>
                </a:solidFill>
                <a:latin typeface="Consolas"/>
                <a:ea typeface="Consolas"/>
                <a:cs typeface="Consolas"/>
                <a:sym typeface="Consolas"/>
              </a:rPr>
              <a:t> de evento a todos los elementos</a:t>
            </a:r>
            <a:br>
              <a:rPr lang="es-AR" sz="2200">
                <a:solidFill>
                  <a:srgbClr val="333333"/>
                </a:solidFill>
                <a:latin typeface="Consolas"/>
                <a:ea typeface="Consolas"/>
                <a:cs typeface="Consolas"/>
                <a:sym typeface="Consolas"/>
              </a:rPr>
            </a:br>
            <a:r>
              <a:rPr b="1" lang="es-AR" sz="2200">
                <a:solidFill>
                  <a:srgbClr val="008800"/>
                </a:solidFill>
                <a:latin typeface="Consolas"/>
                <a:ea typeface="Consolas"/>
                <a:cs typeface="Consolas"/>
                <a:sym typeface="Consolas"/>
              </a:rPr>
              <a:t>for</a:t>
            </a:r>
            <a:r>
              <a:rPr lang="es-AR" sz="2200">
                <a:solidFill>
                  <a:srgbClr val="333333"/>
                </a:solidFill>
                <a:latin typeface="Consolas"/>
                <a:ea typeface="Consolas"/>
                <a:cs typeface="Consolas"/>
                <a:sym typeface="Consolas"/>
              </a:rPr>
              <a:t>(</a:t>
            </a:r>
            <a:r>
              <a:rPr b="1" lang="es-AR" sz="2200">
                <a:solidFill>
                  <a:srgbClr val="008800"/>
                </a:solidFill>
                <a:latin typeface="Consolas"/>
                <a:ea typeface="Consolas"/>
                <a:cs typeface="Consolas"/>
                <a:sym typeface="Consolas"/>
              </a:rPr>
              <a:t>let</a:t>
            </a:r>
            <a:r>
              <a:rPr lang="es-AR" sz="2200">
                <a:solidFill>
                  <a:srgbClr val="333333"/>
                </a:solidFill>
                <a:latin typeface="Consolas"/>
                <a:ea typeface="Consolas"/>
                <a:cs typeface="Consolas"/>
                <a:sym typeface="Consolas"/>
              </a:rPr>
              <a:t> i = </a:t>
            </a:r>
            <a:r>
              <a:rPr b="1" lang="es-AR" sz="2200">
                <a:solidFill>
                  <a:srgbClr val="0000DD"/>
                </a:solidFill>
                <a:latin typeface="Consolas"/>
                <a:ea typeface="Consolas"/>
                <a:cs typeface="Consolas"/>
                <a:sym typeface="Consolas"/>
              </a:rPr>
              <a:t>0</a:t>
            </a:r>
            <a:r>
              <a:rPr lang="es-AR" sz="2200">
                <a:solidFill>
                  <a:srgbClr val="333333"/>
                </a:solidFill>
                <a:latin typeface="Consolas"/>
                <a:ea typeface="Consolas"/>
                <a:cs typeface="Consolas"/>
                <a:sym typeface="Consolas"/>
              </a:rPr>
              <a:t>; i &lt; btns.length; i++) {</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btns[i].addEventListener(</a:t>
            </a:r>
            <a:r>
              <a:rPr lang="es-AR" sz="2200">
                <a:solidFill>
                  <a:srgbClr val="333333"/>
                </a:solidFill>
                <a:highlight>
                  <a:srgbClr val="FFF0F0"/>
                </a:highlight>
                <a:latin typeface="Consolas"/>
                <a:ea typeface="Consolas"/>
                <a:cs typeface="Consolas"/>
                <a:sym typeface="Consolas"/>
              </a:rPr>
              <a:t>'click'</a:t>
            </a:r>
            <a:r>
              <a:rPr lang="es-AR" sz="2200">
                <a:solidFill>
                  <a:srgbClr val="333333"/>
                </a:solidFill>
                <a:latin typeface="Consolas"/>
                <a:ea typeface="Consolas"/>
                <a:cs typeface="Consolas"/>
                <a:sym typeface="Consolas"/>
              </a:rPr>
              <a:t>, miFuncion);</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a:t>
            </a:r>
            <a:endParaRPr sz="2200"/>
          </a:p>
          <a:p>
            <a:pPr indent="0" lvl="0" marL="0" rtl="0" algn="l">
              <a:spcBef>
                <a:spcPts val="1000"/>
              </a:spcBef>
              <a:spcAft>
                <a:spcPts val="0"/>
              </a:spcAft>
              <a:buNone/>
            </a:pPr>
            <a:r>
              <a:t/>
            </a:r>
            <a:endParaRPr/>
          </a:p>
          <a:p>
            <a:pPr indent="0" lvl="0" marL="0" rtl="0" algn="l">
              <a:spcBef>
                <a:spcPts val="1000"/>
              </a:spcBef>
              <a:spcAft>
                <a:spcPts val="0"/>
              </a:spcAft>
              <a:buNone/>
            </a:pPr>
            <a:r>
              <a:rPr lang="es-A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628675" y="275700"/>
            <a:ext cx="7886700" cy="1010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Resolver el problema</a:t>
            </a:r>
            <a:endParaRPr/>
          </a:p>
        </p:txBody>
      </p:sp>
      <p:sp>
        <p:nvSpPr>
          <p:cNvPr id="329" name="Google Shape;329;p38"/>
          <p:cNvSpPr txBox="1"/>
          <p:nvPr>
            <p:ph idx="4294967295" type="body"/>
          </p:nvPr>
        </p:nvSpPr>
        <p:spPr>
          <a:xfrm>
            <a:off x="311700" y="989125"/>
            <a:ext cx="8520600" cy="4599300"/>
          </a:xfrm>
          <a:prstGeom prst="rect">
            <a:avLst/>
          </a:prstGeom>
          <a:noFill/>
          <a:ln>
            <a:noFill/>
          </a:ln>
        </p:spPr>
        <p:txBody>
          <a:bodyPr anchorCtr="0" anchor="t" bIns="45700" lIns="91425" spcFirstLastPara="1" rIns="91425" wrap="square" tIns="45700">
            <a:noAutofit/>
          </a:bodyPr>
          <a:lstStyle/>
          <a:p>
            <a:pPr indent="0" lvl="0" marL="0" rtl="0" algn="l">
              <a:lnSpc>
                <a:spcPct val="110795"/>
              </a:lnSpc>
              <a:spcBef>
                <a:spcPts val="1000"/>
              </a:spcBef>
              <a:spcAft>
                <a:spcPts val="0"/>
              </a:spcAft>
              <a:buNone/>
            </a:pPr>
            <a:r>
              <a:rPr lang="es-AR" sz="2400">
                <a:solidFill>
                  <a:srgbClr val="333333"/>
                </a:solidFill>
              </a:rPr>
              <a:t>Luego, mediante una </a:t>
            </a:r>
            <a:r>
              <a:rPr lang="es-AR" sz="2400">
                <a:solidFill>
                  <a:srgbClr val="333333"/>
                </a:solidFill>
              </a:rPr>
              <a:t>función</a:t>
            </a:r>
            <a:r>
              <a:rPr lang="es-AR" sz="2400">
                <a:solidFill>
                  <a:srgbClr val="333333"/>
                </a:solidFill>
              </a:rPr>
              <a:t> anónima individualizamos el </a:t>
            </a:r>
            <a:r>
              <a:rPr lang="es-AR" sz="2400">
                <a:solidFill>
                  <a:srgbClr val="333333"/>
                </a:solidFill>
              </a:rPr>
              <a:t>botón</a:t>
            </a:r>
            <a:r>
              <a:rPr lang="es-AR" sz="2400">
                <a:solidFill>
                  <a:srgbClr val="333333"/>
                </a:solidFill>
              </a:rPr>
              <a:t> que dispara el evento y buscamos su hermano en el DOM.</a:t>
            </a:r>
            <a:endParaRPr sz="2400">
              <a:solidFill>
                <a:srgbClr val="333333"/>
              </a:solidFill>
            </a:endParaRPr>
          </a:p>
          <a:p>
            <a:pPr indent="0" lvl="0" marL="0" rtl="0" algn="l">
              <a:lnSpc>
                <a:spcPct val="110795"/>
              </a:lnSpc>
              <a:spcBef>
                <a:spcPts val="1000"/>
              </a:spcBef>
              <a:spcAft>
                <a:spcPts val="0"/>
              </a:spcAft>
              <a:buNone/>
            </a:pPr>
            <a:br>
              <a:rPr lang="es-AR" sz="2200">
                <a:solidFill>
                  <a:srgbClr val="333333"/>
                </a:solidFill>
                <a:latin typeface="Consolas"/>
                <a:ea typeface="Consolas"/>
                <a:cs typeface="Consolas"/>
                <a:sym typeface="Consolas"/>
              </a:rPr>
            </a:br>
            <a:r>
              <a:rPr b="1" lang="es-AR" sz="2200">
                <a:solidFill>
                  <a:srgbClr val="008800"/>
                </a:solidFill>
                <a:latin typeface="Consolas"/>
                <a:ea typeface="Consolas"/>
                <a:cs typeface="Consolas"/>
                <a:sym typeface="Consolas"/>
              </a:rPr>
              <a:t>for</a:t>
            </a:r>
            <a:r>
              <a:rPr lang="es-AR" sz="2200">
                <a:solidFill>
                  <a:srgbClr val="333333"/>
                </a:solidFill>
                <a:latin typeface="Consolas"/>
                <a:ea typeface="Consolas"/>
                <a:cs typeface="Consolas"/>
                <a:sym typeface="Consolas"/>
              </a:rPr>
              <a:t>(</a:t>
            </a:r>
            <a:r>
              <a:rPr b="1" lang="es-AR" sz="2200">
                <a:solidFill>
                  <a:srgbClr val="008800"/>
                </a:solidFill>
                <a:latin typeface="Consolas"/>
                <a:ea typeface="Consolas"/>
                <a:cs typeface="Consolas"/>
                <a:sym typeface="Consolas"/>
              </a:rPr>
              <a:t>let</a:t>
            </a:r>
            <a:r>
              <a:rPr lang="es-AR" sz="2200">
                <a:solidFill>
                  <a:srgbClr val="333333"/>
                </a:solidFill>
                <a:latin typeface="Consolas"/>
                <a:ea typeface="Consolas"/>
                <a:cs typeface="Consolas"/>
                <a:sym typeface="Consolas"/>
              </a:rPr>
              <a:t> i = </a:t>
            </a:r>
            <a:r>
              <a:rPr b="1" lang="es-AR" sz="2200">
                <a:solidFill>
                  <a:srgbClr val="0000DD"/>
                </a:solidFill>
                <a:latin typeface="Consolas"/>
                <a:ea typeface="Consolas"/>
                <a:cs typeface="Consolas"/>
                <a:sym typeface="Consolas"/>
              </a:rPr>
              <a:t>0</a:t>
            </a:r>
            <a:r>
              <a:rPr lang="es-AR" sz="2200">
                <a:solidFill>
                  <a:srgbClr val="333333"/>
                </a:solidFill>
                <a:latin typeface="Consolas"/>
                <a:ea typeface="Consolas"/>
                <a:cs typeface="Consolas"/>
                <a:sym typeface="Consolas"/>
              </a:rPr>
              <a:t>; i &lt; btns.length; i++) {</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btns[i].addEventListener(</a:t>
            </a:r>
            <a:r>
              <a:rPr lang="es-AR" sz="2200">
                <a:solidFill>
                  <a:srgbClr val="333333"/>
                </a:solidFill>
                <a:highlight>
                  <a:srgbClr val="FFF0F0"/>
                </a:highlight>
                <a:latin typeface="Consolas"/>
                <a:ea typeface="Consolas"/>
                <a:cs typeface="Consolas"/>
                <a:sym typeface="Consolas"/>
              </a:rPr>
              <a:t>'click'</a:t>
            </a:r>
            <a:r>
              <a:rPr lang="es-AR" sz="2200">
                <a:solidFill>
                  <a:srgbClr val="333333"/>
                </a:solidFill>
                <a:latin typeface="Consolas"/>
                <a:ea typeface="Consolas"/>
                <a:cs typeface="Consolas"/>
                <a:sym typeface="Consolas"/>
              </a:rPr>
              <a:t>, </a:t>
            </a:r>
            <a:r>
              <a:rPr b="1" lang="es-AR" sz="2200">
                <a:solidFill>
                  <a:srgbClr val="008800"/>
                </a:solidFill>
                <a:latin typeface="Consolas"/>
                <a:ea typeface="Consolas"/>
                <a:cs typeface="Consolas"/>
                <a:sym typeface="Consolas"/>
              </a:rPr>
              <a:t>function</a:t>
            </a:r>
            <a:r>
              <a:rPr lang="es-AR" sz="2200">
                <a:solidFill>
                  <a:srgbClr val="333333"/>
                </a:solidFill>
                <a:latin typeface="Consolas"/>
                <a:ea typeface="Consolas"/>
                <a:cs typeface="Consolas"/>
                <a:sym typeface="Consolas"/>
              </a:rPr>
              <a:t>(e){</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//busca el hermano inmediato  </a:t>
            </a:r>
            <a:endParaRPr sz="2200">
              <a:solidFill>
                <a:srgbClr val="333333"/>
              </a:solidFill>
              <a:latin typeface="Consolas"/>
              <a:ea typeface="Consolas"/>
              <a:cs typeface="Consolas"/>
              <a:sym typeface="Consolas"/>
            </a:endParaRPr>
          </a:p>
          <a:p>
            <a:pPr indent="0" lvl="0" marL="0" rtl="0" algn="l">
              <a:lnSpc>
                <a:spcPct val="110795"/>
              </a:lnSpc>
              <a:spcBef>
                <a:spcPts val="1000"/>
              </a:spcBef>
              <a:spcAft>
                <a:spcPts val="0"/>
              </a:spcAft>
              <a:buNone/>
            </a:pPr>
            <a:r>
              <a:rPr b="1" lang="es-AR" sz="2200">
                <a:solidFill>
                  <a:srgbClr val="008800"/>
                </a:solidFill>
                <a:latin typeface="Consolas"/>
                <a:ea typeface="Consolas"/>
                <a:cs typeface="Consolas"/>
                <a:sym typeface="Consolas"/>
              </a:rPr>
              <a:t>    let</a:t>
            </a:r>
            <a:r>
              <a:rPr lang="es-AR" sz="2200">
                <a:solidFill>
                  <a:srgbClr val="333333"/>
                </a:solidFill>
                <a:latin typeface="Consolas"/>
                <a:ea typeface="Consolas"/>
                <a:cs typeface="Consolas"/>
                <a:sym typeface="Consolas"/>
              </a:rPr>
              <a:t> el = </a:t>
            </a:r>
            <a:r>
              <a:rPr b="1" lang="es-AR" sz="2200">
                <a:solidFill>
                  <a:srgbClr val="008800"/>
                </a:solidFill>
                <a:latin typeface="Consolas"/>
                <a:ea typeface="Consolas"/>
                <a:cs typeface="Consolas"/>
                <a:sym typeface="Consolas"/>
              </a:rPr>
              <a:t>this</a:t>
            </a:r>
            <a:r>
              <a:rPr lang="es-AR" sz="2200">
                <a:solidFill>
                  <a:srgbClr val="333333"/>
                </a:solidFill>
                <a:latin typeface="Consolas"/>
                <a:ea typeface="Consolas"/>
                <a:cs typeface="Consolas"/>
                <a:sym typeface="Consolas"/>
              </a:rPr>
              <a:t>.nextElementSibling;</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//toggle de clase del hermano</a:t>
            </a:r>
            <a:endParaRPr sz="2200">
              <a:solidFill>
                <a:srgbClr val="333333"/>
              </a:solidFill>
              <a:latin typeface="Consolas"/>
              <a:ea typeface="Consolas"/>
              <a:cs typeface="Consolas"/>
              <a:sym typeface="Consolas"/>
            </a:endParaRPr>
          </a:p>
          <a:p>
            <a:pPr indent="0" lvl="0" marL="0" rtl="0" algn="l">
              <a:lnSpc>
                <a:spcPct val="110795"/>
              </a:lnSpc>
              <a:spcBef>
                <a:spcPts val="1000"/>
              </a:spcBef>
              <a:spcAft>
                <a:spcPts val="0"/>
              </a:spcAft>
              <a:buNone/>
            </a:pPr>
            <a:r>
              <a:rPr lang="es-AR" sz="2200">
                <a:solidFill>
                  <a:srgbClr val="333333"/>
                </a:solidFill>
                <a:latin typeface="Consolas"/>
                <a:ea typeface="Consolas"/>
                <a:cs typeface="Consolas"/>
                <a:sym typeface="Consolas"/>
              </a:rPr>
              <a:t>    el.classList.toggle(</a:t>
            </a:r>
            <a:r>
              <a:rPr lang="es-AR" sz="2200">
                <a:solidFill>
                  <a:srgbClr val="333333"/>
                </a:solidFill>
                <a:highlight>
                  <a:srgbClr val="FFF0F0"/>
                </a:highlight>
                <a:latin typeface="Consolas"/>
                <a:ea typeface="Consolas"/>
                <a:cs typeface="Consolas"/>
                <a:sym typeface="Consolas"/>
              </a:rPr>
              <a:t>"ver"</a:t>
            </a:r>
            <a:r>
              <a:rPr lang="es-AR" sz="2200">
                <a:solidFill>
                  <a:srgbClr val="333333"/>
                </a:solidFill>
                <a:latin typeface="Consolas"/>
                <a:ea typeface="Consolas"/>
                <a:cs typeface="Consolas"/>
                <a:sym typeface="Consolas"/>
              </a:rPr>
              <a:t>);</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a:t>
            </a:r>
            <a:br>
              <a:rPr lang="es-AR" sz="2200">
                <a:solidFill>
                  <a:srgbClr val="333333"/>
                </a:solidFill>
                <a:latin typeface="Consolas"/>
                <a:ea typeface="Consolas"/>
                <a:cs typeface="Consolas"/>
                <a:sym typeface="Consolas"/>
              </a:rPr>
            </a:br>
            <a:r>
              <a:rPr lang="es-AR" sz="2200">
                <a:solidFill>
                  <a:srgbClr val="333333"/>
                </a:solidFill>
                <a:latin typeface="Consolas"/>
                <a:ea typeface="Consolas"/>
                <a:cs typeface="Consolas"/>
                <a:sym typeface="Consolas"/>
              </a:rPr>
              <a:t>} </a:t>
            </a:r>
            <a:endParaRPr sz="2200"/>
          </a:p>
          <a:p>
            <a:pPr indent="0" lvl="0" marL="0" rtl="0" algn="l">
              <a:spcBef>
                <a:spcPts val="1000"/>
              </a:spcBef>
              <a:spcAft>
                <a:spcPts val="0"/>
              </a:spcAft>
              <a:buNone/>
            </a:pPr>
            <a:r>
              <a:t/>
            </a:r>
            <a:endParaRPr/>
          </a:p>
          <a:p>
            <a:pPr indent="0" lvl="0" marL="0" rtl="0" algn="l">
              <a:spcBef>
                <a:spcPts val="1000"/>
              </a:spcBef>
              <a:spcAft>
                <a:spcPts val="0"/>
              </a:spcAft>
              <a:buNone/>
            </a:pPr>
            <a:r>
              <a:rPr lang="es-AR"/>
              <a:t>                </a:t>
            </a:r>
            <a:endParaRPr/>
          </a:p>
        </p:txBody>
      </p:sp>
      <p:pic>
        <p:nvPicPr>
          <p:cNvPr id="330" name="Google Shape;330;p38"/>
          <p:cNvPicPr preferRelativeResize="0"/>
          <p:nvPr/>
        </p:nvPicPr>
        <p:blipFill>
          <a:blip r:embed="rId3">
            <a:alphaModFix/>
          </a:blip>
          <a:stretch>
            <a:fillRect/>
          </a:stretch>
        </p:blipFill>
        <p:spPr>
          <a:xfrm>
            <a:off x="834600" y="5758364"/>
            <a:ext cx="1162100" cy="1097575"/>
          </a:xfrm>
          <a:prstGeom prst="rect">
            <a:avLst/>
          </a:prstGeom>
          <a:noFill/>
          <a:ln>
            <a:noFill/>
          </a:ln>
        </p:spPr>
      </p:pic>
      <p:sp>
        <p:nvSpPr>
          <p:cNvPr id="331" name="Google Shape;331;p38"/>
          <p:cNvSpPr txBox="1"/>
          <p:nvPr/>
        </p:nvSpPr>
        <p:spPr>
          <a:xfrm>
            <a:off x="1931825" y="5907088"/>
            <a:ext cx="6435000" cy="8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AR" sz="2400" u="sng">
                <a:solidFill>
                  <a:schemeClr val="hlink"/>
                </a:solidFill>
                <a:latin typeface="Proxima Nova"/>
                <a:ea typeface="Proxima Nova"/>
                <a:cs typeface="Proxima Nova"/>
                <a:sym typeface="Proxima Nova"/>
                <a:hlinkClick r:id="rId4"/>
              </a:rPr>
              <a:t>https://codepen.io/webUnicen/pen/gzOYaN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628663" y="5043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Resumen: conexión entre HTML, CSS y JS</a:t>
            </a:r>
            <a:endParaRPr/>
          </a:p>
        </p:txBody>
      </p:sp>
      <p:sp>
        <p:nvSpPr>
          <p:cNvPr id="338" name="Google Shape;338;p39"/>
          <p:cNvSpPr txBox="1"/>
          <p:nvPr>
            <p:ph idx="4294967295" type="body"/>
          </p:nvPr>
        </p:nvSpPr>
        <p:spPr>
          <a:xfrm>
            <a:off x="311700" y="1940650"/>
            <a:ext cx="8520600" cy="4112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AR"/>
              <a:t>La unica conexion debieran ser las clases</a:t>
            </a:r>
            <a:endParaRPr/>
          </a:p>
          <a:p>
            <a:pPr indent="-406400" lvl="0" marL="457200" rtl="0" algn="l">
              <a:spcBef>
                <a:spcPts val="0"/>
              </a:spcBef>
              <a:spcAft>
                <a:spcPts val="0"/>
              </a:spcAft>
              <a:buSzPts val="2800"/>
              <a:buChar char="•"/>
            </a:pPr>
            <a:r>
              <a:rPr lang="es-AR"/>
              <a:t>Las clases son el contrato entre los tres lenguajes</a:t>
            </a:r>
            <a:endParaRPr/>
          </a:p>
          <a:p>
            <a:pPr indent="-406400" lvl="0" marL="457200" rtl="0" algn="l">
              <a:spcBef>
                <a:spcPts val="0"/>
              </a:spcBef>
              <a:spcAft>
                <a:spcPts val="0"/>
              </a:spcAft>
              <a:buSzPts val="2800"/>
              <a:buChar char="•"/>
            </a:pPr>
            <a:r>
              <a:rPr lang="es-AR"/>
              <a:t>En lo único que se tienen que poner de acuerdo es en </a:t>
            </a:r>
            <a:r>
              <a:rPr lang="es-AR"/>
              <a:t>qué</a:t>
            </a:r>
            <a:r>
              <a:rPr lang="es-AR"/>
              <a:t> significa cada clase</a:t>
            </a:r>
            <a:endParaRPr/>
          </a:p>
          <a:p>
            <a:pPr indent="-381000" lvl="1" marL="914400" rtl="0" algn="l">
              <a:spcBef>
                <a:spcPts val="0"/>
              </a:spcBef>
              <a:spcAft>
                <a:spcPts val="0"/>
              </a:spcAft>
              <a:buSzPts val="2400"/>
              <a:buChar char="•"/>
            </a:pPr>
            <a:r>
              <a:rPr lang="es-AR"/>
              <a:t>HTML le va a poner las clases a lo que corresponda</a:t>
            </a:r>
            <a:endParaRPr/>
          </a:p>
          <a:p>
            <a:pPr indent="-381000" lvl="1" marL="914400" rtl="0" algn="l">
              <a:spcBef>
                <a:spcPts val="0"/>
              </a:spcBef>
              <a:spcAft>
                <a:spcPts val="0"/>
              </a:spcAft>
              <a:buSzPts val="2400"/>
              <a:buChar char="•"/>
            </a:pPr>
            <a:r>
              <a:rPr lang="es-AR"/>
              <a:t>CSS va a hacer que se vea como dice el acuerdo</a:t>
            </a:r>
            <a:endParaRPr/>
          </a:p>
          <a:p>
            <a:pPr indent="-381000" lvl="1" marL="914400" rtl="0" algn="l">
              <a:spcBef>
                <a:spcPts val="0"/>
              </a:spcBef>
              <a:spcAft>
                <a:spcPts val="0"/>
              </a:spcAft>
              <a:buSzPts val="2400"/>
              <a:buChar char="•"/>
            </a:pPr>
            <a:r>
              <a:rPr lang="es-AR"/>
              <a:t>JS va a hacer que se comporte como dice el acuerdo</a:t>
            </a:r>
            <a:endParaRPr/>
          </a:p>
          <a:p>
            <a:pPr indent="-406400" lvl="0" marL="457200" rtl="0" algn="l">
              <a:spcBef>
                <a:spcPts val="0"/>
              </a:spcBef>
              <a:spcAft>
                <a:spcPts val="0"/>
              </a:spcAft>
              <a:buSzPts val="2800"/>
              <a:buChar char="•"/>
            </a:pPr>
            <a:r>
              <a:rPr lang="es-AR"/>
              <a:t>El nombre de la clase debe ser representativo de este contrato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0"/>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Reloj</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Reloj - Bomba</a:t>
            </a:r>
            <a:endParaRPr/>
          </a:p>
        </p:txBody>
      </p:sp>
      <p:sp>
        <p:nvSpPr>
          <p:cNvPr id="351" name="Google Shape;351;p41"/>
          <p:cNvSpPr txBox="1"/>
          <p:nvPr>
            <p:ph idx="4294967295" type="body"/>
          </p:nvPr>
        </p:nvSpPr>
        <p:spPr>
          <a:xfrm>
            <a:off x="311700" y="1178649"/>
            <a:ext cx="8520600" cy="2541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Simular la cuenta regresiva de una bomba.</a:t>
            </a:r>
            <a:endParaRPr/>
          </a:p>
          <a:p>
            <a:pPr indent="0" lvl="0" marL="0" rtl="0" algn="l">
              <a:spcBef>
                <a:spcPts val="1000"/>
              </a:spcBef>
              <a:spcAft>
                <a:spcPts val="0"/>
              </a:spcAft>
              <a:buNone/>
            </a:pPr>
            <a:r>
              <a:rPr lang="es-AR"/>
              <a:t>Con un botón activarla y dejar 5 segundos para escapar y comenzar la cuenta regresiva.</a:t>
            </a:r>
            <a:endParaRPr/>
          </a:p>
          <a:p>
            <a:pPr indent="0" lvl="0" marL="0" rtl="0" algn="l">
              <a:spcBef>
                <a:spcPts val="1000"/>
              </a:spcBef>
              <a:spcAft>
                <a:spcPts val="0"/>
              </a:spcAft>
              <a:buNone/>
            </a:pPr>
            <a:r>
              <a:rPr lang="es-AR"/>
              <a:t>El valor de la cuenta regresiva se ingresa por un input</a:t>
            </a:r>
            <a:endParaRPr/>
          </a:p>
        </p:txBody>
      </p:sp>
      <p:pic>
        <p:nvPicPr>
          <p:cNvPr id="352" name="Google Shape;352;p41"/>
          <p:cNvPicPr preferRelativeResize="0"/>
          <p:nvPr/>
        </p:nvPicPr>
        <p:blipFill>
          <a:blip r:embed="rId3">
            <a:alphaModFix/>
          </a:blip>
          <a:stretch>
            <a:fillRect/>
          </a:stretch>
        </p:blipFill>
        <p:spPr>
          <a:xfrm>
            <a:off x="2103200" y="3764513"/>
            <a:ext cx="4762500" cy="290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Mostrar/Ocultar detalles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Qué vamos a aprender</a:t>
            </a:r>
            <a:endParaRPr/>
          </a:p>
        </p:txBody>
      </p:sp>
      <p:sp>
        <p:nvSpPr>
          <p:cNvPr id="359" name="Google Shape;359;p42"/>
          <p:cNvSpPr txBox="1"/>
          <p:nvPr>
            <p:ph idx="4294967295" type="body"/>
          </p:nvPr>
        </p:nvSpPr>
        <p:spPr>
          <a:xfrm>
            <a:off x="311700" y="2351100"/>
            <a:ext cx="8520600" cy="21558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s-AR">
                <a:solidFill>
                  <a:schemeClr val="dk1"/>
                </a:solidFill>
              </a:rPr>
              <a:t>Qué vamos a aprender?</a:t>
            </a:r>
            <a:endParaRPr/>
          </a:p>
          <a:p>
            <a:pPr indent="-228600" lvl="0" marL="228600" marR="0" rtl="0" algn="l">
              <a:lnSpc>
                <a:spcPct val="115000"/>
              </a:lnSpc>
              <a:spcBef>
                <a:spcPts val="0"/>
              </a:spcBef>
              <a:spcAft>
                <a:spcPts val="0"/>
              </a:spcAft>
              <a:buClr>
                <a:schemeClr val="dk1"/>
              </a:buClr>
              <a:buSzPts val="2800"/>
              <a:buChar char="•"/>
            </a:pPr>
            <a:r>
              <a:rPr lang="es-AR"/>
              <a:t>Ejecutar eventos diferidos en tiempo, o retardados</a:t>
            </a:r>
            <a:endParaRPr/>
          </a:p>
          <a:p>
            <a:pPr indent="-228600" lvl="0" marL="228600" marR="0" rtl="0" algn="l">
              <a:lnSpc>
                <a:spcPct val="115000"/>
              </a:lnSpc>
              <a:spcBef>
                <a:spcPts val="0"/>
              </a:spcBef>
              <a:spcAft>
                <a:spcPts val="0"/>
              </a:spcAft>
              <a:buClr>
                <a:schemeClr val="dk1"/>
              </a:buClr>
              <a:buSzPts val="2800"/>
              <a:buChar char="•"/>
            </a:pPr>
            <a:r>
              <a:rPr lang="es-AR"/>
              <a:t>E</a:t>
            </a:r>
            <a:r>
              <a:rPr lang="es-AR">
                <a:solidFill>
                  <a:schemeClr val="dk1"/>
                </a:solidFill>
              </a:rPr>
              <a:t>jecutar eventos que se repiten en intervalos de tiempo hasta que hagamos un reset.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628675" y="275700"/>
            <a:ext cx="7886700" cy="100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de tiempo</a:t>
            </a:r>
            <a:endParaRPr/>
          </a:p>
        </p:txBody>
      </p:sp>
      <p:sp>
        <p:nvSpPr>
          <p:cNvPr id="365" name="Google Shape;365;p43"/>
          <p:cNvSpPr txBox="1"/>
          <p:nvPr>
            <p:ph idx="4294967295" type="body"/>
          </p:nvPr>
        </p:nvSpPr>
        <p:spPr>
          <a:xfrm>
            <a:off x="235500" y="1002425"/>
            <a:ext cx="8520600" cy="204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Se puede programar un evento, para ejecutar una función dentro de M milisegundos.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s-AR" sz="2400">
                <a:solidFill>
                  <a:schemeClr val="accent2"/>
                </a:solidFill>
                <a:latin typeface="Consolas"/>
                <a:ea typeface="Consolas"/>
                <a:cs typeface="Consolas"/>
                <a:sym typeface="Consolas"/>
              </a:rPr>
              <a:t>//dispara (ejecuta bang) en 5 segundos</a:t>
            </a:r>
            <a:endParaRPr b="1" sz="2400">
              <a:solidFill>
                <a:schemeClr val="accent2"/>
              </a:solidFill>
              <a:latin typeface="Consolas"/>
              <a:ea typeface="Consolas"/>
              <a:cs typeface="Consolas"/>
              <a:sym typeface="Consolas"/>
            </a:endParaRPr>
          </a:p>
          <a:p>
            <a:pPr indent="0" lvl="0" marL="0" rtl="0" algn="l">
              <a:spcBef>
                <a:spcPts val="1000"/>
              </a:spcBef>
              <a:spcAft>
                <a:spcPts val="0"/>
              </a:spcAft>
              <a:buNone/>
            </a:pPr>
            <a:r>
              <a:rPr b="1" lang="es-AR">
                <a:solidFill>
                  <a:srgbClr val="0000FF"/>
                </a:solidFill>
                <a:latin typeface="Consolas"/>
                <a:ea typeface="Consolas"/>
                <a:cs typeface="Consolas"/>
                <a:sym typeface="Consolas"/>
              </a:rPr>
              <a:t>let</a:t>
            </a:r>
            <a:r>
              <a:rPr b="1" lang="es-AR" sz="2400">
                <a:solidFill>
                  <a:srgbClr val="0000FF"/>
                </a:solidFill>
                <a:latin typeface="Consolas"/>
                <a:ea typeface="Consolas"/>
                <a:cs typeface="Consolas"/>
                <a:sym typeface="Consolas"/>
              </a:rPr>
              <a:t> </a:t>
            </a:r>
            <a:r>
              <a:rPr b="1" lang="es-AR" sz="2400">
                <a:solidFill>
                  <a:srgbClr val="000000"/>
                </a:solidFill>
                <a:latin typeface="Consolas"/>
                <a:ea typeface="Consolas"/>
                <a:cs typeface="Consolas"/>
                <a:sym typeface="Consolas"/>
              </a:rPr>
              <a:t>timer = </a:t>
            </a:r>
            <a:r>
              <a:rPr b="1" lang="es-AR" sz="2400">
                <a:solidFill>
                  <a:srgbClr val="38761D"/>
                </a:solidFill>
                <a:latin typeface="Consolas"/>
                <a:ea typeface="Consolas"/>
                <a:cs typeface="Consolas"/>
                <a:sym typeface="Consolas"/>
              </a:rPr>
              <a:t>setTimeout</a:t>
            </a:r>
            <a:r>
              <a:rPr b="1" lang="es-AR" sz="2400">
                <a:solidFill>
                  <a:srgbClr val="000000"/>
                </a:solidFill>
                <a:latin typeface="Consolas"/>
                <a:ea typeface="Consolas"/>
                <a:cs typeface="Consolas"/>
                <a:sym typeface="Consolas"/>
              </a:rPr>
              <a:t>(bang, 5000);</a:t>
            </a:r>
            <a:endParaRPr b="1" sz="24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b="1">
              <a:latin typeface="Consolas"/>
              <a:ea typeface="Consolas"/>
              <a:cs typeface="Consolas"/>
              <a:sym typeface="Consola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latin typeface="Consolas"/>
              <a:ea typeface="Consolas"/>
              <a:cs typeface="Consolas"/>
              <a:sym typeface="Consolas"/>
            </a:endParaRPr>
          </a:p>
          <a:p>
            <a:pPr indent="0" lvl="0" marL="0" rtl="0" algn="l">
              <a:spcBef>
                <a:spcPts val="1000"/>
              </a:spcBef>
              <a:spcAft>
                <a:spcPts val="0"/>
              </a:spcAft>
              <a:buNone/>
            </a:pPr>
            <a:r>
              <a:t/>
            </a:r>
            <a:endParaRPr b="1">
              <a:latin typeface="Consolas"/>
              <a:ea typeface="Consolas"/>
              <a:cs typeface="Consolas"/>
              <a:sym typeface="Consolas"/>
            </a:endParaRPr>
          </a:p>
        </p:txBody>
      </p:sp>
      <p:pic>
        <p:nvPicPr>
          <p:cNvPr id="366" name="Google Shape;366;p43"/>
          <p:cNvPicPr preferRelativeResize="0"/>
          <p:nvPr/>
        </p:nvPicPr>
        <p:blipFill>
          <a:blip r:embed="rId3">
            <a:alphaModFix/>
          </a:blip>
          <a:stretch>
            <a:fillRect/>
          </a:stretch>
        </p:blipFill>
        <p:spPr>
          <a:xfrm>
            <a:off x="3310500" y="3635400"/>
            <a:ext cx="2523000" cy="301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628675" y="275700"/>
            <a:ext cx="7886700" cy="110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Eventos de tiempo</a:t>
            </a:r>
            <a:endParaRPr/>
          </a:p>
        </p:txBody>
      </p:sp>
      <p:sp>
        <p:nvSpPr>
          <p:cNvPr id="373" name="Google Shape;373;p44"/>
          <p:cNvSpPr txBox="1"/>
          <p:nvPr>
            <p:ph idx="4294967295" type="body"/>
          </p:nvPr>
        </p:nvSpPr>
        <p:spPr>
          <a:xfrm>
            <a:off x="311700" y="1102449"/>
            <a:ext cx="8520600" cy="25707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s-AR">
                <a:solidFill>
                  <a:srgbClr val="0000FF"/>
                </a:solidFill>
                <a:latin typeface="Consolas"/>
                <a:ea typeface="Consolas"/>
                <a:cs typeface="Consolas"/>
                <a:sym typeface="Consolas"/>
              </a:rPr>
              <a:t>let</a:t>
            </a:r>
            <a:r>
              <a:rPr b="1" lang="es-AR" sz="2400">
                <a:solidFill>
                  <a:srgbClr val="0000FF"/>
                </a:solidFill>
                <a:latin typeface="Consolas"/>
                <a:ea typeface="Consolas"/>
                <a:cs typeface="Consolas"/>
                <a:sym typeface="Consolas"/>
              </a:rPr>
              <a:t> </a:t>
            </a:r>
            <a:r>
              <a:rPr b="1" lang="es-AR" sz="2400">
                <a:solidFill>
                  <a:srgbClr val="000000"/>
                </a:solidFill>
                <a:latin typeface="Consolas"/>
                <a:ea typeface="Consolas"/>
                <a:cs typeface="Consolas"/>
                <a:sym typeface="Consolas"/>
              </a:rPr>
              <a:t>timer = </a:t>
            </a:r>
            <a:r>
              <a:rPr b="1" lang="es-AR" sz="2400">
                <a:solidFill>
                  <a:schemeClr val="dk2"/>
                </a:solidFill>
                <a:latin typeface="Consolas"/>
                <a:ea typeface="Consolas"/>
                <a:cs typeface="Consolas"/>
                <a:sym typeface="Consolas"/>
              </a:rPr>
              <a:t>setInterval</a:t>
            </a:r>
            <a:r>
              <a:rPr b="1" lang="es-AR" sz="2400">
                <a:solidFill>
                  <a:srgbClr val="000000"/>
                </a:solidFill>
                <a:latin typeface="Consolas"/>
                <a:ea typeface="Consolas"/>
                <a:cs typeface="Consolas"/>
                <a:sym typeface="Consolas"/>
              </a:rPr>
              <a:t>(clock, 1000);</a:t>
            </a:r>
            <a:endParaRPr b="1" sz="24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b="1" lang="es-AR" sz="2400">
                <a:solidFill>
                  <a:srgbClr val="000000"/>
                </a:solidFill>
                <a:latin typeface="Consolas"/>
                <a:ea typeface="Consolas"/>
                <a:cs typeface="Consolas"/>
                <a:sym typeface="Consolas"/>
              </a:rPr>
              <a:t>… </a:t>
            </a:r>
            <a:endParaRPr b="1" sz="2400">
              <a:solidFill>
                <a:srgbClr val="000000"/>
              </a:solidFill>
              <a:latin typeface="Consolas"/>
              <a:ea typeface="Consolas"/>
              <a:cs typeface="Consolas"/>
              <a:sym typeface="Consolas"/>
            </a:endParaRPr>
          </a:p>
          <a:p>
            <a:pPr indent="0" lvl="0" marL="0" rtl="0" algn="l">
              <a:spcBef>
                <a:spcPts val="1000"/>
              </a:spcBef>
              <a:spcAft>
                <a:spcPts val="0"/>
              </a:spcAft>
              <a:buNone/>
            </a:pPr>
            <a:r>
              <a:rPr b="1" lang="es-AR" sz="2400">
                <a:solidFill>
                  <a:schemeClr val="dk2"/>
                </a:solidFill>
                <a:latin typeface="Consolas"/>
                <a:ea typeface="Consolas"/>
                <a:cs typeface="Consolas"/>
                <a:sym typeface="Consolas"/>
              </a:rPr>
              <a:t>clearInterval</a:t>
            </a:r>
            <a:r>
              <a:rPr b="1" lang="es-AR" sz="2400">
                <a:solidFill>
                  <a:srgbClr val="000000"/>
                </a:solidFill>
                <a:latin typeface="Consolas"/>
                <a:ea typeface="Consolas"/>
                <a:cs typeface="Consolas"/>
                <a:sym typeface="Consolas"/>
              </a:rPr>
              <a:t>(timer);</a:t>
            </a:r>
            <a:endParaRPr b="1" sz="24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b="1" sz="2400">
              <a:solidFill>
                <a:srgbClr val="000000"/>
              </a:solidFill>
              <a:latin typeface="Consolas"/>
              <a:ea typeface="Consolas"/>
              <a:cs typeface="Consolas"/>
              <a:sym typeface="Consolas"/>
            </a:endParaRPr>
          </a:p>
          <a:p>
            <a:pPr indent="0" lvl="0" marL="0" rtl="0" algn="l">
              <a:spcBef>
                <a:spcPts val="1000"/>
              </a:spcBef>
              <a:spcAft>
                <a:spcPts val="0"/>
              </a:spcAft>
              <a:buNone/>
            </a:pPr>
            <a:r>
              <a:rPr lang="es-AR"/>
              <a:t>setInterval llama a la función cada 1000 milisegundos, hasta que se limpie el intervalo.</a:t>
            </a:r>
            <a:endParaRPr/>
          </a:p>
          <a:p>
            <a:pPr indent="0" lvl="0" marL="0" rtl="0" algn="l">
              <a:spcBef>
                <a:spcPts val="1000"/>
              </a:spcBef>
              <a:spcAft>
                <a:spcPts val="0"/>
              </a:spcAft>
              <a:buNone/>
            </a:pPr>
            <a:r>
              <a:t/>
            </a:r>
            <a:endParaRPr b="1" sz="2400">
              <a:solidFill>
                <a:srgbClr val="000000"/>
              </a:solidFill>
              <a:latin typeface="Consolas"/>
              <a:ea typeface="Consolas"/>
              <a:cs typeface="Consolas"/>
              <a:sym typeface="Consolas"/>
            </a:endParaRPr>
          </a:p>
        </p:txBody>
      </p:sp>
      <p:pic>
        <p:nvPicPr>
          <p:cNvPr id="374" name="Google Shape;374;p44"/>
          <p:cNvPicPr preferRelativeResize="0"/>
          <p:nvPr/>
        </p:nvPicPr>
        <p:blipFill>
          <a:blip r:embed="rId3">
            <a:alphaModFix/>
          </a:blip>
          <a:stretch>
            <a:fillRect/>
          </a:stretch>
        </p:blipFill>
        <p:spPr>
          <a:xfrm>
            <a:off x="628675" y="3876194"/>
            <a:ext cx="7886701" cy="28327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Resultado</a:t>
            </a:r>
            <a:endParaRPr/>
          </a:p>
        </p:txBody>
      </p:sp>
      <p:sp>
        <p:nvSpPr>
          <p:cNvPr id="381" name="Google Shape;381;p45"/>
          <p:cNvSpPr txBox="1"/>
          <p:nvPr>
            <p:ph idx="4294967295" type="body"/>
          </p:nvPr>
        </p:nvSpPr>
        <p:spPr>
          <a:xfrm>
            <a:off x="2011950" y="1107050"/>
            <a:ext cx="5120100" cy="4890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s-AR">
                <a:solidFill>
                  <a:schemeClr val="dk1"/>
                </a:solidFill>
              </a:rPr>
              <a:t>Cuenta Regresiva</a:t>
            </a:r>
            <a:endParaRPr>
              <a:solidFill>
                <a:schemeClr val="dk1"/>
              </a:solidFill>
            </a:endParaRPr>
          </a:p>
          <a:p>
            <a:pPr indent="0" lvl="0" marL="0" rtl="0" algn="l">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0795"/>
              </a:lnSpc>
              <a:spcBef>
                <a:spcPts val="1000"/>
              </a:spcBef>
              <a:spcAft>
                <a:spcPts val="0"/>
              </a:spcAft>
              <a:buClr>
                <a:schemeClr val="dk1"/>
              </a:buClr>
              <a:buSzPts val="1100"/>
              <a:buFont typeface="Arial"/>
              <a:buNone/>
            </a:pPr>
            <a:r>
              <a:rPr b="1" lang="es-AR" sz="1800">
                <a:solidFill>
                  <a:srgbClr val="008800"/>
                </a:solidFill>
                <a:latin typeface="Arial"/>
                <a:ea typeface="Arial"/>
                <a:cs typeface="Arial"/>
                <a:sym typeface="Arial"/>
              </a:rPr>
              <a:t>function</a:t>
            </a:r>
            <a:r>
              <a:rPr lang="es-AR" sz="1800">
                <a:solidFill>
                  <a:srgbClr val="333333"/>
                </a:solidFill>
                <a:latin typeface="Arial"/>
                <a:ea typeface="Arial"/>
                <a:cs typeface="Arial"/>
                <a:sym typeface="Arial"/>
              </a:rPr>
              <a:t> cuentaRegre(){</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t>
            </a:r>
            <a:r>
              <a:rPr b="1" lang="es-AR" sz="1800">
                <a:solidFill>
                  <a:srgbClr val="008800"/>
                </a:solidFill>
                <a:latin typeface="Arial"/>
                <a:ea typeface="Arial"/>
                <a:cs typeface="Arial"/>
                <a:sym typeface="Arial"/>
              </a:rPr>
              <a:t>let</a:t>
            </a:r>
            <a:r>
              <a:rPr lang="es-AR" sz="1800">
                <a:solidFill>
                  <a:srgbClr val="333333"/>
                </a:solidFill>
                <a:latin typeface="Arial"/>
                <a:ea typeface="Arial"/>
                <a:cs typeface="Arial"/>
                <a:sym typeface="Arial"/>
              </a:rPr>
              <a:t> intervalo = setInterval(</a:t>
            </a:r>
            <a:r>
              <a:rPr b="1" lang="es-AR" sz="1800">
                <a:solidFill>
                  <a:srgbClr val="008800"/>
                </a:solidFill>
                <a:latin typeface="Arial"/>
                <a:ea typeface="Arial"/>
                <a:cs typeface="Arial"/>
                <a:sym typeface="Arial"/>
              </a:rPr>
              <a:t>function</a:t>
            </a:r>
            <a:r>
              <a:rPr lang="es-AR" sz="1800">
                <a:solidFill>
                  <a:srgbClr val="333333"/>
                </a:solidFill>
                <a:latin typeface="Arial"/>
                <a:ea typeface="Arial"/>
                <a:cs typeface="Arial"/>
                <a:sym typeface="Arial"/>
              </a:rPr>
              <a:t>() {</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t>
            </a:r>
            <a:r>
              <a:rPr b="1" lang="es-AR" sz="1800">
                <a:solidFill>
                  <a:srgbClr val="008800"/>
                </a:solidFill>
                <a:latin typeface="Arial"/>
                <a:ea typeface="Arial"/>
                <a:cs typeface="Arial"/>
                <a:sym typeface="Arial"/>
              </a:rPr>
              <a:t>if</a:t>
            </a:r>
            <a:r>
              <a:rPr lang="es-AR" sz="1800">
                <a:solidFill>
                  <a:srgbClr val="333333"/>
                </a:solidFill>
                <a:latin typeface="Arial"/>
                <a:ea typeface="Arial"/>
                <a:cs typeface="Arial"/>
                <a:sym typeface="Arial"/>
              </a:rPr>
              <a:t> (i === </a:t>
            </a:r>
            <a:r>
              <a:rPr b="1" lang="es-AR" sz="1800">
                <a:solidFill>
                  <a:srgbClr val="0000DD"/>
                </a:solidFill>
                <a:latin typeface="Arial"/>
                <a:ea typeface="Arial"/>
                <a:cs typeface="Arial"/>
                <a:sym typeface="Arial"/>
              </a:rPr>
              <a:t>0</a:t>
            </a:r>
            <a:r>
              <a:rPr lang="es-AR" sz="1800">
                <a:solidFill>
                  <a:srgbClr val="333333"/>
                </a:solidFill>
                <a:latin typeface="Arial"/>
                <a:ea typeface="Arial"/>
                <a:cs typeface="Arial"/>
                <a:sym typeface="Arial"/>
              </a:rPr>
              <a:t>) {</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clearInterval(intervalo); </a:t>
            </a:r>
            <a:r>
              <a:rPr lang="es-AR" sz="1800">
                <a:solidFill>
                  <a:srgbClr val="888888"/>
                </a:solidFill>
                <a:latin typeface="Arial"/>
                <a:ea typeface="Arial"/>
                <a:cs typeface="Arial"/>
                <a:sym typeface="Arial"/>
              </a:rPr>
              <a:t>// limpio intervalo</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alert(</a:t>
            </a:r>
            <a:r>
              <a:rPr lang="es-AR" sz="1800">
                <a:solidFill>
                  <a:srgbClr val="333333"/>
                </a:solidFill>
                <a:highlight>
                  <a:srgbClr val="FFF0F0"/>
                </a:highlight>
                <a:latin typeface="Arial"/>
                <a:ea typeface="Arial"/>
                <a:cs typeface="Arial"/>
                <a:sym typeface="Arial"/>
              </a:rPr>
              <a:t>'BOOOOOM!!'</a:t>
            </a:r>
            <a:r>
              <a:rPr lang="es-AR" sz="1800">
                <a:solidFill>
                  <a:srgbClr val="333333"/>
                </a:solidFill>
                <a:latin typeface="Arial"/>
                <a:ea typeface="Arial"/>
                <a:cs typeface="Arial"/>
                <a:sym typeface="Arial"/>
              </a:rPr>
              <a:t>);</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t>
            </a:r>
            <a:r>
              <a:rPr b="1" lang="es-AR" sz="1800">
                <a:solidFill>
                  <a:srgbClr val="008800"/>
                </a:solidFill>
                <a:latin typeface="Arial"/>
                <a:ea typeface="Arial"/>
                <a:cs typeface="Arial"/>
                <a:sym typeface="Arial"/>
              </a:rPr>
              <a:t>else</a:t>
            </a:r>
            <a:r>
              <a:rPr lang="es-AR" sz="1800">
                <a:solidFill>
                  <a:srgbClr val="333333"/>
                </a:solidFill>
                <a:latin typeface="Arial"/>
                <a:ea typeface="Arial"/>
                <a:cs typeface="Arial"/>
                <a:sym typeface="Arial"/>
              </a:rPr>
              <a:t> {</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--i;</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    }, </a:t>
            </a:r>
            <a:r>
              <a:rPr b="1" lang="es-AR" sz="1800">
                <a:solidFill>
                  <a:srgbClr val="0000DD"/>
                </a:solidFill>
                <a:latin typeface="Arial"/>
                <a:ea typeface="Arial"/>
                <a:cs typeface="Arial"/>
                <a:sym typeface="Arial"/>
              </a:rPr>
              <a:t>1000</a:t>
            </a:r>
            <a:r>
              <a:rPr lang="es-AR" sz="1800">
                <a:solidFill>
                  <a:srgbClr val="333333"/>
                </a:solidFill>
                <a:latin typeface="Arial"/>
                <a:ea typeface="Arial"/>
                <a:cs typeface="Arial"/>
                <a:sym typeface="Arial"/>
              </a:rPr>
              <a:t>);</a:t>
            </a:r>
            <a:br>
              <a:rPr lang="es-AR" sz="1800">
                <a:solidFill>
                  <a:srgbClr val="333333"/>
                </a:solidFill>
                <a:latin typeface="Arial"/>
                <a:ea typeface="Arial"/>
                <a:cs typeface="Arial"/>
                <a:sym typeface="Arial"/>
              </a:rPr>
            </a:br>
            <a:r>
              <a:rPr lang="es-AR" sz="1800">
                <a:solidFill>
                  <a:srgbClr val="333333"/>
                </a:solidFill>
                <a:latin typeface="Arial"/>
                <a:ea typeface="Arial"/>
                <a:cs typeface="Arial"/>
                <a:sym typeface="Arial"/>
              </a:rPr>
              <a:t>}</a:t>
            </a:r>
            <a:endParaRPr/>
          </a:p>
        </p:txBody>
      </p:sp>
      <p:pic>
        <p:nvPicPr>
          <p:cNvPr id="382" name="Google Shape;382;p45"/>
          <p:cNvPicPr preferRelativeResize="0"/>
          <p:nvPr/>
        </p:nvPicPr>
        <p:blipFill>
          <a:blip r:embed="rId4">
            <a:alphaModFix/>
          </a:blip>
          <a:stretch>
            <a:fillRect/>
          </a:stretch>
        </p:blipFill>
        <p:spPr>
          <a:xfrm>
            <a:off x="378525" y="5456910"/>
            <a:ext cx="1327850" cy="1254125"/>
          </a:xfrm>
          <a:prstGeom prst="rect">
            <a:avLst/>
          </a:prstGeom>
          <a:noFill/>
          <a:ln>
            <a:noFill/>
          </a:ln>
        </p:spPr>
      </p:pic>
      <p:sp>
        <p:nvSpPr>
          <p:cNvPr id="383" name="Google Shape;383;p45"/>
          <p:cNvSpPr txBox="1"/>
          <p:nvPr/>
        </p:nvSpPr>
        <p:spPr>
          <a:xfrm>
            <a:off x="1706375" y="5864213"/>
            <a:ext cx="4474200" cy="439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s-AR" sz="1800" u="sng">
                <a:solidFill>
                  <a:schemeClr val="hlink"/>
                </a:solidFill>
                <a:hlinkClick r:id="rId5"/>
              </a:rPr>
              <a:t>https://codepen.io/webUnicen/pen/Peojzb</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Implicancias de eventos de tiempo</a:t>
            </a:r>
            <a:endParaRPr/>
          </a:p>
        </p:txBody>
      </p:sp>
      <p:pic>
        <p:nvPicPr>
          <p:cNvPr id="390" name="Google Shape;390;p46"/>
          <p:cNvPicPr preferRelativeResize="0"/>
          <p:nvPr/>
        </p:nvPicPr>
        <p:blipFill rotWithShape="1">
          <a:blip r:embed="rId3">
            <a:alphaModFix/>
          </a:blip>
          <a:srcRect b="17165" l="18578" r="19864" t="11841"/>
          <a:stretch/>
        </p:blipFill>
        <p:spPr>
          <a:xfrm>
            <a:off x="2104000" y="3397200"/>
            <a:ext cx="5206750" cy="3049475"/>
          </a:xfrm>
          <a:prstGeom prst="rect">
            <a:avLst/>
          </a:prstGeom>
          <a:noFill/>
          <a:ln>
            <a:noFill/>
          </a:ln>
        </p:spPr>
      </p:pic>
      <p:sp>
        <p:nvSpPr>
          <p:cNvPr id="391" name="Google Shape;391;p46"/>
          <p:cNvSpPr txBox="1"/>
          <p:nvPr/>
        </p:nvSpPr>
        <p:spPr>
          <a:xfrm>
            <a:off x="137700" y="1897796"/>
            <a:ext cx="8868600" cy="1402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s-AR" sz="2400"/>
              <a:t>Asíncrono: La finalización de la operación es notificada al programa principal. El procesado de la respuesta se hará en </a:t>
            </a:r>
            <a:r>
              <a:rPr lang="es-AR" sz="2400"/>
              <a:t>algún</a:t>
            </a:r>
            <a:r>
              <a:rPr lang="es-AR" sz="2400"/>
              <a:t> momento futuro.</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Qué es un callback?</a:t>
            </a:r>
            <a:endParaRPr/>
          </a:p>
        </p:txBody>
      </p:sp>
      <p:sp>
        <p:nvSpPr>
          <p:cNvPr id="398" name="Google Shape;398;p47"/>
          <p:cNvSpPr txBox="1"/>
          <p:nvPr>
            <p:ph idx="1" type="body"/>
          </p:nvPr>
        </p:nvSpPr>
        <p:spPr>
          <a:xfrm>
            <a:off x="628675" y="3243313"/>
            <a:ext cx="7886700" cy="1828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AR"/>
              <a:t>S</a:t>
            </a:r>
            <a:r>
              <a:rPr lang="es-AR"/>
              <a:t>on la pieza clave para que Javascript pueda funcionar de forma asíncrona</a:t>
            </a:r>
            <a:endParaRPr/>
          </a:p>
          <a:p>
            <a:pPr indent="-342900" lvl="0" marL="457200" rtl="0" algn="l">
              <a:spcBef>
                <a:spcPts val="0"/>
              </a:spcBef>
              <a:spcAft>
                <a:spcPts val="0"/>
              </a:spcAft>
              <a:buSzPts val="1800"/>
              <a:buChar char="•"/>
            </a:pPr>
            <a:r>
              <a:rPr lang="es-AR"/>
              <a:t>Los patrones asíncronos de JS, de una forma u otra, están basados en callbacks</a:t>
            </a:r>
            <a:endParaRPr/>
          </a:p>
        </p:txBody>
      </p:sp>
      <p:sp>
        <p:nvSpPr>
          <p:cNvPr id="399" name="Google Shape;399;p47"/>
          <p:cNvSpPr txBox="1"/>
          <p:nvPr/>
        </p:nvSpPr>
        <p:spPr>
          <a:xfrm>
            <a:off x="385850" y="1543050"/>
            <a:ext cx="8515200" cy="1571700"/>
          </a:xfrm>
          <a:prstGeom prst="rect">
            <a:avLst/>
          </a:prstGeom>
          <a:noFill/>
          <a:ln cap="flat" cmpd="sng" w="3810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AR" sz="2800"/>
              <a:t>Un callback no es más que una función que se pasa como argumento de otra función, y que será invocada para completar algún tipo de acción.</a:t>
            </a:r>
            <a:endParaRPr sz="2800"/>
          </a:p>
        </p:txBody>
      </p:sp>
      <p:sp>
        <p:nvSpPr>
          <p:cNvPr id="400" name="Google Shape;400;p47"/>
          <p:cNvSpPr txBox="1"/>
          <p:nvPr/>
        </p:nvSpPr>
        <p:spPr>
          <a:xfrm>
            <a:off x="1686025" y="5200675"/>
            <a:ext cx="5772000" cy="12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2400">
                <a:solidFill>
                  <a:srgbClr val="363636"/>
                </a:solidFill>
              </a:rPr>
              <a:t>setTimeout(</a:t>
            </a:r>
            <a:r>
              <a:rPr lang="es-AR" sz="2400">
                <a:solidFill>
                  <a:srgbClr val="770088"/>
                </a:solidFill>
              </a:rPr>
              <a:t>function</a:t>
            </a:r>
            <a:r>
              <a:rPr lang="es-AR" sz="2400">
                <a:solidFill>
                  <a:srgbClr val="363636"/>
                </a:solidFill>
              </a:rPr>
              <a:t>(){</a:t>
            </a:r>
            <a:endParaRPr sz="2400">
              <a:solidFill>
                <a:srgbClr val="363636"/>
              </a:solidFill>
            </a:endParaRPr>
          </a:p>
          <a:p>
            <a:pPr indent="0" lvl="0" marL="0" rtl="0" algn="l">
              <a:spcBef>
                <a:spcPts val="0"/>
              </a:spcBef>
              <a:spcAft>
                <a:spcPts val="0"/>
              </a:spcAft>
              <a:buNone/>
            </a:pPr>
            <a:r>
              <a:rPr lang="es-AR" sz="2400">
                <a:solidFill>
                  <a:srgbClr val="363636"/>
                </a:solidFill>
              </a:rPr>
              <a:t>  console.log(</a:t>
            </a:r>
            <a:r>
              <a:rPr lang="es-AR" sz="2400">
                <a:solidFill>
                  <a:srgbClr val="11AA11"/>
                </a:solidFill>
              </a:rPr>
              <a:t>"Hola Mundo con retraso!"</a:t>
            </a:r>
            <a:r>
              <a:rPr lang="es-AR" sz="2400">
                <a:solidFill>
                  <a:srgbClr val="363636"/>
                </a:solidFill>
              </a:rPr>
              <a:t>);</a:t>
            </a:r>
            <a:endParaRPr sz="2400">
              <a:solidFill>
                <a:srgbClr val="363636"/>
              </a:solidFill>
            </a:endParaRPr>
          </a:p>
          <a:p>
            <a:pPr indent="0" lvl="0" marL="190500" marR="190500" rtl="0" algn="l">
              <a:lnSpc>
                <a:spcPct val="115000"/>
              </a:lnSpc>
              <a:spcBef>
                <a:spcPts val="0"/>
              </a:spcBef>
              <a:spcAft>
                <a:spcPts val="0"/>
              </a:spcAft>
              <a:buNone/>
            </a:pPr>
            <a:r>
              <a:rPr lang="es-AR" sz="2400">
                <a:solidFill>
                  <a:srgbClr val="363636"/>
                </a:solidFill>
              </a:rPr>
              <a:t>}, </a:t>
            </a:r>
            <a:r>
              <a:rPr lang="es-AR" sz="2400">
                <a:solidFill>
                  <a:srgbClr val="116644"/>
                </a:solidFill>
              </a:rPr>
              <a:t>1000</a:t>
            </a:r>
            <a:r>
              <a:rPr lang="es-AR" sz="2400">
                <a:solidFill>
                  <a:srgbClr val="363636"/>
                </a:solidFill>
              </a:rPr>
              <a:t>)</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8"/>
          <p:cNvSpPr txBox="1"/>
          <p:nvPr>
            <p:ph type="ctrTitle"/>
          </p:nvPr>
        </p:nvSpPr>
        <p:spPr>
          <a:xfrm>
            <a:off x="92400"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Ejercicios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628675" y="504300"/>
            <a:ext cx="7886700" cy="776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Font typeface="Arial Black"/>
              <a:buNone/>
            </a:pPr>
            <a:r>
              <a:rPr lang="es-AR"/>
              <a:t>Ejercicio </a:t>
            </a:r>
            <a:r>
              <a:rPr lang="es-AR"/>
              <a:t>1</a:t>
            </a:r>
            <a:r>
              <a:rPr lang="es-AR"/>
              <a:t>	</a:t>
            </a:r>
            <a:endParaRPr/>
          </a:p>
        </p:txBody>
      </p:sp>
      <p:sp>
        <p:nvSpPr>
          <p:cNvPr id="412" name="Google Shape;412;p49"/>
          <p:cNvSpPr txBox="1"/>
          <p:nvPr>
            <p:ph idx="4294967295" type="body"/>
          </p:nvPr>
        </p:nvSpPr>
        <p:spPr>
          <a:xfrm>
            <a:off x="311700" y="2590050"/>
            <a:ext cx="8520600" cy="1677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s-AR"/>
              <a:t>Utilizando lo visto en esta  clase</a:t>
            </a:r>
            <a:r>
              <a:rPr lang="es-AR"/>
              <a:t>, </a:t>
            </a:r>
            <a:r>
              <a:rPr lang="es-AR"/>
              <a:t>crear una función Javascript que oculte y muestre un div que contiene información.</a:t>
            </a:r>
            <a:endParaRPr>
              <a:solidFill>
                <a:schemeClr val="dk1"/>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Ejercicio 2</a:t>
            </a:r>
            <a:endParaRPr/>
          </a:p>
        </p:txBody>
      </p:sp>
      <p:sp>
        <p:nvSpPr>
          <p:cNvPr id="419" name="Google Shape;419;p50"/>
          <p:cNvSpPr txBox="1"/>
          <p:nvPr>
            <p:ph idx="1" type="body"/>
          </p:nvPr>
        </p:nvSpPr>
        <p:spPr>
          <a:xfrm>
            <a:off x="628650" y="2432700"/>
            <a:ext cx="7886700" cy="199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Analizar cómo modificar el ejercicio anterior para que sea un código reutilizable (poder poner muchos botones que oculten o muestren un div respectivo)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1"/>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Ejercicio 3</a:t>
            </a:r>
            <a:endParaRPr/>
          </a:p>
        </p:txBody>
      </p:sp>
      <p:sp>
        <p:nvSpPr>
          <p:cNvPr id="426" name="Google Shape;426;p51"/>
          <p:cNvSpPr txBox="1"/>
          <p:nvPr>
            <p:ph idx="1" type="body"/>
          </p:nvPr>
        </p:nvSpPr>
        <p:spPr>
          <a:xfrm>
            <a:off x="628675" y="2669700"/>
            <a:ext cx="7886700" cy="151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Dada una lista de tareas, permitir que el usuario agregue </a:t>
            </a:r>
            <a:r>
              <a:rPr lang="es-AR"/>
              <a:t>dinámicamente</a:t>
            </a:r>
            <a:r>
              <a:rPr lang="es-AR"/>
              <a:t> nuevas tareas y mostrarlas sin necesidad de actualizar la </a:t>
            </a:r>
            <a:r>
              <a:rPr lang="es-AR"/>
              <a:t>página</a:t>
            </a:r>
            <a:r>
              <a:rPr lang="es-AR"/>
              <a:t>.</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a:t>
            </a:r>
            <a:endParaRPr/>
          </a:p>
        </p:txBody>
      </p:sp>
      <p:sp>
        <p:nvSpPr>
          <p:cNvPr id="203" name="Google Shape;203;p25"/>
          <p:cNvSpPr txBox="1"/>
          <p:nvPr>
            <p:ph idx="4294967295" type="body"/>
          </p:nvPr>
        </p:nvSpPr>
        <p:spPr>
          <a:xfrm>
            <a:off x="311700" y="2321649"/>
            <a:ext cx="8520600" cy="2647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solidFill>
                  <a:schemeClr val="dk1"/>
                </a:solidFill>
              </a:rPr>
              <a:t>Crear un botón </a:t>
            </a:r>
            <a:r>
              <a:rPr lang="es-AR"/>
              <a:t>“</a:t>
            </a:r>
            <a:r>
              <a:rPr lang="es-AR">
                <a:solidFill>
                  <a:schemeClr val="dk1"/>
                </a:solidFill>
              </a:rPr>
              <a:t>Ver Más</a:t>
            </a:r>
            <a:r>
              <a:rPr lang="es-AR"/>
              <a:t>”</a:t>
            </a:r>
            <a:r>
              <a:rPr lang="es-AR">
                <a:solidFill>
                  <a:schemeClr val="dk1"/>
                </a:solidFill>
              </a:rPr>
              <a:t>, que muestre/oculte el contenido de un div. </a:t>
            </a:r>
            <a:endParaRPr>
              <a:solidFill>
                <a:schemeClr val="dk1"/>
              </a:solidFill>
            </a:endParaRPr>
          </a:p>
          <a:p>
            <a:pPr indent="0" lvl="0" marL="0" rtl="0" algn="l">
              <a:spcBef>
                <a:spcPts val="1000"/>
              </a:spcBef>
              <a:spcAft>
                <a:spcPts val="0"/>
              </a:spcAft>
              <a:buNone/>
            </a:pPr>
            <a:r>
              <a:rPr lang="es-AR">
                <a:solidFill>
                  <a:schemeClr val="dk1"/>
                </a:solidFill>
              </a:rPr>
              <a:t>El botón debe poder reutilizarse y funcionar de manera independiente del resto de los botones de la página.</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2"/>
          <p:cNvSpPr txBox="1"/>
          <p:nvPr>
            <p:ph idx="4294967295" type="body"/>
          </p:nvPr>
        </p:nvSpPr>
        <p:spPr>
          <a:xfrm>
            <a:off x="311700" y="721449"/>
            <a:ext cx="8520600" cy="26421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lang="es-AR" sz="1800"/>
              <a:t>Libros</a:t>
            </a:r>
            <a:endParaRPr sz="1800"/>
          </a:p>
          <a:p>
            <a:pPr indent="-342900" lvl="0" marL="457200" rtl="0" algn="l">
              <a:spcBef>
                <a:spcPts val="1000"/>
              </a:spcBef>
              <a:spcAft>
                <a:spcPts val="0"/>
              </a:spcAft>
              <a:buClr>
                <a:schemeClr val="dk1"/>
              </a:buClr>
              <a:buSzPts val="1800"/>
              <a:buChar char="●"/>
            </a:pPr>
            <a:r>
              <a:rPr lang="es-AR" sz="1800">
                <a:solidFill>
                  <a:schemeClr val="dk1"/>
                </a:solidFill>
              </a:rPr>
              <a:t>Standard: </a:t>
            </a:r>
            <a:r>
              <a:rPr lang="es-AR" sz="1800" u="sng">
                <a:solidFill>
                  <a:schemeClr val="hlink"/>
                </a:solidFill>
                <a:hlinkClick r:id="rId3"/>
              </a:rPr>
              <a:t>http://standardjs.com/rules.html</a:t>
            </a:r>
            <a:endParaRPr sz="1800">
              <a:solidFill>
                <a:schemeClr val="dk1"/>
              </a:solidFill>
            </a:endParaRPr>
          </a:p>
          <a:p>
            <a:pPr indent="-342900" lvl="0" marL="457200" rtl="0" algn="l">
              <a:spcBef>
                <a:spcPts val="0"/>
              </a:spcBef>
              <a:spcAft>
                <a:spcPts val="0"/>
              </a:spcAft>
              <a:buClr>
                <a:schemeClr val="dk1"/>
              </a:buClr>
              <a:buSzPts val="1800"/>
              <a:buChar char="●"/>
            </a:pPr>
            <a:r>
              <a:rPr lang="es-AR" sz="1800">
                <a:solidFill>
                  <a:schemeClr val="dk1"/>
                </a:solidFill>
              </a:rPr>
              <a:t>Tutorial W3 Schools: </a:t>
            </a:r>
            <a:r>
              <a:rPr lang="es-AR" sz="1800" u="sng">
                <a:solidFill>
                  <a:schemeClr val="hlink"/>
                </a:solidFill>
                <a:hlinkClick r:id="rId4"/>
              </a:rPr>
              <a:t>http://www.w3schools.com/js/</a:t>
            </a:r>
            <a:endParaRPr sz="1800"/>
          </a:p>
          <a:p>
            <a:pPr indent="-342900" lvl="0" marL="457200" rtl="0" algn="l">
              <a:spcBef>
                <a:spcPts val="0"/>
              </a:spcBef>
              <a:spcAft>
                <a:spcPts val="0"/>
              </a:spcAft>
              <a:buSzPts val="1800"/>
              <a:buChar char="●"/>
            </a:pPr>
            <a:r>
              <a:rPr lang="es-AR" sz="1800"/>
              <a:t>Learning Web Design: A Beginner's Guide to HTML, CSS, </a:t>
            </a:r>
            <a:endParaRPr sz="1800"/>
          </a:p>
          <a:p>
            <a:pPr indent="-342900" lvl="0" marL="457200" rtl="0" algn="l">
              <a:spcBef>
                <a:spcPts val="0"/>
              </a:spcBef>
              <a:spcAft>
                <a:spcPts val="0"/>
              </a:spcAft>
              <a:buSzPts val="1800"/>
              <a:buChar char="●"/>
            </a:pPr>
            <a:r>
              <a:rPr lang="es-AR" sz="1800"/>
              <a:t>JavaScript, and Web Graphics, Jennifer Niederst Robbins O'Reilly Media 2012</a:t>
            </a:r>
            <a:endParaRPr sz="1800"/>
          </a:p>
          <a:p>
            <a:pPr indent="-342900" lvl="0" marL="457200" rtl="0" algn="l">
              <a:spcBef>
                <a:spcPts val="0"/>
              </a:spcBef>
              <a:spcAft>
                <a:spcPts val="0"/>
              </a:spcAft>
              <a:buSzPts val="1800"/>
              <a:buChar char="●"/>
            </a:pPr>
            <a:r>
              <a:rPr lang="es-AR" sz="1800" u="sng">
                <a:solidFill>
                  <a:schemeClr val="hlink"/>
                </a:solidFill>
                <a:hlinkClick r:id="rId5"/>
              </a:rPr>
              <a:t>Javascript from birth to closure</a:t>
            </a:r>
            <a:endParaRPr/>
          </a:p>
        </p:txBody>
      </p:sp>
      <p:pic>
        <p:nvPicPr>
          <p:cNvPr id="432" name="Google Shape;432;p52"/>
          <p:cNvPicPr preferRelativeResize="0"/>
          <p:nvPr/>
        </p:nvPicPr>
        <p:blipFill>
          <a:blip r:embed="rId6">
            <a:alphaModFix/>
          </a:blip>
          <a:stretch>
            <a:fillRect/>
          </a:stretch>
        </p:blipFill>
        <p:spPr>
          <a:xfrm>
            <a:off x="415200" y="3122100"/>
            <a:ext cx="1132525" cy="1698801"/>
          </a:xfrm>
          <a:prstGeom prst="rect">
            <a:avLst/>
          </a:prstGeom>
          <a:noFill/>
          <a:ln>
            <a:noFill/>
          </a:ln>
        </p:spPr>
      </p:pic>
      <p:sp>
        <p:nvSpPr>
          <p:cNvPr id="433" name="Google Shape;433;p52"/>
          <p:cNvSpPr txBox="1"/>
          <p:nvPr/>
        </p:nvSpPr>
        <p:spPr>
          <a:xfrm>
            <a:off x="1572850" y="2969700"/>
            <a:ext cx="4220700" cy="11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sz="1800">
                <a:highlight>
                  <a:srgbClr val="FFFFFF"/>
                </a:highlight>
              </a:rPr>
              <a:t>O'Reilly “</a:t>
            </a:r>
            <a:r>
              <a:rPr lang="es-AR" sz="1800"/>
              <a:t>Y</a:t>
            </a:r>
            <a:r>
              <a:rPr lang="es-AR" sz="1800"/>
              <a:t>ou don’t know JS, up going”</a:t>
            </a:r>
            <a:endParaRPr sz="1800"/>
          </a:p>
          <a:p>
            <a:pPr indent="0" lvl="0" marL="0" rtl="0" algn="l">
              <a:spcBef>
                <a:spcPts val="0"/>
              </a:spcBef>
              <a:spcAft>
                <a:spcPts val="0"/>
              </a:spcAft>
              <a:buClr>
                <a:schemeClr val="dk1"/>
              </a:buClr>
              <a:buSzPts val="1100"/>
              <a:buFont typeface="Arial"/>
              <a:buNone/>
            </a:pPr>
            <a:r>
              <a:rPr lang="es-AR" u="sng">
                <a:solidFill>
                  <a:schemeClr val="hlink"/>
                </a:solidFill>
                <a:hlinkClick r:id="rId7"/>
              </a:rPr>
              <a:t>https://github.com/getify/You-Dont-Know-JS/blob/master/up%20&amp;%20going/README.md#you-dont-know-js-up--going</a:t>
            </a:r>
            <a:r>
              <a:rPr lang="es-AR">
                <a:solidFill>
                  <a:schemeClr val="dk1"/>
                </a:solidFill>
              </a:rPr>
              <a:t> </a:t>
            </a:r>
            <a:endParaRPr sz="1800"/>
          </a:p>
        </p:txBody>
      </p:sp>
      <p:sp>
        <p:nvSpPr>
          <p:cNvPr id="434" name="Google Shape;434;p52"/>
          <p:cNvSpPr txBox="1"/>
          <p:nvPr>
            <p:ph type="title"/>
          </p:nvPr>
        </p:nvSpPr>
        <p:spPr>
          <a:xfrm>
            <a:off x="628650" y="111700"/>
            <a:ext cx="7886700" cy="843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Font typeface="Arial Black"/>
              <a:buNone/>
            </a:pPr>
            <a:r>
              <a:rPr lang="es-AR"/>
              <a:t>Más</a:t>
            </a:r>
            <a:r>
              <a:rPr lang="es-AR"/>
              <a:t> Información</a:t>
            </a:r>
            <a:endParaRPr/>
          </a:p>
        </p:txBody>
      </p:sp>
      <p:sp>
        <p:nvSpPr>
          <p:cNvPr id="435" name="Google Shape;435;p52"/>
          <p:cNvSpPr txBox="1"/>
          <p:nvPr/>
        </p:nvSpPr>
        <p:spPr>
          <a:xfrm>
            <a:off x="476125" y="5408375"/>
            <a:ext cx="8167200" cy="131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AR" sz="1800">
                <a:solidFill>
                  <a:schemeClr val="dk1"/>
                </a:solidFill>
                <a:latin typeface="Proxima Nova"/>
                <a:ea typeface="Proxima Nova"/>
                <a:cs typeface="Proxima Nova"/>
                <a:sym typeface="Proxima Nova"/>
              </a:rPr>
              <a:t>Eventos</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s-AR" sz="1800" u="sng">
                <a:solidFill>
                  <a:schemeClr val="hlink"/>
                </a:solidFill>
                <a:latin typeface="Proxima Nova"/>
                <a:ea typeface="Proxima Nova"/>
                <a:cs typeface="Proxima Nova"/>
                <a:sym typeface="Proxima Nova"/>
                <a:hlinkClick r:id="rId8"/>
              </a:rPr>
              <a:t>http://www.elcodigo.net/tutoriales/javascript/javascript5.html</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s-AR" sz="1800" u="sng">
                <a:solidFill>
                  <a:schemeClr val="hlink"/>
                </a:solidFill>
                <a:latin typeface="Proxima Nova"/>
                <a:ea typeface="Proxima Nova"/>
                <a:cs typeface="Proxima Nova"/>
                <a:sym typeface="Proxima Nova"/>
                <a:hlinkClick r:id="rId9"/>
              </a:rPr>
              <a:t>http://dev.opera.com/articles/view/handling-events-with-javascript-es</a:t>
            </a:r>
            <a:endParaRPr sz="2400">
              <a:solidFill>
                <a:schemeClr val="dk1"/>
              </a:solidFill>
              <a:latin typeface="Proxima Nova"/>
              <a:ea typeface="Proxima Nova"/>
              <a:cs typeface="Proxima Nova"/>
              <a:sym typeface="Proxima Nova"/>
            </a:endParaRPr>
          </a:p>
        </p:txBody>
      </p:sp>
      <p:sp>
        <p:nvSpPr>
          <p:cNvPr id="436" name="Google Shape;436;p52"/>
          <p:cNvSpPr txBox="1"/>
          <p:nvPr/>
        </p:nvSpPr>
        <p:spPr>
          <a:xfrm>
            <a:off x="2480725" y="4221000"/>
            <a:ext cx="5100000" cy="104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AR" sz="1800">
                <a:solidFill>
                  <a:schemeClr val="dk1"/>
                </a:solidFill>
                <a:highlight>
                  <a:srgbClr val="FFFFFF"/>
                </a:highlight>
              </a:rPr>
              <a:t>O'Reilly “</a:t>
            </a:r>
            <a:r>
              <a:rPr lang="es-AR" sz="1800">
                <a:solidFill>
                  <a:schemeClr val="dk1"/>
                </a:solidFill>
              </a:rPr>
              <a:t>You don’t know JS, ES6 and beyond”</a:t>
            </a:r>
            <a:endParaRPr/>
          </a:p>
          <a:p>
            <a:pPr indent="0" lvl="0" marL="0" rtl="0" algn="l">
              <a:spcBef>
                <a:spcPts val="0"/>
              </a:spcBef>
              <a:spcAft>
                <a:spcPts val="0"/>
              </a:spcAft>
              <a:buNone/>
            </a:pPr>
            <a:r>
              <a:rPr lang="es-AR" u="sng">
                <a:solidFill>
                  <a:schemeClr val="hlink"/>
                </a:solidFill>
                <a:hlinkClick r:id="rId10"/>
              </a:rPr>
              <a:t>https://github.com/getify/You-Dont-Know-JS/tree/master/es6%20%26%20beyond</a:t>
            </a:r>
            <a:r>
              <a:rPr lang="es-AR"/>
              <a:t> </a:t>
            </a:r>
            <a:endParaRPr/>
          </a:p>
        </p:txBody>
      </p:sp>
      <p:pic>
        <p:nvPicPr>
          <p:cNvPr id="437" name="Google Shape;437;p52"/>
          <p:cNvPicPr preferRelativeResize="0"/>
          <p:nvPr/>
        </p:nvPicPr>
        <p:blipFill>
          <a:blip r:embed="rId11">
            <a:alphaModFix/>
          </a:blip>
          <a:stretch>
            <a:fillRect/>
          </a:stretch>
        </p:blipFill>
        <p:spPr>
          <a:xfrm>
            <a:off x="7599325" y="3124675"/>
            <a:ext cx="1346300" cy="202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Qué vamos a aprender</a:t>
            </a:r>
            <a:endParaRPr/>
          </a:p>
        </p:txBody>
      </p:sp>
      <p:sp>
        <p:nvSpPr>
          <p:cNvPr id="210" name="Google Shape;210;p26"/>
          <p:cNvSpPr txBox="1"/>
          <p:nvPr>
            <p:ph idx="4294967295" type="body"/>
          </p:nvPr>
        </p:nvSpPr>
        <p:spPr>
          <a:xfrm>
            <a:off x="311700" y="2093050"/>
            <a:ext cx="8520600" cy="294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s-AR">
                <a:solidFill>
                  <a:schemeClr val="dk1"/>
                </a:solidFill>
              </a:rPr>
              <a:t>Qué vamos a aprender?</a:t>
            </a:r>
            <a:endParaRPr/>
          </a:p>
          <a:p>
            <a:pPr indent="-406400" lvl="0" marL="457200" rtl="0" algn="l">
              <a:spcBef>
                <a:spcPts val="1000"/>
              </a:spcBef>
              <a:spcAft>
                <a:spcPts val="0"/>
              </a:spcAft>
              <a:buClr>
                <a:schemeClr val="dk1"/>
              </a:buClr>
              <a:buSzPts val="2800"/>
              <a:buChar char="•"/>
            </a:pPr>
            <a:r>
              <a:rPr lang="es-AR"/>
              <a:t>Desacoplar HTML y JS</a:t>
            </a:r>
            <a:endParaRPr/>
          </a:p>
          <a:p>
            <a:pPr indent="-381000" lvl="1" marL="914400" rtl="0" algn="l">
              <a:spcBef>
                <a:spcPts val="500"/>
              </a:spcBef>
              <a:spcAft>
                <a:spcPts val="0"/>
              </a:spcAft>
              <a:buClr>
                <a:schemeClr val="dk1"/>
              </a:buClr>
              <a:buSzPts val="2400"/>
              <a:buChar char="•"/>
            </a:pPr>
            <a:r>
              <a:rPr lang="es-AR"/>
              <a:t>funciones anónimas</a:t>
            </a:r>
            <a:endParaRPr/>
          </a:p>
          <a:p>
            <a:pPr indent="-406400" lvl="0" marL="457200" rtl="0" algn="l">
              <a:spcBef>
                <a:spcPts val="0"/>
              </a:spcBef>
              <a:spcAft>
                <a:spcPts val="0"/>
              </a:spcAft>
              <a:buClr>
                <a:schemeClr val="dk1"/>
              </a:buClr>
              <a:buSzPts val="2800"/>
              <a:buChar char="•"/>
            </a:pPr>
            <a:r>
              <a:rPr lang="es-AR">
                <a:solidFill>
                  <a:schemeClr val="dk1"/>
                </a:solidFill>
              </a:rPr>
              <a:t>Obtener múltiples elementos del DOM</a:t>
            </a:r>
            <a:endParaRPr>
              <a:solidFill>
                <a:schemeClr val="dk1"/>
              </a:solidFill>
            </a:endParaRPr>
          </a:p>
          <a:p>
            <a:pPr indent="-406400" lvl="0" marL="457200" rtl="0" algn="l">
              <a:spcBef>
                <a:spcPts val="0"/>
              </a:spcBef>
              <a:spcAft>
                <a:spcPts val="0"/>
              </a:spcAft>
              <a:buClr>
                <a:schemeClr val="dk1"/>
              </a:buClr>
              <a:buSzPts val="2800"/>
              <a:buChar char="•"/>
            </a:pPr>
            <a:r>
              <a:rPr lang="es-AR">
                <a:solidFill>
                  <a:schemeClr val="dk1"/>
                </a:solidFill>
              </a:rPr>
              <a:t>Recorrer el DOM</a:t>
            </a:r>
            <a:endParaRPr>
              <a:solidFill>
                <a:schemeClr val="dk1"/>
              </a:solidFill>
            </a:endParaRPr>
          </a:p>
          <a:p>
            <a:pPr indent="-406400" lvl="0" marL="457200" rtl="0" algn="l">
              <a:spcBef>
                <a:spcPts val="0"/>
              </a:spcBef>
              <a:spcAft>
                <a:spcPts val="0"/>
              </a:spcAft>
              <a:buClr>
                <a:schemeClr val="dk1"/>
              </a:buClr>
              <a:buSzPts val="2800"/>
              <a:buChar char="•"/>
            </a:pPr>
            <a:r>
              <a:rPr lang="es-AR">
                <a:solidFill>
                  <a:schemeClr val="dk1"/>
                </a:solidFill>
              </a:rPr>
              <a:t>Asignar clase a un elemento del </a:t>
            </a:r>
            <a:r>
              <a:rPr lang="es-AR"/>
              <a:t>DOM</a:t>
            </a:r>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idx="4294967295" type="body"/>
          </p:nvPr>
        </p:nvSpPr>
        <p:spPr>
          <a:xfrm>
            <a:off x="311700" y="1254850"/>
            <a:ext cx="8520600" cy="91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Asignar handlers en HTML es mala práctica</a:t>
            </a:r>
            <a:endParaRPr/>
          </a:p>
          <a:p>
            <a:pPr indent="0" lvl="0" marL="0" rtl="0" algn="l">
              <a:spcBef>
                <a:spcPts val="1000"/>
              </a:spcBef>
              <a:spcAft>
                <a:spcPts val="0"/>
              </a:spcAft>
              <a:buNone/>
            </a:pPr>
            <a:r>
              <a:rPr lang="es-AR"/>
              <a:t>porque mezcla HTML y JavaScript.</a:t>
            </a:r>
            <a:endParaRPr/>
          </a:p>
          <a:p>
            <a:pPr indent="0" lvl="0" marL="0" rtl="0" algn="l">
              <a:spcBef>
                <a:spcPts val="1000"/>
              </a:spcBef>
              <a:spcAft>
                <a:spcPts val="0"/>
              </a:spcAft>
              <a:buNone/>
            </a:pPr>
            <a:r>
              <a:t/>
            </a:r>
            <a:endParaRPr/>
          </a:p>
        </p:txBody>
      </p:sp>
      <p:sp>
        <p:nvSpPr>
          <p:cNvPr id="216" name="Google Shape;216;p27"/>
          <p:cNvSpPr txBox="1"/>
          <p:nvPr>
            <p:ph type="title"/>
          </p:nvPr>
        </p:nvSpPr>
        <p:spPr>
          <a:xfrm>
            <a:off x="628663" y="123300"/>
            <a:ext cx="7886700" cy="1220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en ES6</a:t>
            </a:r>
            <a:endParaRPr/>
          </a:p>
        </p:txBody>
      </p:sp>
      <p:sp>
        <p:nvSpPr>
          <p:cNvPr id="217" name="Google Shape;217;p27"/>
          <p:cNvSpPr/>
          <p:nvPr/>
        </p:nvSpPr>
        <p:spPr>
          <a:xfrm>
            <a:off x="3705425" y="3414375"/>
            <a:ext cx="3107100" cy="5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325175" y="3477225"/>
            <a:ext cx="9072300" cy="5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AR">
                <a:solidFill>
                  <a:srgbClr val="BB7977"/>
                </a:solidFill>
                <a:latin typeface="Consolas"/>
                <a:ea typeface="Consolas"/>
                <a:cs typeface="Consolas"/>
                <a:sym typeface="Consolas"/>
              </a:rPr>
              <a:t>&lt;button</a:t>
            </a:r>
            <a:r>
              <a:rPr lang="es-AR">
                <a:solidFill>
                  <a:srgbClr val="5C5C5C"/>
                </a:solidFill>
                <a:latin typeface="Consolas"/>
                <a:ea typeface="Consolas"/>
                <a:cs typeface="Consolas"/>
                <a:sym typeface="Consolas"/>
              </a:rPr>
              <a:t> </a:t>
            </a:r>
            <a:r>
              <a:rPr b="1" lang="es-AR">
                <a:solidFill>
                  <a:srgbClr val="8080C0"/>
                </a:solidFill>
                <a:latin typeface="Consolas"/>
                <a:ea typeface="Consolas"/>
                <a:cs typeface="Consolas"/>
                <a:sym typeface="Consolas"/>
              </a:rPr>
              <a:t>type</a:t>
            </a:r>
            <a:r>
              <a:rPr b="1" lang="es-AR">
                <a:solidFill>
                  <a:srgbClr val="FF0080"/>
                </a:solidFill>
                <a:latin typeface="Consolas"/>
                <a:ea typeface="Consolas"/>
                <a:cs typeface="Consolas"/>
                <a:sym typeface="Consolas"/>
              </a:rPr>
              <a:t>=</a:t>
            </a:r>
            <a:r>
              <a:rPr lang="es-AR">
                <a:solidFill>
                  <a:srgbClr val="A68500"/>
                </a:solidFill>
                <a:latin typeface="Consolas"/>
                <a:ea typeface="Consolas"/>
                <a:cs typeface="Consolas"/>
                <a:sym typeface="Consolas"/>
              </a:rPr>
              <a:t>"button"</a:t>
            </a:r>
            <a:r>
              <a:rPr lang="es-AR">
                <a:solidFill>
                  <a:srgbClr val="5C5C5C"/>
                </a:solidFill>
                <a:latin typeface="Consolas"/>
                <a:ea typeface="Consolas"/>
                <a:cs typeface="Consolas"/>
                <a:sym typeface="Consolas"/>
              </a:rPr>
              <a:t> </a:t>
            </a:r>
            <a:r>
              <a:rPr b="1" lang="es-AR">
                <a:solidFill>
                  <a:srgbClr val="8080C0"/>
                </a:solidFill>
                <a:latin typeface="Consolas"/>
                <a:ea typeface="Consolas"/>
                <a:cs typeface="Consolas"/>
                <a:sym typeface="Consolas"/>
              </a:rPr>
              <a:t>class</a:t>
            </a:r>
            <a:r>
              <a:rPr b="1" lang="es-AR">
                <a:solidFill>
                  <a:srgbClr val="FF0080"/>
                </a:solidFill>
                <a:latin typeface="Consolas"/>
                <a:ea typeface="Consolas"/>
                <a:cs typeface="Consolas"/>
                <a:sym typeface="Consolas"/>
              </a:rPr>
              <a:t>=</a:t>
            </a:r>
            <a:r>
              <a:rPr lang="es-AR">
                <a:solidFill>
                  <a:srgbClr val="A68500"/>
                </a:solidFill>
                <a:latin typeface="Consolas"/>
                <a:ea typeface="Consolas"/>
                <a:cs typeface="Consolas"/>
                <a:sym typeface="Consolas"/>
              </a:rPr>
              <a:t>"btn"</a:t>
            </a:r>
            <a:r>
              <a:rPr lang="es-AR">
                <a:solidFill>
                  <a:srgbClr val="5C5C5C"/>
                </a:solidFill>
                <a:latin typeface="Consolas"/>
                <a:ea typeface="Consolas"/>
                <a:cs typeface="Consolas"/>
                <a:sym typeface="Consolas"/>
              </a:rPr>
              <a:t> </a:t>
            </a:r>
            <a:r>
              <a:rPr b="1" lang="es-AR">
                <a:solidFill>
                  <a:srgbClr val="8080C0"/>
                </a:solidFill>
                <a:latin typeface="Consolas"/>
                <a:ea typeface="Consolas"/>
                <a:cs typeface="Consolas"/>
                <a:sym typeface="Consolas"/>
              </a:rPr>
              <a:t>onclick</a:t>
            </a:r>
            <a:r>
              <a:rPr b="1" lang="es-AR">
                <a:solidFill>
                  <a:srgbClr val="FF0080"/>
                </a:solidFill>
                <a:latin typeface="Consolas"/>
                <a:ea typeface="Consolas"/>
                <a:cs typeface="Consolas"/>
                <a:sym typeface="Consolas"/>
              </a:rPr>
              <a:t>=</a:t>
            </a:r>
            <a:r>
              <a:rPr lang="es-AR">
                <a:solidFill>
                  <a:srgbClr val="A68500"/>
                </a:solidFill>
                <a:latin typeface="Consolas"/>
                <a:ea typeface="Consolas"/>
                <a:cs typeface="Consolas"/>
                <a:sym typeface="Consolas"/>
              </a:rPr>
              <a:t>"verificarFormulario();"</a:t>
            </a:r>
            <a:r>
              <a:rPr b="1" lang="es-AR">
                <a:solidFill>
                  <a:srgbClr val="BB7977"/>
                </a:solidFill>
                <a:latin typeface="Consolas"/>
                <a:ea typeface="Consolas"/>
                <a:cs typeface="Consolas"/>
                <a:sym typeface="Consolas"/>
              </a:rPr>
              <a:t>&gt;</a:t>
            </a:r>
            <a:r>
              <a:rPr lang="es-AR">
                <a:solidFill>
                  <a:srgbClr val="5C5C5C"/>
                </a:solidFill>
                <a:latin typeface="Consolas"/>
                <a:ea typeface="Consolas"/>
                <a:cs typeface="Consolas"/>
                <a:sym typeface="Consolas"/>
              </a:rPr>
              <a:t>Enviar</a:t>
            </a:r>
            <a:r>
              <a:rPr b="1" lang="es-AR">
                <a:solidFill>
                  <a:srgbClr val="BB7977"/>
                </a:solidFill>
                <a:latin typeface="Consolas"/>
                <a:ea typeface="Consolas"/>
                <a:cs typeface="Consolas"/>
                <a:sym typeface="Consolas"/>
              </a:rPr>
              <a:t>&lt;/button&gt;</a:t>
            </a:r>
            <a:endParaRPr b="1">
              <a:solidFill>
                <a:srgbClr val="BB7977"/>
              </a:solidFill>
              <a:latin typeface="Consolas"/>
              <a:ea typeface="Consolas"/>
              <a:cs typeface="Consolas"/>
              <a:sym typeface="Consolas"/>
            </a:endParaRPr>
          </a:p>
        </p:txBody>
      </p:sp>
      <p:pic>
        <p:nvPicPr>
          <p:cNvPr id="219" name="Google Shape;219;p27"/>
          <p:cNvPicPr preferRelativeResize="0"/>
          <p:nvPr/>
        </p:nvPicPr>
        <p:blipFill>
          <a:blip r:embed="rId3">
            <a:alphaModFix/>
          </a:blip>
          <a:stretch>
            <a:fillRect/>
          </a:stretch>
        </p:blipFill>
        <p:spPr>
          <a:xfrm>
            <a:off x="7447998" y="188998"/>
            <a:ext cx="1182925" cy="1182950"/>
          </a:xfrm>
          <a:prstGeom prst="rect">
            <a:avLst/>
          </a:prstGeom>
          <a:noFill/>
          <a:ln>
            <a:noFill/>
          </a:ln>
        </p:spPr>
      </p:pic>
      <p:sp>
        <p:nvSpPr>
          <p:cNvPr id="220" name="Google Shape;220;p27"/>
          <p:cNvSpPr txBox="1"/>
          <p:nvPr/>
        </p:nvSpPr>
        <p:spPr>
          <a:xfrm>
            <a:off x="3990397" y="4153425"/>
            <a:ext cx="2544000" cy="1077300"/>
          </a:xfrm>
          <a:prstGeom prst="rect">
            <a:avLst/>
          </a:prstGeom>
          <a:gradFill>
            <a:gsLst>
              <a:gs pos="0">
                <a:srgbClr val="FFC002"/>
              </a:gs>
              <a:gs pos="100000">
                <a:srgbClr val="795B04"/>
              </a:gs>
            </a:gsLst>
            <a:lin ang="5400012" scaled="0"/>
          </a:gradFill>
          <a:ln cap="flat" cmpd="sng" w="9525">
            <a:solidFill>
              <a:srgbClr val="BE4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AR" sz="3200">
                <a:solidFill>
                  <a:schemeClr val="lt1"/>
                </a:solidFill>
                <a:latin typeface="Calibri"/>
                <a:ea typeface="Calibri"/>
                <a:cs typeface="Calibri"/>
                <a:sym typeface="Calibri"/>
              </a:rPr>
              <a:t>No recomendado</a:t>
            </a:r>
            <a:endParaRPr b="0" i="0" sz="3200" u="none" cap="none" strike="noStrike">
              <a:solidFill>
                <a:schemeClr val="lt1"/>
              </a:solidFill>
              <a:latin typeface="Calibri"/>
              <a:ea typeface="Calibri"/>
              <a:cs typeface="Calibri"/>
              <a:sym typeface="Calibri"/>
            </a:endParaRPr>
          </a:p>
        </p:txBody>
      </p:sp>
      <p:sp>
        <p:nvSpPr>
          <p:cNvPr id="221" name="Google Shape;221;p27"/>
          <p:cNvSpPr txBox="1"/>
          <p:nvPr>
            <p:ph idx="4294967295" type="body"/>
          </p:nvPr>
        </p:nvSpPr>
        <p:spPr>
          <a:xfrm>
            <a:off x="786175" y="5663800"/>
            <a:ext cx="7571700" cy="96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Debería recordar las funciones escritas en JS.</a:t>
            </a:r>
            <a:endParaRPr b="1"/>
          </a:p>
        </p:txBody>
      </p:sp>
      <p:pic>
        <p:nvPicPr>
          <p:cNvPr id="222" name="Google Shape;222;p27"/>
          <p:cNvPicPr preferRelativeResize="0"/>
          <p:nvPr/>
        </p:nvPicPr>
        <p:blipFill>
          <a:blip r:embed="rId4">
            <a:alphaModFix/>
          </a:blip>
          <a:stretch>
            <a:fillRect/>
          </a:stretch>
        </p:blipFill>
        <p:spPr>
          <a:xfrm>
            <a:off x="4836875" y="2434125"/>
            <a:ext cx="911700" cy="91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628675" y="275700"/>
            <a:ext cx="7886700" cy="761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en ES6</a:t>
            </a:r>
            <a:endParaRPr/>
          </a:p>
        </p:txBody>
      </p:sp>
      <p:sp>
        <p:nvSpPr>
          <p:cNvPr id="228" name="Google Shape;228;p28"/>
          <p:cNvSpPr txBox="1"/>
          <p:nvPr/>
        </p:nvSpPr>
        <p:spPr>
          <a:xfrm>
            <a:off x="1472100" y="2049013"/>
            <a:ext cx="6199800" cy="5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AR" sz="1600">
                <a:solidFill>
                  <a:srgbClr val="BB7977"/>
                </a:solidFill>
                <a:latin typeface="Consolas"/>
                <a:ea typeface="Consolas"/>
                <a:cs typeface="Consolas"/>
                <a:sym typeface="Consolas"/>
              </a:rPr>
              <a:t>&lt;button</a:t>
            </a:r>
            <a:r>
              <a:rPr lang="es-AR" sz="1600">
                <a:solidFill>
                  <a:srgbClr val="5C5C5C"/>
                </a:solidFill>
                <a:latin typeface="Consolas"/>
                <a:ea typeface="Consolas"/>
                <a:cs typeface="Consolas"/>
                <a:sym typeface="Consolas"/>
              </a:rPr>
              <a:t> </a:t>
            </a:r>
            <a:r>
              <a:rPr b="1" lang="es-AR" sz="1600">
                <a:solidFill>
                  <a:srgbClr val="8080C0"/>
                </a:solidFill>
                <a:latin typeface="Consolas"/>
                <a:ea typeface="Consolas"/>
                <a:cs typeface="Consolas"/>
                <a:sym typeface="Consolas"/>
              </a:rPr>
              <a:t>type</a:t>
            </a:r>
            <a:r>
              <a:rPr b="1" lang="es-AR" sz="1600">
                <a:solidFill>
                  <a:srgbClr val="FF0080"/>
                </a:solidFill>
                <a:latin typeface="Consolas"/>
                <a:ea typeface="Consolas"/>
                <a:cs typeface="Consolas"/>
                <a:sym typeface="Consolas"/>
              </a:rPr>
              <a:t>=</a:t>
            </a:r>
            <a:r>
              <a:rPr lang="es-AR" sz="1600">
                <a:solidFill>
                  <a:srgbClr val="A68500"/>
                </a:solidFill>
                <a:latin typeface="Consolas"/>
                <a:ea typeface="Consolas"/>
                <a:cs typeface="Consolas"/>
                <a:sym typeface="Consolas"/>
              </a:rPr>
              <a:t>"button"</a:t>
            </a:r>
            <a:r>
              <a:rPr lang="es-AR" sz="1600">
                <a:solidFill>
                  <a:srgbClr val="5C5C5C"/>
                </a:solidFill>
                <a:latin typeface="Consolas"/>
                <a:ea typeface="Consolas"/>
                <a:cs typeface="Consolas"/>
                <a:sym typeface="Consolas"/>
              </a:rPr>
              <a:t> </a:t>
            </a:r>
            <a:r>
              <a:rPr b="1" lang="es-AR" sz="1600">
                <a:solidFill>
                  <a:srgbClr val="8080C0"/>
                </a:solidFill>
                <a:latin typeface="Consolas"/>
                <a:ea typeface="Consolas"/>
                <a:cs typeface="Consolas"/>
                <a:sym typeface="Consolas"/>
              </a:rPr>
              <a:t>id</a:t>
            </a:r>
            <a:r>
              <a:rPr b="1" lang="es-AR" sz="1600">
                <a:solidFill>
                  <a:srgbClr val="FF0080"/>
                </a:solidFill>
                <a:latin typeface="Consolas"/>
                <a:ea typeface="Consolas"/>
                <a:cs typeface="Consolas"/>
                <a:sym typeface="Consolas"/>
              </a:rPr>
              <a:t>=</a:t>
            </a:r>
            <a:r>
              <a:rPr b="1" lang="es-AR" sz="1600">
                <a:solidFill>
                  <a:srgbClr val="A68500"/>
                </a:solidFill>
                <a:latin typeface="Consolas"/>
                <a:ea typeface="Consolas"/>
                <a:cs typeface="Consolas"/>
                <a:sym typeface="Consolas"/>
              </a:rPr>
              <a:t>"btn-enviar"</a:t>
            </a:r>
            <a:r>
              <a:rPr b="1" lang="es-AR" sz="1600">
                <a:solidFill>
                  <a:srgbClr val="BB7977"/>
                </a:solidFill>
                <a:latin typeface="Consolas"/>
                <a:ea typeface="Consolas"/>
                <a:cs typeface="Consolas"/>
                <a:sym typeface="Consolas"/>
              </a:rPr>
              <a:t>&gt;</a:t>
            </a:r>
            <a:r>
              <a:rPr lang="es-AR" sz="1600">
                <a:solidFill>
                  <a:srgbClr val="5C5C5C"/>
                </a:solidFill>
                <a:latin typeface="Consolas"/>
                <a:ea typeface="Consolas"/>
                <a:cs typeface="Consolas"/>
                <a:sym typeface="Consolas"/>
              </a:rPr>
              <a:t>Enviar</a:t>
            </a:r>
            <a:r>
              <a:rPr b="1" lang="es-AR" sz="1600">
                <a:solidFill>
                  <a:srgbClr val="BB7977"/>
                </a:solidFill>
                <a:latin typeface="Consolas"/>
                <a:ea typeface="Consolas"/>
                <a:cs typeface="Consolas"/>
                <a:sym typeface="Consolas"/>
              </a:rPr>
              <a:t>&lt;/button&gt;</a:t>
            </a:r>
            <a:endParaRPr sz="1600">
              <a:latin typeface="Consolas"/>
              <a:ea typeface="Consolas"/>
              <a:cs typeface="Consolas"/>
              <a:sym typeface="Consolas"/>
            </a:endParaRPr>
          </a:p>
        </p:txBody>
      </p:sp>
      <p:sp>
        <p:nvSpPr>
          <p:cNvPr id="229" name="Google Shape;229;p28"/>
          <p:cNvSpPr txBox="1"/>
          <p:nvPr>
            <p:ph idx="4294967295" type="body"/>
          </p:nvPr>
        </p:nvSpPr>
        <p:spPr>
          <a:xfrm>
            <a:off x="325175" y="867500"/>
            <a:ext cx="7024800" cy="96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En </a:t>
            </a:r>
            <a:r>
              <a:rPr b="1" lang="es-AR"/>
              <a:t>ES6</a:t>
            </a:r>
            <a:r>
              <a:rPr lang="es-AR"/>
              <a:t>, primero buscamos el elemento y luego le asociamos el handler</a:t>
            </a:r>
            <a:endParaRPr b="1"/>
          </a:p>
        </p:txBody>
      </p:sp>
      <p:pic>
        <p:nvPicPr>
          <p:cNvPr id="230" name="Google Shape;230;p28"/>
          <p:cNvPicPr preferRelativeResize="0"/>
          <p:nvPr/>
        </p:nvPicPr>
        <p:blipFill>
          <a:blip r:embed="rId3">
            <a:alphaModFix/>
          </a:blip>
          <a:stretch>
            <a:fillRect/>
          </a:stretch>
        </p:blipFill>
        <p:spPr>
          <a:xfrm>
            <a:off x="7447998" y="188998"/>
            <a:ext cx="1182925" cy="1182950"/>
          </a:xfrm>
          <a:prstGeom prst="rect">
            <a:avLst/>
          </a:prstGeom>
          <a:noFill/>
          <a:ln>
            <a:noFill/>
          </a:ln>
        </p:spPr>
      </p:pic>
      <p:sp>
        <p:nvSpPr>
          <p:cNvPr id="231" name="Google Shape;231;p28"/>
          <p:cNvSpPr txBox="1"/>
          <p:nvPr/>
        </p:nvSpPr>
        <p:spPr>
          <a:xfrm>
            <a:off x="1412975" y="2716000"/>
            <a:ext cx="6301200" cy="8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AR" sz="1700">
                <a:solidFill>
                  <a:srgbClr val="5C5C5C"/>
                </a:solidFill>
                <a:latin typeface="Consolas"/>
                <a:ea typeface="Consolas"/>
                <a:cs typeface="Consolas"/>
                <a:sym typeface="Consolas"/>
              </a:rPr>
              <a:t>let btn </a:t>
            </a:r>
            <a:r>
              <a:rPr b="1" lang="es-AR" sz="1700">
                <a:solidFill>
                  <a:srgbClr val="FF0080"/>
                </a:solidFill>
                <a:latin typeface="Consolas"/>
                <a:ea typeface="Consolas"/>
                <a:cs typeface="Consolas"/>
                <a:sym typeface="Consolas"/>
              </a:rPr>
              <a:t>=</a:t>
            </a:r>
            <a:r>
              <a:rPr lang="es-AR" sz="1700">
                <a:solidFill>
                  <a:srgbClr val="5C5C5C"/>
                </a:solidFill>
                <a:latin typeface="Consolas"/>
                <a:ea typeface="Consolas"/>
                <a:cs typeface="Consolas"/>
                <a:sym typeface="Consolas"/>
              </a:rPr>
              <a:t> document</a:t>
            </a:r>
            <a:r>
              <a:rPr b="1" lang="es-AR" sz="1700">
                <a:solidFill>
                  <a:srgbClr val="FF0080"/>
                </a:solidFill>
                <a:latin typeface="Consolas"/>
                <a:ea typeface="Consolas"/>
                <a:cs typeface="Consolas"/>
                <a:sym typeface="Consolas"/>
              </a:rPr>
              <a:t>.</a:t>
            </a:r>
            <a:r>
              <a:rPr lang="es-AR" sz="1700">
                <a:solidFill>
                  <a:srgbClr val="004466"/>
                </a:solidFill>
                <a:latin typeface="Consolas"/>
                <a:ea typeface="Consolas"/>
                <a:cs typeface="Consolas"/>
                <a:sym typeface="Consolas"/>
              </a:rPr>
              <a:t>getElementById</a:t>
            </a:r>
            <a:r>
              <a:rPr b="1" lang="es-AR" sz="1700">
                <a:solidFill>
                  <a:srgbClr val="FF0080"/>
                </a:solidFill>
                <a:latin typeface="Consolas"/>
                <a:ea typeface="Consolas"/>
                <a:cs typeface="Consolas"/>
                <a:sym typeface="Consolas"/>
              </a:rPr>
              <a:t>(</a:t>
            </a:r>
            <a:r>
              <a:rPr lang="es-AR" sz="1700">
                <a:solidFill>
                  <a:srgbClr val="A68500"/>
                </a:solidFill>
                <a:latin typeface="Consolas"/>
                <a:ea typeface="Consolas"/>
                <a:cs typeface="Consolas"/>
                <a:sym typeface="Consolas"/>
              </a:rPr>
              <a:t>"btn-enviar"</a:t>
            </a:r>
            <a:r>
              <a:rPr b="1" lang="es-AR" sz="1700">
                <a:solidFill>
                  <a:srgbClr val="FF0080"/>
                </a:solidFill>
                <a:latin typeface="Consolas"/>
                <a:ea typeface="Consolas"/>
                <a:cs typeface="Consolas"/>
                <a:sym typeface="Consolas"/>
              </a:rPr>
              <a:t>)</a:t>
            </a:r>
            <a:r>
              <a:rPr lang="es-AR" sz="1700">
                <a:solidFill>
                  <a:srgbClr val="5C5C5C"/>
                </a:solidFill>
                <a:latin typeface="Consolas"/>
                <a:ea typeface="Consolas"/>
                <a:cs typeface="Consolas"/>
                <a:sym typeface="Consolas"/>
              </a:rPr>
              <a:t>;</a:t>
            </a:r>
            <a:endParaRPr b="1" sz="1700">
              <a:solidFill>
                <a:srgbClr val="FF0080"/>
              </a:solidFill>
              <a:latin typeface="Consolas"/>
              <a:ea typeface="Consolas"/>
              <a:cs typeface="Consolas"/>
              <a:sym typeface="Consolas"/>
            </a:endParaRPr>
          </a:p>
          <a:p>
            <a:pPr indent="0" lvl="0" marL="0" rtl="0" algn="l">
              <a:lnSpc>
                <a:spcPct val="115000"/>
              </a:lnSpc>
              <a:spcBef>
                <a:spcPts val="0"/>
              </a:spcBef>
              <a:spcAft>
                <a:spcPts val="0"/>
              </a:spcAft>
              <a:buNone/>
            </a:pPr>
            <a:r>
              <a:rPr lang="es-AR" sz="1700">
                <a:solidFill>
                  <a:srgbClr val="5C5C5C"/>
                </a:solidFill>
                <a:latin typeface="Consolas"/>
                <a:ea typeface="Consolas"/>
                <a:cs typeface="Consolas"/>
                <a:sym typeface="Consolas"/>
              </a:rPr>
              <a:t>btn</a:t>
            </a:r>
            <a:r>
              <a:rPr b="1" lang="es-AR" sz="1700">
                <a:solidFill>
                  <a:srgbClr val="FF0080"/>
                </a:solidFill>
                <a:latin typeface="Consolas"/>
                <a:ea typeface="Consolas"/>
                <a:cs typeface="Consolas"/>
                <a:sym typeface="Consolas"/>
              </a:rPr>
              <a:t>.</a:t>
            </a:r>
            <a:r>
              <a:rPr lang="es-AR" sz="1700">
                <a:solidFill>
                  <a:srgbClr val="004466"/>
                </a:solidFill>
                <a:latin typeface="Consolas"/>
                <a:ea typeface="Consolas"/>
                <a:cs typeface="Consolas"/>
                <a:sym typeface="Consolas"/>
              </a:rPr>
              <a:t>addEventListener</a:t>
            </a:r>
            <a:r>
              <a:rPr b="1" lang="es-AR" sz="1700">
                <a:solidFill>
                  <a:srgbClr val="FF0080"/>
                </a:solidFill>
                <a:latin typeface="Consolas"/>
                <a:ea typeface="Consolas"/>
                <a:cs typeface="Consolas"/>
                <a:sym typeface="Consolas"/>
              </a:rPr>
              <a:t>(</a:t>
            </a:r>
            <a:r>
              <a:rPr lang="es-AR" sz="1700">
                <a:solidFill>
                  <a:srgbClr val="A68500"/>
                </a:solidFill>
                <a:latin typeface="Consolas"/>
                <a:ea typeface="Consolas"/>
                <a:cs typeface="Consolas"/>
                <a:sym typeface="Consolas"/>
              </a:rPr>
              <a:t>"click"</a:t>
            </a:r>
            <a:r>
              <a:rPr b="1" lang="es-AR" sz="1700">
                <a:solidFill>
                  <a:srgbClr val="FF0080"/>
                </a:solidFill>
                <a:latin typeface="Consolas"/>
                <a:ea typeface="Consolas"/>
                <a:cs typeface="Consolas"/>
                <a:sym typeface="Consolas"/>
              </a:rPr>
              <a:t>,</a:t>
            </a:r>
            <a:r>
              <a:rPr lang="es-AR" sz="1700">
                <a:solidFill>
                  <a:srgbClr val="5C5C5C"/>
                </a:solidFill>
                <a:latin typeface="Consolas"/>
                <a:ea typeface="Consolas"/>
                <a:cs typeface="Consolas"/>
                <a:sym typeface="Consolas"/>
              </a:rPr>
              <a:t> verificarFormulari</a:t>
            </a:r>
            <a:r>
              <a:rPr lang="es-AR" sz="1700">
                <a:solidFill>
                  <a:srgbClr val="5C5C5C"/>
                </a:solidFill>
                <a:latin typeface="Consolas"/>
                <a:ea typeface="Consolas"/>
                <a:cs typeface="Consolas"/>
                <a:sym typeface="Consolas"/>
              </a:rPr>
              <a:t>o</a:t>
            </a:r>
            <a:r>
              <a:rPr b="1" lang="es-AR" sz="1700">
                <a:solidFill>
                  <a:srgbClr val="FF0080"/>
                </a:solidFill>
                <a:latin typeface="Consolas"/>
                <a:ea typeface="Consolas"/>
                <a:cs typeface="Consolas"/>
                <a:sym typeface="Consolas"/>
              </a:rPr>
              <a:t>)</a:t>
            </a:r>
            <a:r>
              <a:rPr lang="es-AR" sz="1700">
                <a:solidFill>
                  <a:srgbClr val="5C5C5C"/>
                </a:solidFill>
                <a:latin typeface="Consolas"/>
                <a:ea typeface="Consolas"/>
                <a:cs typeface="Consolas"/>
                <a:sym typeface="Consolas"/>
              </a:rPr>
              <a:t>;</a:t>
            </a:r>
            <a:endParaRPr b="1" sz="1700">
              <a:solidFill>
                <a:srgbClr val="FF0080"/>
              </a:solidFill>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p:txBody>
      </p:sp>
      <p:sp>
        <p:nvSpPr>
          <p:cNvPr id="232" name="Google Shape;232;p28"/>
          <p:cNvSpPr txBox="1"/>
          <p:nvPr>
            <p:ph idx="4294967295" type="body"/>
          </p:nvPr>
        </p:nvSpPr>
        <p:spPr>
          <a:xfrm>
            <a:off x="249625" y="1960650"/>
            <a:ext cx="1182900" cy="62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HTML</a:t>
            </a:r>
            <a:endParaRPr b="1"/>
          </a:p>
        </p:txBody>
      </p:sp>
      <p:sp>
        <p:nvSpPr>
          <p:cNvPr id="233" name="Google Shape;233;p28"/>
          <p:cNvSpPr txBox="1"/>
          <p:nvPr>
            <p:ph idx="4294967295" type="body"/>
          </p:nvPr>
        </p:nvSpPr>
        <p:spPr>
          <a:xfrm>
            <a:off x="462475" y="2832700"/>
            <a:ext cx="757200" cy="62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JS</a:t>
            </a:r>
            <a:endParaRPr b="1"/>
          </a:p>
        </p:txBody>
      </p:sp>
      <p:sp>
        <p:nvSpPr>
          <p:cNvPr id="234" name="Google Shape;234;p28"/>
          <p:cNvSpPr/>
          <p:nvPr/>
        </p:nvSpPr>
        <p:spPr>
          <a:xfrm rot="-1240689">
            <a:off x="7515173" y="2174031"/>
            <a:ext cx="1383956" cy="63353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35" name="Google Shape;235;p28"/>
          <p:cNvPicPr preferRelativeResize="0"/>
          <p:nvPr/>
        </p:nvPicPr>
        <p:blipFill>
          <a:blip r:embed="rId5">
            <a:alphaModFix/>
          </a:blip>
          <a:stretch>
            <a:fillRect/>
          </a:stretch>
        </p:blipFill>
        <p:spPr>
          <a:xfrm flipH="1">
            <a:off x="151375" y="3888200"/>
            <a:ext cx="5170250" cy="2791925"/>
          </a:xfrm>
          <a:prstGeom prst="rect">
            <a:avLst/>
          </a:prstGeom>
          <a:noFill/>
          <a:ln>
            <a:noFill/>
          </a:ln>
        </p:spPr>
      </p:pic>
      <p:cxnSp>
        <p:nvCxnSpPr>
          <p:cNvPr id="236" name="Google Shape;236;p28"/>
          <p:cNvCxnSpPr/>
          <p:nvPr/>
        </p:nvCxnSpPr>
        <p:spPr>
          <a:xfrm flipH="1" rot="10800000">
            <a:off x="1259683" y="3651775"/>
            <a:ext cx="900" cy="681300"/>
          </a:xfrm>
          <a:prstGeom prst="straightConnector1">
            <a:avLst/>
          </a:prstGeom>
          <a:noFill/>
          <a:ln cap="flat" cmpd="sng" w="38100">
            <a:solidFill>
              <a:srgbClr val="6FA8DC"/>
            </a:solidFill>
            <a:prstDash val="solid"/>
            <a:round/>
            <a:headEnd len="med" w="med" type="none"/>
            <a:tailEnd len="med" w="med" type="triangle"/>
          </a:ln>
        </p:spPr>
      </p:cxnSp>
      <p:sp>
        <p:nvSpPr>
          <p:cNvPr id="237" name="Google Shape;237;p28"/>
          <p:cNvSpPr txBox="1"/>
          <p:nvPr/>
        </p:nvSpPr>
        <p:spPr>
          <a:xfrm>
            <a:off x="3458725" y="5972200"/>
            <a:ext cx="17571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3000">
                <a:latin typeface="Amatic SC"/>
                <a:ea typeface="Amatic SC"/>
                <a:cs typeface="Amatic SC"/>
                <a:sym typeface="Amatic SC"/>
              </a:rPr>
              <a:t>Evento</a:t>
            </a:r>
            <a:endParaRPr b="1" sz="3000">
              <a:latin typeface="Amatic SC"/>
              <a:ea typeface="Amatic SC"/>
              <a:cs typeface="Amatic SC"/>
              <a:sym typeface="Amatic SC"/>
            </a:endParaRPr>
          </a:p>
        </p:txBody>
      </p:sp>
      <p:sp>
        <p:nvSpPr>
          <p:cNvPr id="238" name="Google Shape;238;p28"/>
          <p:cNvSpPr txBox="1"/>
          <p:nvPr/>
        </p:nvSpPr>
        <p:spPr>
          <a:xfrm>
            <a:off x="5383900" y="3944775"/>
            <a:ext cx="3759600" cy="21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AR" sz="2000">
                <a:solidFill>
                  <a:srgbClr val="333333"/>
                </a:solidFill>
                <a:highlight>
                  <a:srgbClr val="FFFFFF"/>
                </a:highlight>
                <a:latin typeface="Proxima Nova"/>
                <a:ea typeface="Proxima Nova"/>
                <a:cs typeface="Proxima Nova"/>
                <a:sym typeface="Proxima Nova"/>
              </a:rPr>
              <a:t>Está pendiente de escuchar un</a:t>
            </a:r>
            <a:endParaRPr b="1" sz="2000">
              <a:solidFill>
                <a:srgbClr val="333333"/>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b="1" lang="es-AR" sz="2000">
                <a:solidFill>
                  <a:srgbClr val="333333"/>
                </a:solidFill>
                <a:highlight>
                  <a:srgbClr val="FFFFFF"/>
                </a:highlight>
                <a:latin typeface="Proxima Nova"/>
                <a:ea typeface="Proxima Nova"/>
                <a:cs typeface="Proxima Nova"/>
                <a:sym typeface="Proxima Nova"/>
              </a:rPr>
              <a:t>evento para ejecutarlo solo en el momento en que suceda</a:t>
            </a:r>
            <a:endParaRPr b="1" sz="2000">
              <a:latin typeface="Proxima Nova"/>
              <a:ea typeface="Proxima Nova"/>
              <a:cs typeface="Proxima Nova"/>
              <a:sym typeface="Proxima Nova"/>
            </a:endParaRPr>
          </a:p>
        </p:txBody>
      </p:sp>
      <p:sp>
        <p:nvSpPr>
          <p:cNvPr id="239" name="Google Shape;239;p28"/>
          <p:cNvSpPr txBox="1"/>
          <p:nvPr/>
        </p:nvSpPr>
        <p:spPr>
          <a:xfrm>
            <a:off x="305375" y="5510650"/>
            <a:ext cx="1757100" cy="9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3000">
                <a:latin typeface="Amatic SC"/>
                <a:ea typeface="Amatic SC"/>
                <a:cs typeface="Amatic SC"/>
                <a:sym typeface="Amatic SC"/>
              </a:rPr>
              <a:t>Event</a:t>
            </a:r>
            <a:endParaRPr b="1" sz="3000">
              <a:latin typeface="Amatic SC"/>
              <a:ea typeface="Amatic SC"/>
              <a:cs typeface="Amatic SC"/>
              <a:sym typeface="Amatic SC"/>
            </a:endParaRPr>
          </a:p>
          <a:p>
            <a:pPr indent="0" lvl="0" marL="0" rtl="0" algn="ctr">
              <a:spcBef>
                <a:spcPts val="0"/>
              </a:spcBef>
              <a:spcAft>
                <a:spcPts val="0"/>
              </a:spcAft>
              <a:buNone/>
            </a:pPr>
            <a:r>
              <a:rPr b="1" lang="es-AR" sz="3000">
                <a:latin typeface="Amatic SC"/>
                <a:ea typeface="Amatic SC"/>
                <a:cs typeface="Amatic SC"/>
                <a:sym typeface="Amatic SC"/>
              </a:rPr>
              <a:t>Listener</a:t>
            </a:r>
            <a:endParaRPr b="1" sz="3000">
              <a:latin typeface="Amatic SC"/>
              <a:ea typeface="Amatic SC"/>
              <a:cs typeface="Amatic SC"/>
              <a:sym typeface="Amatic SC"/>
            </a:endParaRPr>
          </a:p>
        </p:txBody>
      </p:sp>
      <p:sp>
        <p:nvSpPr>
          <p:cNvPr id="240" name="Google Shape;240;p28"/>
          <p:cNvSpPr txBox="1"/>
          <p:nvPr/>
        </p:nvSpPr>
        <p:spPr>
          <a:xfrm>
            <a:off x="1986275" y="4694025"/>
            <a:ext cx="17571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4000">
                <a:latin typeface="Amatic SC"/>
                <a:ea typeface="Amatic SC"/>
                <a:cs typeface="Amatic SC"/>
                <a:sym typeface="Amatic SC"/>
              </a:rPr>
              <a:t>CLICK!</a:t>
            </a:r>
            <a:endParaRPr b="1" sz="4000">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idx="4294967295" type="body"/>
          </p:nvPr>
        </p:nvSpPr>
        <p:spPr>
          <a:xfrm>
            <a:off x="311700" y="1922075"/>
            <a:ext cx="8520600" cy="398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¿Qué pasa si la función que queremos ejecutar respondiendo al evento requiere de parámetros?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Debemos pasar los parametros pero luego que el evento suceda.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 Entonces </a:t>
            </a:r>
            <a:r>
              <a:rPr lang="es-AR">
                <a:solidFill>
                  <a:schemeClr val="dk1"/>
                </a:solidFill>
              </a:rPr>
              <a:t>necesitamos encapsular la función con otra y pasar los parámetros</a:t>
            </a:r>
            <a:endParaRPr/>
          </a:p>
        </p:txBody>
      </p:sp>
      <p:sp>
        <p:nvSpPr>
          <p:cNvPr id="246" name="Google Shape;246;p29"/>
          <p:cNvSpPr txBox="1"/>
          <p:nvPr>
            <p:ph type="title"/>
          </p:nvPr>
        </p:nvSpPr>
        <p:spPr>
          <a:xfrm>
            <a:off x="628663" y="275700"/>
            <a:ext cx="7886700" cy="1220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en ES6 con p</a:t>
            </a:r>
            <a:r>
              <a:rPr lang="es-AR"/>
              <a:t>arámetros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idx="4294967295" type="body"/>
          </p:nvPr>
        </p:nvSpPr>
        <p:spPr>
          <a:xfrm>
            <a:off x="311700" y="1102450"/>
            <a:ext cx="8520600" cy="91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Utilizamos una </a:t>
            </a:r>
            <a:r>
              <a:rPr b="1" lang="es-AR"/>
              <a:t>función </a:t>
            </a:r>
            <a:r>
              <a:rPr b="1" lang="es-AR"/>
              <a:t>anónima</a:t>
            </a:r>
            <a:r>
              <a:rPr lang="es-AR"/>
              <a:t> sin parámetros que encapsula a la función que si pasa parámetros</a:t>
            </a:r>
            <a:endParaRPr/>
          </a:p>
        </p:txBody>
      </p:sp>
      <p:sp>
        <p:nvSpPr>
          <p:cNvPr id="252" name="Google Shape;252;p30"/>
          <p:cNvSpPr txBox="1"/>
          <p:nvPr/>
        </p:nvSpPr>
        <p:spPr>
          <a:xfrm>
            <a:off x="235500" y="2937975"/>
            <a:ext cx="8120400" cy="32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AR" sz="1800">
                <a:solidFill>
                  <a:srgbClr val="5C5C5C"/>
                </a:solidFill>
                <a:highlight>
                  <a:srgbClr val="FFFFFF"/>
                </a:highlight>
                <a:latin typeface="Courier New"/>
                <a:ea typeface="Courier New"/>
                <a:cs typeface="Courier New"/>
                <a:sym typeface="Courier New"/>
              </a:rPr>
              <a:t>let </a:t>
            </a:r>
            <a:r>
              <a:rPr lang="es-AR" sz="1800">
                <a:solidFill>
                  <a:srgbClr val="5C5C5C"/>
                </a:solidFill>
                <a:highlight>
                  <a:srgbClr val="F8F8F8"/>
                </a:highlight>
                <a:latin typeface="Courier New"/>
                <a:ea typeface="Courier New"/>
                <a:cs typeface="Courier New"/>
                <a:sym typeface="Courier New"/>
              </a:rPr>
              <a:t>inputEmail, inputConsulta...</a:t>
            </a:r>
            <a:endParaRPr sz="1800">
              <a:solidFill>
                <a:srgbClr val="5C5C5C"/>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AR" sz="1800">
                <a:solidFill>
                  <a:srgbClr val="5C5C5C"/>
                </a:solidFill>
                <a:highlight>
                  <a:srgbClr val="F8F8F8"/>
                </a:highlight>
                <a:latin typeface="Courier New"/>
                <a:ea typeface="Courier New"/>
                <a:cs typeface="Courier New"/>
                <a:sym typeface="Courier New"/>
              </a:rPr>
              <a:t>...</a:t>
            </a:r>
            <a:endParaRPr b="1" sz="1800">
              <a:solidFill>
                <a:srgbClr val="5C5C5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1800">
                <a:solidFill>
                  <a:srgbClr val="5C5C5C"/>
                </a:solidFill>
                <a:highlight>
                  <a:srgbClr val="FFFFFF"/>
                </a:highlight>
                <a:latin typeface="Courier New"/>
                <a:ea typeface="Courier New"/>
                <a:cs typeface="Courier New"/>
                <a:sym typeface="Courier New"/>
              </a:rPr>
              <a:t>btn</a:t>
            </a:r>
            <a:r>
              <a:rPr b="1" lang="es-AR" sz="1800">
                <a:solidFill>
                  <a:srgbClr val="FF0080"/>
                </a:solidFill>
                <a:highlight>
                  <a:srgbClr val="FFFFFF"/>
                </a:highlight>
                <a:latin typeface="Courier New"/>
                <a:ea typeface="Courier New"/>
                <a:cs typeface="Courier New"/>
                <a:sym typeface="Courier New"/>
              </a:rPr>
              <a:t>.</a:t>
            </a:r>
            <a:r>
              <a:rPr b="1" lang="es-AR" sz="1800">
                <a:solidFill>
                  <a:srgbClr val="004466"/>
                </a:solidFill>
                <a:highlight>
                  <a:srgbClr val="FFFFFF"/>
                </a:highlight>
                <a:latin typeface="Courier New"/>
                <a:ea typeface="Courier New"/>
                <a:cs typeface="Courier New"/>
                <a:sym typeface="Courier New"/>
              </a:rPr>
              <a:t>addEventListener</a:t>
            </a:r>
            <a:r>
              <a:rPr b="1" lang="es-AR" sz="1800">
                <a:solidFill>
                  <a:srgbClr val="FF0080"/>
                </a:solidFill>
                <a:highlight>
                  <a:srgbClr val="FFFFFF"/>
                </a:highlight>
                <a:latin typeface="Courier New"/>
                <a:ea typeface="Courier New"/>
                <a:cs typeface="Courier New"/>
                <a:sym typeface="Courier New"/>
              </a:rPr>
              <a:t>(</a:t>
            </a:r>
            <a:r>
              <a:rPr lang="es-AR" sz="1800">
                <a:solidFill>
                  <a:srgbClr val="A68500"/>
                </a:solidFill>
                <a:highlight>
                  <a:srgbClr val="FFFFFF"/>
                </a:highlight>
                <a:latin typeface="Courier New"/>
                <a:ea typeface="Courier New"/>
                <a:cs typeface="Courier New"/>
                <a:sym typeface="Courier New"/>
              </a:rPr>
              <a:t>"click"</a:t>
            </a:r>
            <a:r>
              <a:rPr b="1" lang="es-AR" sz="1800">
                <a:solidFill>
                  <a:srgbClr val="FF0080"/>
                </a:solidFill>
                <a:highlight>
                  <a:srgbClr val="FFFFFF"/>
                </a:highlight>
                <a:latin typeface="Courier New"/>
                <a:ea typeface="Courier New"/>
                <a:cs typeface="Courier New"/>
                <a:sym typeface="Courier New"/>
              </a:rPr>
              <a:t>,</a:t>
            </a:r>
            <a:r>
              <a:rPr lang="es-AR" sz="1800">
                <a:solidFill>
                  <a:srgbClr val="5C5C5C"/>
                </a:solidFill>
                <a:highlight>
                  <a:srgbClr val="FFFFFF"/>
                </a:highlight>
                <a:latin typeface="Courier New"/>
                <a:ea typeface="Courier New"/>
                <a:cs typeface="Courier New"/>
                <a:sym typeface="Courier New"/>
              </a:rPr>
              <a:t> </a:t>
            </a:r>
            <a:r>
              <a:rPr b="1" lang="es-AR" sz="1800">
                <a:solidFill>
                  <a:srgbClr val="004466"/>
                </a:solidFill>
                <a:highlight>
                  <a:srgbClr val="93C47D"/>
                </a:highlight>
                <a:latin typeface="Courier New"/>
                <a:ea typeface="Courier New"/>
                <a:cs typeface="Courier New"/>
                <a:sym typeface="Courier New"/>
              </a:rPr>
              <a:t>verificarSinParametros</a:t>
            </a:r>
            <a:r>
              <a:rPr b="1" lang="es-AR" sz="1800">
                <a:solidFill>
                  <a:srgbClr val="FF0080"/>
                </a:solidFill>
                <a:highlight>
                  <a:srgbClr val="FFFFFF"/>
                </a:highlight>
                <a:latin typeface="Courier New"/>
                <a:ea typeface="Courier New"/>
                <a:cs typeface="Courier New"/>
                <a:sym typeface="Courier New"/>
              </a:rPr>
              <a:t>)</a:t>
            </a:r>
            <a:endParaRPr b="1" sz="18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AR" sz="1800">
                <a:solidFill>
                  <a:srgbClr val="BB7977"/>
                </a:solidFill>
                <a:highlight>
                  <a:schemeClr val="lt1"/>
                </a:highlight>
                <a:latin typeface="Courier New"/>
                <a:ea typeface="Courier New"/>
                <a:cs typeface="Courier New"/>
                <a:sym typeface="Courier New"/>
              </a:rPr>
              <a:t>function </a:t>
            </a:r>
            <a:r>
              <a:rPr b="1" lang="es-AR" sz="1800">
                <a:solidFill>
                  <a:srgbClr val="004466"/>
                </a:solidFill>
                <a:highlight>
                  <a:srgbClr val="93C47D"/>
                </a:highlight>
                <a:latin typeface="Courier New"/>
                <a:ea typeface="Courier New"/>
                <a:cs typeface="Courier New"/>
                <a:sym typeface="Courier New"/>
              </a:rPr>
              <a:t>verificarSinParametros</a:t>
            </a:r>
            <a:r>
              <a:rPr b="1" lang="es-AR" sz="1800">
                <a:solidFill>
                  <a:srgbClr val="FF0080"/>
                </a:solidFill>
                <a:highlight>
                  <a:schemeClr val="lt1"/>
                </a:highlight>
                <a:latin typeface="Courier New"/>
                <a:ea typeface="Courier New"/>
                <a:cs typeface="Courier New"/>
                <a:sym typeface="Courier New"/>
              </a:rPr>
              <a:t>(</a:t>
            </a:r>
            <a:r>
              <a:rPr lang="es-AR" sz="1800">
                <a:solidFill>
                  <a:srgbClr val="5C5C5C"/>
                </a:solidFill>
                <a:highlight>
                  <a:schemeClr val="lt1"/>
                </a:highlight>
                <a:latin typeface="Courier New"/>
                <a:ea typeface="Courier New"/>
                <a:cs typeface="Courier New"/>
                <a:sym typeface="Courier New"/>
              </a:rPr>
              <a:t>e</a:t>
            </a:r>
            <a:r>
              <a:rPr b="1" lang="es-AR" sz="1800">
                <a:solidFill>
                  <a:srgbClr val="FF0080"/>
                </a:solidFill>
                <a:highlight>
                  <a:schemeClr val="lt1"/>
                </a:highlight>
                <a:latin typeface="Courier New"/>
                <a:ea typeface="Courier New"/>
                <a:cs typeface="Courier New"/>
                <a:sym typeface="Courier New"/>
              </a:rPr>
              <a:t>){</a:t>
            </a:r>
            <a:endParaRPr b="1" sz="1800">
              <a:solidFill>
                <a:srgbClr val="FF008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AR" sz="1800">
                <a:solidFill>
                  <a:srgbClr val="5C5C5C"/>
                </a:solidFill>
                <a:highlight>
                  <a:srgbClr val="F8F8F8"/>
                </a:highlight>
                <a:latin typeface="Courier New"/>
                <a:ea typeface="Courier New"/>
                <a:cs typeface="Courier New"/>
                <a:sym typeface="Courier New"/>
              </a:rPr>
              <a:t> </a:t>
            </a:r>
            <a:r>
              <a:rPr lang="es-AR" sz="1800">
                <a:solidFill>
                  <a:srgbClr val="004466"/>
                </a:solidFill>
                <a:highlight>
                  <a:srgbClr val="F8F8F8"/>
                </a:highlight>
                <a:latin typeface="Courier New"/>
                <a:ea typeface="Courier New"/>
                <a:cs typeface="Courier New"/>
                <a:sym typeface="Courier New"/>
              </a:rPr>
              <a:t>verificarFormulario</a:t>
            </a:r>
            <a:r>
              <a:rPr b="1" lang="es-AR" sz="1800">
                <a:solidFill>
                  <a:srgbClr val="FF0080"/>
                </a:solidFill>
                <a:highlight>
                  <a:srgbClr val="F8F8F8"/>
                </a:highlight>
                <a:latin typeface="Courier New"/>
                <a:ea typeface="Courier New"/>
                <a:cs typeface="Courier New"/>
                <a:sym typeface="Courier New"/>
              </a:rPr>
              <a:t>(</a:t>
            </a:r>
            <a:r>
              <a:rPr lang="es-AR" sz="1800">
                <a:solidFill>
                  <a:srgbClr val="5C5C5C"/>
                </a:solidFill>
                <a:highlight>
                  <a:srgbClr val="F8F8F8"/>
                </a:highlight>
                <a:latin typeface="Courier New"/>
                <a:ea typeface="Courier New"/>
                <a:cs typeface="Courier New"/>
                <a:sym typeface="Courier New"/>
              </a:rPr>
              <a:t>inputEmail</a:t>
            </a:r>
            <a:r>
              <a:rPr b="1" lang="es-AR" sz="1800">
                <a:solidFill>
                  <a:srgbClr val="FF0080"/>
                </a:solidFill>
                <a:highlight>
                  <a:srgbClr val="F8F8F8"/>
                </a:highlight>
                <a:latin typeface="Courier New"/>
                <a:ea typeface="Courier New"/>
                <a:cs typeface="Courier New"/>
                <a:sym typeface="Courier New"/>
              </a:rPr>
              <a:t>,</a:t>
            </a:r>
            <a:r>
              <a:rPr lang="es-AR" sz="1800">
                <a:solidFill>
                  <a:srgbClr val="5C5C5C"/>
                </a:solidFill>
                <a:highlight>
                  <a:srgbClr val="F8F8F8"/>
                </a:highlight>
                <a:latin typeface="Courier New"/>
                <a:ea typeface="Courier New"/>
                <a:cs typeface="Courier New"/>
                <a:sym typeface="Courier New"/>
              </a:rPr>
              <a:t>inputConsulta</a:t>
            </a:r>
            <a:r>
              <a:rPr b="1" lang="es-AR" sz="1800">
                <a:solidFill>
                  <a:srgbClr val="FF0080"/>
                </a:solidFill>
                <a:highlight>
                  <a:srgbClr val="F8F8F8"/>
                </a:highlight>
                <a:latin typeface="Courier New"/>
                <a:ea typeface="Courier New"/>
                <a:cs typeface="Courier New"/>
                <a:sym typeface="Courier New"/>
              </a:rPr>
              <a:t>)</a:t>
            </a:r>
            <a:endParaRPr b="1" sz="1800">
              <a:solidFill>
                <a:srgbClr val="FF0080"/>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AR" sz="1800">
                <a:solidFill>
                  <a:srgbClr val="FF0080"/>
                </a:solidFill>
                <a:highlight>
                  <a:schemeClr val="lt1"/>
                </a:highlight>
                <a:latin typeface="Courier New"/>
                <a:ea typeface="Courier New"/>
                <a:cs typeface="Courier New"/>
                <a:sym typeface="Courier New"/>
              </a:rPr>
              <a:t>}</a:t>
            </a:r>
            <a:endParaRPr b="1" sz="18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1800">
                <a:solidFill>
                  <a:srgbClr val="BB7977"/>
                </a:solidFill>
                <a:highlight>
                  <a:srgbClr val="FFFFFF"/>
                </a:highlight>
                <a:latin typeface="Courier New"/>
                <a:ea typeface="Courier New"/>
                <a:cs typeface="Courier New"/>
                <a:sym typeface="Courier New"/>
              </a:rPr>
              <a:t>function</a:t>
            </a:r>
            <a:r>
              <a:rPr lang="es-AR" sz="1800">
                <a:solidFill>
                  <a:srgbClr val="5C5C5C"/>
                </a:solidFill>
                <a:highlight>
                  <a:srgbClr val="FFFFFF"/>
                </a:highlight>
                <a:latin typeface="Courier New"/>
                <a:ea typeface="Courier New"/>
                <a:cs typeface="Courier New"/>
                <a:sym typeface="Courier New"/>
              </a:rPr>
              <a:t> </a:t>
            </a:r>
            <a:r>
              <a:rPr lang="es-AR" sz="1800">
                <a:solidFill>
                  <a:srgbClr val="004466"/>
                </a:solidFill>
                <a:highlight>
                  <a:srgbClr val="FFFFFF"/>
                </a:highlight>
                <a:latin typeface="Courier New"/>
                <a:ea typeface="Courier New"/>
                <a:cs typeface="Courier New"/>
                <a:sym typeface="Courier New"/>
              </a:rPr>
              <a:t>verificarFormulario</a:t>
            </a:r>
            <a:r>
              <a:rPr b="1" lang="es-AR" sz="1800">
                <a:solidFill>
                  <a:srgbClr val="FF0080"/>
                </a:solidFill>
                <a:highlight>
                  <a:srgbClr val="FFFFFF"/>
                </a:highlight>
                <a:latin typeface="Courier New"/>
                <a:ea typeface="Courier New"/>
                <a:cs typeface="Courier New"/>
                <a:sym typeface="Courier New"/>
              </a:rPr>
              <a:t>(</a:t>
            </a:r>
            <a:r>
              <a:rPr lang="es-AR" sz="1800">
                <a:solidFill>
                  <a:srgbClr val="5C5C5C"/>
                </a:solidFill>
                <a:highlight>
                  <a:srgbClr val="FFFFFF"/>
                </a:highlight>
                <a:latin typeface="Courier New"/>
                <a:ea typeface="Courier New"/>
                <a:cs typeface="Courier New"/>
                <a:sym typeface="Courier New"/>
              </a:rPr>
              <a:t>email</a:t>
            </a:r>
            <a:r>
              <a:rPr b="1" lang="es-AR" sz="1800">
                <a:solidFill>
                  <a:srgbClr val="FF0080"/>
                </a:solidFill>
                <a:highlight>
                  <a:srgbClr val="FFFFFF"/>
                </a:highlight>
                <a:latin typeface="Courier New"/>
                <a:ea typeface="Courier New"/>
                <a:cs typeface="Courier New"/>
                <a:sym typeface="Courier New"/>
              </a:rPr>
              <a:t>,</a:t>
            </a:r>
            <a:r>
              <a:rPr lang="es-AR" sz="1800">
                <a:solidFill>
                  <a:srgbClr val="5C5C5C"/>
                </a:solidFill>
                <a:highlight>
                  <a:srgbClr val="FFFFFF"/>
                </a:highlight>
                <a:latin typeface="Courier New"/>
                <a:ea typeface="Courier New"/>
                <a:cs typeface="Courier New"/>
                <a:sym typeface="Courier New"/>
              </a:rPr>
              <a:t> consulta</a:t>
            </a:r>
            <a:r>
              <a:rPr b="1" lang="es-AR" sz="1800">
                <a:solidFill>
                  <a:srgbClr val="FF0080"/>
                </a:solidFill>
                <a:highlight>
                  <a:srgbClr val="FFFFFF"/>
                </a:highlight>
                <a:latin typeface="Courier New"/>
                <a:ea typeface="Courier New"/>
                <a:cs typeface="Courier New"/>
                <a:sym typeface="Courier New"/>
              </a:rPr>
              <a:t>)</a:t>
            </a:r>
            <a:endParaRPr b="1" sz="18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1800">
                <a:solidFill>
                  <a:srgbClr val="FF0080"/>
                </a:solidFill>
                <a:highlight>
                  <a:srgbClr val="F8F8F8"/>
                </a:highlight>
                <a:latin typeface="Courier New"/>
                <a:ea typeface="Courier New"/>
                <a:cs typeface="Courier New"/>
                <a:sym typeface="Courier New"/>
              </a:rPr>
              <a:t>{</a:t>
            </a:r>
            <a:r>
              <a:rPr lang="es-AR" sz="1800">
                <a:solidFill>
                  <a:srgbClr val="5C5C5C"/>
                </a:solidFill>
                <a:highlight>
                  <a:srgbClr val="F8F8F8"/>
                </a:highlight>
                <a:latin typeface="Courier New"/>
                <a:ea typeface="Courier New"/>
                <a:cs typeface="Courier New"/>
                <a:sym typeface="Courier New"/>
              </a:rPr>
              <a:t> </a:t>
            </a:r>
            <a:endParaRPr b="1" sz="18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s-AR" sz="1800">
                <a:solidFill>
                  <a:srgbClr val="FF0080"/>
                </a:solidFill>
                <a:highlight>
                  <a:srgbClr val="FFFFFF"/>
                </a:highlight>
                <a:latin typeface="Courier New"/>
                <a:ea typeface="Courier New"/>
                <a:cs typeface="Courier New"/>
                <a:sym typeface="Courier New"/>
              </a:rPr>
              <a:t>   ...</a:t>
            </a:r>
            <a:endParaRPr sz="1800">
              <a:solidFill>
                <a:srgbClr val="5C5C5C"/>
              </a:solidFill>
              <a:latin typeface="Consolas"/>
              <a:ea typeface="Consolas"/>
              <a:cs typeface="Consolas"/>
              <a:sym typeface="Consolas"/>
            </a:endParaRPr>
          </a:p>
        </p:txBody>
      </p:sp>
      <p:sp>
        <p:nvSpPr>
          <p:cNvPr id="253" name="Google Shape;253;p30"/>
          <p:cNvSpPr txBox="1"/>
          <p:nvPr>
            <p:ph type="title"/>
          </p:nvPr>
        </p:nvSpPr>
        <p:spPr>
          <a:xfrm>
            <a:off x="628675" y="203400"/>
            <a:ext cx="7886700" cy="911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en ES6</a:t>
            </a:r>
            <a:endParaRPr/>
          </a:p>
        </p:txBody>
      </p:sp>
      <p:sp>
        <p:nvSpPr>
          <p:cNvPr id="254" name="Google Shape;254;p30"/>
          <p:cNvSpPr txBox="1"/>
          <p:nvPr>
            <p:ph idx="4294967295" type="body"/>
          </p:nvPr>
        </p:nvSpPr>
        <p:spPr>
          <a:xfrm>
            <a:off x="235500" y="2308950"/>
            <a:ext cx="1086900" cy="62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JS</a:t>
            </a:r>
            <a:endParaRPr b="1"/>
          </a:p>
        </p:txBody>
      </p:sp>
      <p:sp>
        <p:nvSpPr>
          <p:cNvPr id="255" name="Google Shape;255;p30"/>
          <p:cNvSpPr txBox="1"/>
          <p:nvPr/>
        </p:nvSpPr>
        <p:spPr>
          <a:xfrm>
            <a:off x="5383175" y="6402300"/>
            <a:ext cx="36738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u="sng">
                <a:solidFill>
                  <a:schemeClr val="hlink"/>
                </a:solidFill>
                <a:hlinkClick r:id="rId3"/>
              </a:rPr>
              <a:t>https://codepen.io/webUnicen/pen/qmZOaV</a:t>
            </a:r>
            <a:endParaRPr/>
          </a:p>
        </p:txBody>
      </p:sp>
      <p:pic>
        <p:nvPicPr>
          <p:cNvPr id="256" name="Google Shape;256;p30"/>
          <p:cNvPicPr preferRelativeResize="0"/>
          <p:nvPr/>
        </p:nvPicPr>
        <p:blipFill>
          <a:blip r:embed="rId4">
            <a:alphaModFix/>
          </a:blip>
          <a:stretch>
            <a:fillRect/>
          </a:stretch>
        </p:blipFill>
        <p:spPr>
          <a:xfrm>
            <a:off x="4586072" y="6211200"/>
            <a:ext cx="684802" cy="646800"/>
          </a:xfrm>
          <a:prstGeom prst="rect">
            <a:avLst/>
          </a:prstGeom>
          <a:noFill/>
          <a:ln>
            <a:noFill/>
          </a:ln>
        </p:spPr>
      </p:pic>
      <p:sp>
        <p:nvSpPr>
          <p:cNvPr id="257" name="Google Shape;257;p30"/>
          <p:cNvSpPr txBox="1"/>
          <p:nvPr/>
        </p:nvSpPr>
        <p:spPr>
          <a:xfrm>
            <a:off x="6730625" y="4101725"/>
            <a:ext cx="2468700" cy="1394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AR" sz="1800"/>
              <a:t>El </a:t>
            </a:r>
            <a:r>
              <a:rPr lang="es-AR" sz="1800"/>
              <a:t>parámetro</a:t>
            </a:r>
            <a:r>
              <a:rPr lang="es-AR" sz="1800"/>
              <a:t> </a:t>
            </a:r>
            <a:r>
              <a:rPr b="1" lang="es-AR" sz="1800"/>
              <a:t>“e”</a:t>
            </a:r>
            <a:r>
              <a:rPr lang="es-AR" sz="1800"/>
              <a:t> lo pasa JS, tiene info del evento (el click en este caso)</a:t>
            </a:r>
            <a:endParaRPr b="1" sz="1800"/>
          </a:p>
        </p:txBody>
      </p:sp>
      <p:cxnSp>
        <p:nvCxnSpPr>
          <p:cNvPr id="258" name="Google Shape;258;p30"/>
          <p:cNvCxnSpPr/>
          <p:nvPr/>
        </p:nvCxnSpPr>
        <p:spPr>
          <a:xfrm flipH="1" rot="10800000">
            <a:off x="4898575" y="4291050"/>
            <a:ext cx="1332300" cy="9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idx="4294967295" type="body"/>
          </p:nvPr>
        </p:nvSpPr>
        <p:spPr>
          <a:xfrm>
            <a:off x="6900" y="873850"/>
            <a:ext cx="8731200" cy="2462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AR"/>
              <a:t>Se usan para no crear tantas funciones que se usan en un solo lugar</a:t>
            </a:r>
            <a:endParaRPr/>
          </a:p>
          <a:p>
            <a:pPr indent="-406400" lvl="0" marL="457200" rtl="0" algn="l">
              <a:spcBef>
                <a:spcPts val="0"/>
              </a:spcBef>
              <a:spcAft>
                <a:spcPts val="0"/>
              </a:spcAft>
              <a:buSzPts val="2800"/>
              <a:buChar char="•"/>
            </a:pPr>
            <a:r>
              <a:rPr lang="es-AR"/>
              <a:t>Es una </a:t>
            </a:r>
            <a:r>
              <a:rPr lang="es-AR"/>
              <a:t>función sin nombre que se escribe directamente donde la quería pasar de parámetro</a:t>
            </a:r>
            <a:endParaRPr/>
          </a:p>
          <a:p>
            <a:pPr indent="-406400" lvl="0" marL="457200" rtl="0" algn="l">
              <a:spcBef>
                <a:spcPts val="0"/>
              </a:spcBef>
              <a:spcAft>
                <a:spcPts val="0"/>
              </a:spcAft>
              <a:buSzPts val="2800"/>
              <a:buChar char="•"/>
            </a:pPr>
            <a:r>
              <a:rPr lang="es-AR"/>
              <a:t>En este caso encapsula a la función que si pasa parámetros</a:t>
            </a:r>
            <a:endParaRPr/>
          </a:p>
        </p:txBody>
      </p:sp>
      <p:sp>
        <p:nvSpPr>
          <p:cNvPr id="264" name="Google Shape;264;p31"/>
          <p:cNvSpPr txBox="1"/>
          <p:nvPr>
            <p:ph type="title"/>
          </p:nvPr>
        </p:nvSpPr>
        <p:spPr>
          <a:xfrm>
            <a:off x="66575" y="221950"/>
            <a:ext cx="8976300" cy="816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Font typeface="Calibri"/>
              <a:buNone/>
            </a:pPr>
            <a:r>
              <a:rPr lang="es-AR"/>
              <a:t>Eventos en ES6 - Funciones an</a:t>
            </a:r>
            <a:r>
              <a:rPr lang="es-AR"/>
              <a:t>ónimas</a:t>
            </a:r>
            <a:endParaRPr/>
          </a:p>
        </p:txBody>
      </p:sp>
      <p:sp>
        <p:nvSpPr>
          <p:cNvPr id="265" name="Google Shape;265;p31"/>
          <p:cNvSpPr txBox="1"/>
          <p:nvPr/>
        </p:nvSpPr>
        <p:spPr>
          <a:xfrm>
            <a:off x="311700" y="4419600"/>
            <a:ext cx="8593800" cy="18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AR" sz="2000">
                <a:solidFill>
                  <a:srgbClr val="5C5C5C"/>
                </a:solidFill>
                <a:highlight>
                  <a:srgbClr val="FFFFFF"/>
                </a:highlight>
                <a:latin typeface="Courier New"/>
                <a:ea typeface="Courier New"/>
                <a:cs typeface="Courier New"/>
                <a:sym typeface="Courier New"/>
              </a:rPr>
              <a:t>btn</a:t>
            </a:r>
            <a:r>
              <a:rPr b="1" lang="es-AR" sz="2000">
                <a:solidFill>
                  <a:srgbClr val="FF0080"/>
                </a:solidFill>
                <a:highlight>
                  <a:srgbClr val="FFFFFF"/>
                </a:highlight>
                <a:latin typeface="Courier New"/>
                <a:ea typeface="Courier New"/>
                <a:cs typeface="Courier New"/>
                <a:sym typeface="Courier New"/>
              </a:rPr>
              <a:t>.</a:t>
            </a:r>
            <a:r>
              <a:rPr b="1" lang="es-AR" sz="2000">
                <a:solidFill>
                  <a:srgbClr val="004466"/>
                </a:solidFill>
                <a:highlight>
                  <a:srgbClr val="FFFFFF"/>
                </a:highlight>
                <a:latin typeface="Courier New"/>
                <a:ea typeface="Courier New"/>
                <a:cs typeface="Courier New"/>
                <a:sym typeface="Courier New"/>
              </a:rPr>
              <a:t>addEventListener</a:t>
            </a:r>
            <a:r>
              <a:rPr b="1" lang="es-AR" sz="2000">
                <a:solidFill>
                  <a:srgbClr val="FF0080"/>
                </a:solidFill>
                <a:highlight>
                  <a:srgbClr val="FFFFFF"/>
                </a:highlight>
                <a:latin typeface="Courier New"/>
                <a:ea typeface="Courier New"/>
                <a:cs typeface="Courier New"/>
                <a:sym typeface="Courier New"/>
              </a:rPr>
              <a:t>(</a:t>
            </a:r>
            <a:r>
              <a:rPr lang="es-AR" sz="2000">
                <a:solidFill>
                  <a:srgbClr val="A68500"/>
                </a:solidFill>
                <a:highlight>
                  <a:srgbClr val="FFFFFF"/>
                </a:highlight>
                <a:latin typeface="Courier New"/>
                <a:ea typeface="Courier New"/>
                <a:cs typeface="Courier New"/>
                <a:sym typeface="Courier New"/>
              </a:rPr>
              <a:t>"click"</a:t>
            </a:r>
            <a:r>
              <a:rPr b="1" lang="es-AR" sz="2000">
                <a:solidFill>
                  <a:srgbClr val="FF0080"/>
                </a:solidFill>
                <a:highlight>
                  <a:srgbClr val="FFFFFF"/>
                </a:highlight>
                <a:latin typeface="Courier New"/>
                <a:ea typeface="Courier New"/>
                <a:cs typeface="Courier New"/>
                <a:sym typeface="Courier New"/>
              </a:rPr>
              <a:t>,</a:t>
            </a:r>
            <a:r>
              <a:rPr lang="es-AR" sz="2000">
                <a:solidFill>
                  <a:srgbClr val="5C5C5C"/>
                </a:solidFill>
                <a:highlight>
                  <a:srgbClr val="FFFFFF"/>
                </a:highlight>
                <a:latin typeface="Courier New"/>
                <a:ea typeface="Courier New"/>
                <a:cs typeface="Courier New"/>
                <a:sym typeface="Courier New"/>
              </a:rPr>
              <a:t> </a:t>
            </a:r>
            <a:r>
              <a:rPr b="1" lang="es-AR" sz="2000">
                <a:solidFill>
                  <a:srgbClr val="BB7977"/>
                </a:solidFill>
                <a:highlight>
                  <a:srgbClr val="FFD966"/>
                </a:highlight>
                <a:latin typeface="Courier New"/>
                <a:ea typeface="Courier New"/>
                <a:cs typeface="Courier New"/>
                <a:sym typeface="Courier New"/>
              </a:rPr>
              <a:t>function</a:t>
            </a:r>
            <a:r>
              <a:rPr b="1" lang="es-AR" sz="2000">
                <a:solidFill>
                  <a:srgbClr val="FF0080"/>
                </a:solidFill>
                <a:highlight>
                  <a:srgbClr val="FFD966"/>
                </a:highlight>
                <a:latin typeface="Courier New"/>
                <a:ea typeface="Courier New"/>
                <a:cs typeface="Courier New"/>
                <a:sym typeface="Courier New"/>
              </a:rPr>
              <a:t>(</a:t>
            </a:r>
            <a:r>
              <a:rPr lang="es-AR" sz="2000">
                <a:solidFill>
                  <a:srgbClr val="5C5C5C"/>
                </a:solidFill>
                <a:highlight>
                  <a:srgbClr val="FFD966"/>
                </a:highlight>
                <a:latin typeface="Courier New"/>
                <a:ea typeface="Courier New"/>
                <a:cs typeface="Courier New"/>
                <a:sym typeface="Courier New"/>
              </a:rPr>
              <a:t>e</a:t>
            </a:r>
            <a:r>
              <a:rPr b="1" lang="es-AR" sz="2000">
                <a:solidFill>
                  <a:srgbClr val="FF0080"/>
                </a:solidFill>
                <a:highlight>
                  <a:srgbClr val="FFD966"/>
                </a:highlight>
                <a:latin typeface="Courier New"/>
                <a:ea typeface="Courier New"/>
                <a:cs typeface="Courier New"/>
                <a:sym typeface="Courier New"/>
              </a:rPr>
              <a:t>){</a:t>
            </a:r>
            <a:endParaRPr b="1" sz="2000">
              <a:solidFill>
                <a:srgbClr val="FF0080"/>
              </a:solidFill>
              <a:highlight>
                <a:srgbClr val="FFD966"/>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AR" sz="2000">
                <a:solidFill>
                  <a:srgbClr val="5C5C5C"/>
                </a:solidFill>
                <a:highlight>
                  <a:srgbClr val="FFD966"/>
                </a:highlight>
                <a:latin typeface="Courier New"/>
                <a:ea typeface="Courier New"/>
                <a:cs typeface="Courier New"/>
                <a:sym typeface="Courier New"/>
              </a:rPr>
              <a:t> </a:t>
            </a:r>
            <a:r>
              <a:rPr lang="es-AR" sz="2000">
                <a:solidFill>
                  <a:srgbClr val="004466"/>
                </a:solidFill>
                <a:highlight>
                  <a:srgbClr val="FFD966"/>
                </a:highlight>
                <a:latin typeface="Courier New"/>
                <a:ea typeface="Courier New"/>
                <a:cs typeface="Courier New"/>
                <a:sym typeface="Courier New"/>
              </a:rPr>
              <a:t>verificarFormulario</a:t>
            </a:r>
            <a:r>
              <a:rPr b="1" lang="es-AR" sz="2000">
                <a:solidFill>
                  <a:srgbClr val="FF0080"/>
                </a:solidFill>
                <a:highlight>
                  <a:srgbClr val="FFD966"/>
                </a:highlight>
                <a:latin typeface="Courier New"/>
                <a:ea typeface="Courier New"/>
                <a:cs typeface="Courier New"/>
                <a:sym typeface="Courier New"/>
              </a:rPr>
              <a:t>(</a:t>
            </a:r>
            <a:r>
              <a:rPr lang="es-AR" sz="2000">
                <a:solidFill>
                  <a:srgbClr val="5C5C5C"/>
                </a:solidFill>
                <a:highlight>
                  <a:srgbClr val="FFD966"/>
                </a:highlight>
                <a:latin typeface="Courier New"/>
                <a:ea typeface="Courier New"/>
                <a:cs typeface="Courier New"/>
                <a:sym typeface="Courier New"/>
              </a:rPr>
              <a:t>inputEmail</a:t>
            </a:r>
            <a:r>
              <a:rPr b="1" lang="es-AR" sz="2000">
                <a:solidFill>
                  <a:srgbClr val="FF0080"/>
                </a:solidFill>
                <a:highlight>
                  <a:srgbClr val="FFD966"/>
                </a:highlight>
                <a:latin typeface="Courier New"/>
                <a:ea typeface="Courier New"/>
                <a:cs typeface="Courier New"/>
                <a:sym typeface="Courier New"/>
              </a:rPr>
              <a:t>,</a:t>
            </a:r>
            <a:r>
              <a:rPr lang="es-AR" sz="2000">
                <a:solidFill>
                  <a:srgbClr val="5C5C5C"/>
                </a:solidFill>
                <a:highlight>
                  <a:srgbClr val="FFD966"/>
                </a:highlight>
                <a:latin typeface="Courier New"/>
                <a:ea typeface="Courier New"/>
                <a:cs typeface="Courier New"/>
                <a:sym typeface="Courier New"/>
              </a:rPr>
              <a:t>inputConsulta</a:t>
            </a:r>
            <a:r>
              <a:rPr b="1" lang="es-AR" sz="2000">
                <a:solidFill>
                  <a:srgbClr val="FF0080"/>
                </a:solidFill>
                <a:highlight>
                  <a:srgbClr val="FFD966"/>
                </a:highlight>
                <a:latin typeface="Courier New"/>
                <a:ea typeface="Courier New"/>
                <a:cs typeface="Courier New"/>
                <a:sym typeface="Courier New"/>
              </a:rPr>
              <a:t>)</a:t>
            </a:r>
            <a:endParaRPr b="1" sz="2000">
              <a:solidFill>
                <a:srgbClr val="FF0080"/>
              </a:solidFill>
              <a:highlight>
                <a:srgbClr val="FFD966"/>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2000">
                <a:solidFill>
                  <a:srgbClr val="FF0080"/>
                </a:solidFill>
                <a:highlight>
                  <a:srgbClr val="FFD966"/>
                </a:highlight>
                <a:latin typeface="Courier New"/>
                <a:ea typeface="Courier New"/>
                <a:cs typeface="Courier New"/>
                <a:sym typeface="Courier New"/>
              </a:rPr>
              <a:t>}</a:t>
            </a:r>
            <a:r>
              <a:rPr lang="es-AR" sz="2000">
                <a:solidFill>
                  <a:srgbClr val="5C5C5C"/>
                </a:solidFill>
                <a:highlight>
                  <a:srgbClr val="FFFFFF"/>
                </a:highlight>
                <a:latin typeface="Courier New"/>
                <a:ea typeface="Courier New"/>
                <a:cs typeface="Courier New"/>
                <a:sym typeface="Courier New"/>
              </a:rPr>
              <a:t> </a:t>
            </a:r>
            <a:r>
              <a:rPr b="1" lang="es-AR" sz="2000">
                <a:solidFill>
                  <a:srgbClr val="FF0080"/>
                </a:solidFill>
                <a:highlight>
                  <a:srgbClr val="FFFFFF"/>
                </a:highlight>
                <a:latin typeface="Courier New"/>
                <a:ea typeface="Courier New"/>
                <a:cs typeface="Courier New"/>
                <a:sym typeface="Courier New"/>
              </a:rPr>
              <a:t>)</a:t>
            </a:r>
            <a:endParaRPr b="1" sz="20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2000">
                <a:solidFill>
                  <a:srgbClr val="BB7977"/>
                </a:solidFill>
                <a:highlight>
                  <a:srgbClr val="FFFFFF"/>
                </a:highlight>
                <a:latin typeface="Courier New"/>
                <a:ea typeface="Courier New"/>
                <a:cs typeface="Courier New"/>
                <a:sym typeface="Courier New"/>
              </a:rPr>
              <a:t>function</a:t>
            </a:r>
            <a:r>
              <a:rPr lang="es-AR" sz="2000">
                <a:solidFill>
                  <a:srgbClr val="5C5C5C"/>
                </a:solidFill>
                <a:highlight>
                  <a:srgbClr val="FFFFFF"/>
                </a:highlight>
                <a:latin typeface="Courier New"/>
                <a:ea typeface="Courier New"/>
                <a:cs typeface="Courier New"/>
                <a:sym typeface="Courier New"/>
              </a:rPr>
              <a:t> </a:t>
            </a:r>
            <a:r>
              <a:rPr lang="es-AR" sz="2000">
                <a:solidFill>
                  <a:srgbClr val="004466"/>
                </a:solidFill>
                <a:highlight>
                  <a:srgbClr val="FFFFFF"/>
                </a:highlight>
                <a:latin typeface="Courier New"/>
                <a:ea typeface="Courier New"/>
                <a:cs typeface="Courier New"/>
                <a:sym typeface="Courier New"/>
              </a:rPr>
              <a:t>verificarFormulario</a:t>
            </a:r>
            <a:r>
              <a:rPr b="1" lang="es-AR" sz="2000">
                <a:solidFill>
                  <a:srgbClr val="FF0080"/>
                </a:solidFill>
                <a:highlight>
                  <a:srgbClr val="FFFFFF"/>
                </a:highlight>
                <a:latin typeface="Courier New"/>
                <a:ea typeface="Courier New"/>
                <a:cs typeface="Courier New"/>
                <a:sym typeface="Courier New"/>
              </a:rPr>
              <a:t>(</a:t>
            </a:r>
            <a:r>
              <a:rPr lang="es-AR" sz="2000">
                <a:solidFill>
                  <a:srgbClr val="5C5C5C"/>
                </a:solidFill>
                <a:highlight>
                  <a:srgbClr val="FFFFFF"/>
                </a:highlight>
                <a:latin typeface="Courier New"/>
                <a:ea typeface="Courier New"/>
                <a:cs typeface="Courier New"/>
                <a:sym typeface="Courier New"/>
              </a:rPr>
              <a:t>email</a:t>
            </a:r>
            <a:r>
              <a:rPr b="1" lang="es-AR" sz="2000">
                <a:solidFill>
                  <a:srgbClr val="FF0080"/>
                </a:solidFill>
                <a:highlight>
                  <a:srgbClr val="FFFFFF"/>
                </a:highlight>
                <a:latin typeface="Courier New"/>
                <a:ea typeface="Courier New"/>
                <a:cs typeface="Courier New"/>
                <a:sym typeface="Courier New"/>
              </a:rPr>
              <a:t>,</a:t>
            </a:r>
            <a:r>
              <a:rPr lang="es-AR" sz="2000">
                <a:solidFill>
                  <a:srgbClr val="5C5C5C"/>
                </a:solidFill>
                <a:highlight>
                  <a:srgbClr val="FFFFFF"/>
                </a:highlight>
                <a:latin typeface="Courier New"/>
                <a:ea typeface="Courier New"/>
                <a:cs typeface="Courier New"/>
                <a:sym typeface="Courier New"/>
              </a:rPr>
              <a:t> consulta</a:t>
            </a:r>
            <a:r>
              <a:rPr b="1" lang="es-AR" sz="2000">
                <a:solidFill>
                  <a:srgbClr val="FF0080"/>
                </a:solidFill>
                <a:highlight>
                  <a:srgbClr val="FFFFFF"/>
                </a:highlight>
                <a:latin typeface="Courier New"/>
                <a:ea typeface="Courier New"/>
                <a:cs typeface="Courier New"/>
                <a:sym typeface="Courier New"/>
              </a:rPr>
              <a:t>)</a:t>
            </a:r>
            <a:endParaRPr b="1" sz="2000">
              <a:solidFill>
                <a:srgbClr val="FF0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s-AR" sz="2000">
                <a:solidFill>
                  <a:srgbClr val="FF0080"/>
                </a:solidFill>
                <a:highlight>
                  <a:srgbClr val="F8F8F8"/>
                </a:highlight>
                <a:latin typeface="Courier New"/>
                <a:ea typeface="Courier New"/>
                <a:cs typeface="Courier New"/>
                <a:sym typeface="Courier New"/>
              </a:rPr>
              <a:t>{</a:t>
            </a:r>
            <a:r>
              <a:rPr b="1" lang="es-AR" sz="2000">
                <a:solidFill>
                  <a:srgbClr val="FF0080"/>
                </a:solidFill>
                <a:highlight>
                  <a:srgbClr val="FFFFFF"/>
                </a:highlight>
                <a:latin typeface="Courier New"/>
                <a:ea typeface="Courier New"/>
                <a:cs typeface="Courier New"/>
                <a:sym typeface="Courier New"/>
              </a:rPr>
              <a:t>...</a:t>
            </a:r>
            <a:endParaRPr sz="2000">
              <a:solidFill>
                <a:srgbClr val="5C5C5C"/>
              </a:solidFill>
              <a:latin typeface="Consolas"/>
              <a:ea typeface="Consolas"/>
              <a:cs typeface="Consolas"/>
              <a:sym typeface="Consolas"/>
            </a:endParaRPr>
          </a:p>
        </p:txBody>
      </p:sp>
      <p:sp>
        <p:nvSpPr>
          <p:cNvPr id="266" name="Google Shape;266;p31"/>
          <p:cNvSpPr txBox="1"/>
          <p:nvPr/>
        </p:nvSpPr>
        <p:spPr>
          <a:xfrm>
            <a:off x="4741825" y="2965275"/>
            <a:ext cx="4300800" cy="11709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AR" sz="1800"/>
              <a:t>Una nueva función anónim</a:t>
            </a:r>
            <a:r>
              <a:rPr lang="es-AR" sz="1800"/>
              <a:t>a que</a:t>
            </a:r>
            <a:r>
              <a:rPr lang="es-AR" sz="1800"/>
              <a:t> llama a verificarFormulario con sus parámetros, es igual al </a:t>
            </a:r>
            <a:r>
              <a:rPr b="1" lang="es-AR" sz="1800"/>
              <a:t>verificarSinParametros</a:t>
            </a:r>
            <a:endParaRPr b="1" sz="1800"/>
          </a:p>
        </p:txBody>
      </p:sp>
      <p:cxnSp>
        <p:nvCxnSpPr>
          <p:cNvPr id="267" name="Google Shape;267;p31"/>
          <p:cNvCxnSpPr>
            <a:endCxn id="266" idx="2"/>
          </p:cNvCxnSpPr>
          <p:nvPr/>
        </p:nvCxnSpPr>
        <p:spPr>
          <a:xfrm flipH="1" rot="10800000">
            <a:off x="6581125" y="4136175"/>
            <a:ext cx="311100" cy="474000"/>
          </a:xfrm>
          <a:prstGeom prst="straightConnector1">
            <a:avLst/>
          </a:prstGeom>
          <a:noFill/>
          <a:ln cap="flat" cmpd="sng" w="19050">
            <a:solidFill>
              <a:schemeClr val="dk2"/>
            </a:solidFill>
            <a:prstDash val="solid"/>
            <a:round/>
            <a:headEnd len="med" w="med" type="none"/>
            <a:tailEnd len="med" w="med" type="triangle"/>
          </a:ln>
        </p:spPr>
      </p:cxnSp>
      <p:sp>
        <p:nvSpPr>
          <p:cNvPr id="268" name="Google Shape;268;p31"/>
          <p:cNvSpPr txBox="1"/>
          <p:nvPr/>
        </p:nvSpPr>
        <p:spPr>
          <a:xfrm>
            <a:off x="5270875" y="6409950"/>
            <a:ext cx="38730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u="sng">
                <a:solidFill>
                  <a:schemeClr val="hlink"/>
                </a:solidFill>
                <a:hlinkClick r:id="rId4"/>
              </a:rPr>
              <a:t>https://codepen.io/webUnicen/pen/qmZOaV</a:t>
            </a:r>
            <a:endParaRPr/>
          </a:p>
        </p:txBody>
      </p:sp>
      <p:pic>
        <p:nvPicPr>
          <p:cNvPr id="269" name="Google Shape;269;p31"/>
          <p:cNvPicPr preferRelativeResize="0"/>
          <p:nvPr/>
        </p:nvPicPr>
        <p:blipFill>
          <a:blip r:embed="rId5">
            <a:alphaModFix/>
          </a:blip>
          <a:stretch>
            <a:fillRect/>
          </a:stretch>
        </p:blipFill>
        <p:spPr>
          <a:xfrm>
            <a:off x="4586072" y="6211200"/>
            <a:ext cx="684802" cy="64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P-2019">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