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2" r:id="rId4"/>
    <p:sldMasterId id="214748369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5" name="Francisco Serrano"/>
  <p:cmAuthor clrIdx="1" id="1" initials="" lastIdx="1" name="Javier Dottor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8-31T17:48:07.891">
    <p:pos x="396" y="964"/>
    <p:text>en la demo en vivo se podría mostrar que se puede escribir "nest g controller producto"</p:text>
  </p:cm>
  <p:cm authorId="1" idx="1" dt="2019-08-31T16:02:23.591">
    <p:pos x="6000" y="0"/>
    <p:text>esto es la forma correcta de hacerlo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9-08-31T17:50:25.922">
    <p:pos x="585" y="2523"/>
    <p:text>lo que está en el constructor conviene por ahora decir que "mágicamente se crea (DI) cuando hacemos el run"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19-08-31T17:51:25.216">
    <p:pos x="396" y="964"/>
    <p:text>aclarar que es un concepto que también se usa para testear, así no se confunden el día de mañana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4" dt="2019-08-31T17:54:15.616">
    <p:pos x="396" y="173"/>
    <p:text>creo que también les serviría que creen un servicio y un controller de una clase libro, y que le peguen desde el browser/postman, así se chocan con el tema de las rutas</p:text>
  </p:cm>
  <p:cm authorId="0" idx="5" dt="2019-08-31T17:54:15.616">
    <p:pos x="396" y="173"/>
    <p:text>por ejemplo, si en el controller tocan el string que está en el decorator, cambia la forma en que le tienen que pegar al ep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33ab53845fe7876_19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33ab53845fe7876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6053896fd1_0_21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6053896fd1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un problema simple puede ser demasiado.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Tiene que ser un lenguaje Orientado a Objetos.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6053896fd1_0_21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6053896fd1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4073edbe7_0_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4073edbe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41a40122c0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41a40122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4073edbe7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4073edbe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41a40122c0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41a40122c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41a40122c0_0_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41a40122c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4073edbe7_0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34073edbe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6053896fd1_0_20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6053896fd1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4073edbe7_0_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4073edbe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33ab53845fe7876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33ab53845fe787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4073edbe7_0_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4073edbe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fd8960fb8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fd8960fb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053896fd1_0_2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6053896fd1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6053896fd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6053896f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6053896fd1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6053896f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6f61fb3a1_0_11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6f61fb3a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resource is an object with a type, associated data, relationships to other resources, and a set of methods that operate on it.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4de3049fb_0_4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4de3049f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e1940d6be_0_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e1940d6b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d9c73ddd6_0_16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d9c73ddd6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" name="Google Shape;17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paso">
  <p:cSld name="Filmina - Repas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6" name="Google Shape;106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9" name="Google Shape;109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0" name="Google Shape;110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2" name="Google Shape;112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type="title"/>
          </p:nvPr>
        </p:nvSpPr>
        <p:spPr>
          <a:xfrm>
            <a:off x="628650" y="29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1" type="body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2" type="body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1" type="body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14"/>
          <p:cNvSpPr txBox="1"/>
          <p:nvPr>
            <p:ph idx="2" type="body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3" type="body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14"/>
          <p:cNvSpPr txBox="1"/>
          <p:nvPr>
            <p:ph idx="4" type="body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5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pacio en blanco" showMasterSp="0">
  <p:cSld name="Espacio en blanco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7" name="Google Shape;147;p17"/>
          <p:cNvSpPr txBox="1"/>
          <p:nvPr>
            <p:ph idx="2" type="body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17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4" name="Google Shape;154;p18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628650" y="20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1" type="body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 rot="5400000">
            <a:off x="4647000" y="2706750"/>
            <a:ext cx="57651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 rot="5400000">
            <a:off x="646425" y="792150"/>
            <a:ext cx="57651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" name="Google Shape;26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_HEADER_1">
    <p:bg>
      <p:bgPr>
        <a:solidFill>
          <a:schemeClr val="dk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0" y="4005064"/>
            <a:ext cx="110700" cy="28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p21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/>
          <p:nvPr/>
        </p:nvSpPr>
        <p:spPr>
          <a:xfrm>
            <a:off x="0" y="666875"/>
            <a:ext cx="110700" cy="619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2"/>
          <p:cNvSpPr txBox="1"/>
          <p:nvPr>
            <p:ph type="title"/>
          </p:nvPr>
        </p:nvSpPr>
        <p:spPr>
          <a:xfrm>
            <a:off x="110625" y="-1"/>
            <a:ext cx="90333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8" name="Google Shape;178;p22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0" y="646977"/>
            <a:ext cx="86922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 1">
  <p:cSld name="MAIN_POINT">
    <p:bg>
      <p:bgPr>
        <a:solidFill>
          <a:schemeClr val="accen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/>
          <p:nvPr/>
        </p:nvSpPr>
        <p:spPr>
          <a:xfrm>
            <a:off x="101275" y="116640"/>
            <a:ext cx="8948400" cy="6625200"/>
          </a:xfrm>
          <a:prstGeom prst="rect">
            <a:avLst/>
          </a:prstGeom>
          <a:solidFill>
            <a:srgbClr val="E1E1E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3"/>
          <p:cNvSpPr txBox="1"/>
          <p:nvPr>
            <p:ph type="title"/>
          </p:nvPr>
        </p:nvSpPr>
        <p:spPr>
          <a:xfrm>
            <a:off x="483600" y="215250"/>
            <a:ext cx="81768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i="0" sz="3200" u="none" cap="none" strike="noStrike">
                <a:solidFill>
                  <a:schemeClr val="accent1"/>
                </a:solidFill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1">
  <p:cSld name="SECTION_HEADER_2">
    <p:bg>
      <p:bgPr>
        <a:solidFill>
          <a:schemeClr val="dk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oogle Shape;186;p25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p25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8" name="Google Shape;188;p25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00" name="Google Shape;200;p27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01" name="Google Shape;201;p27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2" name="Google Shape;202;p27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03" name="Google Shape;203;p27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27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05" name="Google Shape;205;p27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6" name="Google Shape;206;p27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07" name="Google Shape;207;p27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28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10" name="Google Shape;210;p28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8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212" name="Google Shape;212;p2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2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28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Conceptos">
  <p:cSld name="Título - Conceptos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18" name="Google Shape;218;p29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19" name="Google Shape;219;p29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0" name="Google Shape;220;p29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21" name="Google Shape;221;p29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29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23" name="Google Shape;223;p29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4" name="Google Shape;224;p29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25" name="Google Shape;225;p29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Conceptos">
  <p:cSld name="Filmina - Conceptos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0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29" name="Google Shape;229;p3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1" name="Google Shape;231;p30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32" name="Google Shape;232;p30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30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234" name="Google Shape;234;p30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35" name="Google Shape;235;p30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Ejercicios">
  <p:cSld name="Título - Ejercicios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38" name="Google Shape;238;p31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39" name="Google Shape;239;p31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0" name="Google Shape;240;p31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41" name="Google Shape;241;p31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31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43" name="Google Shape;243;p31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4" name="Google Shape;244;p31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45" name="Google Shape;245;p31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Conceptos">
  <p:cSld name="Título - Concepto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34" name="Google Shape;34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5" name="Google Shape;35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Ejercicios">
  <p:cSld name="Filmina - Ejercicios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48" name="Google Shape;248;p32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49" name="Google Shape;249;p3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3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1" name="Google Shape;251;p32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52" name="Google Shape;252;p32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253" name="Google Shape;253;p32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254" name="Google Shape;254;p32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55" name="Google Shape;255;p32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solución">
  <p:cSld name="Título - Resolución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58" name="Google Shape;258;p33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59" name="Google Shape;259;p33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0" name="Google Shape;260;p33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61" name="Google Shape;261;p33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33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63" name="Google Shape;263;p33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4" name="Google Shape;264;p33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65" name="Google Shape;265;p33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solución">
  <p:cSld name="Filmina - Resolución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8" name="Google Shape;268;p34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9" name="Google Shape;269;p34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34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271" name="Google Shape;271;p34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72" name="Google Shape;272;p34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73" name="Google Shape;273;p34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74" name="Google Shape;274;p34"/>
          <p:cNvSpPr txBox="1"/>
          <p:nvPr>
            <p:ph idx="12" type="sldNum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34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paso">
  <p:cSld name="Título - Repaso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278" name="Google Shape;278;p35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9" name="Google Shape;279;p35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80" name="Google Shape;280;p35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35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282" name="Google Shape;282;p35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83" name="Google Shape;283;p35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35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85" name="Google Shape;285;p35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6" name="Google Shape;286;p35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87" name="Google Shape;287;p35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paso">
  <p:cSld name="Filmina - Repaso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90" name="Google Shape;290;p36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91" name="Google Shape;291;p3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3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3" name="Google Shape;293;p36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94" name="Google Shape;294;p36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6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296" name="Google Shape;296;p36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97" name="Google Shape;297;p36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 txBox="1"/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37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1" name="Google Shape;301;p3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3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628650" y="29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6" name="Google Shape;306;p38"/>
          <p:cNvSpPr txBox="1"/>
          <p:nvPr>
            <p:ph idx="2" type="body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7" name="Google Shape;307;p3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3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"/>
          <p:cNvSpPr txBox="1"/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9"/>
          <p:cNvSpPr txBox="1"/>
          <p:nvPr>
            <p:ph idx="1" type="body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12" name="Google Shape;312;p39"/>
          <p:cNvSpPr txBox="1"/>
          <p:nvPr>
            <p:ph idx="2" type="body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3" name="Google Shape;313;p39"/>
          <p:cNvSpPr txBox="1"/>
          <p:nvPr>
            <p:ph idx="3" type="body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14" name="Google Shape;314;p39"/>
          <p:cNvSpPr txBox="1"/>
          <p:nvPr>
            <p:ph idx="4" type="body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5" name="Google Shape;315;p3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3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0"/>
          <p:cNvSpPr txBox="1"/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40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4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1" name="Google Shape;321;p4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pacio en blanco" showMasterSp="0">
  <p:cSld name="Espacio en blanco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1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4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Conceptos">
  <p:cSld name="Filmina - Concepto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8" name="Google Shape;48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2"/>
          <p:cNvSpPr txBox="1"/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42"/>
          <p:cNvSpPr txBox="1"/>
          <p:nvPr>
            <p:ph idx="1" type="body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28" name="Google Shape;328;p42"/>
          <p:cNvSpPr txBox="1"/>
          <p:nvPr>
            <p:ph idx="2" type="body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29" name="Google Shape;329;p42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4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4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3"/>
          <p:cNvSpPr txBox="1"/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43"/>
          <p:cNvSpPr txBox="1"/>
          <p:nvPr>
            <p:ph idx="1" type="body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35" name="Google Shape;335;p43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4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7" name="Google Shape;337;p4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4"/>
          <p:cNvSpPr txBox="1"/>
          <p:nvPr>
            <p:ph type="title"/>
          </p:nvPr>
        </p:nvSpPr>
        <p:spPr>
          <a:xfrm>
            <a:off x="628650" y="20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44"/>
          <p:cNvSpPr txBox="1"/>
          <p:nvPr>
            <p:ph idx="1" type="body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1" name="Google Shape;341;p44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4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4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5"/>
          <p:cNvSpPr txBox="1"/>
          <p:nvPr>
            <p:ph type="title"/>
          </p:nvPr>
        </p:nvSpPr>
        <p:spPr>
          <a:xfrm rot="5400000">
            <a:off x="4647000" y="2706750"/>
            <a:ext cx="57651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45"/>
          <p:cNvSpPr txBox="1"/>
          <p:nvPr>
            <p:ph idx="1" type="body"/>
          </p:nvPr>
        </p:nvSpPr>
        <p:spPr>
          <a:xfrm rot="5400000">
            <a:off x="646425" y="792150"/>
            <a:ext cx="57651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7" name="Google Shape;347;p45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4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9" name="Google Shape;349;p4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4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53" name="Google Shape;353;p4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Ejercicios">
  <p:cSld name="Título - Ejercicio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54" name="Google Shape;54;p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55" name="Google Shape;55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9" name="Google Shape;59;p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1" name="Google Shape;61;p6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Ejercicios">
  <p:cSld name="Filmina - Ejercici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4" name="Google Shape;64;p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68" name="Google Shape;68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0" name="Google Shape;70;p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solución">
  <p:cSld name="Título - Resolució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4" name="Google Shape;74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5" name="Google Shape;75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Google Shape;79;p8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1" name="Google Shape;81;p8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solución">
  <p:cSld name="Filmina - Resolu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5" name="Google Shape;85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87" name="Google Shape;87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paso">
  <p:cSld name="Título - Repas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96" name="Google Shape;96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98" name="Google Shape;98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1" name="Google Shape;101;p10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3" name="Google Shape;103;p10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theme" Target="../theme/theme3.xml"/><Relationship Id="rId25" Type="http://schemas.openxmlformats.org/officeDocument/2006/relationships/slideLayout" Target="../slideLayouts/slideLayout24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3.xml"/><Relationship Id="rId22" Type="http://schemas.openxmlformats.org/officeDocument/2006/relationships/theme" Target="../theme/theme2.xml"/><Relationship Id="rId21" Type="http://schemas.openxmlformats.org/officeDocument/2006/relationships/slideLayout" Target="../slideLayouts/slideLayout44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9" name="Google Shape;9;p1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2" name="Google Shape;12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91" name="Google Shape;191;p26"/>
          <p:cNvSpPr txBox="1"/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193" name="Google Shape;193;p26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5" name="Google Shape;195;p26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96" name="Google Shape;196;p26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6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localhost:3000/producto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1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comments" Target="../comments/comment2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localhost:3000/productos" TargetMode="External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comments" Target="../comments/comment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comments" Target="../comments/comment4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twitter.com/starwar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7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Rutas y APIs</a:t>
            </a:r>
            <a:endParaRPr/>
          </a:p>
        </p:txBody>
      </p:sp>
      <p:sp>
        <p:nvSpPr>
          <p:cNvPr id="359" name="Google Shape;359;p47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</a:t>
            </a:r>
            <a:endParaRPr/>
          </a:p>
        </p:txBody>
      </p:sp>
      <p:sp>
        <p:nvSpPr>
          <p:cNvPr id="419" name="Google Shape;419;p56"/>
          <p:cNvSpPr txBox="1"/>
          <p:nvPr>
            <p:ph idx="4294967295" type="body"/>
          </p:nvPr>
        </p:nvSpPr>
        <p:spPr>
          <a:xfrm>
            <a:off x="311700" y="1496100"/>
            <a:ext cx="8520600" cy="492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Seleccionar el PATH a donde redireccionaremos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Consiste en poder usar los datos de la URL como si fueran parámetros que se le pasan al servidor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Entonces podemos usarlos como queramos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Implica romper la lógica de “cada URL es un archivo”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550" y="2548300"/>
            <a:ext cx="6629400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5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Diagramas de flujo</a:t>
            </a:r>
            <a:endParaRPr/>
          </a:p>
        </p:txBody>
      </p:sp>
      <p:sp>
        <p:nvSpPr>
          <p:cNvPr id="426" name="Google Shape;426;p57"/>
          <p:cNvSpPr txBox="1"/>
          <p:nvPr/>
        </p:nvSpPr>
        <p:spPr>
          <a:xfrm>
            <a:off x="7469175" y="1358925"/>
            <a:ext cx="1489500" cy="122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Estado final (fin de flujo)</a:t>
            </a:r>
            <a:endParaRPr sz="2400"/>
          </a:p>
        </p:txBody>
      </p:sp>
      <p:cxnSp>
        <p:nvCxnSpPr>
          <p:cNvPr id="427" name="Google Shape;427;p57"/>
          <p:cNvCxnSpPr/>
          <p:nvPr/>
        </p:nvCxnSpPr>
        <p:spPr>
          <a:xfrm flipH="1">
            <a:off x="7646625" y="2579325"/>
            <a:ext cx="567300" cy="1244100"/>
          </a:xfrm>
          <a:prstGeom prst="straightConnector1">
            <a:avLst/>
          </a:prstGeom>
          <a:noFill/>
          <a:ln cap="flat" cmpd="sng" w="9525">
            <a:solidFill>
              <a:srgbClr val="7F6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8" name="Google Shape;428;p57"/>
          <p:cNvCxnSpPr/>
          <p:nvPr/>
        </p:nvCxnSpPr>
        <p:spPr>
          <a:xfrm flipH="1">
            <a:off x="7690425" y="2579325"/>
            <a:ext cx="523500" cy="493800"/>
          </a:xfrm>
          <a:prstGeom prst="straightConnector1">
            <a:avLst/>
          </a:prstGeom>
          <a:noFill/>
          <a:ln cap="flat" cmpd="sng" w="9525">
            <a:solidFill>
              <a:srgbClr val="7F6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9" name="Google Shape;429;p57"/>
          <p:cNvSpPr txBox="1"/>
          <p:nvPr/>
        </p:nvSpPr>
        <p:spPr>
          <a:xfrm>
            <a:off x="83725" y="1358918"/>
            <a:ext cx="2208000" cy="14775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Estado inicial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(inicio del flujo)</a:t>
            </a:r>
            <a:endParaRPr sz="2400"/>
          </a:p>
        </p:txBody>
      </p:sp>
      <p:cxnSp>
        <p:nvCxnSpPr>
          <p:cNvPr id="430" name="Google Shape;430;p57"/>
          <p:cNvCxnSpPr>
            <a:stCxn id="429" idx="2"/>
          </p:cNvCxnSpPr>
          <p:nvPr/>
        </p:nvCxnSpPr>
        <p:spPr>
          <a:xfrm>
            <a:off x="1187725" y="2836418"/>
            <a:ext cx="322800" cy="645900"/>
          </a:xfrm>
          <a:prstGeom prst="straightConnector1">
            <a:avLst/>
          </a:prstGeom>
          <a:noFill/>
          <a:ln cap="flat" cmpd="sng" w="9525">
            <a:solidFill>
              <a:srgbClr val="7F6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1" name="Google Shape;431;p57"/>
          <p:cNvSpPr txBox="1"/>
          <p:nvPr/>
        </p:nvSpPr>
        <p:spPr>
          <a:xfrm>
            <a:off x="1510525" y="5133600"/>
            <a:ext cx="2434800" cy="122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Condición (IF)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(Equipos - hardware)</a:t>
            </a:r>
            <a:endParaRPr sz="2400"/>
          </a:p>
        </p:txBody>
      </p:sp>
      <p:cxnSp>
        <p:nvCxnSpPr>
          <p:cNvPr id="432" name="Google Shape;432;p57"/>
          <p:cNvCxnSpPr>
            <a:stCxn id="431" idx="0"/>
          </p:cNvCxnSpPr>
          <p:nvPr/>
        </p:nvCxnSpPr>
        <p:spPr>
          <a:xfrm flipH="1" rot="10800000">
            <a:off x="2727925" y="3656100"/>
            <a:ext cx="820500" cy="1477500"/>
          </a:xfrm>
          <a:prstGeom prst="straightConnector1">
            <a:avLst/>
          </a:prstGeom>
          <a:noFill/>
          <a:ln cap="flat" cmpd="sng" w="9525">
            <a:solidFill>
              <a:srgbClr val="7F6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3" name="Google Shape;433;p57"/>
          <p:cNvSpPr txBox="1"/>
          <p:nvPr/>
        </p:nvSpPr>
        <p:spPr>
          <a:xfrm>
            <a:off x="6102250" y="5508650"/>
            <a:ext cx="2127300" cy="122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Actividades (código ejecutado)</a:t>
            </a:r>
            <a:endParaRPr sz="2400"/>
          </a:p>
        </p:txBody>
      </p:sp>
      <p:cxnSp>
        <p:nvCxnSpPr>
          <p:cNvPr id="434" name="Google Shape;434;p57"/>
          <p:cNvCxnSpPr>
            <a:stCxn id="433" idx="0"/>
          </p:cNvCxnSpPr>
          <p:nvPr/>
        </p:nvCxnSpPr>
        <p:spPr>
          <a:xfrm rot="10800000">
            <a:off x="5882500" y="4699850"/>
            <a:ext cx="1283400" cy="808800"/>
          </a:xfrm>
          <a:prstGeom prst="straightConnector1">
            <a:avLst/>
          </a:prstGeom>
          <a:noFill/>
          <a:ln cap="flat" cmpd="sng" w="9525">
            <a:solidFill>
              <a:srgbClr val="7F6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5" name="Google Shape;435;p57"/>
          <p:cNvCxnSpPr/>
          <p:nvPr/>
        </p:nvCxnSpPr>
        <p:spPr>
          <a:xfrm flipH="1">
            <a:off x="7697625" y="2579325"/>
            <a:ext cx="516300" cy="1899900"/>
          </a:xfrm>
          <a:prstGeom prst="straightConnector1">
            <a:avLst/>
          </a:prstGeom>
          <a:noFill/>
          <a:ln cap="flat" cmpd="sng" w="9525">
            <a:solidFill>
              <a:srgbClr val="7F6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 vamos a crear?</a:t>
            </a:r>
            <a:endParaRPr/>
          </a:p>
        </p:txBody>
      </p:sp>
      <p:sp>
        <p:nvSpPr>
          <p:cNvPr id="441" name="Google Shape;441;p58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Vamos a agregar un servicio a nuestro proyecto Nest que nos provea un listado de productos.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Endpoint: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http://localhost:3000/productos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Para esto, dentro de la carpeta src vamos a crear una nueva (producto) que contenga el controller y el servicio que se van a encargar de manejar el request.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Crear un servicio</a:t>
            </a:r>
            <a:endParaRPr/>
          </a:p>
        </p:txBody>
      </p:sp>
      <p:sp>
        <p:nvSpPr>
          <p:cNvPr id="447" name="Google Shape;447;p59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Vamos a usar la generación de código automática de NestJS.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En la raiz del proyecto ejecutamos: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nest generate controller producto</a:t>
            </a:r>
            <a:endParaRPr sz="3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nest generate service producto</a:t>
            </a:r>
            <a:endParaRPr sz="3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Esto nos crea archivos en la carpeta </a:t>
            </a:r>
            <a:r>
              <a:rPr lang="en">
                <a:highlight>
                  <a:srgbClr val="A2C4C9"/>
                </a:highlight>
              </a:rPr>
              <a:t>src/producto</a:t>
            </a:r>
            <a:endParaRPr>
              <a:highlight>
                <a:srgbClr val="A2C4C9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0"/>
          <p:cNvSpPr txBox="1"/>
          <p:nvPr>
            <p:ph type="title"/>
          </p:nvPr>
        </p:nvSpPr>
        <p:spPr>
          <a:xfrm>
            <a:off x="628663" y="-1053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Crear un servicio</a:t>
            </a:r>
            <a:endParaRPr/>
          </a:p>
        </p:txBody>
      </p:sp>
      <p:sp>
        <p:nvSpPr>
          <p:cNvPr id="453" name="Google Shape;453;p60"/>
          <p:cNvSpPr txBox="1"/>
          <p:nvPr>
            <p:ph idx="1" type="body"/>
          </p:nvPr>
        </p:nvSpPr>
        <p:spPr>
          <a:xfrm>
            <a:off x="159800" y="899900"/>
            <a:ext cx="8868900" cy="601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n src/producto/producto.service.ts le agregamos el código específico de la clase:</a:t>
            </a:r>
            <a:endParaRPr/>
          </a:p>
          <a:p>
            <a:pPr indent="0" lvl="0" marL="18288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 Injectable } </a:t>
            </a:r>
            <a:r>
              <a:rPr lang="en" sz="24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'@nestjs/common'</a:t>
            </a:r>
            <a:r>
              <a:rPr lang="en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" sz="2400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Injectable</a:t>
            </a:r>
            <a:r>
              <a:rPr lang="en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ProductoService</a:t>
            </a:r>
            <a:r>
              <a:rPr lang="en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4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//ACA VA EL CODIGO ESPECÍFICO</a:t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/>
          </a:p>
        </p:txBody>
      </p:sp>
      <p:sp>
        <p:nvSpPr>
          <p:cNvPr id="454" name="Google Shape;454;p60"/>
          <p:cNvSpPr/>
          <p:nvPr/>
        </p:nvSpPr>
        <p:spPr>
          <a:xfrm>
            <a:off x="2317500" y="3828125"/>
            <a:ext cx="5749500" cy="702600"/>
          </a:xfrm>
          <a:prstGeom prst="rect">
            <a:avLst/>
          </a:prstGeom>
          <a:solidFill>
            <a:srgbClr val="543390">
              <a:alpha val="21230"/>
            </a:srgbClr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1"/>
          <p:cNvSpPr txBox="1"/>
          <p:nvPr>
            <p:ph type="title"/>
          </p:nvPr>
        </p:nvSpPr>
        <p:spPr>
          <a:xfrm>
            <a:off x="628663" y="-1053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</a:t>
            </a:r>
            <a:r>
              <a:rPr lang="en"/>
              <a:t> del servicio</a:t>
            </a:r>
            <a:endParaRPr/>
          </a:p>
        </p:txBody>
      </p:sp>
      <p:sp>
        <p:nvSpPr>
          <p:cNvPr id="460" name="Google Shape;460;p61"/>
          <p:cNvSpPr txBox="1"/>
          <p:nvPr>
            <p:ph idx="1" type="body"/>
          </p:nvPr>
        </p:nvSpPr>
        <p:spPr>
          <a:xfrm>
            <a:off x="159800" y="899900"/>
            <a:ext cx="8868900" cy="601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4292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0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readonly</a:t>
            </a: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CANTIDAD_PRODUCTOS </a:t>
            </a:r>
            <a:r>
              <a:rPr lang="en" sz="20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0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getProducto()</a:t>
            </a:r>
            <a:r>
              <a:rPr lang="en" sz="20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any</a:t>
            </a: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0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20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productos </a:t>
            </a:r>
            <a:r>
              <a:rPr lang="en" sz="20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[];</a:t>
            </a:r>
            <a:endParaRPr sz="20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20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0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20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 </a:t>
            </a:r>
            <a:r>
              <a:rPr lang="en" sz="20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ProductoService.</a:t>
            </a:r>
            <a:r>
              <a:rPr lang="en" sz="20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CANTIDAD_PRODUCTOS</a:t>
            </a: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</a:t>
            </a:r>
            <a:r>
              <a:rPr lang="en" sz="20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0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20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producto </a:t>
            </a:r>
            <a:r>
              <a:rPr lang="en" sz="20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0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20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'producto_nombre'</a:t>
            </a: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20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'producto_'</a:t>
            </a: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i,</a:t>
            </a:r>
            <a:endParaRPr sz="20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20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'precio'</a:t>
            </a: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20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floor</a:t>
            </a: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20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};</a:t>
            </a:r>
            <a:endParaRPr sz="20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productos.</a:t>
            </a:r>
            <a:r>
              <a:rPr lang="en" sz="20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push</a:t>
            </a: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(producto);</a:t>
            </a:r>
            <a:endParaRPr sz="20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20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20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productos;</a:t>
            </a:r>
            <a:endParaRPr sz="20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20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Crear un Controller</a:t>
            </a:r>
            <a:endParaRPr/>
          </a:p>
        </p:txBody>
      </p:sp>
      <p:sp>
        <p:nvSpPr>
          <p:cNvPr id="466" name="Google Shape;466;p62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/>
              <a:t>En </a:t>
            </a:r>
            <a:r>
              <a:rPr lang="en" sz="3000"/>
              <a:t>src/producto/producto.controller.ts:</a:t>
            </a:r>
            <a:endParaRPr sz="3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 Controller, Get } </a:t>
            </a:r>
            <a:r>
              <a:rPr lang="en" sz="1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'@nestjs/common'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 ProductoService } </a:t>
            </a:r>
            <a:r>
              <a:rPr lang="en" sz="1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'./producto.service'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" sz="1800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Controller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'productos'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ProductoController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constructor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E3620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productoService</a:t>
            </a:r>
            <a:r>
              <a:rPr lang="en" sz="1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ProductoService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{}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@</a:t>
            </a:r>
            <a:r>
              <a:rPr lang="en" sz="1800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getProducto()</a:t>
            </a:r>
            <a:r>
              <a:rPr lang="en" sz="1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.productoService.</a:t>
            </a:r>
            <a:r>
              <a:rPr lang="en" sz="1800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getProducto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7" name="Google Shape;467;p62"/>
          <p:cNvSpPr/>
          <p:nvPr/>
        </p:nvSpPr>
        <p:spPr>
          <a:xfrm>
            <a:off x="930050" y="4006525"/>
            <a:ext cx="7585200" cy="2010600"/>
          </a:xfrm>
          <a:prstGeom prst="rect">
            <a:avLst/>
          </a:prstGeom>
          <a:solidFill>
            <a:srgbClr val="543390">
              <a:alpha val="21230"/>
            </a:srgbClr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app.module.js</a:t>
            </a:r>
            <a:endParaRPr/>
          </a:p>
        </p:txBody>
      </p:sp>
      <p:sp>
        <p:nvSpPr>
          <p:cNvPr id="473" name="Google Shape;473;p63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Los comandos que ejecutamos modificaron nuestro archivo app.module.js para agregar el controller y el servicio.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 importan los archivos creados:</a:t>
            </a:r>
            <a:endParaRPr/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 ProductoController } </a:t>
            </a:r>
            <a:r>
              <a:rPr lang="en" sz="14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'./producto/producto.controller'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 ProductoService } </a:t>
            </a:r>
            <a:r>
              <a:rPr lang="en" sz="14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'./producto/producto.service'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 agregan en @Module como controller y provider: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controllers: [AppController</a:t>
            </a:r>
            <a:r>
              <a:rPr lang="en" sz="1400">
                <a:solidFill>
                  <a:srgbClr val="24292E"/>
                </a:solidFill>
                <a:highlight>
                  <a:srgbClr val="ACF2BD"/>
                </a:highlight>
                <a:latin typeface="Consolas"/>
                <a:ea typeface="Consolas"/>
                <a:cs typeface="Consolas"/>
                <a:sym typeface="Consolas"/>
              </a:rPr>
              <a:t>, ProductoController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providers: [AppService</a:t>
            </a:r>
            <a:r>
              <a:rPr lang="en" sz="1400">
                <a:solidFill>
                  <a:srgbClr val="24292E"/>
                </a:solidFill>
                <a:highlight>
                  <a:srgbClr val="ACF2BD"/>
                </a:highlight>
                <a:latin typeface="Consolas"/>
                <a:ea typeface="Consolas"/>
                <a:cs typeface="Consolas"/>
                <a:sym typeface="Consolas"/>
              </a:rPr>
              <a:t>, ProductoService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Probando el servicio</a:t>
            </a:r>
            <a:endParaRPr/>
          </a:p>
        </p:txBody>
      </p:sp>
      <p:sp>
        <p:nvSpPr>
          <p:cNvPr id="479" name="Google Shape;479;p64"/>
          <p:cNvSpPr txBox="1"/>
          <p:nvPr>
            <p:ph idx="1" type="body"/>
          </p:nvPr>
        </p:nvSpPr>
        <p:spPr>
          <a:xfrm>
            <a:off x="628650" y="1530725"/>
            <a:ext cx="8240100" cy="265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Si corremos nuestro proyecto (npm run start:dev) y abrimos la url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http://localhost:3000/productos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Vamos a ver desde el navegador la respuesta del servidor generada en product.service.ts</a:t>
            </a:r>
            <a:endParaRPr/>
          </a:p>
        </p:txBody>
      </p:sp>
      <p:pic>
        <p:nvPicPr>
          <p:cNvPr id="480" name="Google Shape;480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874" y="4640775"/>
            <a:ext cx="8701649" cy="13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Llamando al servicio desde el Front</a:t>
            </a:r>
            <a:endParaRPr/>
          </a:p>
        </p:txBody>
      </p:sp>
      <p:sp>
        <p:nvSpPr>
          <p:cNvPr id="486" name="Google Shape;486;p65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Hasta ahora </a:t>
            </a:r>
            <a:r>
              <a:rPr lang="en"/>
              <a:t>usábamos</a:t>
            </a:r>
            <a:r>
              <a:rPr lang="en"/>
              <a:t> solo un </a:t>
            </a:r>
            <a:r>
              <a:rPr lang="en"/>
              <a:t>mock </a:t>
            </a:r>
            <a:r>
              <a:rPr lang="en"/>
              <a:t>para simular la respuesta del servidor, ahora vamos a cambiar la url en el fetch para llamar al servicio que creamos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4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load</a:t>
            </a:r>
            <a:r>
              <a:rPr lang="en" sz="2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endParaRPr sz="24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4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fetch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24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/productos</a:t>
            </a:r>
            <a:r>
              <a:rPr lang="en" sz="2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i="1" sz="2400">
              <a:solidFill>
                <a:srgbClr val="AAAA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compras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2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24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2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4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mostrarTablaCompras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2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Servidor estático vs dinámico</a:t>
            </a:r>
            <a:endParaRPr/>
          </a:p>
        </p:txBody>
      </p:sp>
      <p:sp>
        <p:nvSpPr>
          <p:cNvPr id="365" name="Google Shape;365;p48"/>
          <p:cNvSpPr txBox="1"/>
          <p:nvPr>
            <p:ph idx="4294967295" type="body"/>
          </p:nvPr>
        </p:nvSpPr>
        <p:spPr>
          <a:xfrm>
            <a:off x="311700" y="1614725"/>
            <a:ext cx="8520600" cy="480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Mostrar un archivo estático (sea HTML, CSS, JS, o JSON) podemos hacerlo con sitios estáticos como hemos hecho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Pero…  en </a:t>
            </a:r>
            <a:r>
              <a:rPr lang="en"/>
              <a:t>algún</a:t>
            </a:r>
            <a:r>
              <a:rPr lang="en"/>
              <a:t> momento necesitamos ejecutar código en el servidor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Ejercicios</a:t>
            </a:r>
            <a:endParaRPr/>
          </a:p>
        </p:txBody>
      </p:sp>
      <p:sp>
        <p:nvSpPr>
          <p:cNvPr id="492" name="Google Shape;492;p66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1 - Modificar el servicio existente para que </a:t>
            </a:r>
            <a:r>
              <a:rPr lang="en"/>
              <a:t>además</a:t>
            </a:r>
            <a:r>
              <a:rPr lang="en"/>
              <a:t> de devolver el nombre del producto y el precio </a:t>
            </a:r>
            <a:r>
              <a:rPr lang="en"/>
              <a:t>también</a:t>
            </a:r>
            <a:r>
              <a:rPr lang="en"/>
              <a:t> devuelva una descripción.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2 - El servicio debe pasar de generar la información de manera aleatoria a devolver datos que se encuentren guardados en memoria (Arreglos).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7"/>
          <p:cNvSpPr txBox="1"/>
          <p:nvPr>
            <p:ph type="title"/>
          </p:nvPr>
        </p:nvSpPr>
        <p:spPr>
          <a:xfrm>
            <a:off x="7810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- </a:t>
            </a:r>
            <a:r>
              <a:rPr lang="en"/>
              <a:t>Manejo de Archivos de Texto</a:t>
            </a:r>
            <a:endParaRPr/>
          </a:p>
        </p:txBody>
      </p:sp>
      <p:sp>
        <p:nvSpPr>
          <p:cNvPr id="498" name="Google Shape;498;p67"/>
          <p:cNvSpPr txBox="1"/>
          <p:nvPr>
            <p:ph idx="4294967295" type="body"/>
          </p:nvPr>
        </p:nvSpPr>
        <p:spPr>
          <a:xfrm>
            <a:off x="311700" y="1536619"/>
            <a:ext cx="8520600" cy="141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Instalar paquete → npm install @types/node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Crear archivo ‘abc.txt’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Escribir adentro ‘hola como andas todo bien’</a:t>
            </a:r>
            <a:endParaRPr/>
          </a:p>
        </p:txBody>
      </p:sp>
      <p:sp>
        <p:nvSpPr>
          <p:cNvPr id="499" name="Google Shape;499;p67"/>
          <p:cNvSpPr txBox="1"/>
          <p:nvPr/>
        </p:nvSpPr>
        <p:spPr>
          <a:xfrm>
            <a:off x="311700" y="3040200"/>
            <a:ext cx="55101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'fs'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texto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readFileSync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'abc.txt'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'utf8'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palabras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=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texto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palabras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00" name="Google Shape;50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155200"/>
            <a:ext cx="8839200" cy="84735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67"/>
          <p:cNvSpPr/>
          <p:nvPr/>
        </p:nvSpPr>
        <p:spPr>
          <a:xfrm>
            <a:off x="3591825" y="3562225"/>
            <a:ext cx="980100" cy="306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67"/>
          <p:cNvSpPr txBox="1"/>
          <p:nvPr/>
        </p:nvSpPr>
        <p:spPr>
          <a:xfrm>
            <a:off x="5753700" y="4331875"/>
            <a:ext cx="30786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Nombre del archivo que vamos a leer</a:t>
            </a:r>
            <a:endParaRPr b="1" sz="1800">
              <a:solidFill>
                <a:srgbClr val="FF0000"/>
              </a:solidFill>
            </a:endParaRPr>
          </a:p>
        </p:txBody>
      </p:sp>
      <p:cxnSp>
        <p:nvCxnSpPr>
          <p:cNvPr id="503" name="Google Shape;503;p67"/>
          <p:cNvCxnSpPr>
            <a:stCxn id="501" idx="2"/>
            <a:endCxn id="502" idx="0"/>
          </p:cNvCxnSpPr>
          <p:nvPr/>
        </p:nvCxnSpPr>
        <p:spPr>
          <a:xfrm flipH="1" rot="-5400000">
            <a:off x="5455575" y="2494525"/>
            <a:ext cx="463800" cy="3211200"/>
          </a:xfrm>
          <a:prstGeom prst="bentConnector3">
            <a:avLst>
              <a:gd fmla="val 49984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Rutas</a:t>
            </a:r>
            <a:endParaRPr/>
          </a:p>
        </p:txBody>
      </p:sp>
      <p:sp>
        <p:nvSpPr>
          <p:cNvPr id="371" name="Google Shape;371;p49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Dijimos que las APIs </a:t>
            </a:r>
            <a:r>
              <a:rPr lang="en"/>
              <a:t>responden</a:t>
            </a:r>
            <a:r>
              <a:rPr lang="en"/>
              <a:t> a diferentes endpoint que eran diferentes URLs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Repasemos!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</a:t>
            </a:r>
            <a:endParaRPr/>
          </a:p>
        </p:txBody>
      </p:sp>
      <p:sp>
        <p:nvSpPr>
          <p:cNvPr id="377" name="Google Shape;377;p50"/>
          <p:cNvSpPr txBox="1"/>
          <p:nvPr>
            <p:ph idx="4294967295" type="body"/>
          </p:nvPr>
        </p:nvSpPr>
        <p:spPr>
          <a:xfrm>
            <a:off x="311700" y="1483450"/>
            <a:ext cx="8520600" cy="455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 asocian URLs a recursos.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Al que se puede acceder o modificar mediante los métodos del protocolo HTTP.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 basa en acciones (llamadas verbos) que manipulan los datos.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POST: Crear un recurso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GET: Obtener uno o muchos  recursos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PUT: Actualizar uno o muchos recursos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DELETE: Borrar un recurso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 utilizan los errores del protocolo HTTP.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200 ok, 404 not found, etc.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REST - EJEMPLO</a:t>
            </a:r>
            <a:endParaRPr/>
          </a:p>
        </p:txBody>
      </p:sp>
      <p:sp>
        <p:nvSpPr>
          <p:cNvPr id="383" name="Google Shape;383;p51"/>
          <p:cNvSpPr txBox="1"/>
          <p:nvPr>
            <p:ph idx="4294967295" type="body"/>
          </p:nvPr>
        </p:nvSpPr>
        <p:spPr>
          <a:xfrm>
            <a:off x="311700" y="1701475"/>
            <a:ext cx="8520600" cy="47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" sz="2200">
                <a:solidFill>
                  <a:schemeClr val="accent1"/>
                </a:solidFill>
                <a:highlight>
                  <a:srgbClr val="FFFFFF"/>
                </a:highlight>
              </a:rPr>
              <a:t>GET</a:t>
            </a: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</a:rPr>
              <a:t> /facturas      </a:t>
            </a:r>
            <a:r>
              <a:rPr lang="en" sz="2200">
                <a:solidFill>
                  <a:srgbClr val="333333"/>
                </a:solidFill>
                <a:highlight>
                  <a:schemeClr val="lt1"/>
                </a:highlight>
              </a:rPr>
              <a:t>  (en genérico /facturas)</a:t>
            </a:r>
            <a:endParaRPr sz="2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A</a:t>
            </a: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</a:rPr>
              <a:t>cceder al listado de facturas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" sz="2200">
                <a:solidFill>
                  <a:schemeClr val="accent1"/>
                </a:solidFill>
                <a:highlight>
                  <a:srgbClr val="FFFFFF"/>
                </a:highlight>
              </a:rPr>
              <a:t>POST </a:t>
            </a: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</a:rPr>
              <a:t>/facturas     </a:t>
            </a:r>
            <a:r>
              <a:rPr lang="en" sz="2200">
                <a:solidFill>
                  <a:srgbClr val="333333"/>
                </a:solidFill>
                <a:highlight>
                  <a:schemeClr val="lt1"/>
                </a:highlight>
              </a:rPr>
              <a:t> (en genérico /facturas)</a:t>
            </a:r>
            <a:endParaRPr sz="2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C</a:t>
            </a: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</a:rPr>
              <a:t>rear una factura nueva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" sz="2200">
                <a:solidFill>
                  <a:schemeClr val="accent1"/>
                </a:solidFill>
                <a:highlight>
                  <a:srgbClr val="FFFFFF"/>
                </a:highlight>
              </a:rPr>
              <a:t>GET </a:t>
            </a: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</a:rPr>
              <a:t>/facturas/123 </a:t>
            </a:r>
            <a:r>
              <a:rPr lang="en" sz="2200">
                <a:solidFill>
                  <a:srgbClr val="333333"/>
                </a:solidFill>
                <a:highlight>
                  <a:schemeClr val="lt1"/>
                </a:highlight>
              </a:rPr>
              <a:t> (en genérico /facturas/:id_fact)</a:t>
            </a:r>
            <a:endParaRPr sz="2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A</a:t>
            </a: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</a:rPr>
              <a:t>cceder al detalle de </a:t>
            </a:r>
            <a:r>
              <a:rPr b="1" lang="en" sz="2200">
                <a:solidFill>
                  <a:srgbClr val="333333"/>
                </a:solidFill>
                <a:highlight>
                  <a:srgbClr val="FFFFFF"/>
                </a:highlight>
              </a:rPr>
              <a:t>una</a:t>
            </a: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</a:rPr>
              <a:t> factura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" sz="2200">
                <a:solidFill>
                  <a:schemeClr val="accent1"/>
                </a:solidFill>
                <a:highlight>
                  <a:srgbClr val="FFFFFF"/>
                </a:highlight>
              </a:rPr>
              <a:t>PUT </a:t>
            </a: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</a:rPr>
              <a:t>/facturas/123 </a:t>
            </a:r>
            <a:r>
              <a:rPr lang="en" sz="2200">
                <a:solidFill>
                  <a:srgbClr val="333333"/>
                </a:solidFill>
                <a:highlight>
                  <a:schemeClr val="lt1"/>
                </a:highlight>
              </a:rPr>
              <a:t> (en genérico /facturas/:id_fact)</a:t>
            </a:r>
            <a:endParaRPr sz="2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E</a:t>
            </a: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</a:rPr>
              <a:t>ditar la factura, sustituyendo la </a:t>
            </a:r>
            <a:r>
              <a:rPr b="1" lang="en" sz="2200">
                <a:solidFill>
                  <a:srgbClr val="333333"/>
                </a:solidFill>
                <a:highlight>
                  <a:srgbClr val="FFFFFF"/>
                </a:highlight>
              </a:rPr>
              <a:t>totalidad</a:t>
            </a: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</a:rPr>
              <a:t> de la información anterior por la nueva.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" sz="2200">
                <a:solidFill>
                  <a:schemeClr val="accent1"/>
                </a:solidFill>
                <a:highlight>
                  <a:srgbClr val="FFFFFF"/>
                </a:highlight>
              </a:rPr>
              <a:t>DELETE </a:t>
            </a: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</a:rPr>
              <a:t>/facturas/123 (en genérico /facturas/:id_fact)</a:t>
            </a:r>
            <a:endParaRPr sz="2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E</a:t>
            </a: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</a:rPr>
              <a:t>liminar la factura</a:t>
            </a:r>
            <a:endParaRPr sz="2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2"/>
          <p:cNvSpPr txBox="1"/>
          <p:nvPr>
            <p:ph idx="4294967295" type="body"/>
          </p:nvPr>
        </p:nvSpPr>
        <p:spPr>
          <a:xfrm>
            <a:off x="311700" y="1940650"/>
            <a:ext cx="8520600" cy="441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Las URL exponen </a:t>
            </a:r>
            <a:r>
              <a:rPr b="1" lang="en"/>
              <a:t>recursos </a:t>
            </a:r>
            <a:r>
              <a:rPr lang="en"/>
              <a:t>a través de diferentes direcciones </a:t>
            </a:r>
            <a:r>
              <a:rPr i="1" lang="en"/>
              <a:t>o endpoints.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Ejemplos de </a:t>
            </a:r>
            <a:r>
              <a:rPr i="1" lang="en"/>
              <a:t>endpoints</a:t>
            </a:r>
            <a:r>
              <a:rPr lang="en"/>
              <a:t> en una aplicación: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Usuarios 				 →ex.com/</a:t>
            </a:r>
            <a:r>
              <a:rPr b="1" lang="en"/>
              <a:t>usuario</a:t>
            </a:r>
            <a:r>
              <a:rPr lang="en"/>
              <a:t>/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Tareas					 →ex.com/</a:t>
            </a:r>
            <a:r>
              <a:rPr b="1" lang="en"/>
              <a:t>tarea</a:t>
            </a:r>
            <a:r>
              <a:rPr lang="en"/>
              <a:t>/5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Imágenes de usuario→ex.com/</a:t>
            </a:r>
            <a:r>
              <a:rPr b="1" lang="en"/>
              <a:t>usuario</a:t>
            </a:r>
            <a:r>
              <a:rPr lang="en"/>
              <a:t>/2/</a:t>
            </a:r>
            <a:r>
              <a:rPr b="1" lang="en"/>
              <a:t>imagenes</a:t>
            </a:r>
            <a:endParaRPr b="1"/>
          </a:p>
        </p:txBody>
      </p:sp>
      <p:sp>
        <p:nvSpPr>
          <p:cNvPr id="389" name="Google Shape;389;p5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Rest</a:t>
            </a:r>
            <a:endParaRPr/>
          </a:p>
        </p:txBody>
      </p:sp>
      <p:cxnSp>
        <p:nvCxnSpPr>
          <p:cNvPr id="390" name="Google Shape;390;p52"/>
          <p:cNvCxnSpPr/>
          <p:nvPr/>
        </p:nvCxnSpPr>
        <p:spPr>
          <a:xfrm>
            <a:off x="5827600" y="4916438"/>
            <a:ext cx="10197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52"/>
          <p:cNvCxnSpPr/>
          <p:nvPr/>
        </p:nvCxnSpPr>
        <p:spPr>
          <a:xfrm>
            <a:off x="5773171" y="5390171"/>
            <a:ext cx="7830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52"/>
          <p:cNvCxnSpPr/>
          <p:nvPr/>
        </p:nvCxnSpPr>
        <p:spPr>
          <a:xfrm>
            <a:off x="3711550" y="6131300"/>
            <a:ext cx="10560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3" name="Google Shape;393;p52"/>
          <p:cNvSpPr txBox="1"/>
          <p:nvPr/>
        </p:nvSpPr>
        <p:spPr>
          <a:xfrm>
            <a:off x="6626725" y="2593367"/>
            <a:ext cx="2503500" cy="1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SUSTANTIVOS</a:t>
            </a:r>
            <a:endParaRPr b="1" sz="2400"/>
          </a:p>
        </p:txBody>
      </p:sp>
      <p:cxnSp>
        <p:nvCxnSpPr>
          <p:cNvPr id="394" name="Google Shape;394;p52"/>
          <p:cNvCxnSpPr/>
          <p:nvPr/>
        </p:nvCxnSpPr>
        <p:spPr>
          <a:xfrm>
            <a:off x="6990925" y="3336167"/>
            <a:ext cx="17751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52"/>
          <p:cNvCxnSpPr/>
          <p:nvPr/>
        </p:nvCxnSpPr>
        <p:spPr>
          <a:xfrm>
            <a:off x="5433150" y="6131300"/>
            <a:ext cx="12681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Pretty URLs</a:t>
            </a:r>
            <a:endParaRPr/>
          </a:p>
        </p:txBody>
      </p:sp>
      <p:sp>
        <p:nvSpPr>
          <p:cNvPr id="401" name="Google Shape;401;p53"/>
          <p:cNvSpPr txBox="1"/>
          <p:nvPr>
            <p:ph idx="4294967295" type="body"/>
          </p:nvPr>
        </p:nvSpPr>
        <p:spPr>
          <a:xfrm>
            <a:off x="311700" y="1651000"/>
            <a:ext cx="8520600" cy="476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>
                <a:solidFill>
                  <a:schemeClr val="dk1"/>
                </a:solidFill>
              </a:rPr>
              <a:t>No puedo tener un archivo HTML para cada </a:t>
            </a:r>
            <a:r>
              <a:rPr lang="en"/>
              <a:t>factura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/>
              <a:t>Necesitamos que nuestro servidor </a:t>
            </a:r>
            <a:r>
              <a:rPr lang="en">
                <a:solidFill>
                  <a:schemeClr val="dk1"/>
                </a:solidFill>
              </a:rPr>
              <a:t>sepa entender (a.k.a. parsear) la URL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/>
              <a:t>En base a la ruta elige </a:t>
            </a:r>
            <a:r>
              <a:rPr lang="en"/>
              <a:t>qué</a:t>
            </a:r>
            <a:r>
              <a:rPr lang="en"/>
              <a:t> código ejecutar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/>
              <a:t>Algunas partes van a ser “</a:t>
            </a:r>
            <a:r>
              <a:rPr lang="en"/>
              <a:t>parámetros</a:t>
            </a:r>
            <a:r>
              <a:rPr lang="en"/>
              <a:t>” (el código de factura 123 por ejemplo)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Pretty URLs</a:t>
            </a:r>
            <a:endParaRPr/>
          </a:p>
        </p:txBody>
      </p:sp>
      <p:sp>
        <p:nvSpPr>
          <p:cNvPr id="407" name="Google Shape;407;p54"/>
          <p:cNvSpPr txBox="1"/>
          <p:nvPr>
            <p:ph idx="4294967295" type="body"/>
          </p:nvPr>
        </p:nvSpPr>
        <p:spPr>
          <a:xfrm>
            <a:off x="311700" y="1316775"/>
            <a:ext cx="8520600" cy="499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URLs semánticas (amigables o </a:t>
            </a:r>
            <a:r>
              <a:rPr i="1" lang="en"/>
              <a:t>pretty urls</a:t>
            </a:r>
            <a:r>
              <a:rPr lang="en"/>
              <a:t>)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Fáciles de </a:t>
            </a:r>
            <a:r>
              <a:rPr b="1" lang="en"/>
              <a:t>entender</a:t>
            </a:r>
            <a:r>
              <a:rPr lang="en"/>
              <a:t> para los usuarios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Mejoran el </a:t>
            </a:r>
            <a:r>
              <a:rPr b="1" lang="en"/>
              <a:t>posicionamiento</a:t>
            </a:r>
            <a:r>
              <a:rPr lang="en"/>
              <a:t> web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Proporcionan información sobre la </a:t>
            </a:r>
            <a:r>
              <a:rPr b="1" lang="en"/>
              <a:t>estructura</a:t>
            </a:r>
            <a:r>
              <a:rPr lang="en"/>
              <a:t> del sitio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Fáciles de </a:t>
            </a:r>
            <a:r>
              <a:rPr b="1" lang="en"/>
              <a:t>comunicar</a:t>
            </a:r>
            <a:r>
              <a:rPr lang="en"/>
              <a:t>, ej: whatsapp, llamada, </a:t>
            </a:r>
            <a:r>
              <a:rPr lang="en"/>
              <a:t>divulgación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Más </a:t>
            </a:r>
            <a:r>
              <a:rPr b="1" lang="en"/>
              <a:t>estéticas</a:t>
            </a:r>
            <a:r>
              <a:rPr lang="en"/>
              <a:t>, ej: imprimirlas en folletos, facebook, etc.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Ej: usuario en Twitter: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https://twitter.com/starwars</a:t>
            </a:r>
            <a:endParaRPr>
              <a:solidFill>
                <a:srgbClr val="0F6FC6"/>
              </a:solidFill>
            </a:endParaRPr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0F6FC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</a:t>
            </a:r>
            <a:endParaRPr/>
          </a:p>
        </p:txBody>
      </p:sp>
      <p:sp>
        <p:nvSpPr>
          <p:cNvPr id="413" name="Google Shape;413;p55"/>
          <p:cNvSpPr txBox="1"/>
          <p:nvPr>
            <p:ph idx="4294967295" type="body"/>
          </p:nvPr>
        </p:nvSpPr>
        <p:spPr>
          <a:xfrm>
            <a:off x="311700" y="1496100"/>
            <a:ext cx="8520600" cy="492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En lugar de usar el mock con un archivo, ahora vamos a generarlo en nuestro servidor programado en TS y Nest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FP-2019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FP-2019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