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embeddedFontLst>
    <p:embeddedFont>
      <p:font typeface="Proxima Nova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Francisco Serrano"/>
  <p:cmAuthor clrIdx="1" id="1" initials="" lastIdx="2" name="Mauricio Islas"/>
  <p:cmAuthor clrIdx="2" id="2" initials="" lastIdx="3" name="Javier Dottor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ProximaNova-italic.fntdata"/><Relationship Id="rId23" Type="http://schemas.openxmlformats.org/officeDocument/2006/relationships/slide" Target="slides/slide18.xml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ProximaNova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9-02T00:06:12.170">
    <p:pos x="249" y="1272"/>
    <p:text>buenísima la imagen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19-09-02T20:12:50.079">
    <p:pos x="396" y="964"/>
    <p:text>esta clase es CalcularController del ejemplo de arriba?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2" dt="2019-09-02T20:13:26.211">
    <p:pos x="396" y="964"/>
    <p:text>me parece que no esta bien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2" idx="1" dt="2019-09-02T01:34:57.098">
    <p:pos x="6000" y="0"/>
    <p:text>hasta aca ok</p:text>
  </p:cm>
  <p:cm authorId="0" idx="2" dt="2019-09-02T01:09:24.651">
    <p:pos x="6000" y="0"/>
    <p:text>hacer que prueben de hacer un print de productoService así ven que efectivamente está instanciada</p:text>
  </p:cm>
  <p:cm authorId="2" idx="2" dt="2019-09-02T01:34:57.098">
    <p:pos x="6000" y="0"/>
    <p:text>me gusta, tips para el q de la clase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09-02T01:35:33.640">
    <p:pos x="599" y="2146"/>
    <p:text>consulta de vago: hasta este momento vieron parámetros?</p:text>
  </p:cm>
  <p:cm authorId="2" idx="3" dt="2019-09-02T01:35:33.640">
    <p:pos x="599" y="2146"/>
    <p:text>no, pero puede ser buen momenot para introducirlos! :D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1a4c994d7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1a4c994d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1a4c994d7_1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1a4c994d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1a4c994d7_1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1a4c994d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a4c994d7_1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1a4c994d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1aff138a6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1aff138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1a4c994d7_0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41a4c994d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1a4c994d7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1a4c994d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1a4c994d7_0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1a4c994d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1a4c994d7_0_1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1a4c994d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ec0e80154_0_1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ec0e8015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659bccec_0_3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659bcce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1a4c994d7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1a4c994d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ec0e80154_0_1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ec0e8015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ec0e80154_0_1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ec0e8015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ec0e80154_0_1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ec0e8015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ec0e80154_0_1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ec0e8015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ec0e80154_0_1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ec0e801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1a4c994d7_1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1a4c994d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1a4c994d7_1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1a4c994d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1a4c994d7_1_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1a4c994d7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1a4c994d7_1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1a4c994d7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659bccec_0_4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659bcce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1a4c994d7_1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1a4c994d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1a4c994d7_1_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1a4c994d7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ec0e80154_0_35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ec0e80154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1a4c994d7_1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1a4c994d7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ec0e80154_0_36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ec0e8015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1a4c994d7_1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1a4c994d7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1a4c994d7_1_1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41a4c994d7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1a4c994d7_1_12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1a4c994d7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41a4c994d7_1_1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41a4c994d7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659bccec_0_6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659bcce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659bccec_0_7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659bcce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659bccec_0_9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659bcce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659bccec_0_8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659bcce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1a4c994d7_1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1a4c994d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1a4c994d7_0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1a4c994d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0" y="4005064"/>
            <a:ext cx="110700" cy="28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21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0" y="666875"/>
            <a:ext cx="110700" cy="619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110625" y="-1"/>
            <a:ext cx="90333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b="1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11700" y="721449"/>
            <a:ext cx="8520600" cy="56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0" y="646977"/>
            <a:ext cx="8692200" cy="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1">
  <p:cSld name="SECTION_HEADER_2"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4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24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Proxima Nova"/>
              <a:buNone/>
              <a:defRPr b="0" i="0" sz="3600" u="none" cap="none" strike="noStrik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None/>
              <a:defRPr sz="36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Proxima Nova"/>
              <a:buNone/>
              <a:defRPr b="0" i="0" sz="48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4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3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4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23.png"/><Relationship Id="rId11" Type="http://schemas.openxmlformats.org/officeDocument/2006/relationships/image" Target="../media/image6.png"/><Relationship Id="rId10" Type="http://schemas.openxmlformats.org/officeDocument/2006/relationships/image" Target="../media/image7.png"/><Relationship Id="rId13" Type="http://schemas.openxmlformats.org/officeDocument/2006/relationships/image" Target="../media/image10.png"/><Relationship Id="rId12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5.xml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jdottori/nest-cfp-demo/commit/a28060fed1d29b901a04271f7fc2abc4baa97a7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/>
          </a:p>
        </p:txBody>
      </p:sp>
      <p:sp>
        <p:nvSpPr>
          <p:cNvPr id="194" name="Google Shape;194;p2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5"/>
          <p:cNvPicPr preferRelativeResize="0"/>
          <p:nvPr/>
        </p:nvPicPr>
        <p:blipFill rotWithShape="1">
          <a:blip r:embed="rId3">
            <a:alphaModFix/>
          </a:blip>
          <a:srcRect b="-729" l="35303" r="37635" t="13863"/>
          <a:stretch/>
        </p:blipFill>
        <p:spPr>
          <a:xfrm>
            <a:off x="7749300" y="4332667"/>
            <a:ext cx="1394700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 encarga de recibir los pedidos al backend.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Controla el ruteo, </a:t>
            </a:r>
            <a:r>
              <a:rPr lang="en"/>
              <a:t>y maneja los detalles de la comunicación en sí, delegando tareas a otras partes más específicas. P</a:t>
            </a:r>
            <a:r>
              <a:rPr lang="en"/>
              <a:t>or ejemplo, puede delegar controles de tipos de los  parámetros</a:t>
            </a:r>
            <a:r>
              <a:rPr lang="en"/>
              <a:t> y de lógica de negocio.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una aplicación </a:t>
            </a:r>
            <a:r>
              <a:rPr lang="en"/>
              <a:t>hay varios controladores, y cada uno tiene varias rutas relacionadas entre sí.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Parámetros en la URL</a:t>
            </a:r>
            <a:endParaRPr/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Por </a:t>
            </a:r>
            <a:r>
              <a:rPr lang="en"/>
              <a:t>ejemplo</a:t>
            </a:r>
            <a:r>
              <a:rPr lang="en"/>
              <a:t>, si tenemos un endpoint como 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/mostrar/2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 devuelve "ud </a:t>
            </a:r>
            <a:r>
              <a:rPr lang="en"/>
              <a:t>ingresó</a:t>
            </a:r>
            <a:r>
              <a:rPr lang="en"/>
              <a:t> un 2 como </a:t>
            </a:r>
            <a:r>
              <a:rPr lang="en"/>
              <a:t>parámetro</a:t>
            </a:r>
            <a:r>
              <a:rPr lang="en"/>
              <a:t>" (y sirve para /mostrar/lo-que-sea 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En el controller podemos poner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@Get(':id')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También es posible tener más de un </a:t>
            </a:r>
            <a:r>
              <a:rPr lang="en"/>
              <a:t>parámetro: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@Get('</a:t>
            </a:r>
            <a:r>
              <a:rPr lang="en"/>
              <a:t>:arg1/fijo/:arg2/:arg3/'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Parametros en la URL: Ejercicio</a:t>
            </a:r>
            <a:endParaRPr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Hacer una calculadora que funcione con urls y permita calcular el resultado de sumar, restar, multiplicar o dividir dos </a:t>
            </a:r>
            <a:r>
              <a:rPr lang="en"/>
              <a:t>números</a:t>
            </a:r>
            <a:r>
              <a:rPr lang="en"/>
              <a:t>. Ejemplos: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.../sumar/2/3    </a:t>
            </a:r>
            <a:r>
              <a:rPr lang="en"/>
              <a:t>(devuelve 5)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.../multiplicar/2/3 (devuelve 6)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Parametros en la URL: Solucion - controlador</a:t>
            </a:r>
            <a:endParaRPr sz="3000"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628650" y="1530725"/>
            <a:ext cx="85155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import { Controller, Get, Param } from '@nestjs/common';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import { CalcularService } from './calcular.service';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@Controller('calcular')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export class CalcularController {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constructor (private calcularService : CalcularService) {}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@Get(':oper/:ope1/:ope2')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ejecutar(@Param('oper') oper, @Param('ope1') ope1, @Param('ope2') ope2) : string {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	    	let num1=parseInt(ope1);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	    	let num2=parseInt(ope2);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	    	return this.calcularService.getResultado(oper, num1, num2);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Parametros en la URL: Solucion - servicio</a:t>
            </a:r>
            <a:endParaRPr sz="3000"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628650" y="1301675"/>
            <a:ext cx="8515200" cy="520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import { Injectable } from '@nestjs/common';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@Injectable()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export class CalcularService {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public getResultado(ope : string, op1 : number, op2 : number) : any  {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    	let resultado=null;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    	switch (ope) {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        	case '+':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            	resultado = { "resultado" : `${op1+op2}` };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		break;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        	case '-':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            	resultado = { "resultado" : `${op1-op2}` };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            	break;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        	case '*':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            	resultado = { "resultado" : `${op1*op2}` };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            	break;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        	case '÷':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            	resultado = { "resultado" : `${op1/op2}` };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            	Break;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        	case '^':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            	resultado = { "resultado" : `${Math.pow(op1,op2)}` };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	            	Break;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    	}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    	return resultado;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	}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Las dependencias son servicios o objetos que una clase necesita para lograr sus objetivos. </a:t>
            </a:r>
            <a:r>
              <a:rPr lang="en"/>
              <a:t>Dependency injection (DI) es un patrón de diseño a nivel de código que permite aumentar la modularidad del código.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 DI </a:t>
            </a:r>
            <a:r>
              <a:rPr lang="en"/>
              <a:t>la clase</a:t>
            </a:r>
            <a:r>
              <a:rPr lang="en"/>
              <a:t> pregunta por sus dependencias al exterior (al </a:t>
            </a:r>
            <a:r>
              <a:rPr lang="en"/>
              <a:t>framework</a:t>
            </a:r>
            <a:r>
              <a:rPr lang="en"/>
              <a:t>) en lugar de crearlas ella misma</a:t>
            </a:r>
            <a:r>
              <a:rPr lang="en"/>
              <a:t>.</a:t>
            </a:r>
            <a:endParaRPr/>
          </a:p>
        </p:txBody>
      </p:sp>
      <p:sp>
        <p:nvSpPr>
          <p:cNvPr id="305" name="Google Shape;305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Inyección de dependencias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Esto permite que en diferentes lugares el framework le pase diferentes subclases. </a:t>
            </a:r>
            <a:r>
              <a:rPr lang="en"/>
              <a:t>La clase que las no necesita saber que tipo le pasaron </a:t>
            </a:r>
            <a:r>
              <a:rPr lang="en"/>
              <a:t>específicamente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Esto permite hacer aplicaciones más flexibles, eficientes, robustas, testeables y mantenibles.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Este </a:t>
            </a:r>
            <a:r>
              <a:rPr lang="en"/>
              <a:t>patrón</a:t>
            </a:r>
            <a:r>
              <a:rPr lang="en"/>
              <a:t> permite que los</a:t>
            </a:r>
            <a:r>
              <a:rPr lang="en"/>
              <a:t> objectos creen relaciones entre ellos, pero que el “cableado ("wiring up") de las instancias sea manejado por el framework.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Inyección de dependencias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Inyección en NestJS</a:t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Providers</a:t>
            </a:r>
            <a:r>
              <a:rPr lang="en"/>
              <a:t>: Es el nombre que le da a las cosas inyectables.</a:t>
            </a:r>
            <a:endParaRPr/>
          </a:p>
        </p:txBody>
      </p:sp>
      <p:sp>
        <p:nvSpPr>
          <p:cNvPr id="318" name="Google Shape;318;p42"/>
          <p:cNvSpPr txBox="1"/>
          <p:nvPr/>
        </p:nvSpPr>
        <p:spPr>
          <a:xfrm>
            <a:off x="881075" y="3052250"/>
            <a:ext cx="7886700" cy="2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73A4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24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 Injectable } </a:t>
            </a:r>
            <a:r>
              <a:rPr lang="en" sz="2400">
                <a:solidFill>
                  <a:srgbClr val="D73A4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24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32F6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'@nestjs/common'</a:t>
            </a:r>
            <a:r>
              <a:rPr lang="en" sz="24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24292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2400">
                <a:solidFill>
                  <a:srgbClr val="6F42C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Injectable</a:t>
            </a:r>
            <a:r>
              <a:rPr lang="en" sz="24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rgbClr val="24292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73A4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24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D73A4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24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F42C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ProductoService</a:t>
            </a:r>
            <a:r>
              <a:rPr lang="en" sz="2400">
                <a:solidFill>
                  <a:srgbClr val="24292E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rgbClr val="24292E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42"/>
          <p:cNvSpPr/>
          <p:nvPr/>
        </p:nvSpPr>
        <p:spPr>
          <a:xfrm>
            <a:off x="850750" y="3156425"/>
            <a:ext cx="7569900" cy="9897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Usar una dependencia inyectada</a:t>
            </a:r>
            <a:endParaRPr/>
          </a:p>
        </p:txBody>
      </p:sp>
      <p:sp>
        <p:nvSpPr>
          <p:cNvPr id="325" name="Google Shape;325;p4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Para usar dependencias inyectadas, declaro que las necesito (“las pido”) en el constructor.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Esto se llama “constructor-based injection”.</a:t>
            </a:r>
            <a:endParaRPr/>
          </a:p>
        </p:txBody>
      </p:sp>
      <p:sp>
        <p:nvSpPr>
          <p:cNvPr id="326" name="Google Shape;326;p43"/>
          <p:cNvSpPr txBox="1"/>
          <p:nvPr/>
        </p:nvSpPr>
        <p:spPr>
          <a:xfrm>
            <a:off x="381925" y="2810700"/>
            <a:ext cx="8854500" cy="3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'productos'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ProductoController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productoService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ProductoService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@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getProducto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8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8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productoService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getProducto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43"/>
          <p:cNvSpPr/>
          <p:nvPr/>
        </p:nvSpPr>
        <p:spPr>
          <a:xfrm>
            <a:off x="2430675" y="5449925"/>
            <a:ext cx="2812500" cy="4515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3"/>
          <p:cNvSpPr/>
          <p:nvPr/>
        </p:nvSpPr>
        <p:spPr>
          <a:xfrm>
            <a:off x="2517475" y="3974150"/>
            <a:ext cx="5521200" cy="451500"/>
          </a:xfrm>
          <a:prstGeom prst="rect">
            <a:avLst/>
          </a:prstGeom>
          <a:solidFill>
            <a:srgbClr val="54339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Programar un back-end</a:t>
            </a:r>
            <a:endParaRPr/>
          </a:p>
        </p:txBody>
      </p:sp>
      <p:sp>
        <p:nvSpPr>
          <p:cNvPr id="334" name="Google Shape;334;p4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MVC?</a:t>
            </a:r>
            <a:endParaRPr/>
          </a:p>
        </p:txBody>
      </p:sp>
      <p:sp>
        <p:nvSpPr>
          <p:cNvPr id="200" name="Google Shape;200;p27"/>
          <p:cNvSpPr txBox="1"/>
          <p:nvPr>
            <p:ph idx="4294967295" type="body"/>
          </p:nvPr>
        </p:nvSpPr>
        <p:spPr>
          <a:xfrm>
            <a:off x="311700" y="1407275"/>
            <a:ext cx="8520600" cy="501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" sz="3000"/>
              <a:t>M</a:t>
            </a:r>
            <a:r>
              <a:rPr lang="en"/>
              <a:t>odel </a:t>
            </a:r>
            <a:r>
              <a:rPr b="1" lang="en" sz="3000"/>
              <a:t>V</a:t>
            </a:r>
            <a:r>
              <a:rPr lang="en"/>
              <a:t>iew </a:t>
            </a:r>
            <a:r>
              <a:rPr b="1" lang="en" sz="3000"/>
              <a:t>C</a:t>
            </a:r>
            <a:r>
              <a:rPr lang="en"/>
              <a:t>ontroller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Patrón de </a:t>
            </a:r>
            <a:r>
              <a:rPr i="1" lang="en"/>
              <a:t>diseño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Utilizado en ampliamente en la industria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50" y="3304383"/>
            <a:ext cx="800025" cy="8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950" y="3330736"/>
            <a:ext cx="800025" cy="760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3088" y="4584783"/>
            <a:ext cx="593250" cy="7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570" y="5411960"/>
            <a:ext cx="2399025" cy="3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30566" y="5364222"/>
            <a:ext cx="2041051" cy="4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6173" y="5687834"/>
            <a:ext cx="2067095" cy="5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76125" y="3164367"/>
            <a:ext cx="1188306" cy="7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50317" y="5757900"/>
            <a:ext cx="1315708" cy="4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27710" y="4848239"/>
            <a:ext cx="1047517" cy="54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60062" y="3164361"/>
            <a:ext cx="1566225" cy="10100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mvc.net" id="211" name="Google Shape;211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985013" y="3705415"/>
            <a:ext cx="1236675" cy="659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Full Stack</a:t>
            </a:r>
            <a:endParaRPr/>
          </a:p>
        </p:txBody>
      </p:sp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 programar algo full stack al surgir un error es </a:t>
            </a:r>
            <a:r>
              <a:rPr lang="en"/>
              <a:t>difícil</a:t>
            </a:r>
            <a:r>
              <a:rPr lang="en"/>
              <a:t> encontrar </a:t>
            </a:r>
            <a:r>
              <a:rPr lang="en"/>
              <a:t>dónde</a:t>
            </a:r>
            <a:r>
              <a:rPr lang="en"/>
              <a:t> viene.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Por eso es importante programar cada parte por separado, front y back end.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 útil tener herramientas para probar cada una por separado: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Mocks: permiten usar el front end sin el back end real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Postman: permite hacer pedidos al a API sin usar el front end</a:t>
            </a:r>
            <a:endParaRPr/>
          </a:p>
        </p:txBody>
      </p:sp>
      <p:pic>
        <p:nvPicPr>
          <p:cNvPr id="341" name="Google Shape;3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350" y="5225950"/>
            <a:ext cx="657025" cy="6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Programar una API</a:t>
            </a:r>
            <a:endParaRPr/>
          </a:p>
        </p:txBody>
      </p:sp>
      <p:sp>
        <p:nvSpPr>
          <p:cNvPr id="347" name="Google Shape;347;p46"/>
          <p:cNvSpPr txBox="1"/>
          <p:nvPr>
            <p:ph idx="4294967295" type="body"/>
          </p:nvPr>
        </p:nvSpPr>
        <p:spPr>
          <a:xfrm>
            <a:off x="311700" y="1354250"/>
            <a:ext cx="8520600" cy="506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Como vamos a programar la API necesitamos algo para consumirla (llamarla/invocarla)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programamos el Javascript y hay un error, no sabemos si el error está en el JS o en el PHP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Vamos a usar una herramienta para invocar al servicio web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75" y="4039750"/>
            <a:ext cx="30480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450" y="4456533"/>
            <a:ext cx="4777050" cy="6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355" name="Google Shape;355;p47"/>
          <p:cNvSpPr txBox="1"/>
          <p:nvPr>
            <p:ph idx="4294967295" type="body"/>
          </p:nvPr>
        </p:nvSpPr>
        <p:spPr>
          <a:xfrm>
            <a:off x="311700" y="1423675"/>
            <a:ext cx="8520600" cy="49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Permite construir y gestionar peticiones a servicios REST (POST, GET, Etc.).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Definir la petición que a realizar.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Le damos enviar y la petición será lanzada contra nuestro servidor. Espera la respuesta (XML/JSON/Texto).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325" y="3086542"/>
            <a:ext cx="5875181" cy="1355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975" y="0"/>
            <a:ext cx="657025" cy="6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363" name="Google Shape;363;p48"/>
          <p:cNvSpPr txBox="1"/>
          <p:nvPr>
            <p:ph idx="4294967295" type="body"/>
          </p:nvPr>
        </p:nvSpPr>
        <p:spPr>
          <a:xfrm>
            <a:off x="311700" y="1649400"/>
            <a:ext cx="8520600" cy="476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Captura las respuestas y muestra el resultado de una forma clara y ordenada.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000" y="2921925"/>
            <a:ext cx="6226475" cy="365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975" y="0"/>
            <a:ext cx="657025" cy="6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371" name="Google Shape;371;p49"/>
          <p:cNvSpPr txBox="1"/>
          <p:nvPr>
            <p:ph idx="4294967295" type="body"/>
          </p:nvPr>
        </p:nvSpPr>
        <p:spPr>
          <a:xfrm>
            <a:off x="311700" y="1423675"/>
            <a:ext cx="8520600" cy="49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realizar peticiones de tipo GET o configurar a medida peticiones de tipo POST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Mostrará el resultado igual que en el caso anterior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975" y="3408154"/>
            <a:ext cx="7380305" cy="28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6975" y="0"/>
            <a:ext cx="657025" cy="6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379" name="Google Shape;379;p50"/>
          <p:cNvSpPr txBox="1"/>
          <p:nvPr>
            <p:ph idx="4294967295" type="body"/>
          </p:nvPr>
        </p:nvSpPr>
        <p:spPr>
          <a:xfrm>
            <a:off x="142375" y="2731900"/>
            <a:ext cx="5972400" cy="67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Hay disponible una barra de historial.</a:t>
            </a:r>
            <a:endParaRPr/>
          </a:p>
        </p:txBody>
      </p:sp>
      <p:pic>
        <p:nvPicPr>
          <p:cNvPr id="380" name="Google Shape;3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88" y="1188075"/>
            <a:ext cx="5881332" cy="10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25" y="3859348"/>
            <a:ext cx="4012068" cy="2178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3725" y="1276099"/>
            <a:ext cx="2269293" cy="1925644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0"/>
          <p:cNvSpPr txBox="1"/>
          <p:nvPr>
            <p:ph idx="4294967295" type="body"/>
          </p:nvPr>
        </p:nvSpPr>
        <p:spPr>
          <a:xfrm>
            <a:off x="4855075" y="4118000"/>
            <a:ext cx="4146600" cy="164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Permite gestionar funcionalidades como la autenticación.</a:t>
            </a:r>
            <a:endParaRPr/>
          </a:p>
        </p:txBody>
      </p:sp>
      <p:pic>
        <p:nvPicPr>
          <p:cNvPr id="384" name="Google Shape;384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6975" y="0"/>
            <a:ext cx="657025" cy="6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Guardar los datos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1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Entidad</a:t>
            </a:r>
            <a:endParaRPr/>
          </a:p>
        </p:txBody>
      </p:sp>
      <p:sp>
        <p:nvSpPr>
          <p:cNvPr id="396" name="Google Shape;396;p52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Creemos una clase Producto que nos guarde nuestros datos: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Producto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nombreProducto: string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precio: number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Archivo</a:t>
            </a:r>
            <a:endParaRPr/>
          </a:p>
        </p:txBody>
      </p:sp>
      <p:sp>
        <p:nvSpPr>
          <p:cNvPr id="402" name="Google Shape;402;p5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Vamos a tener nuestros datos guardados en un CSV (productos.csv)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producto_0,45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producto_1,17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producto_2,33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producto_3,91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producto_4,13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producto_5,6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408" name="Google Shape;408;p54"/>
          <p:cNvSpPr txBox="1"/>
          <p:nvPr>
            <p:ph idx="1" type="body"/>
          </p:nvPr>
        </p:nvSpPr>
        <p:spPr>
          <a:xfrm>
            <a:off x="143500" y="1530725"/>
            <a:ext cx="88569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 clase producto.service.ts debe tener: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 método load() que carga los productos del archivo</a:t>
            </a:r>
            <a:endParaRPr sz="14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4"/>
          <p:cNvSpPr txBox="1"/>
          <p:nvPr/>
        </p:nvSpPr>
        <p:spPr>
          <a:xfrm>
            <a:off x="772450" y="2608825"/>
            <a:ext cx="7886700" cy="3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loadProductos()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archivo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fs.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readFileSync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'productos.csv'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'utf8'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elementos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archivo.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.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p.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replace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'\r'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)).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p.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.listaProductos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[];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elementos.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producto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(elementos[i][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(elementos[i][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]));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.listaProductos.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(producto);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¿Qué es MVC?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 txBox="1"/>
          <p:nvPr>
            <p:ph idx="4294967295" type="body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Separar responsabilidades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" sz="3000"/>
              <a:t>Modelo</a:t>
            </a:r>
            <a:r>
              <a:rPr lang="en" sz="3000"/>
              <a:t>: Acceso a datos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" sz="3000"/>
              <a:t>Vista</a:t>
            </a:r>
            <a:r>
              <a:rPr lang="en" sz="3000"/>
              <a:t>: Interfaz de usuario (Front End) 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" sz="3000"/>
              <a:t>Controlador</a:t>
            </a:r>
            <a:r>
              <a:rPr lang="en" sz="3000"/>
              <a:t>: Logica del negocio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415" name="Google Shape;415;p55"/>
          <p:cNvSpPr txBox="1"/>
          <p:nvPr>
            <p:ph idx="1" type="body"/>
          </p:nvPr>
        </p:nvSpPr>
        <p:spPr>
          <a:xfrm>
            <a:off x="143500" y="1530725"/>
            <a:ext cx="88569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 clase producto.service.ts debe tener: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 método para devolver el arreglo de productos</a:t>
            </a:r>
            <a:endParaRPr sz="14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5"/>
          <p:cNvSpPr txBox="1"/>
          <p:nvPr/>
        </p:nvSpPr>
        <p:spPr>
          <a:xfrm>
            <a:off x="772450" y="2608825"/>
            <a:ext cx="7886700" cy="3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getProductos()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.listaProductos;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422" name="Google Shape;422;p56"/>
          <p:cNvSpPr txBox="1"/>
          <p:nvPr>
            <p:ph idx="1" type="body"/>
          </p:nvPr>
        </p:nvSpPr>
        <p:spPr>
          <a:xfrm>
            <a:off x="143500" y="1530725"/>
            <a:ext cx="88569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 clase producto.service.ts debe tener: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 método para devolver el arreglo de productos</a:t>
            </a:r>
            <a:endParaRPr sz="14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6"/>
          <p:cNvSpPr txBox="1"/>
          <p:nvPr/>
        </p:nvSpPr>
        <p:spPr>
          <a:xfrm>
            <a:off x="772450" y="2608825"/>
            <a:ext cx="7886700" cy="3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'productos'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ProductoController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productoService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ProductoService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{}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@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getProductos()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{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.productoService.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getProductos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GET</a:t>
            </a:r>
            <a:endParaRPr/>
          </a:p>
        </p:txBody>
      </p:sp>
      <p:sp>
        <p:nvSpPr>
          <p:cNvPr id="429" name="Google Shape;429;p57"/>
          <p:cNvSpPr txBox="1"/>
          <p:nvPr>
            <p:ph idx="4294967295" type="body"/>
          </p:nvPr>
        </p:nvSpPr>
        <p:spPr>
          <a:xfrm>
            <a:off x="311700" y="1691975"/>
            <a:ext cx="8520600" cy="472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GET Individual</a:t>
            </a:r>
            <a:endParaRPr/>
          </a:p>
        </p:txBody>
      </p:sp>
      <p:sp>
        <p:nvSpPr>
          <p:cNvPr id="435" name="Google Shape;435;p5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Individual</a:t>
            </a:r>
            <a:endParaRPr/>
          </a:p>
        </p:txBody>
      </p:sp>
      <p:sp>
        <p:nvSpPr>
          <p:cNvPr id="441" name="Google Shape;441;p59"/>
          <p:cNvSpPr txBox="1"/>
          <p:nvPr>
            <p:ph idx="4294967295" type="body"/>
          </p:nvPr>
        </p:nvSpPr>
        <p:spPr>
          <a:xfrm>
            <a:off x="311700" y="1701975"/>
            <a:ext cx="8520600" cy="47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 API tiene que permitir traer un solo producto: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000"/>
              <a:t>/productos/:ID</a:t>
            </a:r>
            <a:endParaRPr b="1" sz="3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447" name="Google Shape;447;p60"/>
          <p:cNvSpPr txBox="1"/>
          <p:nvPr>
            <p:ph idx="1" type="body"/>
          </p:nvPr>
        </p:nvSpPr>
        <p:spPr>
          <a:xfrm>
            <a:off x="143500" y="1530725"/>
            <a:ext cx="88569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 clase producto.service.ts debe tener: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 método para devolver el arreglo de productos</a:t>
            </a:r>
            <a:endParaRPr sz="14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0"/>
          <p:cNvSpPr txBox="1"/>
          <p:nvPr/>
        </p:nvSpPr>
        <p:spPr>
          <a:xfrm>
            <a:off x="772450" y="2608825"/>
            <a:ext cx="7886700" cy="3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getProducto(</a:t>
            </a:r>
            <a:r>
              <a:rPr lang="en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Más adelante agregar manejo de status code</a:t>
            </a:r>
            <a:endParaRPr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(index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index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.listaProductos.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.listaProductos[index];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454" name="Google Shape;454;p61"/>
          <p:cNvSpPr txBox="1"/>
          <p:nvPr>
            <p:ph idx="1" type="body"/>
          </p:nvPr>
        </p:nvSpPr>
        <p:spPr>
          <a:xfrm>
            <a:off x="143500" y="1530725"/>
            <a:ext cx="88569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la clase produc</a:t>
            </a:r>
            <a:r>
              <a:rPr lang="en"/>
              <a:t>to.service.ts le agregamos un método para devolver UN SOLO </a:t>
            </a:r>
            <a:r>
              <a:rPr lang="en"/>
              <a:t>productos</a:t>
            </a:r>
            <a:endParaRPr sz="1400"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1"/>
          <p:cNvSpPr txBox="1"/>
          <p:nvPr/>
        </p:nvSpPr>
        <p:spPr>
          <a:xfrm>
            <a:off x="772450" y="2608825"/>
            <a:ext cx="7886700" cy="3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Controller, Get, </a:t>
            </a:r>
            <a:r>
              <a:rPr lang="en">
                <a:solidFill>
                  <a:srgbClr val="24292E"/>
                </a:solidFill>
                <a:highlight>
                  <a:srgbClr val="A2C4C9"/>
                </a:highlight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'@nestjs/common'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@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':index'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getProducto(@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Param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32F6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'index'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E3620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.productoService.</a:t>
            </a:r>
            <a:r>
              <a:rPr lang="en">
                <a:solidFill>
                  <a:srgbClr val="6F42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getProducto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parseInt</a:t>
            </a: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(index));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73A4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GET Individual</a:t>
            </a:r>
            <a:endParaRPr/>
          </a:p>
        </p:txBody>
      </p:sp>
      <p:sp>
        <p:nvSpPr>
          <p:cNvPr id="461" name="Google Shape;461;p62"/>
          <p:cNvSpPr txBox="1"/>
          <p:nvPr>
            <p:ph idx="4294967295" type="body"/>
          </p:nvPr>
        </p:nvSpPr>
        <p:spPr>
          <a:xfrm>
            <a:off x="311700" y="1691975"/>
            <a:ext cx="8520600" cy="472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</a:t>
            </a:r>
            <a:endParaRPr/>
          </a:p>
        </p:txBody>
      </p:sp>
      <p:sp>
        <p:nvSpPr>
          <p:cNvPr id="467" name="Google Shape;467;p6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https://github.com/jdottori/nest-cfp-demo/commit/a28060fed1d29b901a04271f7fc2abc4baa97a70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Tengo una aplicación</a:t>
            </a:r>
            <a:endParaRPr/>
          </a:p>
        </p:txBody>
      </p:sp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542" y="1686204"/>
            <a:ext cx="7734900" cy="47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Separo en partes</a:t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859" y="2020200"/>
            <a:ext cx="8352300" cy="41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Vista - Responsabilidades</a:t>
            </a:r>
            <a:endParaRPr/>
          </a:p>
        </p:txBody>
      </p:sp>
      <p:sp>
        <p:nvSpPr>
          <p:cNvPr id="237" name="Google Shape;237;p31"/>
          <p:cNvSpPr txBox="1"/>
          <p:nvPr>
            <p:ph idx="4294967295" type="body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Se encarga de la presentación los datos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Ej: </a:t>
            </a:r>
            <a:r>
              <a:rPr lang="en" sz="3000"/>
              <a:t>Comunicar información al usuario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Imágenes</a:t>
            </a:r>
            <a:r>
              <a:rPr lang="en" sz="3000"/>
              <a:t>, fuentes, estilos, etc. (Front end)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En el caso de una API (devuelven JSON) generlamente es código estándar que no hacemos nosotros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 sz="3000"/>
              <a:t>O sea, si generaramos HTML va aca</a:t>
            </a:r>
            <a:endParaRPr sz="3000"/>
          </a:p>
        </p:txBody>
      </p:sp>
      <p:pic>
        <p:nvPicPr>
          <p:cNvPr id="238" name="Google Shape;238;p31"/>
          <p:cNvPicPr preferRelativeResize="0"/>
          <p:nvPr/>
        </p:nvPicPr>
        <p:blipFill rotWithShape="1">
          <a:blip r:embed="rId3">
            <a:alphaModFix/>
          </a:blip>
          <a:srcRect b="0" l="60469" r="12469" t="13134"/>
          <a:stretch/>
        </p:blipFill>
        <p:spPr>
          <a:xfrm>
            <a:off x="7496650" y="4291067"/>
            <a:ext cx="1394700" cy="2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- Responsabilidades</a:t>
            </a:r>
            <a:endParaRPr/>
          </a:p>
        </p:txBody>
      </p:sp>
      <p:sp>
        <p:nvSpPr>
          <p:cNvPr id="244" name="Google Shape;244;p32"/>
          <p:cNvSpPr txBox="1"/>
          <p:nvPr>
            <p:ph idx="4294967295" type="body"/>
          </p:nvPr>
        </p:nvSpPr>
        <p:spPr>
          <a:xfrm>
            <a:off x="311700" y="1496100"/>
            <a:ext cx="8520600" cy="492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Proteger y persistir los datos del usuario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Asegurar la integridad y consistencia de datos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Proveer métodos para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Consultar Datos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Modificar / Borrar Datos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este componente manejamos el guardado de datos y t</a:t>
            </a:r>
            <a:r>
              <a:rPr lang="en"/>
              <a:t>odo lo relacionado a lógica </a:t>
            </a:r>
            <a:r>
              <a:rPr lang="en"/>
              <a:t>específica</a:t>
            </a:r>
            <a:endParaRPr sz="1400"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 rotWithShape="1">
          <a:blip r:embed="rId3">
            <a:alphaModFix/>
          </a:blip>
          <a:srcRect b="0" l="11705" r="64289" t="20439"/>
          <a:stretch/>
        </p:blipFill>
        <p:spPr>
          <a:xfrm>
            <a:off x="7449601" y="4353800"/>
            <a:ext cx="1237200" cy="22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3"/>
          <p:cNvSpPr txBox="1"/>
          <p:nvPr/>
        </p:nvSpPr>
        <p:spPr>
          <a:xfrm>
            <a:off x="6118800" y="1454525"/>
            <a:ext cx="2846100" cy="3305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Model</a:t>
            </a:r>
            <a:endParaRPr b="1" sz="2400"/>
          </a:p>
        </p:txBody>
      </p:sp>
      <p:sp>
        <p:nvSpPr>
          <p:cNvPr id="252" name="Google Shape;252;p33"/>
          <p:cNvSpPr txBox="1"/>
          <p:nvPr/>
        </p:nvSpPr>
        <p:spPr>
          <a:xfrm>
            <a:off x="3485925" y="2750525"/>
            <a:ext cx="2140800" cy="713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Controller</a:t>
            </a:r>
            <a:endParaRPr b="1" sz="2400"/>
          </a:p>
        </p:txBody>
      </p:sp>
      <p:sp>
        <p:nvSpPr>
          <p:cNvPr id="253" name="Google Shape;253;p33"/>
          <p:cNvSpPr txBox="1"/>
          <p:nvPr/>
        </p:nvSpPr>
        <p:spPr>
          <a:xfrm>
            <a:off x="6500800" y="1905875"/>
            <a:ext cx="2140800" cy="713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Service</a:t>
            </a:r>
            <a:endParaRPr b="1" sz="2400"/>
          </a:p>
        </p:txBody>
      </p:sp>
      <p:sp>
        <p:nvSpPr>
          <p:cNvPr id="254" name="Google Shape;254;p33"/>
          <p:cNvSpPr txBox="1"/>
          <p:nvPr/>
        </p:nvSpPr>
        <p:spPr>
          <a:xfrm>
            <a:off x="6500800" y="3587825"/>
            <a:ext cx="2140800" cy="713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Entity</a:t>
            </a:r>
            <a:endParaRPr b="1" sz="2400"/>
          </a:p>
        </p:txBody>
      </p:sp>
      <p:sp>
        <p:nvSpPr>
          <p:cNvPr id="255" name="Google Shape;255;p33"/>
          <p:cNvSpPr txBox="1"/>
          <p:nvPr/>
        </p:nvSpPr>
        <p:spPr>
          <a:xfrm>
            <a:off x="565725" y="5521625"/>
            <a:ext cx="2140800" cy="713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Navegador</a:t>
            </a:r>
            <a:endParaRPr b="1" sz="2400"/>
          </a:p>
        </p:txBody>
      </p:sp>
      <p:sp>
        <p:nvSpPr>
          <p:cNvPr id="256" name="Google Shape;256;p33"/>
          <p:cNvSpPr/>
          <p:nvPr/>
        </p:nvSpPr>
        <p:spPr>
          <a:xfrm>
            <a:off x="278375" y="2592038"/>
            <a:ext cx="2715475" cy="1030675"/>
          </a:xfrm>
          <a:prstGeom prst="flowChartPredefinedProcess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Framework</a:t>
            </a:r>
            <a:endParaRPr b="1" sz="2400"/>
          </a:p>
        </p:txBody>
      </p:sp>
      <p:sp>
        <p:nvSpPr>
          <p:cNvPr id="257" name="Google Shape;257;p33"/>
          <p:cNvSpPr/>
          <p:nvPr/>
        </p:nvSpPr>
        <p:spPr>
          <a:xfrm>
            <a:off x="476625" y="4301526"/>
            <a:ext cx="2318976" cy="541296"/>
          </a:xfrm>
          <a:prstGeom prst="cloud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Internet</a:t>
            </a:r>
            <a:endParaRPr b="1" sz="2400"/>
          </a:p>
        </p:txBody>
      </p:sp>
      <p:cxnSp>
        <p:nvCxnSpPr>
          <p:cNvPr id="258" name="Google Shape;258;p33"/>
          <p:cNvCxnSpPr>
            <a:stCxn id="256" idx="3"/>
            <a:endCxn id="252" idx="1"/>
          </p:cNvCxnSpPr>
          <p:nvPr/>
        </p:nvCxnSpPr>
        <p:spPr>
          <a:xfrm>
            <a:off x="2993850" y="3107375"/>
            <a:ext cx="492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3"/>
          <p:cNvCxnSpPr>
            <a:stCxn id="252" idx="3"/>
            <a:endCxn id="251" idx="1"/>
          </p:cNvCxnSpPr>
          <p:nvPr/>
        </p:nvCxnSpPr>
        <p:spPr>
          <a:xfrm>
            <a:off x="5626725" y="3107375"/>
            <a:ext cx="492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3"/>
          <p:cNvCxnSpPr>
            <a:stCxn id="256" idx="2"/>
            <a:endCxn id="257" idx="3"/>
          </p:cNvCxnSpPr>
          <p:nvPr/>
        </p:nvCxnSpPr>
        <p:spPr>
          <a:xfrm>
            <a:off x="1636113" y="3622713"/>
            <a:ext cx="0" cy="70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3"/>
          <p:cNvCxnSpPr>
            <a:stCxn id="257" idx="1"/>
            <a:endCxn id="255" idx="0"/>
          </p:cNvCxnSpPr>
          <p:nvPr/>
        </p:nvCxnSpPr>
        <p:spPr>
          <a:xfrm>
            <a:off x="1636113" y="4842246"/>
            <a:ext cx="0" cy="6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3"/>
          <p:cNvSpPr txBox="1"/>
          <p:nvPr/>
        </p:nvSpPr>
        <p:spPr>
          <a:xfrm>
            <a:off x="3825425" y="5045950"/>
            <a:ext cx="4598100" cy="1395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 el caso de Nest, el modelo está dividido en dos partes y no se vé con ese nombre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Un servicio en NestJS es responsable de </a:t>
            </a:r>
            <a:r>
              <a:rPr lang="en"/>
              <a:t>almacenar y devolver datos</a:t>
            </a:r>
            <a:r>
              <a:rPr lang="en"/>
              <a:t>. </a:t>
            </a:r>
            <a:r>
              <a:rPr lang="en"/>
              <a:t>En general, son usados por los controladores</a:t>
            </a:r>
            <a:r>
              <a:rPr lang="en"/>
              <a:t>, aunque un servicio puede llamar a otro servicio.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 don</a:t>
            </a:r>
            <a:r>
              <a:rPr lang="en"/>
              <a:t>d</a:t>
            </a:r>
            <a:r>
              <a:rPr lang="en"/>
              <a:t>e está implementada la lógica de negocio. En el módulo de POO se correspondería con la clase gestora.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 lógica de negocio NUNCA debe ir en el controller.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