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8" r:id="rId9"/>
    <p:sldId id="274" r:id="rId10"/>
    <p:sldId id="275" r:id="rId11"/>
    <p:sldId id="276" r:id="rId12"/>
    <p:sldId id="277" r:id="rId13"/>
    <p:sldId id="278" r:id="rId14"/>
    <p:sldId id="266" r:id="rId15"/>
    <p:sldId id="259" r:id="rId16"/>
    <p:sldId id="261" r:id="rId17"/>
    <p:sldId id="267" r:id="rId18"/>
    <p:sldId id="269" r:id="rId19"/>
    <p:sldId id="273" r:id="rId20"/>
    <p:sldId id="270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412" autoAdjust="0"/>
  </p:normalViewPr>
  <p:slideViewPr>
    <p:cSldViewPr snapToGrid="0">
      <p:cViewPr varScale="1">
        <p:scale>
          <a:sx n="67" d="100"/>
          <a:sy n="67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/>
            <a:t>HTML 5, CSS, </a:t>
          </a:r>
          <a:r>
            <a:rPr lang="es-ES" dirty="0" err="1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  <dgm:t>
        <a:bodyPr/>
        <a:lstStyle/>
        <a:p>
          <a:endParaRPr lang="es-ES"/>
        </a:p>
      </dgm:t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/>
            <a:t>TypeScript</a:t>
          </a:r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/>
            <a:t>JavaScript</a:t>
          </a:r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  <dgm:t>
        <a:bodyPr/>
        <a:lstStyle/>
        <a:p>
          <a:endParaRPr lang="es-ES"/>
        </a:p>
      </dgm:t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  <dgm:t>
        <a:bodyPr/>
        <a:lstStyle/>
        <a:p>
          <a:endParaRPr lang="es-ES"/>
        </a:p>
      </dgm:t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185C8-692E-4711-A23A-B06C4F5F76D9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4F31ABC-B013-4122-BCC4-52EFB5B59BAE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6C781A2A-EE34-4E6D-91C1-FA01329B498B}" type="parTrans" cxnId="{8785BB7B-5FCC-4D06-94E9-7A846D0248C6}">
      <dgm:prSet/>
      <dgm:spPr/>
      <dgm:t>
        <a:bodyPr/>
        <a:lstStyle/>
        <a:p>
          <a:endParaRPr lang="es-ES"/>
        </a:p>
      </dgm:t>
    </dgm:pt>
    <dgm:pt modelId="{6950933B-D177-4766-8F61-F23E67C1973E}" type="sibTrans" cxnId="{8785BB7B-5FCC-4D06-94E9-7A846D0248C6}">
      <dgm:prSet/>
      <dgm:spPr/>
      <dgm:t>
        <a:bodyPr/>
        <a:lstStyle/>
        <a:p>
          <a:endParaRPr lang="es-ES"/>
        </a:p>
      </dgm:t>
    </dgm:pt>
    <dgm:pt modelId="{AA5F531C-51A7-4118-8C6E-850E4E8ECA87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5D9C9847-35D6-4EC7-B084-A5635C11EB96}" type="parTrans" cxnId="{9F6BCBBB-8BAB-4FA3-B96F-B2EB21504608}">
      <dgm:prSet/>
      <dgm:spPr/>
      <dgm:t>
        <a:bodyPr/>
        <a:lstStyle/>
        <a:p>
          <a:endParaRPr lang="es-ES"/>
        </a:p>
      </dgm:t>
    </dgm:pt>
    <dgm:pt modelId="{CF7253A8-4571-477E-892B-7433760F271B}" type="sibTrans" cxnId="{9F6BCBBB-8BAB-4FA3-B96F-B2EB21504608}">
      <dgm:prSet/>
      <dgm:spPr/>
      <dgm:t>
        <a:bodyPr/>
        <a:lstStyle/>
        <a:p>
          <a:endParaRPr lang="es-ES"/>
        </a:p>
      </dgm:t>
    </dgm:pt>
    <dgm:pt modelId="{36A81CF2-35F6-4B8A-9D8B-68E055F8C462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13FD6E82-F2F2-494F-975A-E3C18FEF1C67}" type="parTrans" cxnId="{E6EBFC25-80FA-42BA-BFBE-C11892AE63D8}">
      <dgm:prSet/>
      <dgm:spPr/>
      <dgm:t>
        <a:bodyPr/>
        <a:lstStyle/>
        <a:p>
          <a:endParaRPr lang="es-ES"/>
        </a:p>
      </dgm:t>
    </dgm:pt>
    <dgm:pt modelId="{DF08B136-7C93-42C6-9014-40C9B6902946}" type="sibTrans" cxnId="{E6EBFC25-80FA-42BA-BFBE-C11892AE63D8}">
      <dgm:prSet/>
      <dgm:spPr/>
      <dgm:t>
        <a:bodyPr/>
        <a:lstStyle/>
        <a:p>
          <a:endParaRPr lang="es-ES"/>
        </a:p>
      </dgm:t>
    </dgm:pt>
    <dgm:pt modelId="{C1A4ACB8-DD4A-4D8E-952C-A9720FF7B514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282B47C7-C901-44C4-881B-199E43A2074A}" type="parTrans" cxnId="{2AFE6DAE-3E52-4031-9524-6D9805A4DD18}">
      <dgm:prSet/>
      <dgm:spPr/>
      <dgm:t>
        <a:bodyPr/>
        <a:lstStyle/>
        <a:p>
          <a:endParaRPr lang="es-ES"/>
        </a:p>
      </dgm:t>
    </dgm:pt>
    <dgm:pt modelId="{1D46FCCC-E0BA-4F8B-95E3-5F5292B27537}" type="sibTrans" cxnId="{2AFE6DAE-3E52-4031-9524-6D9805A4DD18}">
      <dgm:prSet/>
      <dgm:spPr/>
      <dgm:t>
        <a:bodyPr/>
        <a:lstStyle/>
        <a:p>
          <a:endParaRPr lang="es-ES"/>
        </a:p>
      </dgm:t>
    </dgm:pt>
    <dgm:pt modelId="{E2AB5052-2092-4117-8AF3-672EFD4F2909}" type="pres">
      <dgm:prSet presAssocID="{9A6185C8-692E-4711-A23A-B06C4F5F76D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071CA3-4CC1-48FC-92F1-395D8F27F95D}" type="pres">
      <dgm:prSet presAssocID="{9A6185C8-692E-4711-A23A-B06C4F5F76D9}" presName="children" presStyleCnt="0"/>
      <dgm:spPr/>
    </dgm:pt>
    <dgm:pt modelId="{0D01D00A-1EA0-4DBF-96AA-1638A8392E25}" type="pres">
      <dgm:prSet presAssocID="{9A6185C8-692E-4711-A23A-B06C4F5F76D9}" presName="childPlaceholder" presStyleCnt="0"/>
      <dgm:spPr/>
    </dgm:pt>
    <dgm:pt modelId="{23904F7F-10E9-4154-A5ED-773F73BDE48D}" type="pres">
      <dgm:prSet presAssocID="{9A6185C8-692E-4711-A23A-B06C4F5F76D9}" presName="circle" presStyleCnt="0"/>
      <dgm:spPr/>
    </dgm:pt>
    <dgm:pt modelId="{E39B4477-4D4D-417E-8817-C0705C0264C5}" type="pres">
      <dgm:prSet presAssocID="{9A6185C8-692E-4711-A23A-B06C4F5F76D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391D00-9B94-4E9D-8D99-DA53F95F89C3}" type="pres">
      <dgm:prSet presAssocID="{9A6185C8-692E-4711-A23A-B06C4F5F76D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ED8E6C-BB74-4F80-A633-83FEC51FA54B}" type="pres">
      <dgm:prSet presAssocID="{9A6185C8-692E-4711-A23A-B06C4F5F76D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271227-D08B-41D6-8877-C5CB0B95F09C}" type="pres">
      <dgm:prSet presAssocID="{9A6185C8-692E-4711-A23A-B06C4F5F76D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935CD-9031-490A-AB1A-20E9BE34D334}" type="pres">
      <dgm:prSet presAssocID="{9A6185C8-692E-4711-A23A-B06C4F5F76D9}" presName="quadrantPlaceholder" presStyleCnt="0"/>
      <dgm:spPr/>
    </dgm:pt>
    <dgm:pt modelId="{72685ABB-3D0A-4A33-BB74-BE7A2B67CD4F}" type="pres">
      <dgm:prSet presAssocID="{9A6185C8-692E-4711-A23A-B06C4F5F76D9}" presName="center1" presStyleLbl="fgShp" presStyleIdx="0" presStyleCnt="2"/>
      <dgm:spPr/>
    </dgm:pt>
    <dgm:pt modelId="{4B8E0775-CC4A-48F5-85EA-CBB98002B699}" type="pres">
      <dgm:prSet presAssocID="{9A6185C8-692E-4711-A23A-B06C4F5F76D9}" presName="center2" presStyleLbl="fgShp" presStyleIdx="1" presStyleCnt="2"/>
      <dgm:spPr/>
    </dgm:pt>
  </dgm:ptLst>
  <dgm:cxnLst>
    <dgm:cxn modelId="{D736C7B6-DA90-450E-A595-C2D5910E8B0D}" type="presOf" srcId="{9A6185C8-692E-4711-A23A-B06C4F5F76D9}" destId="{E2AB5052-2092-4117-8AF3-672EFD4F2909}" srcOrd="0" destOrd="0" presId="urn:microsoft.com/office/officeart/2005/8/layout/cycle4"/>
    <dgm:cxn modelId="{B851CF8F-C3EE-4828-93FA-C359082CA04A}" type="presOf" srcId="{C1A4ACB8-DD4A-4D8E-952C-A9720FF7B514}" destId="{3F271227-D08B-41D6-8877-C5CB0B95F09C}" srcOrd="0" destOrd="0" presId="urn:microsoft.com/office/officeart/2005/8/layout/cycle4"/>
    <dgm:cxn modelId="{AC39BC41-3623-4B17-9648-289C4E50E87C}" type="presOf" srcId="{04F31ABC-B013-4122-BCC4-52EFB5B59BAE}" destId="{E39B4477-4D4D-417E-8817-C0705C0264C5}" srcOrd="0" destOrd="0" presId="urn:microsoft.com/office/officeart/2005/8/layout/cycle4"/>
    <dgm:cxn modelId="{EB3E3B7B-831A-402A-A62B-2279A5482D36}" type="presOf" srcId="{36A81CF2-35F6-4B8A-9D8B-68E055F8C462}" destId="{C6ED8E6C-BB74-4F80-A633-83FEC51FA54B}" srcOrd="0" destOrd="0" presId="urn:microsoft.com/office/officeart/2005/8/layout/cycle4"/>
    <dgm:cxn modelId="{E6EBFC25-80FA-42BA-BFBE-C11892AE63D8}" srcId="{9A6185C8-692E-4711-A23A-B06C4F5F76D9}" destId="{36A81CF2-35F6-4B8A-9D8B-68E055F8C462}" srcOrd="2" destOrd="0" parTransId="{13FD6E82-F2F2-494F-975A-E3C18FEF1C67}" sibTransId="{DF08B136-7C93-42C6-9014-40C9B6902946}"/>
    <dgm:cxn modelId="{9F6BCBBB-8BAB-4FA3-B96F-B2EB21504608}" srcId="{9A6185C8-692E-4711-A23A-B06C4F5F76D9}" destId="{AA5F531C-51A7-4118-8C6E-850E4E8ECA87}" srcOrd="1" destOrd="0" parTransId="{5D9C9847-35D6-4EC7-B084-A5635C11EB96}" sibTransId="{CF7253A8-4571-477E-892B-7433760F271B}"/>
    <dgm:cxn modelId="{8785BB7B-5FCC-4D06-94E9-7A846D0248C6}" srcId="{9A6185C8-692E-4711-A23A-B06C4F5F76D9}" destId="{04F31ABC-B013-4122-BCC4-52EFB5B59BAE}" srcOrd="0" destOrd="0" parTransId="{6C781A2A-EE34-4E6D-91C1-FA01329B498B}" sibTransId="{6950933B-D177-4766-8F61-F23E67C1973E}"/>
    <dgm:cxn modelId="{9ECA6D0C-A32B-47D8-8E4B-E39B1E264124}" type="presOf" srcId="{AA5F531C-51A7-4118-8C6E-850E4E8ECA87}" destId="{6C391D00-9B94-4E9D-8D99-DA53F95F89C3}" srcOrd="0" destOrd="0" presId="urn:microsoft.com/office/officeart/2005/8/layout/cycle4"/>
    <dgm:cxn modelId="{2AFE6DAE-3E52-4031-9524-6D9805A4DD18}" srcId="{9A6185C8-692E-4711-A23A-B06C4F5F76D9}" destId="{C1A4ACB8-DD4A-4D8E-952C-A9720FF7B514}" srcOrd="3" destOrd="0" parTransId="{282B47C7-C901-44C4-881B-199E43A2074A}" sibTransId="{1D46FCCC-E0BA-4F8B-95E3-5F5292B27537}"/>
    <dgm:cxn modelId="{E56D790C-0456-491D-9F2A-A07456CBDAA9}" type="presParOf" srcId="{E2AB5052-2092-4117-8AF3-672EFD4F2909}" destId="{26071CA3-4CC1-48FC-92F1-395D8F27F95D}" srcOrd="0" destOrd="0" presId="urn:microsoft.com/office/officeart/2005/8/layout/cycle4"/>
    <dgm:cxn modelId="{4394A069-EC1A-4BC0-80A2-43D93B2B7FC8}" type="presParOf" srcId="{26071CA3-4CC1-48FC-92F1-395D8F27F95D}" destId="{0D01D00A-1EA0-4DBF-96AA-1638A8392E25}" srcOrd="0" destOrd="0" presId="urn:microsoft.com/office/officeart/2005/8/layout/cycle4"/>
    <dgm:cxn modelId="{1B551068-8251-4A0C-9581-1DCC1F30C0C9}" type="presParOf" srcId="{E2AB5052-2092-4117-8AF3-672EFD4F2909}" destId="{23904F7F-10E9-4154-A5ED-773F73BDE48D}" srcOrd="1" destOrd="0" presId="urn:microsoft.com/office/officeart/2005/8/layout/cycle4"/>
    <dgm:cxn modelId="{03A91873-1D7D-4180-962A-93416BA9383F}" type="presParOf" srcId="{23904F7F-10E9-4154-A5ED-773F73BDE48D}" destId="{E39B4477-4D4D-417E-8817-C0705C0264C5}" srcOrd="0" destOrd="0" presId="urn:microsoft.com/office/officeart/2005/8/layout/cycle4"/>
    <dgm:cxn modelId="{71458ECD-2AE0-4A53-B702-7B3E0C159F98}" type="presParOf" srcId="{23904F7F-10E9-4154-A5ED-773F73BDE48D}" destId="{6C391D00-9B94-4E9D-8D99-DA53F95F89C3}" srcOrd="1" destOrd="0" presId="urn:microsoft.com/office/officeart/2005/8/layout/cycle4"/>
    <dgm:cxn modelId="{3AEB2787-0171-4161-BB50-EFD65C29C8D8}" type="presParOf" srcId="{23904F7F-10E9-4154-A5ED-773F73BDE48D}" destId="{C6ED8E6C-BB74-4F80-A633-83FEC51FA54B}" srcOrd="2" destOrd="0" presId="urn:microsoft.com/office/officeart/2005/8/layout/cycle4"/>
    <dgm:cxn modelId="{DC01783D-2517-46DD-8662-52BEA4CF3B5A}" type="presParOf" srcId="{23904F7F-10E9-4154-A5ED-773F73BDE48D}" destId="{3F271227-D08B-41D6-8877-C5CB0B95F09C}" srcOrd="3" destOrd="0" presId="urn:microsoft.com/office/officeart/2005/8/layout/cycle4"/>
    <dgm:cxn modelId="{4C199AD8-E492-4BE8-91A1-1C3638DA2838}" type="presParOf" srcId="{23904F7F-10E9-4154-A5ED-773F73BDE48D}" destId="{30E935CD-9031-490A-AB1A-20E9BE34D334}" srcOrd="4" destOrd="0" presId="urn:microsoft.com/office/officeart/2005/8/layout/cycle4"/>
    <dgm:cxn modelId="{EB814447-E416-4CBF-B6E7-4005A2F51F16}" type="presParOf" srcId="{E2AB5052-2092-4117-8AF3-672EFD4F2909}" destId="{72685ABB-3D0A-4A33-BB74-BE7A2B67CD4F}" srcOrd="2" destOrd="0" presId="urn:microsoft.com/office/officeart/2005/8/layout/cycle4"/>
    <dgm:cxn modelId="{0D3F7A29-E421-4844-9325-ADF4AE0E66A1}" type="presParOf" srcId="{E2AB5052-2092-4117-8AF3-672EFD4F2909}" destId="{4B8E0775-CC4A-48F5-85EA-CBB98002B69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/>
            <a:t>HTML 5, CSS, </a:t>
          </a:r>
          <a:r>
            <a:rPr lang="es-ES" sz="3800" kern="1200" dirty="0" err="1"/>
            <a:t>Bootstrap</a:t>
          </a:r>
          <a:endParaRPr lang="es-ES" sz="3800" kern="1200" dirty="0"/>
        </a:p>
      </dsp:txBody>
      <dsp:txXfrm>
        <a:off x="531159" y="353056"/>
        <a:ext cx="9913717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NodeJS</a:t>
          </a:r>
          <a:endParaRPr lang="es-ES" sz="3800" kern="1200" dirty="0"/>
        </a:p>
      </dsp:txBody>
      <dsp:txXfrm>
        <a:off x="1037463" y="1412563"/>
        <a:ext cx="9407413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9252019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NestJs</a:t>
          </a:r>
          <a:endParaRPr lang="es-ES" sz="3800" kern="1200" dirty="0"/>
        </a:p>
      </dsp:txBody>
      <dsp:txXfrm>
        <a:off x="1192857" y="2472071"/>
        <a:ext cx="9252019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9407413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TypeORM</a:t>
          </a:r>
          <a:endParaRPr lang="es-ES" sz="3800" kern="1200" dirty="0"/>
        </a:p>
      </dsp:txBody>
      <dsp:txXfrm>
        <a:off x="1037463" y="3531579"/>
        <a:ext cx="9407413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991371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/>
            <a:t>MySQL</a:t>
          </a:r>
          <a:endParaRPr lang="es-ES" sz="3800" kern="1200" dirty="0"/>
        </a:p>
      </dsp:txBody>
      <dsp:txXfrm>
        <a:off x="531159" y="4591087"/>
        <a:ext cx="9913717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TypeScript</a:t>
          </a:r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JavaScript</a:t>
          </a:r>
        </a:p>
      </dsp:txBody>
      <dsp:txXfrm>
        <a:off x="2846515" y="2823863"/>
        <a:ext cx="2492028" cy="1720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B4477-4D4D-417E-8817-C0705C0264C5}">
      <dsp:nvSpPr>
        <dsp:cNvPr id="0" name=""/>
        <dsp:cNvSpPr/>
      </dsp:nvSpPr>
      <dsp:spPr>
        <a:xfrm>
          <a:off x="2705624" y="333898"/>
          <a:ext cx="2536459" cy="253645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FORTALEZAS</a:t>
          </a:r>
        </a:p>
      </dsp:txBody>
      <dsp:txXfrm>
        <a:off x="3448536" y="1076810"/>
        <a:ext cx="1793547" cy="1793547"/>
      </dsp:txXfrm>
    </dsp:sp>
    <dsp:sp modelId="{6C391D00-9B94-4E9D-8D99-DA53F95F89C3}">
      <dsp:nvSpPr>
        <dsp:cNvPr id="0" name=""/>
        <dsp:cNvSpPr/>
      </dsp:nvSpPr>
      <dsp:spPr>
        <a:xfrm rot="5400000">
          <a:off x="5359241" y="333898"/>
          <a:ext cx="2536459" cy="253645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DEBILIDADES</a:t>
          </a:r>
        </a:p>
      </dsp:txBody>
      <dsp:txXfrm rot="-5400000">
        <a:off x="5359241" y="1076810"/>
        <a:ext cx="1793547" cy="1793547"/>
      </dsp:txXfrm>
    </dsp:sp>
    <dsp:sp modelId="{C6ED8E6C-BB74-4F80-A633-83FEC51FA54B}">
      <dsp:nvSpPr>
        <dsp:cNvPr id="0" name=""/>
        <dsp:cNvSpPr/>
      </dsp:nvSpPr>
      <dsp:spPr>
        <a:xfrm rot="10800000">
          <a:off x="5359241" y="2987516"/>
          <a:ext cx="2536459" cy="2536459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OPORTUNIDADES</a:t>
          </a:r>
        </a:p>
      </dsp:txBody>
      <dsp:txXfrm rot="10800000">
        <a:off x="5359241" y="2987516"/>
        <a:ext cx="1793547" cy="1793547"/>
      </dsp:txXfrm>
    </dsp:sp>
    <dsp:sp modelId="{3F271227-D08B-41D6-8877-C5CB0B95F09C}">
      <dsp:nvSpPr>
        <dsp:cNvPr id="0" name=""/>
        <dsp:cNvSpPr/>
      </dsp:nvSpPr>
      <dsp:spPr>
        <a:xfrm rot="16200000">
          <a:off x="2705624" y="2987516"/>
          <a:ext cx="2536459" cy="2536459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AMENAZAS</a:t>
          </a:r>
        </a:p>
      </dsp:txBody>
      <dsp:txXfrm rot="5400000">
        <a:off x="3448536" y="2987516"/>
        <a:ext cx="1793547" cy="1793547"/>
      </dsp:txXfrm>
    </dsp:sp>
    <dsp:sp modelId="{72685ABB-3D0A-4A33-BB74-BE7A2B67CD4F}">
      <dsp:nvSpPr>
        <dsp:cNvPr id="0" name=""/>
        <dsp:cNvSpPr/>
      </dsp:nvSpPr>
      <dsp:spPr>
        <a:xfrm>
          <a:off x="4862786" y="2401728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E0775-CC4A-48F5-85EA-CBB98002B699}">
      <dsp:nvSpPr>
        <dsp:cNvPr id="0" name=""/>
        <dsp:cNvSpPr/>
      </dsp:nvSpPr>
      <dsp:spPr>
        <a:xfrm rot="10800000">
          <a:off x="4862786" y="2694622"/>
          <a:ext cx="875752" cy="7615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FE0CD8-EC36-43EE-B0E8-DA6F4DFCF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73FF-EFA2-4F27-B892-0208959C8C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274C-2550-4869-8C3D-37ED1CBAFBB6}" type="datetimeFigureOut">
              <a:rPr lang="es-AR" smtClean="0"/>
              <a:t>22/11/2019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A5863-AEDF-4EAC-A09E-75924A1713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C88FA-1107-4F04-9950-7C34F9554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823-0D78-41C8-833C-621BA52335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3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8B6-A06B-430F-AA22-E468B22E02F6}" type="datetimeFigureOut">
              <a:rPr lang="es-AR" smtClean="0"/>
              <a:t>22/11/2019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A2DFF-4DED-4B9C-9C4F-4957B97283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31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A2DFF-4DED-4B9C-9C4F-4957B97283A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35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4" y="1469877"/>
            <a:ext cx="8601609" cy="3823972"/>
          </a:xfrm>
        </p:spPr>
        <p:txBody>
          <a:bodyPr anchor="ctr"/>
          <a:lstStyle/>
          <a:p>
            <a:pPr algn="ctr"/>
            <a:r>
              <a:rPr lang="es-AR" sz="6600" b="1" dirty="0"/>
              <a:t>PROYECTO </a:t>
            </a:r>
            <a:br>
              <a:rPr lang="es-AR" sz="6600" b="1" dirty="0"/>
            </a:br>
            <a:r>
              <a:rPr lang="es-AR" sz="6600" b="1" dirty="0"/>
              <a:t>WEB</a:t>
            </a:r>
            <a:br>
              <a:rPr lang="es-AR" sz="6600" b="1" dirty="0"/>
            </a:br>
            <a:r>
              <a:rPr lang="es-AR" sz="6600" b="1" dirty="0"/>
              <a:t>INSTITUCIONAL CFP </a:t>
            </a:r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"/>
    </mc:Choice>
    <mc:Fallback xmlns="">
      <p:transition spd="slow" advTm="1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 - Agregar Archivo">
            <a:extLst>
              <a:ext uri="{FF2B5EF4-FFF2-40B4-BE49-F238E27FC236}">
                <a16:creationId xmlns:a16="http://schemas.microsoft.com/office/drawing/2014/main" id="{1115F7FC-355A-48D0-9CF9-726732BA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1" y="1813781"/>
            <a:ext cx="4114558" cy="3230438"/>
          </a:xfrm>
          <a:prstGeom prst="rect">
            <a:avLst/>
          </a:prstGeom>
        </p:spPr>
      </p:pic>
      <p:pic>
        <p:nvPicPr>
          <p:cNvPr id="30" name="Imagen 3  - Agregar Te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0" y="1813781"/>
            <a:ext cx="4114562" cy="3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2 L 0 -0.8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69 L 0 -1.305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Alumnos</a:t>
            </a:r>
          </a:p>
        </p:txBody>
      </p:sp>
      <p:pic>
        <p:nvPicPr>
          <p:cNvPr id="4" name="Imagen 3 - Alumnos">
            <a:extLst>
              <a:ext uri="{FF2B5EF4-FFF2-40B4-BE49-F238E27FC236}">
                <a16:creationId xmlns:a16="http://schemas.microsoft.com/office/drawing/2014/main" id="{2B805A3F-3829-4AFC-BEA8-5E80BAD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460076"/>
            <a:ext cx="11748456" cy="593784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243A533-2761-4B6E-A802-C62ED3EE37BF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2" name="Imagen 31 - Inscribir Alumn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-2610"/>
            <a:ext cx="11748455" cy="14431372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518238" y="3028078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 - Agregar Teléfono">
            <a:extLst>
              <a:ext uri="{FF2B5EF4-FFF2-40B4-BE49-F238E27FC236}">
                <a16:creationId xmlns:a16="http://schemas.microsoft.com/office/drawing/2014/main" id="{6C089EC0-A6E8-4D3C-8EEC-C8C603DD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20" y="1696106"/>
            <a:ext cx="4114560" cy="3465788"/>
          </a:xfrm>
          <a:prstGeom prst="rect">
            <a:avLst/>
          </a:prstGeom>
        </p:spPr>
      </p:pic>
      <p:pic>
        <p:nvPicPr>
          <p:cNvPr id="33" name="Imagen 32 - Agregar Curs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1" y="1704642"/>
            <a:ext cx="4114558" cy="34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1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0023 L 0 -0.4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8657 L 0 -0.8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56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2" grpId="1" animBg="1"/>
      <p:bldP spid="20" grpId="0" animBg="1"/>
      <p:bldP spid="20" grpId="1" animBg="1"/>
      <p:bldP spid="20" grpId="2" animBg="1"/>
      <p:bldP spid="20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7" name="Imagen 26 - Asistenci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" y="594345"/>
            <a:ext cx="11748456" cy="566931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306572" y="1978091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4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Asistencias</a:t>
            </a:r>
          </a:p>
        </p:txBody>
      </p:sp>
      <p:pic>
        <p:nvPicPr>
          <p:cNvPr id="29" name="Imagen 1 - Crear Cl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" y="0"/>
            <a:ext cx="11748455" cy="1758029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10096499" y="2609850"/>
            <a:ext cx="787461" cy="1885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3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1.5611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111 L 0 -0.3400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Codificación: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05" y="93687"/>
            <a:ext cx="9944790" cy="6670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132408"/>
            <a:ext cx="9871042" cy="65931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9" y="93686"/>
            <a:ext cx="9871042" cy="6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 0.5 L 0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5 0.5 L 0 0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5 L 0 0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800" dirty="0"/>
              <a:t>Tecnologías: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36582409"/>
              </p:ext>
            </p:extLst>
          </p:nvPr>
        </p:nvGraphicFramePr>
        <p:xfrm>
          <a:off x="600076" y="1207292"/>
          <a:ext cx="10525124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A29400E-D447-4998-A023-B0F9B967E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17BCD35-B270-4953-93F3-E98EC436D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F5BC-68DF-400F-A176-F616C8093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72D4433-559A-4779-8B7F-22EF277DBA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E72A1AB4-5CC1-41F6-BC90-E254B003E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65C6A59-F8DE-4C69-A481-7A4DEA886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63998AF-51E3-49F0-A2E0-474149259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CFACE56-4127-49A5-8FE8-03AFD2912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19D5A2E-C69E-473C-A3A6-38F4F1A36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BFE37C5-1F74-4ABC-9314-CE560FA742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BE636F6-41A0-4DA0-B810-81152DC82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440000"/>
          </a:xfrm>
        </p:spPr>
        <p:txBody>
          <a:bodyPr anchor="ctr"/>
          <a:lstStyle/>
          <a:p>
            <a:pPr algn="l"/>
            <a:r>
              <a:rPr lang="es-AR" sz="4400" dirty="0"/>
              <a:t>LENGUAJES DE PROGRAMACION: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16376559"/>
              </p:ext>
            </p:extLst>
          </p:nvPr>
        </p:nvGraphicFramePr>
        <p:xfrm>
          <a:off x="2032000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6698DAAB-CF6A-4902-9FF6-826D17B11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2D5CAFE2-9B6C-46FA-863F-95C475E14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-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Prueba y depuración:</a:t>
            </a:r>
          </a:p>
        </p:txBody>
      </p:sp>
    </p:spTree>
    <p:extLst>
      <p:ext uri="{BB962C8B-B14F-4D97-AF65-F5344CB8AC3E}">
        <p14:creationId xmlns:p14="http://schemas.microsoft.com/office/powerpoint/2010/main" val="1853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00798800"/>
              </p:ext>
            </p:extLst>
          </p:nvPr>
        </p:nvGraphicFramePr>
        <p:xfrm>
          <a:off x="864130" y="1100797"/>
          <a:ext cx="10601326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4129" y="0"/>
            <a:ext cx="8479895" cy="1107611"/>
          </a:xfrm>
        </p:spPr>
        <p:txBody>
          <a:bodyPr/>
          <a:lstStyle/>
          <a:p>
            <a:pPr algn="l"/>
            <a:r>
              <a:rPr lang="es-AR" dirty="0"/>
              <a:t>Análisis </a:t>
            </a:r>
            <a:r>
              <a:rPr lang="es-AR" dirty="0" smtClean="0"/>
              <a:t>FODA del Proyecto</a:t>
            </a:r>
            <a:endParaRPr lang="es-AR" dirty="0"/>
          </a:p>
        </p:txBody>
      </p:sp>
      <p:sp>
        <p:nvSpPr>
          <p:cNvPr id="5" name="Abrir llave 4"/>
          <p:cNvSpPr/>
          <p:nvPr/>
        </p:nvSpPr>
        <p:spPr>
          <a:xfrm>
            <a:off x="2337942" y="1300163"/>
            <a:ext cx="1005332" cy="27295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2337941" y="4029732"/>
            <a:ext cx="1005333" cy="2729573"/>
          </a:xfrm>
          <a:prstGeom prst="leftBrace">
            <a:avLst>
              <a:gd name="adj1" fmla="val 8333"/>
              <a:gd name="adj2" fmla="val 4895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2176" y="2187894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012" y="4917465"/>
            <a:ext cx="162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Factores</a:t>
            </a:r>
            <a:r>
              <a:rPr lang="es-AR" dirty="0"/>
              <a:t> </a:t>
            </a:r>
          </a:p>
          <a:p>
            <a:r>
              <a:rPr lang="es-A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40249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 smtClean="0"/>
              <a:t>Fortalezas: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7005" y="1300163"/>
            <a:ext cx="8551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Utilización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las tecnologías más eficientes y usadas en la actualidad.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Pleno entendimiento de las necesidades del cliente por ser estudiantes del Centro de Formación.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experiencia de usuario es muy intuitiva, lo cual lo convierte en un sistema fácil de aprender y rápido de implementar.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pertenecer al CFP, contamos con la posibilidad de dar respuestas inmediatas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usuario ante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eventual.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Equipo de trabajo sólido.</a:t>
            </a:r>
          </a:p>
        </p:txBody>
      </p:sp>
    </p:spTree>
    <p:extLst>
      <p:ext uri="{BB962C8B-B14F-4D97-AF65-F5344CB8AC3E}">
        <p14:creationId xmlns:p14="http://schemas.microsoft.com/office/powerpoint/2010/main" val="3347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0"/>
            <a:ext cx="7766936" cy="1440000"/>
          </a:xfrm>
        </p:spPr>
        <p:txBody>
          <a:bodyPr anchor="ctr"/>
          <a:lstStyle/>
          <a:p>
            <a:pPr algn="l"/>
            <a:r>
              <a:rPr lang="es-AR" dirty="0"/>
              <a:t>Acerca del CFP N°403…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6"/>
            <a:ext cx="9008534" cy="5128145"/>
          </a:xfrm>
        </p:spPr>
        <p:txBody>
          <a:bodyPr>
            <a:normAutofit/>
          </a:bodyPr>
          <a:lstStyle/>
          <a:p>
            <a:pPr algn="l"/>
            <a:r>
              <a:rPr lang="es-AR" sz="2000" dirty="0"/>
              <a:t>A partir de junio de 2007 comenzó a funcionar en la ciudad de Tandil el CENTRO DE FORMACIÓN PROFESIONAL Nº403.</a:t>
            </a:r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</a:p>
          <a:p>
            <a:pPr algn="l"/>
            <a:endParaRPr lang="es-AR" sz="2000" dirty="0"/>
          </a:p>
          <a:p>
            <a:pPr algn="l"/>
            <a:r>
              <a:rPr lang="es-AR" sz="2000" dirty="0"/>
              <a:t>Domicilio: Garibaldi 1583, Tandil</a:t>
            </a:r>
          </a:p>
          <a:p>
            <a:pPr algn="l"/>
            <a:r>
              <a:rPr lang="es-AR" sz="2000" dirty="0"/>
              <a:t>Tel.: Llamar 0249 – 4449482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8622770" cy="1300163"/>
          </a:xfrm>
        </p:spPr>
        <p:txBody>
          <a:bodyPr/>
          <a:lstStyle/>
          <a:p>
            <a:pPr lvl="0" algn="l"/>
            <a:r>
              <a:rPr lang="es-ES" dirty="0" smtClean="0"/>
              <a:t>Debilidades: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07005" y="1300163"/>
            <a:ext cx="86227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realizado únicamente de manera manual.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permite aún establecer restricciones de acceso en los 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logins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Necesidad de conectividad a internet para su utilización.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estrictamente orientado a lo educativo, no permitiendo manejar cuestiones contables.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3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4" y="0"/>
            <a:ext cx="8765645" cy="1300163"/>
          </a:xfrm>
        </p:spPr>
        <p:txBody>
          <a:bodyPr/>
          <a:lstStyle/>
          <a:p>
            <a:pPr lvl="0" algn="l"/>
            <a:r>
              <a:rPr lang="es-ES" dirty="0" smtClean="0"/>
              <a:t>Oportunidades: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7004" y="1300163"/>
            <a:ext cx="857990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 de Formación no cuenta actualmente con un sitio web propio a medida de sus necesidades administrativas cotidianas.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Crecimiento sostenido del Centro de Formación en cuanto a cantidad de cursos y alumnos, lo cual permitirá la mejora continua del producto para hacer frente a las eventuales necesidades del usuario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tecnologías utilizadas están en constante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progreso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popularidad, lo que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garantiza mejoras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el sistema de manera </a:t>
            </a: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sumamente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eficientes en el futuro.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5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300163"/>
          </a:xfrm>
        </p:spPr>
        <p:txBody>
          <a:bodyPr/>
          <a:lstStyle/>
          <a:p>
            <a:pPr lvl="0" algn="l"/>
            <a:r>
              <a:rPr lang="es-ES" dirty="0"/>
              <a:t>Amenazas: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005" y="1300163"/>
            <a:ext cx="86084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Alta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influencia de las decisiones gubernamentales sobre las funcionalidades que debe permitir el sistema.</a:t>
            </a:r>
          </a:p>
          <a:p>
            <a:pPr marL="285750" indent="-285750">
              <a:buFontTx/>
              <a:buChar char="-"/>
            </a:pP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Nuevos competidores.</a:t>
            </a:r>
          </a:p>
          <a:p>
            <a:pPr marL="285750" indent="-285750">
              <a:buFontTx/>
              <a:buChar char="-"/>
            </a:pPr>
            <a:r>
              <a:rPr lang="es-A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Debido a la situación económica del país, se cuenta con poca </a:t>
            </a:r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capacidad de inversión en recursos tanto humanos como tecnológicos.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4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0536" y="1"/>
            <a:ext cx="8594196" cy="1440000"/>
          </a:xfrm>
        </p:spPr>
        <p:txBody>
          <a:bodyPr anchor="ctr"/>
          <a:lstStyle/>
          <a:p>
            <a:pPr algn="l"/>
            <a:r>
              <a:rPr lang="es-AR" dirty="0"/>
              <a:t>ETAPAS DEL DESARROLLO:</a:t>
            </a:r>
          </a:p>
        </p:txBody>
      </p:sp>
      <p:sp>
        <p:nvSpPr>
          <p:cNvPr id="4" name="Flecha: doblada hacia arriba 3">
            <a:extLst>
              <a:ext uri="{FF2B5EF4-FFF2-40B4-BE49-F238E27FC236}">
                <a16:creationId xmlns:a16="http://schemas.microsoft.com/office/drawing/2014/main" id="{FF5A62D2-3E58-4069-8047-4C09F038FDE4}"/>
              </a:ext>
            </a:extLst>
          </p:cNvPr>
          <p:cNvSpPr/>
          <p:nvPr/>
        </p:nvSpPr>
        <p:spPr>
          <a:xfrm rot="5400000">
            <a:off x="1773478" y="2340337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296B35F-1BF8-4ADC-96E1-03DE0CC073F7}"/>
              </a:ext>
            </a:extLst>
          </p:cNvPr>
          <p:cNvSpPr/>
          <p:nvPr/>
        </p:nvSpPr>
        <p:spPr>
          <a:xfrm>
            <a:off x="1039431" y="1343025"/>
            <a:ext cx="3240000" cy="1080000"/>
          </a:xfrm>
          <a:custGeom>
            <a:avLst/>
            <a:gdLst>
              <a:gd name="connsiteX0" fmla="*/ 0 w 2997683"/>
              <a:gd name="connsiteY0" fmla="*/ 180277 h 1081448"/>
              <a:gd name="connsiteX1" fmla="*/ 180277 w 2997683"/>
              <a:gd name="connsiteY1" fmla="*/ 0 h 1081448"/>
              <a:gd name="connsiteX2" fmla="*/ 2817406 w 2997683"/>
              <a:gd name="connsiteY2" fmla="*/ 0 h 1081448"/>
              <a:gd name="connsiteX3" fmla="*/ 2997683 w 2997683"/>
              <a:gd name="connsiteY3" fmla="*/ 180277 h 1081448"/>
              <a:gd name="connsiteX4" fmla="*/ 2997683 w 2997683"/>
              <a:gd name="connsiteY4" fmla="*/ 901171 h 1081448"/>
              <a:gd name="connsiteX5" fmla="*/ 2817406 w 2997683"/>
              <a:gd name="connsiteY5" fmla="*/ 1081448 h 1081448"/>
              <a:gd name="connsiteX6" fmla="*/ 180277 w 2997683"/>
              <a:gd name="connsiteY6" fmla="*/ 1081448 h 1081448"/>
              <a:gd name="connsiteX7" fmla="*/ 0 w 2997683"/>
              <a:gd name="connsiteY7" fmla="*/ 901171 h 1081448"/>
              <a:gd name="connsiteX8" fmla="*/ 0 w 2997683"/>
              <a:gd name="connsiteY8" fmla="*/ 180277 h 108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7683" h="1081448">
                <a:moveTo>
                  <a:pt x="0" y="180277"/>
                </a:moveTo>
                <a:cubicBezTo>
                  <a:pt x="0" y="80713"/>
                  <a:pt x="80713" y="0"/>
                  <a:pt x="180277" y="0"/>
                </a:cubicBezTo>
                <a:lnTo>
                  <a:pt x="2817406" y="0"/>
                </a:lnTo>
                <a:cubicBezTo>
                  <a:pt x="2916970" y="0"/>
                  <a:pt x="2997683" y="80713"/>
                  <a:pt x="2997683" y="180277"/>
                </a:cubicBezTo>
                <a:lnTo>
                  <a:pt x="2997683" y="901171"/>
                </a:lnTo>
                <a:cubicBezTo>
                  <a:pt x="2997683" y="1000735"/>
                  <a:pt x="2916970" y="1081448"/>
                  <a:pt x="2817406" y="1081448"/>
                </a:cubicBezTo>
                <a:lnTo>
                  <a:pt x="180277" y="1081448"/>
                </a:lnTo>
                <a:cubicBezTo>
                  <a:pt x="80713" y="1081448"/>
                  <a:pt x="0" y="1000735"/>
                  <a:pt x="0" y="901171"/>
                </a:cubicBezTo>
                <a:lnTo>
                  <a:pt x="0" y="18027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81" tIns="159481" rIns="159481" bIns="15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Análisis del problema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38E85339-18B0-4816-B598-FEEA0AA2952A}"/>
              </a:ext>
            </a:extLst>
          </p:cNvPr>
          <p:cNvSpPr/>
          <p:nvPr/>
        </p:nvSpPr>
        <p:spPr>
          <a:xfrm rot="5400000">
            <a:off x="3734828" y="3639475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1A755FF-4DF8-4ED9-A2ED-A29BDBBD6C6E}"/>
              </a:ext>
            </a:extLst>
          </p:cNvPr>
          <p:cNvSpPr/>
          <p:nvPr/>
        </p:nvSpPr>
        <p:spPr>
          <a:xfrm>
            <a:off x="3000801" y="2592876"/>
            <a:ext cx="3240001" cy="1080000"/>
          </a:xfrm>
          <a:custGeom>
            <a:avLst/>
            <a:gdLst>
              <a:gd name="connsiteX0" fmla="*/ 0 w 3033738"/>
              <a:gd name="connsiteY0" fmla="*/ 181100 h 1086384"/>
              <a:gd name="connsiteX1" fmla="*/ 181100 w 3033738"/>
              <a:gd name="connsiteY1" fmla="*/ 0 h 1086384"/>
              <a:gd name="connsiteX2" fmla="*/ 2852638 w 3033738"/>
              <a:gd name="connsiteY2" fmla="*/ 0 h 1086384"/>
              <a:gd name="connsiteX3" fmla="*/ 3033738 w 3033738"/>
              <a:gd name="connsiteY3" fmla="*/ 181100 h 1086384"/>
              <a:gd name="connsiteX4" fmla="*/ 3033738 w 3033738"/>
              <a:gd name="connsiteY4" fmla="*/ 905284 h 1086384"/>
              <a:gd name="connsiteX5" fmla="*/ 2852638 w 3033738"/>
              <a:gd name="connsiteY5" fmla="*/ 1086384 h 1086384"/>
              <a:gd name="connsiteX6" fmla="*/ 181100 w 3033738"/>
              <a:gd name="connsiteY6" fmla="*/ 1086384 h 1086384"/>
              <a:gd name="connsiteX7" fmla="*/ 0 w 3033738"/>
              <a:gd name="connsiteY7" fmla="*/ 905284 h 1086384"/>
              <a:gd name="connsiteX8" fmla="*/ 0 w 3033738"/>
              <a:gd name="connsiteY8" fmla="*/ 181100 h 10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738" h="1086384">
                <a:moveTo>
                  <a:pt x="0" y="181100"/>
                </a:moveTo>
                <a:cubicBezTo>
                  <a:pt x="0" y="81081"/>
                  <a:pt x="81081" y="0"/>
                  <a:pt x="181100" y="0"/>
                </a:cubicBezTo>
                <a:lnTo>
                  <a:pt x="2852638" y="0"/>
                </a:lnTo>
                <a:cubicBezTo>
                  <a:pt x="2952657" y="0"/>
                  <a:pt x="3033738" y="81081"/>
                  <a:pt x="3033738" y="181100"/>
                </a:cubicBezTo>
                <a:lnTo>
                  <a:pt x="3033738" y="905284"/>
                </a:lnTo>
                <a:cubicBezTo>
                  <a:pt x="3033738" y="1005303"/>
                  <a:pt x="2952657" y="1086384"/>
                  <a:pt x="2852638" y="1086384"/>
                </a:cubicBezTo>
                <a:lnTo>
                  <a:pt x="181100" y="1086384"/>
                </a:lnTo>
                <a:cubicBezTo>
                  <a:pt x="81081" y="1086384"/>
                  <a:pt x="0" y="1005303"/>
                  <a:pt x="0" y="905284"/>
                </a:cubicBezTo>
                <a:lnTo>
                  <a:pt x="0" y="18110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722" tIns="159722" rIns="159722" bIns="1597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Diseño del algoritmo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588EC999-21F7-4D7E-A80B-D50F558A07B0}"/>
              </a:ext>
            </a:extLst>
          </p:cNvPr>
          <p:cNvSpPr/>
          <p:nvPr/>
        </p:nvSpPr>
        <p:spPr>
          <a:xfrm rot="5400000">
            <a:off x="5541409" y="4969944"/>
            <a:ext cx="1080000" cy="1440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CC2A9AD-B257-4FB9-AFC0-24C925247C51}"/>
              </a:ext>
            </a:extLst>
          </p:cNvPr>
          <p:cNvSpPr/>
          <p:nvPr/>
        </p:nvSpPr>
        <p:spPr>
          <a:xfrm>
            <a:off x="4990712" y="3892002"/>
            <a:ext cx="3240001" cy="1080000"/>
          </a:xfrm>
          <a:custGeom>
            <a:avLst/>
            <a:gdLst>
              <a:gd name="connsiteX0" fmla="*/ 0 w 2692523"/>
              <a:gd name="connsiteY0" fmla="*/ 191546 h 1149047"/>
              <a:gd name="connsiteX1" fmla="*/ 191546 w 2692523"/>
              <a:gd name="connsiteY1" fmla="*/ 0 h 1149047"/>
              <a:gd name="connsiteX2" fmla="*/ 2500977 w 2692523"/>
              <a:gd name="connsiteY2" fmla="*/ 0 h 1149047"/>
              <a:gd name="connsiteX3" fmla="*/ 2692523 w 2692523"/>
              <a:gd name="connsiteY3" fmla="*/ 191546 h 1149047"/>
              <a:gd name="connsiteX4" fmla="*/ 2692523 w 2692523"/>
              <a:gd name="connsiteY4" fmla="*/ 957501 h 1149047"/>
              <a:gd name="connsiteX5" fmla="*/ 2500977 w 2692523"/>
              <a:gd name="connsiteY5" fmla="*/ 1149047 h 1149047"/>
              <a:gd name="connsiteX6" fmla="*/ 191546 w 2692523"/>
              <a:gd name="connsiteY6" fmla="*/ 1149047 h 1149047"/>
              <a:gd name="connsiteX7" fmla="*/ 0 w 2692523"/>
              <a:gd name="connsiteY7" fmla="*/ 957501 h 1149047"/>
              <a:gd name="connsiteX8" fmla="*/ 0 w 2692523"/>
              <a:gd name="connsiteY8" fmla="*/ 191546 h 11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523" h="1149047">
                <a:moveTo>
                  <a:pt x="0" y="191546"/>
                </a:moveTo>
                <a:cubicBezTo>
                  <a:pt x="0" y="85758"/>
                  <a:pt x="85758" y="0"/>
                  <a:pt x="191546" y="0"/>
                </a:cubicBezTo>
                <a:lnTo>
                  <a:pt x="2500977" y="0"/>
                </a:lnTo>
                <a:cubicBezTo>
                  <a:pt x="2606765" y="0"/>
                  <a:pt x="2692523" y="85758"/>
                  <a:pt x="2692523" y="191546"/>
                </a:cubicBezTo>
                <a:lnTo>
                  <a:pt x="2692523" y="957501"/>
                </a:lnTo>
                <a:cubicBezTo>
                  <a:pt x="2692523" y="1063289"/>
                  <a:pt x="2606765" y="1149047"/>
                  <a:pt x="2500977" y="1149047"/>
                </a:cubicBezTo>
                <a:lnTo>
                  <a:pt x="191546" y="1149047"/>
                </a:lnTo>
                <a:cubicBezTo>
                  <a:pt x="85758" y="1149047"/>
                  <a:pt x="0" y="1063289"/>
                  <a:pt x="0" y="957501"/>
                </a:cubicBezTo>
                <a:lnTo>
                  <a:pt x="0" y="1915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782" tIns="162782" rIns="162782" bIns="16278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Codificación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412701C-21EE-47E7-AFEA-4190920A8264}"/>
              </a:ext>
            </a:extLst>
          </p:cNvPr>
          <p:cNvSpPr/>
          <p:nvPr/>
        </p:nvSpPr>
        <p:spPr>
          <a:xfrm>
            <a:off x="6826367" y="5284940"/>
            <a:ext cx="3240000" cy="1080000"/>
          </a:xfrm>
          <a:custGeom>
            <a:avLst/>
            <a:gdLst>
              <a:gd name="connsiteX0" fmla="*/ 0 w 2759176"/>
              <a:gd name="connsiteY0" fmla="*/ 202166 h 1212753"/>
              <a:gd name="connsiteX1" fmla="*/ 202166 w 2759176"/>
              <a:gd name="connsiteY1" fmla="*/ 0 h 1212753"/>
              <a:gd name="connsiteX2" fmla="*/ 2557010 w 2759176"/>
              <a:gd name="connsiteY2" fmla="*/ 0 h 1212753"/>
              <a:gd name="connsiteX3" fmla="*/ 2759176 w 2759176"/>
              <a:gd name="connsiteY3" fmla="*/ 202166 h 1212753"/>
              <a:gd name="connsiteX4" fmla="*/ 2759176 w 2759176"/>
              <a:gd name="connsiteY4" fmla="*/ 1010587 h 1212753"/>
              <a:gd name="connsiteX5" fmla="*/ 2557010 w 2759176"/>
              <a:gd name="connsiteY5" fmla="*/ 1212753 h 1212753"/>
              <a:gd name="connsiteX6" fmla="*/ 202166 w 2759176"/>
              <a:gd name="connsiteY6" fmla="*/ 1212753 h 1212753"/>
              <a:gd name="connsiteX7" fmla="*/ 0 w 2759176"/>
              <a:gd name="connsiteY7" fmla="*/ 1010587 h 1212753"/>
              <a:gd name="connsiteX8" fmla="*/ 0 w 2759176"/>
              <a:gd name="connsiteY8" fmla="*/ 202166 h 121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9176" h="1212753">
                <a:moveTo>
                  <a:pt x="0" y="202166"/>
                </a:moveTo>
                <a:cubicBezTo>
                  <a:pt x="0" y="90513"/>
                  <a:pt x="90513" y="0"/>
                  <a:pt x="202166" y="0"/>
                </a:cubicBezTo>
                <a:lnTo>
                  <a:pt x="2557010" y="0"/>
                </a:lnTo>
                <a:cubicBezTo>
                  <a:pt x="2668663" y="0"/>
                  <a:pt x="2759176" y="90513"/>
                  <a:pt x="2759176" y="202166"/>
                </a:cubicBezTo>
                <a:lnTo>
                  <a:pt x="2759176" y="1010587"/>
                </a:lnTo>
                <a:cubicBezTo>
                  <a:pt x="2759176" y="1122240"/>
                  <a:pt x="2668663" y="1212753"/>
                  <a:pt x="2557010" y="1212753"/>
                </a:cubicBezTo>
                <a:lnTo>
                  <a:pt x="202166" y="1212753"/>
                </a:lnTo>
                <a:cubicBezTo>
                  <a:pt x="90513" y="1212753"/>
                  <a:pt x="0" y="1122240"/>
                  <a:pt x="0" y="1010587"/>
                </a:cubicBezTo>
                <a:lnTo>
                  <a:pt x="0" y="20216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92" tIns="165892" rIns="165892" bIns="1658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800" kern="1200" dirty="0"/>
              <a:t>Prueba y depuración</a:t>
            </a:r>
          </a:p>
        </p:txBody>
      </p:sp>
    </p:spTree>
    <p:extLst>
      <p:ext uri="{BB962C8B-B14F-4D97-AF65-F5344CB8AC3E}">
        <p14:creationId xmlns:p14="http://schemas.microsoft.com/office/powerpoint/2010/main" val="21371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5591" y="0"/>
            <a:ext cx="7994121" cy="1440000"/>
          </a:xfrm>
        </p:spPr>
        <p:txBody>
          <a:bodyPr anchor="ctr"/>
          <a:lstStyle/>
          <a:p>
            <a:pPr lvl="0" algn="l"/>
            <a:r>
              <a:rPr lang="es-ES" sz="6000" dirty="0"/>
              <a:t>Análisis del problema</a:t>
            </a:r>
            <a:r>
              <a:rPr lang="es-AR" sz="6000" dirty="0"/>
              <a:t>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5592" y="1614487"/>
            <a:ext cx="8351308" cy="4714875"/>
          </a:xfrm>
        </p:spPr>
        <p:txBody>
          <a:bodyPr>
            <a:normAutofit/>
          </a:bodyPr>
          <a:lstStyle/>
          <a:p>
            <a:pPr algn="l"/>
            <a:r>
              <a:rPr lang="es-AR" sz="3600" dirty="0"/>
              <a:t>El proyecto consiste en el diseño e implementación de un sitio web que sea funcional a las necesidades administrativas del CFP en cuanto a la registración de cursos, inscripción de alumnos, contabilización de asistencias, confección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9337146" cy="1440000"/>
          </a:xfrm>
        </p:spPr>
        <p:txBody>
          <a:bodyPr anchor="ctr"/>
          <a:lstStyle/>
          <a:p>
            <a:pPr algn="l"/>
            <a:r>
              <a:rPr lang="es-AR" dirty="0"/>
              <a:t>Principales funcionalidades: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1704622"/>
            <a:ext cx="8917340" cy="5153378"/>
          </a:xfrm>
        </p:spPr>
        <p:txBody>
          <a:bodyPr>
            <a:normAutofit/>
          </a:bodyPr>
          <a:lstStyle/>
          <a:p>
            <a:pPr algn="l"/>
            <a:r>
              <a:rPr lang="es-AR" sz="2800" dirty="0"/>
              <a:t>- 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1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3" y="2566807"/>
            <a:ext cx="6252073" cy="15708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2" y="5004"/>
            <a:ext cx="10051052" cy="68452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9" y="30176"/>
            <a:ext cx="9894718" cy="68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7578 0.49907 L -0.00351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52435 0.49676 L -1.04167E-6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4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09" y="1569423"/>
            <a:ext cx="7486679" cy="3318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005" y="0"/>
            <a:ext cx="7766936" cy="1440000"/>
          </a:xfrm>
        </p:spPr>
        <p:txBody>
          <a:bodyPr anchor="ctr"/>
          <a:lstStyle/>
          <a:p>
            <a:pPr lvl="0" algn="l"/>
            <a:r>
              <a:rPr lang="es-ES" dirty="0"/>
              <a:t>Diseño del algoritmo: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07005" y="1569423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Herramientas</a:t>
            </a:r>
            <a:r>
              <a:rPr lang="es-AR" sz="2400" dirty="0"/>
              <a:t> </a:t>
            </a:r>
            <a:r>
              <a:rPr lang="es-A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5" y="0"/>
            <a:ext cx="10219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73 0.5 L -0.0035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963223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</a:t>
            </a:r>
            <a:r>
              <a:rPr lang="es-ES" dirty="0" err="1"/>
              <a:t>Examenes</a:t>
            </a:r>
            <a:endParaRPr lang="es-ES" dirty="0"/>
          </a:p>
        </p:txBody>
      </p:sp>
      <p:pic>
        <p:nvPicPr>
          <p:cNvPr id="21" name="Imagen 20 - Formulari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1800"/>
            <a:ext cx="11748456" cy="59944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40A7FCC-D044-4EAC-A18F-5FAEF7BCF69B}"/>
              </a:ext>
            </a:extLst>
          </p:cNvPr>
          <p:cNvSpPr/>
          <p:nvPr/>
        </p:nvSpPr>
        <p:spPr>
          <a:xfrm>
            <a:off x="9652000" y="1765300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 - Crear Exam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41496"/>
            <a:ext cx="8407400" cy="5975008"/>
          </a:xfrm>
          <a:prstGeom prst="rect">
            <a:avLst/>
          </a:prstGeom>
        </p:spPr>
      </p:pic>
      <p:sp>
        <p:nvSpPr>
          <p:cNvPr id="17" name="Elipse 2">
            <a:extLst>
              <a:ext uri="{FF2B5EF4-FFF2-40B4-BE49-F238E27FC236}">
                <a16:creationId xmlns:a16="http://schemas.microsoft.com/office/drawing/2014/main" id="{46F22276-4FF1-4BF7-85A9-4D091BBEF1E6}"/>
              </a:ext>
            </a:extLst>
          </p:cNvPr>
          <p:cNvSpPr/>
          <p:nvPr/>
        </p:nvSpPr>
        <p:spPr>
          <a:xfrm>
            <a:off x="6476999" y="1651234"/>
            <a:ext cx="1434723" cy="271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 - Agregar Tex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90" y="1651234"/>
            <a:ext cx="2913552" cy="3300413"/>
          </a:xfrm>
          <a:prstGeom prst="rect">
            <a:avLst/>
          </a:prstGeom>
        </p:spPr>
      </p:pic>
      <p:pic>
        <p:nvPicPr>
          <p:cNvPr id="24" name="Imagen 23 - Agregar OpSi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43" y="755617"/>
            <a:ext cx="2911799" cy="5002004"/>
          </a:xfrm>
          <a:prstGeom prst="rect">
            <a:avLst/>
          </a:prstGeom>
        </p:spPr>
      </p:pic>
      <p:pic>
        <p:nvPicPr>
          <p:cNvPr id="25" name="Imagen 24 - Agregar OpMul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39" y="764525"/>
            <a:ext cx="2894104" cy="4971612"/>
          </a:xfrm>
          <a:prstGeom prst="rect">
            <a:avLst/>
          </a:prstGeom>
        </p:spPr>
      </p:pic>
      <p:pic>
        <p:nvPicPr>
          <p:cNvPr id="26" name="Imagen 25 - Agregar OpLis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0" y="764171"/>
            <a:ext cx="2894310" cy="4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5625 -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3.33333E-6 L -4.16667E-6 0.0377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3773 L -4.16667E-6 0.0729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0.07291 L -4.16667E-6 0.1178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" grpId="1" animBg="1"/>
      <p:bldP spid="17" grpId="0" animBg="1"/>
      <p:bldP spid="17" grpId="2" animBg="1"/>
      <p:bldP spid="17" grpId="3" animBg="1"/>
      <p:bldP spid="1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99A678E9-33D2-4CFD-80EC-CD69DA4F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0"/>
            <a:ext cx="10859035" cy="1440000"/>
          </a:xfrm>
        </p:spPr>
        <p:txBody>
          <a:bodyPr anchor="ctr"/>
          <a:lstStyle/>
          <a:p>
            <a:pPr lvl="0" algn="l"/>
            <a:r>
              <a:rPr lang="es-ES" dirty="0"/>
              <a:t>Diseño y Maquetado: Cursos</a:t>
            </a:r>
          </a:p>
        </p:txBody>
      </p:sp>
      <p:pic>
        <p:nvPicPr>
          <p:cNvPr id="27" name="Imagen 26 - Curs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2" y="438874"/>
            <a:ext cx="11748456" cy="5980254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63347B0-F7E2-4FE6-A56A-B788991375EC}"/>
              </a:ext>
            </a:extLst>
          </p:cNvPr>
          <p:cNvSpPr/>
          <p:nvPr/>
        </p:nvSpPr>
        <p:spPr>
          <a:xfrm>
            <a:off x="9652000" y="174381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27 - Crear Curso">
            <a:extLst>
              <a:ext uri="{FF2B5EF4-FFF2-40B4-BE49-F238E27FC236}">
                <a16:creationId xmlns:a16="http://schemas.microsoft.com/office/drawing/2014/main" id="{96706D7B-52F3-446F-8B07-7B00062E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1" y="-1"/>
            <a:ext cx="11748457" cy="16281216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6860F56-8B64-4875-A2BC-8DA4F2FFAA9E}"/>
              </a:ext>
            </a:extLst>
          </p:cNvPr>
          <p:cNvSpPr/>
          <p:nvPr/>
        </p:nvSpPr>
        <p:spPr>
          <a:xfrm>
            <a:off x="9213433" y="3129676"/>
            <a:ext cx="2318228" cy="10820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8" name="Imagen 28 - Agregar Horar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53" y="807407"/>
            <a:ext cx="4342296" cy="52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96296E-6 L 0 -1.372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7223 L 0 -0.85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507 L 0 -1.32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64" presetID="10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8" grpId="1" animBg="1"/>
      <p:bldP spid="20" grpId="0" animBg="1"/>
      <p:bldP spid="20" grpId="1" animBg="1"/>
      <p:bldP spid="20" grpId="2" animBg="1"/>
      <p:bldP spid="20" grpId="3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540</Words>
  <Application>Microsoft Office PowerPoint</Application>
  <PresentationFormat>Panorámica</PresentationFormat>
  <Paragraphs>79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Faceta</vt:lpstr>
      <vt:lpstr>PROYECTO  WEB INSTITUCIONAL CFP </vt:lpstr>
      <vt:lpstr>Acerca del CFP N°403…</vt:lpstr>
      <vt:lpstr>ETAPAS DEL DESARROLLO:</vt:lpstr>
      <vt:lpstr>Análisis del problema:</vt:lpstr>
      <vt:lpstr>Principales funcionalidades:</vt:lpstr>
      <vt:lpstr>Diseño del algoritmo:</vt:lpstr>
      <vt:lpstr>Diseño del algoritmo:</vt:lpstr>
      <vt:lpstr>Diseño y Maquetado: Examenes</vt:lpstr>
      <vt:lpstr>Diseño y Maquetado: Cursos</vt:lpstr>
      <vt:lpstr>Diseño y Maquetado: Cursos</vt:lpstr>
      <vt:lpstr>Diseño y Maquetado: Alumnos</vt:lpstr>
      <vt:lpstr>Diseño y Maquetado: Asistencias</vt:lpstr>
      <vt:lpstr>Diseño y Maquetado: Asistencias</vt:lpstr>
      <vt:lpstr>Codificación:</vt:lpstr>
      <vt:lpstr>Tecnologías:</vt:lpstr>
      <vt:lpstr>LENGUAJES DE PROGRAMACION:</vt:lpstr>
      <vt:lpstr>Prueba y depuración:</vt:lpstr>
      <vt:lpstr>Análisis FODA del Proyecto</vt:lpstr>
      <vt:lpstr>Fortalezas:</vt:lpstr>
      <vt:lpstr>Debilidades:</vt:lpstr>
      <vt:lpstr>Oportunidades:</vt:lpstr>
      <vt:lpstr>Amenazas: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Usuario de Windows</cp:lastModifiedBy>
  <cp:revision>80</cp:revision>
  <dcterms:created xsi:type="dcterms:W3CDTF">2019-11-20T22:43:46Z</dcterms:created>
  <dcterms:modified xsi:type="dcterms:W3CDTF">2019-11-22T19:09:44Z</dcterms:modified>
</cp:coreProperties>
</file>