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sldIdLst>
    <p:sldId id="530" r:id="rId5"/>
    <p:sldId id="531" r:id="rId6"/>
    <p:sldId id="548" r:id="rId7"/>
    <p:sldId id="547" r:id="rId8"/>
    <p:sldId id="549" r:id="rId9"/>
    <p:sldId id="550" r:id="rId10"/>
    <p:sldId id="552" r:id="rId11"/>
    <p:sldId id="551" r:id="rId12"/>
    <p:sldId id="563" r:id="rId13"/>
    <p:sldId id="534" r:id="rId14"/>
    <p:sldId id="553" r:id="rId15"/>
    <p:sldId id="554" r:id="rId16"/>
    <p:sldId id="555" r:id="rId17"/>
    <p:sldId id="556" r:id="rId18"/>
    <p:sldId id="557" r:id="rId19"/>
    <p:sldId id="558" r:id="rId20"/>
    <p:sldId id="560" r:id="rId21"/>
    <p:sldId id="561" r:id="rId22"/>
    <p:sldId id="562" r:id="rId23"/>
    <p:sldId id="5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4809" autoAdjust="0"/>
  </p:normalViewPr>
  <p:slideViewPr>
    <p:cSldViewPr snapToGrid="0">
      <p:cViewPr varScale="1">
        <p:scale>
          <a:sx n="49" d="100"/>
          <a:sy n="49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76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6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="0" i="0" dirty="0"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7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1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0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6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81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96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4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6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 3</a:t>
            </a:r>
            <a:br>
              <a:rPr lang="en-US" dirty="0"/>
            </a:br>
            <a:r>
              <a:rPr lang="en-US" dirty="0"/>
              <a:t>data science &amp;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Mariel Yap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Isotopic Composition Plutonium Batches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C69DE-C78D-B70A-EB18-B7E81943C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CEC01-2D53-16F7-50CD-EFE41C39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3B5B-E402-E3CA-E2AA-86A76C65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9449487" cy="3282696"/>
          </a:xfrm>
        </p:spPr>
        <p:txBody>
          <a:bodyPr/>
          <a:lstStyle/>
          <a:p>
            <a:r>
              <a:rPr lang="en-GB" dirty="0"/>
              <a:t>The data contains percentages of the isotopic composition of 45 plutonium batches.</a:t>
            </a:r>
          </a:p>
          <a:p>
            <a:r>
              <a:rPr lang="en-GB" dirty="0"/>
              <a:t>Contains 45 records and 5 features, 4 relating to different isotopes.</a:t>
            </a:r>
          </a:p>
          <a:p>
            <a:r>
              <a:rPr lang="en-GB" b="1" dirty="0"/>
              <a:t>Problem: Can we implement a clustering model to discover further subgroups within the plutonium data with similar criteria?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6267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 err="1"/>
              <a:t>eda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7FCCB2-BE35-598C-7243-F9C01BBFF2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451385" y="1420441"/>
            <a:ext cx="5441630" cy="401711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D7851-E4CF-F87A-7F25-BE5E640C58F1}"/>
              </a:ext>
            </a:extLst>
          </p:cNvPr>
          <p:cNvSpPr txBox="1"/>
          <p:nvPr/>
        </p:nvSpPr>
        <p:spPr>
          <a:xfrm>
            <a:off x="2680506" y="5542209"/>
            <a:ext cx="698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There is a negative correlation between the Pu239 and Pu240 isotopes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8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/>
              <a:t>Modelling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EA73E-E8ED-CC36-3F59-201C9141A3DC}"/>
              </a:ext>
            </a:extLst>
          </p:cNvPr>
          <p:cNvSpPr txBox="1"/>
          <p:nvPr/>
        </p:nvSpPr>
        <p:spPr>
          <a:xfrm>
            <a:off x="2502657" y="1380856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KMeans</a:t>
            </a:r>
            <a:r>
              <a:rPr lang="en-GB" dirty="0">
                <a:solidFill>
                  <a:schemeClr val="bg1"/>
                </a:solidFill>
              </a:rPr>
              <a:t> Clustering model k = 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2915-B0EB-78C2-0C68-B844E40F9046}"/>
              </a:ext>
            </a:extLst>
          </p:cNvPr>
          <p:cNvSpPr txBox="1"/>
          <p:nvPr/>
        </p:nvSpPr>
        <p:spPr>
          <a:xfrm>
            <a:off x="7149573" y="3615309"/>
            <a:ext cx="24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Silhouette score: 0.6333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C77CEA-F32B-D615-845A-BCACAEA483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19741" y="1811489"/>
            <a:ext cx="4575367" cy="4351338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61F9E82B-3AD7-4D7C-72D3-163A818E8FA4}"/>
              </a:ext>
            </a:extLst>
          </p:cNvPr>
          <p:cNvSpPr/>
          <p:nvPr/>
        </p:nvSpPr>
        <p:spPr>
          <a:xfrm>
            <a:off x="4498258" y="4407296"/>
            <a:ext cx="914400" cy="10698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04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/>
              <a:t>Modelling&amp; conclusion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EA73E-E8ED-CC36-3F59-201C9141A3DC}"/>
              </a:ext>
            </a:extLst>
          </p:cNvPr>
          <p:cNvSpPr txBox="1"/>
          <p:nvPr/>
        </p:nvSpPr>
        <p:spPr>
          <a:xfrm>
            <a:off x="2502657" y="1380856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KMeans</a:t>
            </a:r>
            <a:r>
              <a:rPr lang="en-GB" dirty="0">
                <a:solidFill>
                  <a:schemeClr val="bg1"/>
                </a:solidFill>
              </a:rPr>
              <a:t> Clustering model k = 3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2915-B0EB-78C2-0C68-B844E40F9046}"/>
              </a:ext>
            </a:extLst>
          </p:cNvPr>
          <p:cNvSpPr txBox="1"/>
          <p:nvPr/>
        </p:nvSpPr>
        <p:spPr>
          <a:xfrm>
            <a:off x="7149573" y="3615309"/>
            <a:ext cx="2437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Silhouette score: 0.7714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CA80F5-3DE4-8D00-4377-C5ACF2C61F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8864" y="1808972"/>
            <a:ext cx="4757117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43D28-E9F0-71BA-8002-0EB87517BB55}"/>
              </a:ext>
            </a:extLst>
          </p:cNvPr>
          <p:cNvSpPr txBox="1"/>
          <p:nvPr/>
        </p:nvSpPr>
        <p:spPr>
          <a:xfrm>
            <a:off x="7149573" y="2873359"/>
            <a:ext cx="273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With standardised data!</a:t>
            </a:r>
            <a:endParaRPr lang="en-A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9C41F-24C2-F9BF-907D-329BC3C62CA9}"/>
              </a:ext>
            </a:extLst>
          </p:cNvPr>
          <p:cNvSpPr txBox="1"/>
          <p:nvPr/>
        </p:nvSpPr>
        <p:spPr>
          <a:xfrm>
            <a:off x="7149573" y="4326481"/>
            <a:ext cx="45901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Next steps: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Explore different number of clusters using elbow method to find optimal k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Tune other hyperparameters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Consider other distance metrics for </a:t>
            </a:r>
            <a:r>
              <a:rPr lang="en-GB" dirty="0" err="1">
                <a:solidFill>
                  <a:schemeClr val="bg1"/>
                </a:solidFill>
              </a:rPr>
              <a:t>kmeans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8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B1F5-B66C-2866-AFD8-BC8225F87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dbscan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6520-A74D-CD93-662D-85F8964F5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Circles Dataset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66645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C69DE-C78D-B70A-EB18-B7E81943C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CEC01-2D53-16F7-50CD-EFE41C39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3B5B-E402-E3CA-E2AA-86A76C65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9449487" cy="3282696"/>
          </a:xfrm>
        </p:spPr>
        <p:txBody>
          <a:bodyPr/>
          <a:lstStyle/>
          <a:p>
            <a:r>
              <a:rPr lang="en-GB" dirty="0"/>
              <a:t>The data is taken from </a:t>
            </a:r>
            <a:r>
              <a:rPr lang="en-GB" dirty="0" err="1"/>
              <a:t>sklearn.datasets</a:t>
            </a:r>
            <a:r>
              <a:rPr lang="en-GB" dirty="0"/>
              <a:t> where we can tune the parameters to generate circles.</a:t>
            </a:r>
          </a:p>
          <a:p>
            <a:r>
              <a:rPr lang="en-GB" dirty="0"/>
              <a:t>Contains 1000 samples.</a:t>
            </a:r>
          </a:p>
          <a:p>
            <a:r>
              <a:rPr lang="en-GB" b="1" dirty="0"/>
              <a:t>Problem: Which is the optimal clustering model to discover clusters within the circles data?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77048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 err="1"/>
              <a:t>eda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17E296-CDDE-8C34-6F72-2BF1FEC29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69819" y="1357948"/>
            <a:ext cx="5452362" cy="4142104"/>
          </a:xfrm>
        </p:spPr>
      </p:pic>
    </p:spTree>
    <p:extLst>
      <p:ext uri="{BB962C8B-B14F-4D97-AF65-F5344CB8AC3E}">
        <p14:creationId xmlns:p14="http://schemas.microsoft.com/office/powerpoint/2010/main" val="647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/>
              <a:t>Modelling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EA73E-E8ED-CC36-3F59-201C9141A3DC}"/>
              </a:ext>
            </a:extLst>
          </p:cNvPr>
          <p:cNvSpPr txBox="1"/>
          <p:nvPr/>
        </p:nvSpPr>
        <p:spPr>
          <a:xfrm>
            <a:off x="2502657" y="138085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DBSCAN Model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2915-B0EB-78C2-0C68-B844E40F9046}"/>
              </a:ext>
            </a:extLst>
          </p:cNvPr>
          <p:cNvSpPr txBox="1"/>
          <p:nvPr/>
        </p:nvSpPr>
        <p:spPr>
          <a:xfrm>
            <a:off x="7282309" y="3984641"/>
            <a:ext cx="24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Silhouette score: 0.2378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8120C0-4D8B-B6A3-7D97-2F3B690737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14349" y="1808972"/>
            <a:ext cx="4386148" cy="435133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77B71C-6007-B4F6-4A54-BA6C33E67128}"/>
              </a:ext>
            </a:extLst>
          </p:cNvPr>
          <p:cNvSpPr txBox="1"/>
          <p:nvPr/>
        </p:nvSpPr>
        <p:spPr>
          <a:xfrm>
            <a:off x="7282309" y="2464645"/>
            <a:ext cx="3244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Homogeneity Score: 1.0 Completeness Score: 1.0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V-measure Score: 1.0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endParaRPr lang="en-AU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774363D9-F8BF-AB0C-055B-293C0F51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68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F23C-D477-7460-A710-DEDC53D1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891" y="219710"/>
            <a:ext cx="8878824" cy="1069848"/>
          </a:xfrm>
        </p:spPr>
        <p:txBody>
          <a:bodyPr/>
          <a:lstStyle/>
          <a:p>
            <a:r>
              <a:rPr lang="en-GB" dirty="0"/>
              <a:t>modelling &amp; conclusion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7D82-8C81-4E55-90C4-4A76E6CB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3787" y="1582166"/>
            <a:ext cx="2953512" cy="493776"/>
          </a:xfrm>
        </p:spPr>
        <p:txBody>
          <a:bodyPr/>
          <a:lstStyle/>
          <a:p>
            <a:r>
              <a:rPr lang="en-GB" dirty="0" err="1"/>
              <a:t>Kmeans</a:t>
            </a:r>
            <a:r>
              <a:rPr lang="en-GB" dirty="0"/>
              <a:t> K = 2</a:t>
            </a:r>
            <a:endParaRPr lang="en-AU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296B8C-3597-B16D-8CC5-2C91F03143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9987" y="2139950"/>
            <a:ext cx="2641366" cy="2578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90EB0-8733-3ADD-B846-B564FF709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2475" y="1289558"/>
            <a:ext cx="2953512" cy="786384"/>
          </a:xfrm>
        </p:spPr>
        <p:txBody>
          <a:bodyPr/>
          <a:lstStyle/>
          <a:p>
            <a:r>
              <a:rPr lang="en-GB" dirty="0"/>
              <a:t>Hierarchical Clustering</a:t>
            </a:r>
            <a:endParaRPr lang="en-AU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9609FB1-E5EF-57D4-AB9B-BAF0E17AF2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962636" y="2139950"/>
            <a:ext cx="2693381" cy="25781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0FB28-0C03-F0DC-315A-AEC539DF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B75234-62FE-443E-9778-E93F5B7AF2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1163" y="1582166"/>
            <a:ext cx="2953512" cy="493776"/>
          </a:xfrm>
        </p:spPr>
        <p:txBody>
          <a:bodyPr/>
          <a:lstStyle/>
          <a:p>
            <a:r>
              <a:rPr lang="en-GB" dirty="0" err="1"/>
              <a:t>Kmeans</a:t>
            </a:r>
            <a:r>
              <a:rPr lang="en-GB" dirty="0"/>
              <a:t> K = 7</a:t>
            </a:r>
            <a:endParaRPr lang="en-AU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A7E57CA-99B9-5E5E-BF4A-4818CAEEE53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8215257" y="2139950"/>
            <a:ext cx="2625452" cy="25781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35545E-60B1-89CD-9ECE-B4F2AB5024A8}"/>
              </a:ext>
            </a:extLst>
          </p:cNvPr>
          <p:cNvSpPr txBox="1"/>
          <p:nvPr/>
        </p:nvSpPr>
        <p:spPr>
          <a:xfrm>
            <a:off x="1820708" y="4782058"/>
            <a:ext cx="2358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Silhouette score: 0.258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29E49-0F68-EEC5-0A69-1D4D19D37BEA}"/>
              </a:ext>
            </a:extLst>
          </p:cNvPr>
          <p:cNvSpPr txBox="1"/>
          <p:nvPr/>
        </p:nvSpPr>
        <p:spPr>
          <a:xfrm>
            <a:off x="4963071" y="4782058"/>
            <a:ext cx="24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Silhouette score: 0.3808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403007-6769-0086-E2C6-451B75F076FD}"/>
              </a:ext>
            </a:extLst>
          </p:cNvPr>
          <p:cNvSpPr txBox="1"/>
          <p:nvPr/>
        </p:nvSpPr>
        <p:spPr>
          <a:xfrm>
            <a:off x="8317395" y="4782058"/>
            <a:ext cx="24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Silhouette score: 0.4135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1A1D9-531F-1DB5-58A3-312AA779B4B2}"/>
              </a:ext>
            </a:extLst>
          </p:cNvPr>
          <p:cNvSpPr txBox="1"/>
          <p:nvPr/>
        </p:nvSpPr>
        <p:spPr>
          <a:xfrm>
            <a:off x="1769987" y="5169245"/>
            <a:ext cx="9439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Need to consider domain knowledge, additional metrics as well as visual inspection in addition to silhouette score when evaluating clustering models</a:t>
            </a:r>
          </a:p>
          <a:p>
            <a:r>
              <a:rPr lang="en-GB" dirty="0">
                <a:solidFill>
                  <a:schemeClr val="bg1"/>
                </a:solidFill>
              </a:rPr>
              <a:t>Next steps: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Consider further tuning the hyperparameters to investigate DBSCAN silhouette score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3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292608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362455"/>
            <a:ext cx="9105868" cy="4727059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1 – Grid Search and Multinomial Models with SF Crime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2 – </a:t>
            </a:r>
            <a:r>
              <a:rPr lang="en-US" sz="1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KMeans</a:t>
            </a: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with Isotopic Composition Plutonium Batches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3 – DBSCAN with Circles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Context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EDA</a:t>
            </a:r>
            <a:endParaRPr 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Modelling</a:t>
            </a:r>
          </a:p>
          <a:p>
            <a:pPr marL="681228" lvl="1" indent="-342900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0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Mariel Yap</a:t>
            </a:r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B1F5-B66C-2866-AFD8-BC8225F87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Grid search and multinomial models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56520-A74D-CD93-662D-85F8964F5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Using the San Francisco Crime Dataset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6026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C69DE-C78D-B70A-EB18-B7E81943C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CEC01-2D53-16F7-50CD-EFE41C39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3B5B-E402-E3CA-E2AA-86A76C65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212848"/>
            <a:ext cx="9449487" cy="3282696"/>
          </a:xfrm>
        </p:spPr>
        <p:txBody>
          <a:bodyPr/>
          <a:lstStyle/>
          <a:p>
            <a:r>
              <a:rPr lang="en-GB" dirty="0"/>
              <a:t>The data takes records of crime in San Francisco between the months of February and May in 2015.</a:t>
            </a:r>
          </a:p>
          <a:p>
            <a:r>
              <a:rPr lang="en-GB" dirty="0"/>
              <a:t>Contains 18,000 records and 8 features.</a:t>
            </a:r>
          </a:p>
          <a:p>
            <a:r>
              <a:rPr lang="en-GB" b="1" dirty="0"/>
              <a:t>Problem: Can we implement a model to predict the level of crime given the variables in the SF dataset?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35786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 err="1"/>
              <a:t>eda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5989C6-3376-91CD-9BB8-675EFE51C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02949" y="2011680"/>
            <a:ext cx="1808347" cy="4351338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53F7CFD-19EC-7902-9B13-827FFA87C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Type of crime: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Majority class: Violent Crime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Baseline accuracy: 59.31%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EA73E-E8ED-CC36-3F59-201C9141A3DC}"/>
              </a:ext>
            </a:extLst>
          </p:cNvPr>
          <p:cNvSpPr txBox="1"/>
          <p:nvPr/>
        </p:nvSpPr>
        <p:spPr>
          <a:xfrm>
            <a:off x="777830" y="1603935"/>
            <a:ext cx="296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Different categories of crime: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291075-DE7B-8A28-DD4F-D360BA978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336138"/>
              </p:ext>
            </p:extLst>
          </p:nvPr>
        </p:nvGraphicFramePr>
        <p:xfrm>
          <a:off x="6291006" y="2484894"/>
          <a:ext cx="506279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31397">
                  <a:extLst>
                    <a:ext uri="{9D8B030D-6E8A-4147-A177-3AD203B41FA5}">
                      <a16:colId xmlns:a16="http://schemas.microsoft.com/office/drawing/2014/main" val="3964262060"/>
                    </a:ext>
                  </a:extLst>
                </a:gridCol>
                <a:gridCol w="2531397">
                  <a:extLst>
                    <a:ext uri="{9D8B030D-6E8A-4147-A177-3AD203B41FA5}">
                      <a16:colId xmlns:a16="http://schemas.microsoft.com/office/drawing/2014/main" val="3523476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VIOLENT_CRIME</a:t>
                      </a:r>
                      <a:endParaRPr lang="en-A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10676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92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NOT_CRIMINAL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3852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23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NON-VIOLENT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3272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7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/>
              <a:t>Modelling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EA73E-E8ED-CC36-3F59-201C9141A3DC}"/>
              </a:ext>
            </a:extLst>
          </p:cNvPr>
          <p:cNvSpPr txBox="1"/>
          <p:nvPr/>
        </p:nvSpPr>
        <p:spPr>
          <a:xfrm>
            <a:off x="2820746" y="1442157"/>
            <a:ext cx="274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Logistic Regression Model: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DA2B688-D95D-2C30-106C-68FFA1C547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2664" y="1895682"/>
            <a:ext cx="5181600" cy="417791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C92915-B0EB-78C2-0C68-B844E40F9046}"/>
              </a:ext>
            </a:extLst>
          </p:cNvPr>
          <p:cNvSpPr txBox="1"/>
          <p:nvPr/>
        </p:nvSpPr>
        <p:spPr>
          <a:xfrm>
            <a:off x="7149573" y="3615309"/>
            <a:ext cx="4463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Mean Cross-Validated Accuracy on training data (5 Fold): 62.78%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1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/>
              <a:t>Modelling- grid search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95191-D7A0-87CA-CFCA-E0DDD03FD6D7}"/>
              </a:ext>
            </a:extLst>
          </p:cNvPr>
          <p:cNvSpPr txBox="1"/>
          <p:nvPr/>
        </p:nvSpPr>
        <p:spPr>
          <a:xfrm>
            <a:off x="7745629" y="2690336"/>
            <a:ext cx="2772245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Optimum model parameters:</a:t>
            </a:r>
          </a:p>
          <a:p>
            <a:r>
              <a:rPr lang="en-GB" dirty="0">
                <a:solidFill>
                  <a:schemeClr val="bg1"/>
                </a:solidFill>
              </a:rPr>
              <a:t>Solver – </a:t>
            </a:r>
            <a:r>
              <a:rPr lang="en-GB" dirty="0" err="1">
                <a:solidFill>
                  <a:schemeClr val="bg1"/>
                </a:solidFill>
              </a:rPr>
              <a:t>liblinear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 – 0.001</a:t>
            </a:r>
          </a:p>
          <a:p>
            <a:r>
              <a:rPr lang="en-GB" dirty="0">
                <a:solidFill>
                  <a:schemeClr val="bg1"/>
                </a:solidFill>
              </a:rPr>
              <a:t>Penalty – L2 Ridge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B6E410-73B0-A103-51C1-B0EBC9067196}"/>
              </a:ext>
            </a:extLst>
          </p:cNvPr>
          <p:cNvSpPr txBox="1"/>
          <p:nvPr/>
        </p:nvSpPr>
        <p:spPr>
          <a:xfrm>
            <a:off x="1146687" y="2263310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bg1"/>
                </a:solidFill>
              </a:rPr>
              <a:t>solver</a:t>
            </a:r>
            <a:r>
              <a:rPr lang="en-AU" dirty="0">
                <a:solidFill>
                  <a:schemeClr val="bg1"/>
                </a:solidFill>
              </a:rPr>
              <a:t>: algorithm used for optimization (relevant for multiclass)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Newton-cg - L2 only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Sag - L2 Only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dirty="0" err="1">
                <a:solidFill>
                  <a:schemeClr val="bg1"/>
                </a:solidFill>
              </a:rPr>
              <a:t>lbfgs</a:t>
            </a:r>
            <a:r>
              <a:rPr lang="en-AU" dirty="0">
                <a:solidFill>
                  <a:schemeClr val="bg1"/>
                </a:solidFill>
              </a:rPr>
              <a:t> - L2 Only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dirty="0" err="1">
                <a:solidFill>
                  <a:schemeClr val="bg1"/>
                </a:solidFill>
              </a:rPr>
              <a:t>liblinear</a:t>
            </a:r>
            <a:r>
              <a:rPr lang="en-AU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AU" dirty="0">
                <a:solidFill>
                  <a:schemeClr val="bg1"/>
                </a:solidFill>
              </a:rPr>
              <a:t>Saga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bg1"/>
                </a:solidFill>
              </a:rPr>
              <a:t>C</a:t>
            </a:r>
            <a:r>
              <a:rPr lang="en-AU" dirty="0">
                <a:solidFill>
                  <a:schemeClr val="bg1"/>
                </a:solidFill>
              </a:rPr>
              <a:t>: Regularization strengths (smaller values are stronger penalties): 0.001, 0.01, 0.1, 1, 10,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bg1"/>
                </a:solidFill>
              </a:rPr>
              <a:t>penalty</a:t>
            </a:r>
            <a:r>
              <a:rPr lang="en-AU" dirty="0">
                <a:solidFill>
                  <a:schemeClr val="bg1"/>
                </a:solidFill>
              </a:rPr>
              <a:t>: 'l1' - Lasso, 'l2' - Ridge</a:t>
            </a:r>
          </a:p>
        </p:txBody>
      </p:sp>
    </p:spTree>
    <p:extLst>
      <p:ext uri="{BB962C8B-B14F-4D97-AF65-F5344CB8AC3E}">
        <p14:creationId xmlns:p14="http://schemas.microsoft.com/office/powerpoint/2010/main" val="336668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70C1-5776-37CA-2DB0-730B2CD6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95674"/>
            <a:ext cx="10881360" cy="1069848"/>
          </a:xfrm>
        </p:spPr>
        <p:txBody>
          <a:bodyPr anchor="ctr">
            <a:normAutofit/>
          </a:bodyPr>
          <a:lstStyle/>
          <a:p>
            <a:r>
              <a:rPr lang="en-GB" dirty="0"/>
              <a:t>Modelling- grid search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FB5DB-CFA2-E494-6492-F8E237D0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92915-B0EB-78C2-0C68-B844E40F9046}"/>
              </a:ext>
            </a:extLst>
          </p:cNvPr>
          <p:cNvSpPr txBox="1"/>
          <p:nvPr/>
        </p:nvSpPr>
        <p:spPr>
          <a:xfrm>
            <a:off x="7236727" y="4559206"/>
            <a:ext cx="277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Classification Accuracy (Grid Search): 63.45%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9F80FA7-7763-3707-0FF8-0E3122763E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69142" y="1836504"/>
            <a:ext cx="5181600" cy="4203939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8389D8-CB4D-E807-AF0F-14817D4F6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27" y="2298794"/>
            <a:ext cx="4646141" cy="19348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7C1B855-3385-EC16-0FBA-943F912B19AE}"/>
              </a:ext>
            </a:extLst>
          </p:cNvPr>
          <p:cNvSpPr txBox="1"/>
          <p:nvPr/>
        </p:nvSpPr>
        <p:spPr>
          <a:xfrm>
            <a:off x="7254318" y="1836504"/>
            <a:ext cx="277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Classification Report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5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C69DE-C78D-B70A-EB18-B7E81943C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1CEC01-2D53-16F7-50CD-EFE41C39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1" y="722376"/>
            <a:ext cx="8878824" cy="1069848"/>
          </a:xfrm>
        </p:spPr>
        <p:txBody>
          <a:bodyPr/>
          <a:lstStyle/>
          <a:p>
            <a:r>
              <a:rPr lang="en-GB" dirty="0"/>
              <a:t>conclusion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23B5B-E402-E3CA-E2AA-86A76C65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1947377"/>
            <a:ext cx="9449487" cy="3282696"/>
          </a:xfrm>
        </p:spPr>
        <p:txBody>
          <a:bodyPr/>
          <a:lstStyle/>
          <a:p>
            <a:r>
              <a:rPr lang="en-GB" sz="1800" dirty="0"/>
              <a:t>The grid search model shows an improvement on the baseline accuracy by 4.15%</a:t>
            </a:r>
          </a:p>
          <a:p>
            <a:r>
              <a:rPr lang="en-GB" sz="1800" dirty="0"/>
              <a:t>The grid search model shows a slight improvement on the standard logistic regression model by 0.68%.</a:t>
            </a:r>
          </a:p>
          <a:p>
            <a:r>
              <a:rPr lang="en-GB" sz="1800" dirty="0"/>
              <a:t>The optimal grid search model is learning meaningful patterns from the data but there is still room for improvement.</a:t>
            </a:r>
          </a:p>
          <a:p>
            <a:r>
              <a:rPr lang="en-GB" sz="1800" b="1" dirty="0"/>
              <a:t>Next steps: </a:t>
            </a:r>
          </a:p>
          <a:p>
            <a:pPr lvl="1"/>
            <a:r>
              <a:rPr lang="en-GB" sz="1400" b="1" dirty="0"/>
              <a:t>Further tune other hyperparameters for logistic regression</a:t>
            </a:r>
          </a:p>
          <a:p>
            <a:pPr lvl="1"/>
            <a:r>
              <a:rPr lang="en-GB" sz="1400" b="1" dirty="0"/>
              <a:t>Perform feature selection to select most relevant features</a:t>
            </a:r>
          </a:p>
          <a:p>
            <a:pPr lvl="1"/>
            <a:r>
              <a:rPr lang="en-GB" sz="1400" b="1" dirty="0"/>
              <a:t>Perform </a:t>
            </a:r>
            <a:r>
              <a:rPr lang="en-GB" sz="1400" b="1" dirty="0" err="1"/>
              <a:t>undersampling</a:t>
            </a:r>
            <a:r>
              <a:rPr lang="en-GB" sz="1400" b="1" dirty="0"/>
              <a:t> on the majority class to better balance the data</a:t>
            </a:r>
          </a:p>
          <a:p>
            <a:pPr lvl="1"/>
            <a:r>
              <a:rPr lang="en-GB" sz="1400" b="1" dirty="0"/>
              <a:t>Or perhaps better data need to be collected.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82693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1224</TotalTime>
  <Words>607</Words>
  <Application>Microsoft Office PowerPoint</Application>
  <PresentationFormat>Widescreen</PresentationFormat>
  <Paragraphs>140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Segoe UI Light</vt:lpstr>
      <vt:lpstr>system-ui</vt:lpstr>
      <vt:lpstr>Tw Cen MT</vt:lpstr>
      <vt:lpstr>Office Theme</vt:lpstr>
      <vt:lpstr>Mini project 3 data science &amp; ai</vt:lpstr>
      <vt:lpstr>Agenda</vt:lpstr>
      <vt:lpstr>Grid search and multinomial models</vt:lpstr>
      <vt:lpstr>context</vt:lpstr>
      <vt:lpstr>eda</vt:lpstr>
      <vt:lpstr>Modelling</vt:lpstr>
      <vt:lpstr>Modelling- grid search</vt:lpstr>
      <vt:lpstr>Modelling- grid search</vt:lpstr>
      <vt:lpstr>conclusion</vt:lpstr>
      <vt:lpstr>kmeans</vt:lpstr>
      <vt:lpstr>context</vt:lpstr>
      <vt:lpstr>eda</vt:lpstr>
      <vt:lpstr>Modelling</vt:lpstr>
      <vt:lpstr>Modelling&amp; conclusion</vt:lpstr>
      <vt:lpstr>dbscan</vt:lpstr>
      <vt:lpstr>context</vt:lpstr>
      <vt:lpstr>eda</vt:lpstr>
      <vt:lpstr>Modelling</vt:lpstr>
      <vt:lpstr>modelling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 data science &amp; ai</dc:title>
  <dc:creator>5080</dc:creator>
  <cp:lastModifiedBy>5080</cp:lastModifiedBy>
  <cp:revision>9</cp:revision>
  <dcterms:created xsi:type="dcterms:W3CDTF">2024-06-02T13:34:26Z</dcterms:created>
  <dcterms:modified xsi:type="dcterms:W3CDTF">2024-06-03T10:02:17Z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