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50" d="100"/>
          <a:sy n="50" d="100"/>
        </p:scale>
        <p:origin x="-99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1/4/2018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101436" y="117218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155156" y="506923"/>
            <a:ext cx="6891001" cy="1631216"/>
          </a:xfrm>
          <a:prstGeom prst="rect">
            <a:avLst/>
          </a:prstGeom>
          <a:noFill/>
        </p:spPr>
        <p:txBody>
          <a:bodyPr wrap="square" rtlCol="0">
            <a:spAutoFit/>
          </a:bodyPr>
          <a:lstStyle/>
          <a:p>
            <a:r>
              <a:rPr lang="en-US" sz="10000" dirty="0">
                <a:solidFill>
                  <a:schemeClr val="accent4"/>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a:t>Our project is based on datasets from 2 sources. The first part is gathered from </a:t>
            </a:r>
            <a:r>
              <a:rPr lang="en-US" sz="2400" dirty="0" err="1"/>
              <a:t>kaggle</a:t>
            </a:r>
            <a:r>
              <a:rPr lang="en-US" sz="2400" dirty="0"/>
              <a:t>-website. It contains metadata about movies, actors, genres, keywords and single user ratings. The size is </a:t>
            </a:r>
            <a:r>
              <a:rPr lang="en-US" sz="2400" b="1" dirty="0"/>
              <a:t>about 900 MB</a:t>
            </a:r>
            <a:r>
              <a:rPr lang="en-US" sz="2400" dirty="0"/>
              <a:t> and it has over </a:t>
            </a:r>
            <a:r>
              <a:rPr lang="en-US" sz="2400" b="1" dirty="0"/>
              <a:t>45.000</a:t>
            </a:r>
            <a:r>
              <a:rPr lang="en-US" sz="2400" dirty="0"/>
              <a:t> movies. Additionally we collected data from IMDb  and got rating data with more than </a:t>
            </a:r>
            <a:r>
              <a:rPr lang="en-US" sz="2400" b="1" dirty="0"/>
              <a:t>45.000</a:t>
            </a:r>
            <a:r>
              <a:rPr lang="en-US" sz="2400" dirty="0"/>
              <a:t> entries. </a:t>
            </a:r>
          </a:p>
          <a:p>
            <a:pPr algn="just"/>
            <a:endParaRPr lang="en-US" sz="2400" dirty="0"/>
          </a:p>
          <a:p>
            <a:pPr algn="just"/>
            <a:r>
              <a:rPr lang="en-US" sz="2400" dirty="0"/>
              <a:t>All in one, our dataset is an ensemble of data collected from </a:t>
            </a:r>
            <a:r>
              <a:rPr lang="en-US" sz="2400" b="1" dirty="0"/>
              <a:t>TMDB</a:t>
            </a:r>
            <a:r>
              <a:rPr lang="en-US" sz="2400" dirty="0"/>
              <a:t>, </a:t>
            </a:r>
            <a:r>
              <a:rPr lang="en-US" sz="2400" b="1" dirty="0"/>
              <a:t>IMDb</a:t>
            </a:r>
            <a:r>
              <a:rPr lang="en-US" sz="2400" dirty="0"/>
              <a:t> and </a:t>
            </a:r>
            <a:r>
              <a:rPr lang="en-US" sz="2400" b="1" dirty="0" err="1"/>
              <a:t>GroupLens</a:t>
            </a:r>
            <a:r>
              <a:rPr lang="en-US" sz="2400" dirty="0"/>
              <a:t>.</a:t>
            </a:r>
          </a:p>
        </p:txBody>
      </p:sp>
      <p:cxnSp>
        <p:nvCxnSpPr>
          <p:cNvPr id="21" name="Gerader Verbinder 20"/>
          <p:cNvCxnSpPr/>
          <p:nvPr/>
        </p:nvCxnSpPr>
        <p:spPr>
          <a:xfrm>
            <a:off x="2016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a:t>For determining top actors and actresses, we took these, who appear in more than 10 movies. The top 5 actors of all movies had already been dead for several years. That’s the reason we made another ranking considering just movies of the last 10 years. </a:t>
            </a:r>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700000" y="4014371"/>
            <a:ext cx="9000000" cy="1569660"/>
          </a:xfrm>
          <a:prstGeom prst="rect">
            <a:avLst/>
          </a:prstGeom>
          <a:noFill/>
        </p:spPr>
        <p:txBody>
          <a:bodyPr wrap="square" rtlCol="0">
            <a:spAutoFit/>
          </a:bodyPr>
          <a:lstStyle/>
          <a:p>
            <a:pPr algn="just"/>
            <a:r>
              <a:rPr lang="et-EE" sz="2400" dirty="0"/>
              <a:t>We have built  5 separate recommender systems. All the systems use different parts from our data and you can find more information about each system below. There’s also one additional system, which connects all the other systems and should give the best recommendations.</a:t>
            </a:r>
            <a:endParaRPr lang="en-US" sz="2400" dirty="0"/>
          </a:p>
        </p:txBody>
      </p:sp>
      <p:sp>
        <p:nvSpPr>
          <p:cNvPr id="44" name="Textfeld 43"/>
          <p:cNvSpPr txBox="1"/>
          <p:nvPr/>
        </p:nvSpPr>
        <p:spPr>
          <a:xfrm>
            <a:off x="8366964" y="811528"/>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a:solidFill>
                  <a:schemeClr val="bg1"/>
                </a:solidFill>
              </a:rPr>
              <a:t>- Success Factors and Recommender System</a:t>
            </a:r>
            <a:endPar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81146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Franklin Gothic Medium" panose="020B0603020102020204" pitchFamily="34" charset="0"/>
                  <a:cs typeface="Aharoni" panose="02010803020104030203" pitchFamily="2" charset="-79"/>
                </a:rPr>
                <a:t>Conclusion</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a:t>For the evaluation, we just took keywords, which occurs in more than 50 movies. We also used them to generate a top/flop ranking of relationships and animals. </a:t>
            </a:r>
          </a:p>
        </p:txBody>
      </p:sp>
      <p:sp>
        <p:nvSpPr>
          <p:cNvPr id="79" name="Textfeld 78"/>
          <p:cNvSpPr txBox="1"/>
          <p:nvPr/>
        </p:nvSpPr>
        <p:spPr>
          <a:xfrm>
            <a:off x="10799999" y="9511759"/>
            <a:ext cx="9000000" cy="2308324"/>
          </a:xfrm>
          <a:prstGeom prst="rect">
            <a:avLst/>
          </a:prstGeom>
          <a:noFill/>
        </p:spPr>
        <p:txBody>
          <a:bodyPr wrap="square" rtlCol="0">
            <a:spAutoFit/>
          </a:bodyPr>
          <a:lstStyle/>
          <a:p>
            <a:pPr algn="just"/>
            <a:r>
              <a:rPr lang="en-US" sz="2400" dirty="0"/>
              <a:t>There are 20 genres in total inside the dataset. For this analysis we just used movies with over 1000 votes to get a more evaluable result. The following plot shows, that the median of history movies is the highest and the median of the music genre the lowest. Foreign movies have a wide range which reaches high average ratings, but the median is quite low. </a:t>
            </a:r>
          </a:p>
        </p:txBody>
      </p:sp>
      <p:sp>
        <p:nvSpPr>
          <p:cNvPr id="82" name="Textfeld 81"/>
          <p:cNvSpPr txBox="1"/>
          <p:nvPr/>
        </p:nvSpPr>
        <p:spPr>
          <a:xfrm>
            <a:off x="10799999" y="18781246"/>
            <a:ext cx="9000000" cy="2308324"/>
          </a:xfrm>
          <a:prstGeom prst="rect">
            <a:avLst/>
          </a:prstGeom>
          <a:noFill/>
        </p:spPr>
        <p:txBody>
          <a:bodyPr wrap="square" rtlCol="0">
            <a:spAutoFit/>
          </a:bodyPr>
          <a:lstStyle/>
          <a:p>
            <a:pPr algn="just"/>
            <a:r>
              <a:rPr lang="en-US" sz="2400" dirty="0"/>
              <a:t>Movies containing the keyword “classic noir” got the best mean rating result, which is reinforced by the fact that all top 5 actors are already dead. Movies with horses and cats got outstanding rating results, while movies with dogs and sharks got under-average ratings. Gay and sister-sister relationships might be more interesting for users than parent-child relationships.</a:t>
            </a:r>
          </a:p>
        </p:txBody>
      </p:sp>
      <p:sp>
        <p:nvSpPr>
          <p:cNvPr id="81" name="Rechteck 80"/>
          <p:cNvSpPr/>
          <p:nvPr/>
        </p:nvSpPr>
        <p:spPr>
          <a:xfrm>
            <a:off x="24226358" y="20725805"/>
            <a:ext cx="5993179" cy="461665"/>
          </a:xfrm>
          <a:prstGeom prst="rect">
            <a:avLst/>
          </a:prstGeom>
        </p:spPr>
        <p:txBody>
          <a:bodyPr wrap="none">
            <a:spAutoFit/>
          </a:bodyPr>
          <a:lstStyle/>
          <a:p>
            <a:r>
              <a:rPr lang="en-US" sz="2400" i="1" dirty="0"/>
              <a:t>https://github.com/mariellee/datamining2017</a:t>
            </a:r>
          </a:p>
        </p:txBody>
      </p:sp>
      <p:sp>
        <p:nvSpPr>
          <p:cNvPr id="48" name="Textfeld 44">
            <a:extLst>
              <a:ext uri="{FF2B5EF4-FFF2-40B4-BE49-F238E27FC236}">
                <a16:creationId xmlns:a16="http://schemas.microsoft.com/office/drawing/2014/main" id="{AEB88A7C-3A39-4106-BB07-A40780E1D79E}"/>
              </a:ext>
            </a:extLst>
          </p:cNvPr>
          <p:cNvSpPr txBox="1"/>
          <p:nvPr/>
        </p:nvSpPr>
        <p:spPr>
          <a:xfrm>
            <a:off x="20700000" y="5476140"/>
            <a:ext cx="5065780" cy="2308324"/>
          </a:xfrm>
          <a:prstGeom prst="rect">
            <a:avLst/>
          </a:prstGeom>
          <a:noFill/>
        </p:spPr>
        <p:txBody>
          <a:bodyPr wrap="square" rtlCol="0">
            <a:spAutoFit/>
          </a:bodyPr>
          <a:lstStyle/>
          <a:p>
            <a:pPr algn="just"/>
            <a:r>
              <a:rPr lang="et-EE" sz="2400" dirty="0"/>
              <a:t>Most of the systems are using information, how you have persnonally rated seen movies. In the right you can see sample movie ratings that are used by the systems. Below you can also see, systems’s recommendations</a:t>
            </a:r>
            <a:endParaRPr lang="en-US" sz="2400" dirty="0"/>
          </a:p>
        </p:txBody>
      </p:sp>
      <p:pic>
        <p:nvPicPr>
          <p:cNvPr id="2" name="Picture 1">
            <a:extLst>
              <a:ext uri="{FF2B5EF4-FFF2-40B4-BE49-F238E27FC236}">
                <a16:creationId xmlns:a16="http://schemas.microsoft.com/office/drawing/2014/main" id="{D57817D0-46FA-4B7D-9A2A-720A7BC6A431}"/>
              </a:ext>
            </a:extLst>
          </p:cNvPr>
          <p:cNvPicPr>
            <a:picLocks noChangeAspect="1"/>
          </p:cNvPicPr>
          <p:nvPr/>
        </p:nvPicPr>
        <p:blipFill>
          <a:blip r:embed="rId10"/>
          <a:stretch>
            <a:fillRect/>
          </a:stretch>
        </p:blipFill>
        <p:spPr>
          <a:xfrm>
            <a:off x="25784591" y="5584031"/>
            <a:ext cx="3915409" cy="2281641"/>
          </a:xfrm>
          <a:prstGeom prst="rect">
            <a:avLst/>
          </a:prstGeom>
        </p:spPr>
      </p:pic>
    </p:spTree>
    <p:extLst>
      <p:ext uri="{BB962C8B-B14F-4D97-AF65-F5344CB8AC3E}">
        <p14:creationId xmlns:p14="http://schemas.microsoft.com/office/powerpoint/2010/main" val="4184335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564</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Unknown user</cp:lastModifiedBy>
  <cp:revision>46</cp:revision>
  <dcterms:created xsi:type="dcterms:W3CDTF">2018-01-03T12:13:47Z</dcterms:created>
  <dcterms:modified xsi:type="dcterms:W3CDTF">2018-01-04T22:11:11Z</dcterms:modified>
</cp:coreProperties>
</file>