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de-DE"/>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36" autoAdjust="0"/>
    <p:restoredTop sz="94660"/>
  </p:normalViewPr>
  <p:slideViewPr>
    <p:cSldViewPr snapToGrid="0">
      <p:cViewPr>
        <p:scale>
          <a:sx n="50" d="100"/>
          <a:sy n="50" d="100"/>
        </p:scale>
        <p:origin x="2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de-DE" smtClean="0"/>
              <a:t>Titelmasterformat durch Klicken bearbeiten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18177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506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2990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555850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A3C79E79-5633-4DAD-A3E3-B36D650BAA39}"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9540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1601992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4" name="Content Placeholder 3"/>
          <p:cNvSpPr>
            <a:spLocks noGrp="1"/>
          </p:cNvSpPr>
          <p:nvPr>
            <p:ph sz="half" idx="2"/>
          </p:nvPr>
        </p:nvSpPr>
        <p:spPr>
          <a:xfrm>
            <a:off x="2085368" y="7810963"/>
            <a:ext cx="12807832"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de-DE" smtClean="0"/>
              <a:t>Textmasterformat bearbeiten</a:t>
            </a:r>
          </a:p>
        </p:txBody>
      </p:sp>
      <p:sp>
        <p:nvSpPr>
          <p:cNvPr id="6" name="Content Placeholder 5"/>
          <p:cNvSpPr>
            <a:spLocks noGrp="1"/>
          </p:cNvSpPr>
          <p:nvPr>
            <p:ph sz="quarter" idx="4"/>
          </p:nvPr>
        </p:nvSpPr>
        <p:spPr>
          <a:xfrm>
            <a:off x="15326828" y="7810963"/>
            <a:ext cx="12870909" cy="11488750"/>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A3C79E79-5633-4DAD-A3E3-B36D650BAA39}"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9477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A3C79E79-5633-4DAD-A3E3-B36D650BAA39}"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23420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79E79-5633-4DAD-A3E3-B36D650BAA39}"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283220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313240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de-DE" smtClean="0"/>
              <a:t>Textmasterformat bearbeiten</a:t>
            </a:r>
          </a:p>
        </p:txBody>
      </p:sp>
      <p:sp>
        <p:nvSpPr>
          <p:cNvPr id="5" name="Date Placeholder 4"/>
          <p:cNvSpPr>
            <a:spLocks noGrp="1"/>
          </p:cNvSpPr>
          <p:nvPr>
            <p:ph type="dt" sz="half" idx="10"/>
          </p:nvPr>
        </p:nvSpPr>
        <p:spPr/>
        <p:txBody>
          <a:bodyPr/>
          <a:lstStyle/>
          <a:p>
            <a:fld id="{A3C79E79-5633-4DAD-A3E3-B36D650BAA39}"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A040A9-1A12-4BB5-A188-BAB776D626BB}" type="slidenum">
              <a:rPr lang="en-US" smtClean="0"/>
              <a:t>‹Nr.›</a:t>
            </a:fld>
            <a:endParaRPr lang="en-US"/>
          </a:p>
        </p:txBody>
      </p:sp>
    </p:spTree>
    <p:extLst>
      <p:ext uri="{BB962C8B-B14F-4D97-AF65-F5344CB8AC3E}">
        <p14:creationId xmlns:p14="http://schemas.microsoft.com/office/powerpoint/2010/main" val="4089128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3C79E79-5633-4DAD-A3E3-B36D650BAA39}" type="datetimeFigureOut">
              <a:rPr lang="en-US" smtClean="0"/>
              <a:t>1/3/2018</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D8A040A9-1A12-4BB5-A188-BAB776D626BB}" type="slidenum">
              <a:rPr lang="en-US" smtClean="0"/>
              <a:t>‹Nr.›</a:t>
            </a:fld>
            <a:endParaRPr lang="en-US"/>
          </a:p>
        </p:txBody>
      </p:sp>
    </p:spTree>
    <p:extLst>
      <p:ext uri="{BB962C8B-B14F-4D97-AF65-F5344CB8AC3E}">
        <p14:creationId xmlns:p14="http://schemas.microsoft.com/office/powerpoint/2010/main" val="876697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fik 26"/>
          <p:cNvPicPr>
            <a:picLocks noChangeAspect="1"/>
          </p:cNvPicPr>
          <p:nvPr/>
        </p:nvPicPr>
        <p:blipFill rotWithShape="1">
          <a:blip r:embed="rId2">
            <a:extLst>
              <a:ext uri="{28A0092B-C50C-407E-A947-70E740481C1C}">
                <a14:useLocalDpi xmlns:a14="http://schemas.microsoft.com/office/drawing/2010/main" val="0"/>
              </a:ext>
            </a:extLst>
          </a:blip>
          <a:srcRect b="5028"/>
          <a:stretch/>
        </p:blipFill>
        <p:spPr>
          <a:xfrm>
            <a:off x="11101436" y="11721879"/>
            <a:ext cx="7881101" cy="6250925"/>
          </a:xfrm>
          <a:prstGeom prst="rect">
            <a:avLst/>
          </a:prstGeom>
        </p:spPr>
      </p:pic>
      <p:pic>
        <p:nvPicPr>
          <p:cNvPr id="68" name="Grafik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0217" y="5205375"/>
            <a:ext cx="5054868" cy="3167157"/>
          </a:xfrm>
          <a:prstGeom prst="rect">
            <a:avLst/>
          </a:prstGeom>
        </p:spPr>
      </p:pic>
      <p:pic>
        <p:nvPicPr>
          <p:cNvPr id="69" name="Grafik 6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46028" y="5193946"/>
            <a:ext cx="5132784" cy="3215976"/>
          </a:xfrm>
          <a:prstGeom prst="rect">
            <a:avLst/>
          </a:prstGeom>
        </p:spPr>
      </p:pic>
      <p:sp>
        <p:nvSpPr>
          <p:cNvPr id="5" name="Rechteck 4"/>
          <p:cNvSpPr/>
          <p:nvPr/>
        </p:nvSpPr>
        <p:spPr>
          <a:xfrm>
            <a:off x="765110" y="275344"/>
            <a:ext cx="28800000" cy="229216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2155156" y="506923"/>
            <a:ext cx="6891001" cy="1631216"/>
          </a:xfrm>
          <a:prstGeom prst="rect">
            <a:avLst/>
          </a:prstGeom>
          <a:noFill/>
        </p:spPr>
        <p:txBody>
          <a:bodyPr wrap="square" rtlCol="0">
            <a:spAutoFit/>
          </a:bodyPr>
          <a:lstStyle/>
          <a:p>
            <a:r>
              <a:rPr lang="en-US" sz="10000" dirty="0" smtClean="0">
                <a:solidFill>
                  <a:schemeClr val="accent4"/>
                </a:solidFill>
                <a:latin typeface="Franklin Gothic Medium" panose="020B0603020102020204" pitchFamily="34" charset="0"/>
                <a:ea typeface="Verdana" panose="020B0604030504040204" pitchFamily="34" charset="0"/>
                <a:cs typeface="Verdana" panose="020B0604030504040204" pitchFamily="34" charset="0"/>
              </a:rPr>
              <a:t>Movie-stars</a:t>
            </a:r>
          </a:p>
        </p:txBody>
      </p:sp>
      <p:sp>
        <p:nvSpPr>
          <p:cNvPr id="6" name="Rechteck 5"/>
          <p:cNvSpPr/>
          <p:nvPr/>
        </p:nvSpPr>
        <p:spPr>
          <a:xfrm>
            <a:off x="72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echteck 6"/>
          <p:cNvSpPr/>
          <p:nvPr/>
        </p:nvSpPr>
        <p:spPr>
          <a:xfrm>
            <a:off x="1800000" y="2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Introductio</a:t>
            </a:r>
            <a:r>
              <a:rPr lang="en-US" sz="3600" b="1" dirty="0">
                <a:latin typeface="Franklin Gothic Medium" panose="020B0603020102020204" pitchFamily="34" charset="0"/>
                <a:cs typeface="Aharoni" panose="02010803020104030203" pitchFamily="2" charset="-79"/>
              </a:rPr>
              <a:t>n</a:t>
            </a:r>
          </a:p>
        </p:txBody>
      </p:sp>
      <p:sp>
        <p:nvSpPr>
          <p:cNvPr id="13" name="Textfeld 12"/>
          <p:cNvSpPr txBox="1"/>
          <p:nvPr/>
        </p:nvSpPr>
        <p:spPr>
          <a:xfrm>
            <a:off x="720000" y="3670440"/>
            <a:ext cx="9000000" cy="2308324"/>
          </a:xfrm>
          <a:prstGeom prst="rect">
            <a:avLst/>
          </a:prstGeom>
          <a:noFill/>
        </p:spPr>
        <p:txBody>
          <a:bodyPr wrap="square" rtlCol="0">
            <a:spAutoFit/>
          </a:bodyPr>
          <a:lstStyle/>
          <a:p>
            <a:pPr algn="just"/>
            <a:r>
              <a:rPr lang="en-US" sz="2400" dirty="0" smtClean="0"/>
              <a:t>The Internet has become more and more a platform for user-generated content. Especially the movie industry is interesting for many users and there are different platforms which offer exchange of information about movies or rating systems, e.g. IMDb. The aim of this project is to use this user generated-content to build a recommender system and to figure out which factors lead to a good user rating. </a:t>
            </a:r>
            <a:endParaRPr lang="en-US" sz="2400" dirty="0"/>
          </a:p>
        </p:txBody>
      </p:sp>
      <p:grpSp>
        <p:nvGrpSpPr>
          <p:cNvPr id="60" name="Gruppieren 59"/>
          <p:cNvGrpSpPr/>
          <p:nvPr/>
        </p:nvGrpSpPr>
        <p:grpSpPr>
          <a:xfrm>
            <a:off x="720000" y="6259919"/>
            <a:ext cx="6120000" cy="720000"/>
            <a:chOff x="720000" y="7200000"/>
            <a:chExt cx="6120000" cy="720000"/>
          </a:xfrm>
        </p:grpSpPr>
        <p:sp>
          <p:nvSpPr>
            <p:cNvPr id="14" name="Rechteck 13"/>
            <p:cNvSpPr/>
            <p:nvPr/>
          </p:nvSpPr>
          <p:spPr>
            <a:xfrm>
              <a:off x="720000" y="720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hteck 14"/>
            <p:cNvSpPr/>
            <p:nvPr/>
          </p:nvSpPr>
          <p:spPr>
            <a:xfrm>
              <a:off x="1800000" y="720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Data</a:t>
              </a:r>
              <a:endParaRPr lang="en-US" sz="3600" b="1" dirty="0">
                <a:latin typeface="Franklin Gothic Medium" panose="020B0603020102020204" pitchFamily="34" charset="0"/>
                <a:cs typeface="Aharoni" panose="02010803020104030203" pitchFamily="2" charset="-79"/>
              </a:endParaRPr>
            </a:p>
          </p:txBody>
        </p:sp>
      </p:grpSp>
      <p:cxnSp>
        <p:nvCxnSpPr>
          <p:cNvPr id="17" name="Gerader Verbinder 16"/>
          <p:cNvCxnSpPr/>
          <p:nvPr/>
        </p:nvCxnSpPr>
        <p:spPr>
          <a:xfrm>
            <a:off x="1008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0" name="Textfeld 19"/>
          <p:cNvSpPr txBox="1"/>
          <p:nvPr/>
        </p:nvSpPr>
        <p:spPr>
          <a:xfrm>
            <a:off x="720000" y="7085250"/>
            <a:ext cx="9000000" cy="3046988"/>
          </a:xfrm>
          <a:prstGeom prst="rect">
            <a:avLst/>
          </a:prstGeom>
          <a:noFill/>
        </p:spPr>
        <p:txBody>
          <a:bodyPr wrap="square" rtlCol="0">
            <a:spAutoFit/>
          </a:bodyPr>
          <a:lstStyle/>
          <a:p>
            <a:pPr algn="just"/>
            <a:r>
              <a:rPr lang="en-US" sz="2400" dirty="0" smtClean="0"/>
              <a:t>Our project is based on datasets from 2 sources. The first part is gathered from </a:t>
            </a:r>
            <a:r>
              <a:rPr lang="en-US" sz="2400" dirty="0" err="1" smtClean="0"/>
              <a:t>kaggle</a:t>
            </a:r>
            <a:r>
              <a:rPr lang="en-US" sz="2400" dirty="0" smtClean="0"/>
              <a:t>-website. It contains metadata about movies, actors, genres, keywords and single user ratings. The size is </a:t>
            </a:r>
            <a:r>
              <a:rPr lang="en-US" sz="2400" b="1" dirty="0" smtClean="0"/>
              <a:t>about 900 MB</a:t>
            </a:r>
            <a:r>
              <a:rPr lang="en-US" sz="2400" dirty="0" smtClean="0"/>
              <a:t> and it has over </a:t>
            </a:r>
            <a:r>
              <a:rPr lang="en-US" sz="2400" b="1" dirty="0" smtClean="0"/>
              <a:t>45.000</a:t>
            </a:r>
            <a:r>
              <a:rPr lang="en-US" sz="2400" dirty="0" smtClean="0"/>
              <a:t> movies. Additionally we collected data from IMDb  and got rating data with more than </a:t>
            </a:r>
            <a:r>
              <a:rPr lang="en-US" sz="2400" b="1" dirty="0" smtClean="0"/>
              <a:t>45.000</a:t>
            </a:r>
            <a:r>
              <a:rPr lang="en-US" sz="2400" dirty="0" smtClean="0"/>
              <a:t> entries. </a:t>
            </a:r>
          </a:p>
          <a:p>
            <a:pPr algn="just"/>
            <a:endParaRPr lang="en-US" sz="2400" dirty="0"/>
          </a:p>
          <a:p>
            <a:pPr algn="just"/>
            <a:r>
              <a:rPr lang="en-US" sz="2400" dirty="0" smtClean="0"/>
              <a:t>All in one, our dataset </a:t>
            </a:r>
            <a:r>
              <a:rPr lang="en-US" sz="2400" dirty="0"/>
              <a:t>is an ensemble of data collected from </a:t>
            </a:r>
            <a:r>
              <a:rPr lang="en-US" sz="2400" b="1" dirty="0"/>
              <a:t>TMDB</a:t>
            </a:r>
            <a:r>
              <a:rPr lang="en-US" sz="2400" dirty="0"/>
              <a:t>, </a:t>
            </a:r>
            <a:r>
              <a:rPr lang="en-US" sz="2400" b="1" dirty="0" smtClean="0"/>
              <a:t>IMDb</a:t>
            </a:r>
            <a:r>
              <a:rPr lang="en-US" sz="2400" dirty="0" smtClean="0"/>
              <a:t> </a:t>
            </a:r>
            <a:r>
              <a:rPr lang="en-US" sz="2400" dirty="0"/>
              <a:t>and </a:t>
            </a:r>
            <a:r>
              <a:rPr lang="en-US" sz="2400" b="1" dirty="0" err="1"/>
              <a:t>GroupLens</a:t>
            </a:r>
            <a:r>
              <a:rPr lang="en-US" sz="2400" dirty="0" smtClean="0"/>
              <a:t>.</a:t>
            </a:r>
            <a:endParaRPr lang="en-US" sz="2400" dirty="0" smtClean="0"/>
          </a:p>
        </p:txBody>
      </p:sp>
      <p:cxnSp>
        <p:nvCxnSpPr>
          <p:cNvPr id="21" name="Gerader Verbinder 20"/>
          <p:cNvCxnSpPr/>
          <p:nvPr/>
        </p:nvCxnSpPr>
        <p:spPr>
          <a:xfrm>
            <a:off x="20160000" y="2880000"/>
            <a:ext cx="0" cy="1800000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grpSp>
        <p:nvGrpSpPr>
          <p:cNvPr id="67" name="Gruppieren 66"/>
          <p:cNvGrpSpPr/>
          <p:nvPr/>
        </p:nvGrpSpPr>
        <p:grpSpPr>
          <a:xfrm>
            <a:off x="720000" y="10540410"/>
            <a:ext cx="6120000" cy="720000"/>
            <a:chOff x="720000" y="11880000"/>
            <a:chExt cx="6120000" cy="720000"/>
          </a:xfrm>
        </p:grpSpPr>
        <p:sp>
          <p:nvSpPr>
            <p:cNvPr id="22" name="Rechteck 21"/>
            <p:cNvSpPr/>
            <p:nvPr/>
          </p:nvSpPr>
          <p:spPr>
            <a:xfrm>
              <a:off x="720000" y="11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3" name="Rechteck 22"/>
            <p:cNvSpPr/>
            <p:nvPr/>
          </p:nvSpPr>
          <p:spPr>
            <a:xfrm>
              <a:off x="1800000" y="11880000"/>
              <a:ext cx="504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Success factors</a:t>
              </a:r>
              <a:endParaRPr lang="en-US" sz="3600" b="1" dirty="0">
                <a:latin typeface="Franklin Gothic Medium" panose="020B0603020102020204" pitchFamily="34" charset="0"/>
                <a:cs typeface="Aharoni" panose="02010803020104030203" pitchFamily="2" charset="-79"/>
              </a:endParaRPr>
            </a:p>
          </p:txBody>
        </p:sp>
      </p:grpSp>
      <p:sp>
        <p:nvSpPr>
          <p:cNvPr id="24" name="Rechteck 23"/>
          <p:cNvSpPr/>
          <p:nvPr/>
        </p:nvSpPr>
        <p:spPr>
          <a:xfrm>
            <a:off x="20880000" y="2880000"/>
            <a:ext cx="720000" cy="72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Rechteck 24"/>
          <p:cNvSpPr/>
          <p:nvPr/>
        </p:nvSpPr>
        <p:spPr>
          <a:xfrm>
            <a:off x="21960000" y="2880000"/>
            <a:ext cx="6480000" cy="720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Franklin Gothic Medium" panose="020B0603020102020204" pitchFamily="34" charset="0"/>
                <a:cs typeface="Aharoni" panose="02010803020104030203" pitchFamily="2" charset="-79"/>
              </a:rPr>
              <a:t>Recommender system</a:t>
            </a:r>
            <a:endParaRPr lang="en-US" sz="3600" b="1" dirty="0">
              <a:latin typeface="Franklin Gothic Medium" panose="020B0603020102020204" pitchFamily="34" charset="0"/>
              <a:cs typeface="Aharoni" panose="02010803020104030203" pitchFamily="2" charset="-79"/>
            </a:endParaRPr>
          </a:p>
        </p:txBody>
      </p:sp>
      <p:sp>
        <p:nvSpPr>
          <p:cNvPr id="26" name="Textfeld 25"/>
          <p:cNvSpPr txBox="1"/>
          <p:nvPr/>
        </p:nvSpPr>
        <p:spPr>
          <a:xfrm>
            <a:off x="720000" y="11335556"/>
            <a:ext cx="9000000" cy="2308324"/>
          </a:xfrm>
          <a:prstGeom prst="rect">
            <a:avLst/>
          </a:prstGeom>
          <a:noFill/>
        </p:spPr>
        <p:txBody>
          <a:bodyPr wrap="square" rtlCol="0">
            <a:spAutoFit/>
          </a:bodyPr>
          <a:lstStyle/>
          <a:p>
            <a:pPr algn="just"/>
            <a:r>
              <a:rPr lang="en-US" sz="2400" dirty="0" smtClean="0"/>
              <a:t>To figure out which factors might implicate good or outstanding user ratings, first of all the mean rating of the different rating systems had to be calculated for each area such as keywords, actors etc.. Therefore the average rating from all movies where e.g. a single keyword appears was calculated. Afterwards the mean rating was used to create a ranking of top 5 and worse 5 ratings. </a:t>
            </a:r>
            <a:endParaRPr lang="en-US" sz="2400" dirty="0"/>
          </a:p>
        </p:txBody>
      </p:sp>
      <p:sp>
        <p:nvSpPr>
          <p:cNvPr id="36" name="Textfeld 35"/>
          <p:cNvSpPr txBox="1"/>
          <p:nvPr/>
        </p:nvSpPr>
        <p:spPr>
          <a:xfrm>
            <a:off x="10799999" y="3645040"/>
            <a:ext cx="9000000" cy="1569660"/>
          </a:xfrm>
          <a:prstGeom prst="rect">
            <a:avLst/>
          </a:prstGeom>
          <a:noFill/>
        </p:spPr>
        <p:txBody>
          <a:bodyPr wrap="square" rtlCol="0">
            <a:spAutoFit/>
          </a:bodyPr>
          <a:lstStyle/>
          <a:p>
            <a:pPr algn="just"/>
            <a:r>
              <a:rPr lang="en-US" sz="2400" dirty="0" smtClean="0"/>
              <a:t>For determining top actors and actresses, we took these, who appear in more than 10 movies. The top 5 actors of all movies had already been dead for several years. That’s the reason we made another ranking considering just movies of the last 10 years. </a:t>
            </a:r>
            <a:endParaRPr lang="en-US" sz="2400" dirty="0"/>
          </a:p>
        </p:txBody>
      </p:sp>
      <p:pic>
        <p:nvPicPr>
          <p:cNvPr id="1026" name="Picture 2" descr="https://upload.wikimedia.org/wikipedia/en/thumb/3/39/Tartu_%C3%9Clikool_logo.svg/1200px-Tartu_%C3%9Clikool_logo.svg.png"/>
          <p:cNvPicPr>
            <a:picLocks noChangeAspect="1" noChangeArrowheads="1"/>
          </p:cNvPicPr>
          <p:nvPr/>
        </p:nvPicPr>
        <p:blipFill>
          <a:blip r:embed="rId5" cstate="print">
            <a:biLevel thresh="25000"/>
            <a:extLst>
              <a:ext uri="{28A0092B-C50C-407E-A947-70E740481C1C}">
                <a14:useLocalDpi xmlns:a14="http://schemas.microsoft.com/office/drawing/2010/main" val="0"/>
              </a:ext>
            </a:extLst>
          </a:blip>
          <a:srcRect/>
          <a:stretch>
            <a:fillRect/>
          </a:stretch>
        </p:blipFill>
        <p:spPr bwMode="auto">
          <a:xfrm>
            <a:off x="27458748" y="440175"/>
            <a:ext cx="1962504" cy="1962504"/>
          </a:xfrm>
          <a:prstGeom prst="rect">
            <a:avLst/>
          </a:prstGeom>
          <a:noFill/>
          <a:extLst>
            <a:ext uri="{909E8E84-426E-40DD-AFC4-6F175D3DCCD1}">
              <a14:hiddenFill xmlns:a14="http://schemas.microsoft.com/office/drawing/2010/main">
                <a:solidFill>
                  <a:srgbClr val="FFFFFF"/>
                </a:solidFill>
              </a14:hiddenFill>
            </a:ext>
          </a:extLst>
        </p:spPr>
      </p:pic>
      <p:sp>
        <p:nvSpPr>
          <p:cNvPr id="43" name="Stern mit 5 Zacken 42"/>
          <p:cNvSpPr/>
          <p:nvPr/>
        </p:nvSpPr>
        <p:spPr>
          <a:xfrm>
            <a:off x="1010133" y="900227"/>
            <a:ext cx="900000" cy="9000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feld 44"/>
          <p:cNvSpPr txBox="1"/>
          <p:nvPr/>
        </p:nvSpPr>
        <p:spPr>
          <a:xfrm>
            <a:off x="20880000" y="3960000"/>
            <a:ext cx="9000000" cy="2677656"/>
          </a:xfrm>
          <a:prstGeom prst="rect">
            <a:avLst/>
          </a:prstGeom>
          <a:noFill/>
        </p:spPr>
        <p:txBody>
          <a:bodyPr wrap="square" rtlCol="0">
            <a:spAutoFit/>
          </a:bodyPr>
          <a:lstStyle/>
          <a:p>
            <a:pPr algn="just"/>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r>
              <a:rPr lang="en-US" sz="2400" dirty="0" err="1" smtClean="0"/>
              <a:t>Sdsds</a:t>
            </a:r>
            <a:r>
              <a:rPr lang="en-US" sz="2400" dirty="0" smtClean="0"/>
              <a:t> </a:t>
            </a:r>
            <a:r>
              <a:rPr lang="en-US" sz="2400" dirty="0" err="1" smtClean="0"/>
              <a:t>dsdsdsd</a:t>
            </a:r>
            <a:r>
              <a:rPr lang="en-US" sz="2400" dirty="0" smtClean="0"/>
              <a:t> </a:t>
            </a:r>
            <a:r>
              <a:rPr lang="en-US" sz="2400" dirty="0" err="1" smtClean="0"/>
              <a:t>lask</a:t>
            </a:r>
            <a:r>
              <a:rPr lang="en-US" sz="2400" dirty="0" smtClean="0"/>
              <a:t> </a:t>
            </a:r>
            <a:r>
              <a:rPr lang="en-US" sz="2400" dirty="0" err="1" smtClean="0"/>
              <a:t>döka</a:t>
            </a:r>
            <a:r>
              <a:rPr lang="en-US" sz="2400" dirty="0" smtClean="0"/>
              <a:t>  </a:t>
            </a:r>
            <a:r>
              <a:rPr lang="en-US" sz="2400" dirty="0" err="1" smtClean="0"/>
              <a:t>ösldkö</a:t>
            </a:r>
            <a:r>
              <a:rPr lang="en-US" sz="2400" dirty="0" smtClean="0"/>
              <a:t> </a:t>
            </a:r>
            <a:r>
              <a:rPr lang="en-US" sz="2400" dirty="0" err="1" smtClean="0"/>
              <a:t>laskd</a:t>
            </a:r>
            <a:r>
              <a:rPr lang="en-US" sz="2400" dirty="0" smtClean="0"/>
              <a:t> </a:t>
            </a:r>
            <a:r>
              <a:rPr lang="en-US" sz="2400" dirty="0" err="1" smtClean="0"/>
              <a:t>öka</a:t>
            </a:r>
            <a:r>
              <a:rPr lang="en-US" sz="2400" dirty="0" smtClean="0"/>
              <a:t> </a:t>
            </a:r>
            <a:r>
              <a:rPr lang="en-US" sz="2400" dirty="0" err="1" smtClean="0"/>
              <a:t>sdölkasdöl</a:t>
            </a:r>
            <a:r>
              <a:rPr lang="en-US" sz="2400" dirty="0" smtClean="0"/>
              <a:t> </a:t>
            </a:r>
            <a:r>
              <a:rPr lang="en-US" sz="2400" dirty="0" err="1" smtClean="0"/>
              <a:t>kölas</a:t>
            </a:r>
            <a:r>
              <a:rPr lang="en-US" sz="2400" dirty="0" smtClean="0"/>
              <a:t> </a:t>
            </a:r>
            <a:r>
              <a:rPr lang="en-US" sz="2400" dirty="0" err="1" smtClean="0"/>
              <a:t>kklj</a:t>
            </a:r>
            <a:r>
              <a:rPr lang="en-US" sz="2400" dirty="0" smtClean="0"/>
              <a:t> </a:t>
            </a:r>
            <a:r>
              <a:rPr lang="en-US" sz="2400" dirty="0" err="1" smtClean="0"/>
              <a:t>kjkjasd</a:t>
            </a:r>
            <a:r>
              <a:rPr lang="en-US" sz="2400" dirty="0" smtClean="0"/>
              <a:t> </a:t>
            </a:r>
            <a:r>
              <a:rPr lang="en-US" sz="2400" dirty="0" err="1" smtClean="0"/>
              <a:t>lkjks</a:t>
            </a:r>
            <a:r>
              <a:rPr lang="en-US" sz="2400" dirty="0" smtClean="0"/>
              <a:t> </a:t>
            </a:r>
            <a:r>
              <a:rPr lang="en-US" sz="2400" dirty="0" err="1" smtClean="0"/>
              <a:t>lkjdse</a:t>
            </a:r>
            <a:r>
              <a:rPr lang="en-US" sz="2400" dirty="0" smtClean="0"/>
              <a:t> </a:t>
            </a:r>
            <a:r>
              <a:rPr lang="en-US" sz="2400" dirty="0" err="1" smtClean="0"/>
              <a:t>lkerkjasd</a:t>
            </a:r>
            <a:r>
              <a:rPr lang="en-US" sz="2400" dirty="0" smtClean="0"/>
              <a:t> </a:t>
            </a:r>
            <a:r>
              <a:rPr lang="en-US" sz="2400" dirty="0" err="1" smtClean="0"/>
              <a:t>sadlkmsd</a:t>
            </a:r>
            <a:r>
              <a:rPr lang="en-US" sz="2400" dirty="0" smtClean="0"/>
              <a:t> </a:t>
            </a:r>
            <a:r>
              <a:rPr lang="en-US" sz="2400" dirty="0" err="1" smtClean="0"/>
              <a:t>salkdjkj</a:t>
            </a:r>
            <a:r>
              <a:rPr lang="en-US" sz="2400" dirty="0" smtClean="0"/>
              <a:t> sad </a:t>
            </a:r>
            <a:r>
              <a:rPr lang="en-US" sz="2400" dirty="0" err="1" smtClean="0"/>
              <a:t>sadklkjsad</a:t>
            </a:r>
            <a:r>
              <a:rPr lang="en-US" sz="2400" dirty="0" smtClean="0"/>
              <a:t> </a:t>
            </a:r>
            <a:r>
              <a:rPr lang="en-US" sz="2400" dirty="0" err="1" smtClean="0"/>
              <a:t>klasdlkj</a:t>
            </a:r>
            <a:r>
              <a:rPr lang="en-US" sz="2400" dirty="0" smtClean="0"/>
              <a:t> </a:t>
            </a:r>
            <a:r>
              <a:rPr lang="en-US" sz="2400" dirty="0" err="1" smtClean="0"/>
              <a:t>asdkjl</a:t>
            </a:r>
            <a:r>
              <a:rPr lang="en-US" sz="2400" dirty="0" smtClean="0"/>
              <a:t>  </a:t>
            </a:r>
            <a:r>
              <a:rPr lang="en-US" sz="2400" dirty="0" err="1" smtClean="0"/>
              <a:t>kas</a:t>
            </a:r>
            <a:r>
              <a:rPr lang="en-US" sz="2400" dirty="0" smtClean="0"/>
              <a:t> </a:t>
            </a:r>
            <a:r>
              <a:rPr lang="en-US" sz="2400" dirty="0" err="1" smtClean="0"/>
              <a:t>jdklsa</a:t>
            </a:r>
            <a:r>
              <a:rPr lang="en-US" sz="2400" dirty="0" smtClean="0"/>
              <a:t> </a:t>
            </a:r>
            <a:r>
              <a:rPr lang="en-US" sz="2400" dirty="0" err="1" smtClean="0"/>
              <a:t>klasjdkjasdlkj</a:t>
            </a:r>
            <a:r>
              <a:rPr lang="en-US" sz="2400" dirty="0" smtClean="0"/>
              <a:t> </a:t>
            </a:r>
            <a:r>
              <a:rPr lang="en-US" sz="2400" dirty="0" err="1" smtClean="0"/>
              <a:t>dsadk</a:t>
            </a:r>
            <a:r>
              <a:rPr lang="en-US" sz="2400" dirty="0" smtClean="0"/>
              <a:t> </a:t>
            </a:r>
            <a:r>
              <a:rPr lang="en-US" sz="2400" dirty="0" err="1" smtClean="0"/>
              <a:t>lkasdjlaksjd</a:t>
            </a:r>
            <a:r>
              <a:rPr lang="en-US" sz="2400" dirty="0" smtClean="0"/>
              <a:t> </a:t>
            </a:r>
          </a:p>
          <a:p>
            <a:pPr algn="just"/>
            <a:endParaRPr lang="en-US" sz="2400" dirty="0"/>
          </a:p>
        </p:txBody>
      </p:sp>
      <p:sp>
        <p:nvSpPr>
          <p:cNvPr id="44" name="Textfeld 43"/>
          <p:cNvSpPr txBox="1"/>
          <p:nvPr/>
        </p:nvSpPr>
        <p:spPr>
          <a:xfrm>
            <a:off x="8366964" y="811528"/>
            <a:ext cx="18490912" cy="1951432"/>
          </a:xfrm>
          <a:prstGeom prst="rect">
            <a:avLst/>
          </a:prstGeom>
          <a:noFill/>
        </p:spPr>
        <p:txBody>
          <a:bodyPr wrap="square" rtlCol="0">
            <a:spAutoFit/>
          </a:bodyPr>
          <a:lstStyle/>
          <a:p>
            <a:r>
              <a:rPr lang="en-US" sz="7200" dirty="0">
                <a:solidFill>
                  <a:schemeClr val="bg1"/>
                </a:solidFill>
                <a:latin typeface="Franklin Gothic Medium" panose="020B0603020102020204" pitchFamily="34" charset="0"/>
                <a:ea typeface="Verdana" panose="020B0604030504040204" pitchFamily="34" charset="0"/>
                <a:cs typeface="Verdana" panose="020B0604030504040204" pitchFamily="34" charset="0"/>
              </a:rPr>
              <a:t> </a:t>
            </a:r>
            <a:r>
              <a:rPr lang="en-US" sz="7200" dirty="0" smtClean="0">
                <a:solidFill>
                  <a:schemeClr val="bg1"/>
                </a:solidFill>
              </a:rPr>
              <a:t>- Success Factors and Recommender System</a:t>
            </a:r>
            <a:endParaRPr lang="en-US" sz="7200" dirty="0" smtClean="0">
              <a:solidFill>
                <a:schemeClr val="bg1"/>
              </a:solidFill>
              <a:latin typeface="Franklin Gothic Medium" panose="020B0603020102020204" pitchFamily="34" charset="0"/>
              <a:ea typeface="Verdana" panose="020B0604030504040204" pitchFamily="34" charset="0"/>
              <a:cs typeface="Verdana" panose="020B0604030504040204" pitchFamily="34" charset="0"/>
            </a:endParaRPr>
          </a:p>
          <a:p>
            <a:endParaRPr lang="en-US" dirty="0"/>
          </a:p>
        </p:txBody>
      </p:sp>
      <p:grpSp>
        <p:nvGrpSpPr>
          <p:cNvPr id="54" name="Gruppieren 53"/>
          <p:cNvGrpSpPr/>
          <p:nvPr/>
        </p:nvGrpSpPr>
        <p:grpSpPr>
          <a:xfrm>
            <a:off x="55887" y="16178416"/>
            <a:ext cx="9664113" cy="4991909"/>
            <a:chOff x="10206225" y="6568393"/>
            <a:chExt cx="9664113" cy="4991909"/>
          </a:xfrm>
        </p:grpSpPr>
        <p:pic>
          <p:nvPicPr>
            <p:cNvPr id="50" name="Grafik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92910" y="7787876"/>
              <a:ext cx="4677428" cy="3772426"/>
            </a:xfrm>
            <a:prstGeom prst="rect">
              <a:avLst/>
            </a:prstGeom>
          </p:spPr>
        </p:pic>
        <p:pic>
          <p:nvPicPr>
            <p:cNvPr id="51" name="Grafik 5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225" y="6568393"/>
              <a:ext cx="4677428" cy="3162741"/>
            </a:xfrm>
            <a:prstGeom prst="rect">
              <a:avLst/>
            </a:prstGeom>
          </p:spPr>
        </p:pic>
        <p:pic>
          <p:nvPicPr>
            <p:cNvPr id="52" name="Grafik 5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99999" y="9731133"/>
              <a:ext cx="3990913" cy="1829169"/>
            </a:xfrm>
            <a:prstGeom prst="rect">
              <a:avLst/>
            </a:prstGeom>
          </p:spPr>
        </p:pic>
        <p:pic>
          <p:nvPicPr>
            <p:cNvPr id="53" name="Grafik 52"/>
            <p:cNvPicPr>
              <a:picLocks noChangeAspect="1"/>
            </p:cNvPicPr>
            <p:nvPr/>
          </p:nvPicPr>
          <p:blipFill rotWithShape="1">
            <a:blip r:embed="rId9">
              <a:extLst>
                <a:ext uri="{28A0092B-C50C-407E-A947-70E740481C1C}">
                  <a14:useLocalDpi xmlns:a14="http://schemas.microsoft.com/office/drawing/2010/main" val="0"/>
                </a:ext>
              </a:extLst>
            </a:blip>
            <a:srcRect l="84951" t="38777" b="40335"/>
            <a:stretch/>
          </p:blipFill>
          <p:spPr>
            <a:xfrm>
              <a:off x="18855734" y="6678081"/>
              <a:ext cx="996004" cy="895350"/>
            </a:xfrm>
            <a:prstGeom prst="rect">
              <a:avLst/>
            </a:prstGeom>
          </p:spPr>
        </p:pic>
      </p:grpSp>
      <p:grpSp>
        <p:nvGrpSpPr>
          <p:cNvPr id="55" name="Gruppieren 54"/>
          <p:cNvGrpSpPr/>
          <p:nvPr/>
        </p:nvGrpSpPr>
        <p:grpSpPr>
          <a:xfrm>
            <a:off x="720000" y="14014892"/>
            <a:ext cx="4320000" cy="540000"/>
            <a:chOff x="720000" y="15480000"/>
            <a:chExt cx="4320000" cy="540000"/>
          </a:xfrm>
        </p:grpSpPr>
        <p:sp>
          <p:nvSpPr>
            <p:cNvPr id="56" name="Rechteck 55"/>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8" name="Rechteck 57"/>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Keywords</a:t>
              </a:r>
              <a:endParaRPr lang="en-US" sz="3200" b="1" dirty="0">
                <a:latin typeface="Franklin Gothic Medium" panose="020B0603020102020204" pitchFamily="34" charset="0"/>
                <a:cs typeface="Aharoni" panose="02010803020104030203" pitchFamily="2" charset="-79"/>
              </a:endParaRPr>
            </a:p>
          </p:txBody>
        </p:sp>
      </p:grpSp>
      <p:grpSp>
        <p:nvGrpSpPr>
          <p:cNvPr id="61" name="Gruppieren 60"/>
          <p:cNvGrpSpPr/>
          <p:nvPr/>
        </p:nvGrpSpPr>
        <p:grpSpPr>
          <a:xfrm>
            <a:off x="10800001" y="8853646"/>
            <a:ext cx="4320000" cy="540000"/>
            <a:chOff x="720000" y="15480000"/>
            <a:chExt cx="4320000" cy="540000"/>
          </a:xfrm>
        </p:grpSpPr>
        <p:sp>
          <p:nvSpPr>
            <p:cNvPr id="62" name="Rechteck 61"/>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3" name="Rechteck 62"/>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Genre</a:t>
              </a:r>
              <a:endParaRPr lang="en-US" sz="3200" b="1" dirty="0">
                <a:latin typeface="Franklin Gothic Medium" panose="020B0603020102020204" pitchFamily="34" charset="0"/>
                <a:cs typeface="Aharoni" panose="02010803020104030203" pitchFamily="2" charset="-79"/>
              </a:endParaRPr>
            </a:p>
          </p:txBody>
        </p:sp>
      </p:grpSp>
      <p:grpSp>
        <p:nvGrpSpPr>
          <p:cNvPr id="64" name="Gruppieren 63"/>
          <p:cNvGrpSpPr/>
          <p:nvPr/>
        </p:nvGrpSpPr>
        <p:grpSpPr>
          <a:xfrm>
            <a:off x="10800000" y="2988000"/>
            <a:ext cx="4320000" cy="540000"/>
            <a:chOff x="720000" y="15480000"/>
            <a:chExt cx="4320000" cy="540000"/>
          </a:xfrm>
        </p:grpSpPr>
        <p:sp>
          <p:nvSpPr>
            <p:cNvPr id="65" name="Rechteck 6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Rechteck 6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Actor/Actress</a:t>
              </a:r>
              <a:endParaRPr lang="en-US" sz="3200" b="1" dirty="0">
                <a:latin typeface="Franklin Gothic Medium" panose="020B0603020102020204" pitchFamily="34" charset="0"/>
                <a:cs typeface="Aharoni" panose="02010803020104030203" pitchFamily="2" charset="-79"/>
              </a:endParaRPr>
            </a:p>
          </p:txBody>
        </p:sp>
      </p:grpSp>
      <p:grpSp>
        <p:nvGrpSpPr>
          <p:cNvPr id="74" name="Gruppieren 73"/>
          <p:cNvGrpSpPr/>
          <p:nvPr/>
        </p:nvGrpSpPr>
        <p:grpSpPr>
          <a:xfrm>
            <a:off x="10800000" y="18114645"/>
            <a:ext cx="4320000" cy="540000"/>
            <a:chOff x="720000" y="15480000"/>
            <a:chExt cx="4320000" cy="540000"/>
          </a:xfrm>
        </p:grpSpPr>
        <p:sp>
          <p:nvSpPr>
            <p:cNvPr id="75" name="Rechteck 74"/>
            <p:cNvSpPr/>
            <p:nvPr/>
          </p:nvSpPr>
          <p:spPr>
            <a:xfrm>
              <a:off x="720000" y="15480000"/>
              <a:ext cx="540000" cy="540000"/>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6" name="Rechteck 75"/>
            <p:cNvSpPr/>
            <p:nvPr/>
          </p:nvSpPr>
          <p:spPr>
            <a:xfrm>
              <a:off x="1440000" y="15480000"/>
              <a:ext cx="3600000" cy="540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latin typeface="Franklin Gothic Medium" panose="020B0603020102020204" pitchFamily="34" charset="0"/>
                  <a:cs typeface="Aharoni" panose="02010803020104030203" pitchFamily="2" charset="-79"/>
                </a:rPr>
                <a:t>Conclusion</a:t>
              </a:r>
              <a:endParaRPr lang="en-US" sz="3200" b="1" dirty="0">
                <a:latin typeface="Franklin Gothic Medium" panose="020B0603020102020204" pitchFamily="34" charset="0"/>
                <a:cs typeface="Aharoni" panose="02010803020104030203" pitchFamily="2" charset="-79"/>
              </a:endParaRPr>
            </a:p>
          </p:txBody>
        </p:sp>
      </p:grpSp>
      <p:sp>
        <p:nvSpPr>
          <p:cNvPr id="78" name="Textfeld 77"/>
          <p:cNvSpPr txBox="1"/>
          <p:nvPr/>
        </p:nvSpPr>
        <p:spPr>
          <a:xfrm>
            <a:off x="720000" y="14713848"/>
            <a:ext cx="9000000" cy="1200329"/>
          </a:xfrm>
          <a:prstGeom prst="rect">
            <a:avLst/>
          </a:prstGeom>
          <a:noFill/>
        </p:spPr>
        <p:txBody>
          <a:bodyPr wrap="square" rtlCol="0">
            <a:spAutoFit/>
          </a:bodyPr>
          <a:lstStyle/>
          <a:p>
            <a:pPr algn="just"/>
            <a:r>
              <a:rPr lang="en-US" sz="2400" dirty="0" smtClean="0"/>
              <a:t>For the evaluation, we just took keywords, which occurs in more than 50 movies. We also used them to generate a top/flop ranking of relationships and animals. </a:t>
            </a:r>
            <a:endParaRPr lang="en-US" sz="2400" dirty="0"/>
          </a:p>
        </p:txBody>
      </p:sp>
      <p:sp>
        <p:nvSpPr>
          <p:cNvPr id="79" name="Textfeld 78"/>
          <p:cNvSpPr txBox="1"/>
          <p:nvPr/>
        </p:nvSpPr>
        <p:spPr>
          <a:xfrm>
            <a:off x="10799999" y="9511759"/>
            <a:ext cx="9000000" cy="2308324"/>
          </a:xfrm>
          <a:prstGeom prst="rect">
            <a:avLst/>
          </a:prstGeom>
          <a:noFill/>
        </p:spPr>
        <p:txBody>
          <a:bodyPr wrap="square" rtlCol="0">
            <a:spAutoFit/>
          </a:bodyPr>
          <a:lstStyle/>
          <a:p>
            <a:pPr algn="just"/>
            <a:r>
              <a:rPr lang="en-US" sz="2400" dirty="0" smtClean="0"/>
              <a:t>There are 20 genres in total inside the dataset. For this analysis we just used movies with over 1000 votes to get a more evaluable result. The following plot shows, that the median of history movies is the highest and the median of the music genre the lowest. Foreign movies have a wide range which reaches high average ratings, but the median is quite low. </a:t>
            </a:r>
            <a:endParaRPr lang="en-US" sz="2400" dirty="0"/>
          </a:p>
        </p:txBody>
      </p:sp>
      <p:sp>
        <p:nvSpPr>
          <p:cNvPr id="82" name="Textfeld 81"/>
          <p:cNvSpPr txBox="1"/>
          <p:nvPr/>
        </p:nvSpPr>
        <p:spPr>
          <a:xfrm>
            <a:off x="10799999" y="18781246"/>
            <a:ext cx="9000000" cy="2308324"/>
          </a:xfrm>
          <a:prstGeom prst="rect">
            <a:avLst/>
          </a:prstGeom>
          <a:noFill/>
        </p:spPr>
        <p:txBody>
          <a:bodyPr wrap="square" rtlCol="0">
            <a:spAutoFit/>
          </a:bodyPr>
          <a:lstStyle/>
          <a:p>
            <a:pPr algn="just"/>
            <a:r>
              <a:rPr lang="en-US" sz="2400" dirty="0" smtClean="0"/>
              <a:t>Movies containing the keyword “classic noir” got the best mean rating result, which is reinforced by the fact that all top 5 actors are already dead. Movies with horses and cats got outstanding rating results, while movies with dogs and sharks got under-average ratings. Gay and sister-sister relationships might be more interesting for users than parent-child relationships.</a:t>
            </a:r>
            <a:endParaRPr lang="en-US" sz="2400" dirty="0"/>
          </a:p>
        </p:txBody>
      </p:sp>
      <p:sp>
        <p:nvSpPr>
          <p:cNvPr id="81" name="Rechteck 80"/>
          <p:cNvSpPr/>
          <p:nvPr/>
        </p:nvSpPr>
        <p:spPr>
          <a:xfrm>
            <a:off x="24226358" y="20725805"/>
            <a:ext cx="5993179" cy="461665"/>
          </a:xfrm>
          <a:prstGeom prst="rect">
            <a:avLst/>
          </a:prstGeom>
        </p:spPr>
        <p:txBody>
          <a:bodyPr wrap="none">
            <a:spAutoFit/>
          </a:bodyPr>
          <a:lstStyle/>
          <a:p>
            <a:r>
              <a:rPr lang="en-US" sz="2400" i="1" dirty="0" smtClean="0"/>
              <a:t>https://github.com/mariellee/datamining2017</a:t>
            </a:r>
            <a:endParaRPr lang="en-US" sz="2400" i="1" dirty="0"/>
          </a:p>
        </p:txBody>
      </p:sp>
    </p:spTree>
    <p:extLst>
      <p:ext uri="{BB962C8B-B14F-4D97-AF65-F5344CB8AC3E}">
        <p14:creationId xmlns:p14="http://schemas.microsoft.com/office/powerpoint/2010/main" val="4184335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513</Words>
  <Application>Microsoft Office PowerPoint</Application>
  <PresentationFormat>Benutzerdefiniert</PresentationFormat>
  <Paragraphs>21</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Aharoni</vt:lpstr>
      <vt:lpstr>Arial</vt:lpstr>
      <vt:lpstr>Calibri</vt:lpstr>
      <vt:lpstr>Calibri Light</vt:lpstr>
      <vt:lpstr>Franklin Gothic Medium</vt:lpstr>
      <vt:lpstr>Verdana</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Marielle Egert</dc:creator>
  <cp:lastModifiedBy>Marielle Egert</cp:lastModifiedBy>
  <cp:revision>39</cp:revision>
  <dcterms:created xsi:type="dcterms:W3CDTF">2018-01-03T12:13:47Z</dcterms:created>
  <dcterms:modified xsi:type="dcterms:W3CDTF">2018-01-04T20:03:21Z</dcterms:modified>
</cp:coreProperties>
</file>