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60" d="100"/>
          <a:sy n="60" d="100"/>
        </p:scale>
        <p:origin x="34" y="-2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smtClean="0"/>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1/3/2018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‹Nr.›</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101436" y="117218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246056" y="552540"/>
            <a:ext cx="6891001" cy="1631216"/>
          </a:xfrm>
          <a:prstGeom prst="rect">
            <a:avLst/>
          </a:prstGeom>
          <a:noFill/>
        </p:spPr>
        <p:txBody>
          <a:bodyPr wrap="square" rtlCol="0">
            <a:spAutoFit/>
          </a:bodyPr>
          <a:lstStyle/>
          <a:p>
            <a:r>
              <a:rPr lang="en-US" sz="10000" dirty="0" smtClean="0">
                <a:solidFill>
                  <a:schemeClr val="bg1"/>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smtClean="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endParaRPr lang="en-US" sz="2400" dirty="0"/>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smtClean="0"/>
              <a:t>Our project is based on datasets from 2 sources. The first part is gathered from </a:t>
            </a:r>
            <a:r>
              <a:rPr lang="en-US" sz="2400" dirty="0" err="1" smtClean="0"/>
              <a:t>kaggle</a:t>
            </a:r>
            <a:r>
              <a:rPr lang="en-US" sz="2400" dirty="0" smtClean="0"/>
              <a:t>-website. It contains metadata about movies, actors, genres, keywords and single user ratings. The size is </a:t>
            </a:r>
            <a:r>
              <a:rPr lang="en-US" sz="2400" b="1" dirty="0" smtClean="0"/>
              <a:t>about 900 MB</a:t>
            </a:r>
            <a:r>
              <a:rPr lang="en-US" sz="2400" dirty="0" smtClean="0"/>
              <a:t> and it has over </a:t>
            </a:r>
            <a:r>
              <a:rPr lang="en-US" sz="2400" b="1" dirty="0" smtClean="0"/>
              <a:t>45.000</a:t>
            </a:r>
            <a:r>
              <a:rPr lang="en-US" sz="2400" dirty="0" smtClean="0"/>
              <a:t> movies. Additionally we collected data from IMDb  and got rating data with more than </a:t>
            </a:r>
            <a:r>
              <a:rPr lang="en-US" sz="2400" b="1" dirty="0" smtClean="0"/>
              <a:t>45.000</a:t>
            </a:r>
            <a:r>
              <a:rPr lang="en-US" sz="2400" dirty="0" smtClean="0"/>
              <a:t> entries. </a:t>
            </a:r>
          </a:p>
          <a:p>
            <a:pPr algn="just"/>
            <a:endParaRPr lang="en-US" sz="2400" dirty="0"/>
          </a:p>
          <a:p>
            <a:pPr algn="just"/>
            <a:r>
              <a:rPr lang="en-US" sz="2400" dirty="0" smtClean="0"/>
              <a:t>All in one, our dataset </a:t>
            </a:r>
            <a:r>
              <a:rPr lang="en-US" sz="2400" dirty="0"/>
              <a:t>is an ensemble of data collected from </a:t>
            </a:r>
            <a:r>
              <a:rPr lang="en-US" sz="2400" b="1" dirty="0"/>
              <a:t>TMDB</a:t>
            </a:r>
            <a:r>
              <a:rPr lang="en-US" sz="2400" dirty="0"/>
              <a:t>, </a:t>
            </a:r>
            <a:r>
              <a:rPr lang="en-US" sz="2400" b="1" dirty="0" smtClean="0"/>
              <a:t>IMDb</a:t>
            </a:r>
            <a:r>
              <a:rPr lang="en-US" sz="2400" dirty="0" smtClean="0"/>
              <a:t> </a:t>
            </a:r>
            <a:r>
              <a:rPr lang="en-US" sz="2400" dirty="0"/>
              <a:t>and </a:t>
            </a:r>
            <a:r>
              <a:rPr lang="en-US" sz="2400" b="1" dirty="0" err="1"/>
              <a:t>GroupLens</a:t>
            </a:r>
            <a:r>
              <a:rPr lang="en-US" sz="2400" dirty="0" smtClean="0"/>
              <a:t>.</a:t>
            </a:r>
            <a:endParaRPr lang="en-US" sz="2400" dirty="0" smtClean="0"/>
          </a:p>
        </p:txBody>
      </p:sp>
      <p:cxnSp>
        <p:nvCxnSpPr>
          <p:cNvPr id="21" name="Gerader Verbinder 20"/>
          <p:cNvCxnSpPr/>
          <p:nvPr/>
        </p:nvCxnSpPr>
        <p:spPr>
          <a:xfrm>
            <a:off x="2016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smtClean="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endParaRPr lang="en-US" sz="2400" dirty="0"/>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smtClean="0"/>
              <a:t>For determining top actors and actresses, we took these, who appear in more than 10 movies. The top 5 actors of all movies had already been dead for several years. That’s the reason we made another ranking considering just movies of the last 10 years. </a:t>
            </a:r>
            <a:endParaRPr lang="en-US" sz="2400" dirty="0"/>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880000" y="3960000"/>
            <a:ext cx="9000000" cy="2677656"/>
          </a:xfrm>
          <a:prstGeom prst="rect">
            <a:avLst/>
          </a:prstGeom>
          <a:noFill/>
        </p:spPr>
        <p:txBody>
          <a:bodyPr wrap="square" rtlCol="0">
            <a:spAutoFit/>
          </a:bodyPr>
          <a:lstStyle/>
          <a:p>
            <a:pPr algn="just"/>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p>
          <a:p>
            <a:pPr algn="just"/>
            <a:endParaRPr lang="en-US" sz="2400" dirty="0"/>
          </a:p>
        </p:txBody>
      </p:sp>
      <p:sp>
        <p:nvSpPr>
          <p:cNvPr id="44" name="Textfeld 43"/>
          <p:cNvSpPr txBox="1"/>
          <p:nvPr/>
        </p:nvSpPr>
        <p:spPr>
          <a:xfrm>
            <a:off x="8732036" y="829096"/>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smtClean="0">
                <a:solidFill>
                  <a:schemeClr val="bg1"/>
                </a:solidFill>
              </a:rPr>
              <a:t>- Success Factors and Recommender System</a:t>
            </a:r>
            <a:endParaRPr lang="en-US" sz="7200" dirty="0" smtClean="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80384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Conclusion</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smtClean="0"/>
              <a:t>For the evaluation, we just took keywords, which occurs in more than 50 movies. We also used them to generate a top/flop ranking of relationships and animals. </a:t>
            </a:r>
            <a:endParaRPr lang="en-US" sz="2400" dirty="0"/>
          </a:p>
        </p:txBody>
      </p:sp>
      <p:sp>
        <p:nvSpPr>
          <p:cNvPr id="79" name="Textfeld 78"/>
          <p:cNvSpPr txBox="1"/>
          <p:nvPr/>
        </p:nvSpPr>
        <p:spPr>
          <a:xfrm>
            <a:off x="10799999" y="9511759"/>
            <a:ext cx="9000000" cy="2308324"/>
          </a:xfrm>
          <a:prstGeom prst="rect">
            <a:avLst/>
          </a:prstGeom>
          <a:noFill/>
        </p:spPr>
        <p:txBody>
          <a:bodyPr wrap="square" rtlCol="0">
            <a:spAutoFit/>
          </a:bodyPr>
          <a:lstStyle/>
          <a:p>
            <a:pPr algn="just"/>
            <a:r>
              <a:rPr lang="en-US" sz="2400" dirty="0" smtClean="0"/>
              <a:t>There are 20 genres in total inside the dataset. For this analysis we just used movies with over 1000 votes to get a more evaluable result. The following plot shows, that the median of history movies is the highest and the median of the music genre the lowest. Foreign movies have a wide range which reaches high average ratings, but the median is quite low. </a:t>
            </a:r>
            <a:endParaRPr lang="en-US" sz="2400" dirty="0"/>
          </a:p>
        </p:txBody>
      </p:sp>
      <p:sp>
        <p:nvSpPr>
          <p:cNvPr id="82" name="Textfeld 81"/>
          <p:cNvSpPr txBox="1"/>
          <p:nvPr/>
        </p:nvSpPr>
        <p:spPr>
          <a:xfrm>
            <a:off x="10799999" y="18644086"/>
            <a:ext cx="9000000" cy="2308324"/>
          </a:xfrm>
          <a:prstGeom prst="rect">
            <a:avLst/>
          </a:prstGeom>
          <a:noFill/>
        </p:spPr>
        <p:txBody>
          <a:bodyPr wrap="square" rtlCol="0">
            <a:spAutoFit/>
          </a:bodyPr>
          <a:lstStyle/>
          <a:p>
            <a:pPr algn="just"/>
            <a:r>
              <a:rPr lang="en-US" sz="2400" dirty="0" smtClean="0"/>
              <a:t>Movies containing the keyword “classic noir” got the best mean rating result, which is reinforced by the fact that all top 5 actors are already dead. Movies with horses and cats got outstanding rating results, while movies with dogs and sharks got under-average ratings. Gay and sister-sister relationships might be more interesting for users than parent-child relationships.</a:t>
            </a:r>
            <a:endParaRPr lang="en-US" sz="2400" dirty="0"/>
          </a:p>
        </p:txBody>
      </p:sp>
    </p:spTree>
    <p:extLst>
      <p:ext uri="{BB962C8B-B14F-4D97-AF65-F5344CB8AC3E}">
        <p14:creationId xmlns:p14="http://schemas.microsoft.com/office/powerpoint/2010/main" val="4184335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Words>
  <Application>Microsoft Office PowerPoint</Application>
  <PresentationFormat>Benutzerdefiniert</PresentationFormat>
  <Paragraphs>20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Marielle Egert</cp:lastModifiedBy>
  <cp:revision>37</cp:revision>
  <dcterms:created xsi:type="dcterms:W3CDTF">2018-01-03T12:13:47Z</dcterms:created>
  <dcterms:modified xsi:type="dcterms:W3CDTF">2018-01-04T19:44:09Z</dcterms:modified>
</cp:coreProperties>
</file>