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HK Grotesk" charset="1" panose="00000500000000000000"/>
      <p:regular r:id="rId17"/>
    </p:embeddedFont>
    <p:embeddedFont>
      <p:font typeface="The Seasons" charset="1" panose="00000000000000000000"/>
      <p:regular r:id="rId18"/>
    </p:embeddedFont>
    <p:embeddedFont>
      <p:font typeface="The Seasons Bold" charset="1" panose="00000000000000000000"/>
      <p:regular r:id="rId19"/>
    </p:embeddedFont>
    <p:embeddedFont>
      <p:font typeface="Montserrat" charset="1" panose="00000500000000000000"/>
      <p:regular r:id="rId20"/>
    </p:embeddedFont>
    <p:embeddedFont>
      <p:font typeface="Montserrat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11.pn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12.png" Type="http://schemas.openxmlformats.org/officeDocument/2006/relationships/image"/><Relationship Id="rId16" Target="../media/image13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png" Type="http://schemas.openxmlformats.org/officeDocument/2006/relationships/image"/><Relationship Id="rId11" Target="../media/image3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8500" y="-2114972"/>
            <a:ext cx="13246394" cy="13512988"/>
          </a:xfrm>
          <a:custGeom>
            <a:avLst/>
            <a:gdLst/>
            <a:ahLst/>
            <a:cxnLst/>
            <a:rect r="r" b="b" t="t" l="l"/>
            <a:pathLst>
              <a:path h="13512988" w="13246394">
                <a:moveTo>
                  <a:pt x="0" y="0"/>
                </a:moveTo>
                <a:lnTo>
                  <a:pt x="13246394" y="0"/>
                </a:lnTo>
                <a:lnTo>
                  <a:pt x="13246394" y="13512988"/>
                </a:lnTo>
                <a:lnTo>
                  <a:pt x="0" y="13512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91155" y="1481886"/>
            <a:ext cx="4305689" cy="908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3"/>
              </a:lnSpc>
              <a:spcBef>
                <a:spcPct val="0"/>
              </a:spcBef>
            </a:pPr>
            <a:r>
              <a:rPr lang="en-US" sz="2475">
                <a:solidFill>
                  <a:srgbClr val="505961"/>
                </a:solidFill>
                <a:latin typeface="HK Grotesk"/>
                <a:ea typeface="HK Grotesk"/>
                <a:cs typeface="HK Grotesk"/>
                <a:sym typeface="HK Grotesk"/>
              </a:rPr>
              <a:t>Information Secur</a:t>
            </a:r>
            <a:r>
              <a:rPr lang="en-US" sz="2475" u="none">
                <a:solidFill>
                  <a:srgbClr val="505961"/>
                </a:solidFill>
                <a:latin typeface="HK Grotesk"/>
                <a:ea typeface="HK Grotesk"/>
                <a:cs typeface="HK Grotesk"/>
                <a:sym typeface="HK Grotesk"/>
              </a:rPr>
              <a:t>ity </a:t>
            </a:r>
          </a:p>
          <a:p>
            <a:pPr algn="ctr" marL="0" indent="0" lvl="0">
              <a:lnSpc>
                <a:spcPts val="3713"/>
              </a:lnSpc>
              <a:spcBef>
                <a:spcPct val="0"/>
              </a:spcBef>
            </a:pPr>
            <a:r>
              <a:rPr lang="en-US" sz="2475" u="none">
                <a:solidFill>
                  <a:srgbClr val="505961"/>
                </a:solidFill>
                <a:latin typeface="HK Grotesk"/>
                <a:ea typeface="HK Grotesk"/>
                <a:cs typeface="HK Grotesk"/>
                <a:sym typeface="HK Grotesk"/>
              </a:rPr>
              <a:t>Project Defencce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08500" y="6648122"/>
            <a:ext cx="13670999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>
                <a:solidFill>
                  <a:srgbClr val="505961"/>
                </a:solidFill>
                <a:latin typeface="The Seasons"/>
                <a:ea typeface="The Seasons"/>
                <a:cs typeface="The Seasons"/>
                <a:sym typeface="The Seasons"/>
              </a:rPr>
              <a:t>made by: Souha Dhafleoui and Mariem Ben Slama</a:t>
            </a:r>
          </a:p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 u="none">
                <a:solidFill>
                  <a:srgbClr val="505961"/>
                </a:solidFill>
                <a:latin typeface="The Seasons"/>
                <a:ea typeface="The Seasons"/>
                <a:cs typeface="The Seasons"/>
                <a:sym typeface="The Seasons"/>
              </a:rPr>
              <a:t>Github link: </a:t>
            </a:r>
            <a:r>
              <a:rPr lang="en-US" sz="2899" u="none">
                <a:solidFill>
                  <a:srgbClr val="6D546A"/>
                </a:solidFill>
                <a:latin typeface="The Seasons"/>
                <a:ea typeface="The Seasons"/>
                <a:cs typeface="The Seasons"/>
                <a:sym typeface="The Seasons"/>
              </a:rPr>
              <a:t>https://github.com/mariem-ben-slama/security-project.git</a:t>
            </a:r>
          </a:p>
          <a:p>
            <a:pPr algn="ctr" marL="0" indent="0" lvl="0">
              <a:lnSpc>
                <a:spcPts val="4349"/>
              </a:lnSpc>
              <a:spcBef>
                <a:spcPct val="0"/>
              </a:spcBef>
            </a:pPr>
            <a:r>
              <a:rPr lang="en-US" sz="2899" u="none">
                <a:solidFill>
                  <a:srgbClr val="505961"/>
                </a:solidFill>
                <a:latin typeface="The Seasons"/>
                <a:ea typeface="The Seasons"/>
                <a:cs typeface="The Seasons"/>
                <a:sym typeface="The Seasons"/>
              </a:rPr>
              <a:t>Date: 18/05/2025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65476" y="6982955"/>
            <a:ext cx="2286048" cy="1749866"/>
          </a:xfrm>
          <a:custGeom>
            <a:avLst/>
            <a:gdLst/>
            <a:ahLst/>
            <a:cxnLst/>
            <a:rect r="r" b="b" t="t" l="l"/>
            <a:pathLst>
              <a:path h="1749866" w="2286048">
                <a:moveTo>
                  <a:pt x="0" y="0"/>
                </a:moveTo>
                <a:lnTo>
                  <a:pt x="2286048" y="0"/>
                </a:lnTo>
                <a:lnTo>
                  <a:pt x="2286048" y="1749865"/>
                </a:lnTo>
                <a:lnTo>
                  <a:pt x="0" y="1749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72121" y="1312002"/>
            <a:ext cx="1886792" cy="1444254"/>
          </a:xfrm>
          <a:custGeom>
            <a:avLst/>
            <a:gdLst/>
            <a:ahLst/>
            <a:cxnLst/>
            <a:rect r="r" b="b" t="t" l="l"/>
            <a:pathLst>
              <a:path h="1444254" w="1886792">
                <a:moveTo>
                  <a:pt x="0" y="0"/>
                </a:moveTo>
                <a:lnTo>
                  <a:pt x="1886792" y="0"/>
                </a:lnTo>
                <a:lnTo>
                  <a:pt x="1886792" y="1444253"/>
                </a:lnTo>
                <a:lnTo>
                  <a:pt x="0" y="1444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38121" y="2939722"/>
            <a:ext cx="9811759" cy="332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24"/>
              </a:lnSpc>
              <a:spcBef>
                <a:spcPct val="0"/>
              </a:spcBef>
            </a:pPr>
            <a:r>
              <a:rPr lang="en-US" b="true" sz="7020">
                <a:solidFill>
                  <a:srgbClr val="3D474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FileGuardian App: Encryption, Decryption, and Hashing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5564" y="2954886"/>
            <a:ext cx="14823736" cy="363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7"/>
              </a:lnSpc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File encryption and hashing are essential tools for data protection</a:t>
            </a:r>
          </a:p>
          <a:p>
            <a:pPr algn="l">
              <a:lnSpc>
                <a:spcPts val="4827"/>
              </a:lnSpc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Our app makes these tools accessible and user-friendly</a:t>
            </a:r>
          </a:p>
          <a:p>
            <a:pPr algn="l">
              <a:lnSpc>
                <a:spcPts val="4827"/>
              </a:lnSpc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Future improvements could include: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Stronger authentication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Public key encryption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Cloud storage integration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669763" y="1232982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5"/>
                </a:lnTo>
                <a:lnTo>
                  <a:pt x="0" y="770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6" t="0" r="-12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1348" y="19050"/>
            <a:ext cx="3202140" cy="3266586"/>
          </a:xfrm>
          <a:custGeom>
            <a:avLst/>
            <a:gdLst/>
            <a:ahLst/>
            <a:cxnLst/>
            <a:rect r="r" b="b" t="t" l="l"/>
            <a:pathLst>
              <a:path h="3266586" w="3202140">
                <a:moveTo>
                  <a:pt x="0" y="0"/>
                </a:moveTo>
                <a:lnTo>
                  <a:pt x="3202140" y="0"/>
                </a:lnTo>
                <a:lnTo>
                  <a:pt x="3202140" y="3266586"/>
                </a:lnTo>
                <a:lnTo>
                  <a:pt x="0" y="3266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19354" y="1347770"/>
            <a:ext cx="5594019" cy="99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11"/>
              </a:lnSpc>
              <a:spcBef>
                <a:spcPct val="0"/>
              </a:spcBef>
            </a:pPr>
            <a:r>
              <a:rPr lang="en-US" b="true" sz="6009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Conclusion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76086" y="7282569"/>
            <a:ext cx="520166" cy="530183"/>
          </a:xfrm>
          <a:custGeom>
            <a:avLst/>
            <a:gdLst/>
            <a:ahLst/>
            <a:cxnLst/>
            <a:rect r="r" b="b" t="t" l="l"/>
            <a:pathLst>
              <a:path h="530183" w="520166">
                <a:moveTo>
                  <a:pt x="0" y="0"/>
                </a:moveTo>
                <a:lnTo>
                  <a:pt x="520166" y="0"/>
                </a:lnTo>
                <a:lnTo>
                  <a:pt x="520166" y="530183"/>
                </a:lnTo>
                <a:lnTo>
                  <a:pt x="0" y="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07093" y="7210694"/>
            <a:ext cx="16031327" cy="114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7"/>
              </a:lnSpc>
            </a:pPr>
            <a:r>
              <a:rPr lang="en-US" sz="3326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project shows how even a small app can empower users to take control of their digital security.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765630" y="2916786"/>
            <a:ext cx="669933" cy="669933"/>
          </a:xfrm>
          <a:custGeom>
            <a:avLst/>
            <a:gdLst/>
            <a:ahLst/>
            <a:cxnLst/>
            <a:rect r="r" b="b" t="t" l="l"/>
            <a:pathLst>
              <a:path h="669933" w="669933">
                <a:moveTo>
                  <a:pt x="0" y="0"/>
                </a:moveTo>
                <a:lnTo>
                  <a:pt x="669934" y="0"/>
                </a:lnTo>
                <a:lnTo>
                  <a:pt x="669934" y="669933"/>
                </a:lnTo>
                <a:lnTo>
                  <a:pt x="0" y="6699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65630" y="3520044"/>
            <a:ext cx="669933" cy="669933"/>
          </a:xfrm>
          <a:custGeom>
            <a:avLst/>
            <a:gdLst/>
            <a:ahLst/>
            <a:cxnLst/>
            <a:rect r="r" b="b" t="t" l="l"/>
            <a:pathLst>
              <a:path h="669933" w="669933">
                <a:moveTo>
                  <a:pt x="0" y="0"/>
                </a:moveTo>
                <a:lnTo>
                  <a:pt x="669934" y="0"/>
                </a:lnTo>
                <a:lnTo>
                  <a:pt x="669934" y="669934"/>
                </a:lnTo>
                <a:lnTo>
                  <a:pt x="0" y="6699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65630" y="4146157"/>
            <a:ext cx="669933" cy="669933"/>
          </a:xfrm>
          <a:custGeom>
            <a:avLst/>
            <a:gdLst/>
            <a:ahLst/>
            <a:cxnLst/>
            <a:rect r="r" b="b" t="t" l="l"/>
            <a:pathLst>
              <a:path h="669933" w="669933">
                <a:moveTo>
                  <a:pt x="0" y="0"/>
                </a:moveTo>
                <a:lnTo>
                  <a:pt x="669934" y="0"/>
                </a:lnTo>
                <a:lnTo>
                  <a:pt x="669934" y="669933"/>
                </a:lnTo>
                <a:lnTo>
                  <a:pt x="0" y="6699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DE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90521" y="3134877"/>
            <a:ext cx="12650973" cy="3933302"/>
          </a:xfrm>
          <a:custGeom>
            <a:avLst/>
            <a:gdLst/>
            <a:ahLst/>
            <a:cxnLst/>
            <a:rect r="r" b="b" t="t" l="l"/>
            <a:pathLst>
              <a:path h="3933302" w="12650973">
                <a:moveTo>
                  <a:pt x="0" y="0"/>
                </a:moveTo>
                <a:lnTo>
                  <a:pt x="12650973" y="0"/>
                </a:lnTo>
                <a:lnTo>
                  <a:pt x="12650973" y="3933303"/>
                </a:lnTo>
                <a:lnTo>
                  <a:pt x="0" y="3933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48637" y="-1448734"/>
            <a:ext cx="13246394" cy="13512988"/>
          </a:xfrm>
          <a:custGeom>
            <a:avLst/>
            <a:gdLst/>
            <a:ahLst/>
            <a:cxnLst/>
            <a:rect r="r" b="b" t="t" l="l"/>
            <a:pathLst>
              <a:path h="13512988" w="13246394">
                <a:moveTo>
                  <a:pt x="0" y="0"/>
                </a:moveTo>
                <a:lnTo>
                  <a:pt x="13246394" y="0"/>
                </a:lnTo>
                <a:lnTo>
                  <a:pt x="13246394" y="13512988"/>
                </a:lnTo>
                <a:lnTo>
                  <a:pt x="0" y="13512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92969" y="3794125"/>
            <a:ext cx="12302062" cy="260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44"/>
              </a:lnSpc>
              <a:spcBef>
                <a:spcPct val="0"/>
              </a:spcBef>
            </a:pPr>
            <a:r>
              <a:rPr lang="en-US" b="true" sz="8120">
                <a:solidFill>
                  <a:srgbClr val="EAECF1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0570" y="8314745"/>
            <a:ext cx="1665424" cy="1274806"/>
          </a:xfrm>
          <a:custGeom>
            <a:avLst/>
            <a:gdLst/>
            <a:ahLst/>
            <a:cxnLst/>
            <a:rect r="r" b="b" t="t" l="l"/>
            <a:pathLst>
              <a:path h="1274806" w="1665424">
                <a:moveTo>
                  <a:pt x="0" y="0"/>
                </a:moveTo>
                <a:lnTo>
                  <a:pt x="1665425" y="0"/>
                </a:lnTo>
                <a:lnTo>
                  <a:pt x="1665425" y="1274807"/>
                </a:lnTo>
                <a:lnTo>
                  <a:pt x="0" y="1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14142" y="627225"/>
            <a:ext cx="1744765" cy="1335538"/>
          </a:xfrm>
          <a:custGeom>
            <a:avLst/>
            <a:gdLst/>
            <a:ahLst/>
            <a:cxnLst/>
            <a:rect r="r" b="b" t="t" l="l"/>
            <a:pathLst>
              <a:path h="1335538" w="1744765">
                <a:moveTo>
                  <a:pt x="0" y="0"/>
                </a:moveTo>
                <a:lnTo>
                  <a:pt x="1744765" y="0"/>
                </a:lnTo>
                <a:lnTo>
                  <a:pt x="1744765" y="1335539"/>
                </a:lnTo>
                <a:lnTo>
                  <a:pt x="0" y="1335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55577" y="2243790"/>
            <a:ext cx="1053066" cy="995626"/>
          </a:xfrm>
          <a:custGeom>
            <a:avLst/>
            <a:gdLst/>
            <a:ahLst/>
            <a:cxnLst/>
            <a:rect r="r" b="b" t="t" l="l"/>
            <a:pathLst>
              <a:path h="995626" w="1053066">
                <a:moveTo>
                  <a:pt x="0" y="0"/>
                </a:moveTo>
                <a:lnTo>
                  <a:pt x="1053066" y="0"/>
                </a:lnTo>
                <a:lnTo>
                  <a:pt x="1053066" y="995627"/>
                </a:lnTo>
                <a:lnTo>
                  <a:pt x="0" y="995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8835" y="4329836"/>
            <a:ext cx="17540071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563C53"/>
                </a:solidFill>
                <a:latin typeface="Montserrat"/>
                <a:ea typeface="Montserrat"/>
                <a:cs typeface="Montserrat"/>
                <a:sym typeface="Montserrat"/>
              </a:rPr>
              <a:t>Sensitive files are vulnerable to unauthorized access or manipulation.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563C53"/>
                </a:solidFill>
                <a:latin typeface="Montserrat"/>
                <a:ea typeface="Montserrat"/>
                <a:cs typeface="Montserrat"/>
                <a:sym typeface="Montserrat"/>
              </a:rPr>
              <a:t>Many users lack the technical skills to use complex security tools.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563C53"/>
                </a:solidFill>
                <a:latin typeface="Montserrat"/>
                <a:ea typeface="Montserrat"/>
                <a:cs typeface="Montserrat"/>
                <a:sym typeface="Montserrat"/>
              </a:rPr>
              <a:t>There’s a need for a simple and accessible solution that ensures both confidentiality and integrity of files.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21132" y="2100915"/>
            <a:ext cx="12821841" cy="142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324"/>
              </a:lnSpc>
              <a:spcBef>
                <a:spcPct val="0"/>
              </a:spcBef>
            </a:pPr>
            <a:r>
              <a:rPr lang="en-US" b="true" sz="8604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Motivation and Problem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61075" y="2243790"/>
            <a:ext cx="1053066" cy="995626"/>
          </a:xfrm>
          <a:custGeom>
            <a:avLst/>
            <a:gdLst/>
            <a:ahLst/>
            <a:cxnLst/>
            <a:rect r="r" b="b" t="t" l="l"/>
            <a:pathLst>
              <a:path h="995626" w="1053066">
                <a:moveTo>
                  <a:pt x="0" y="0"/>
                </a:moveTo>
                <a:lnTo>
                  <a:pt x="1053067" y="0"/>
                </a:lnTo>
                <a:lnTo>
                  <a:pt x="1053067" y="995627"/>
                </a:lnTo>
                <a:lnTo>
                  <a:pt x="0" y="995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476" y="5143500"/>
            <a:ext cx="669933" cy="669933"/>
          </a:xfrm>
          <a:custGeom>
            <a:avLst/>
            <a:gdLst/>
            <a:ahLst/>
            <a:cxnLst/>
            <a:rect r="r" b="b" t="t" l="l"/>
            <a:pathLst>
              <a:path h="669933" w="669933">
                <a:moveTo>
                  <a:pt x="0" y="0"/>
                </a:moveTo>
                <a:lnTo>
                  <a:pt x="669933" y="0"/>
                </a:lnTo>
                <a:lnTo>
                  <a:pt x="669933" y="669933"/>
                </a:lnTo>
                <a:lnTo>
                  <a:pt x="0" y="669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4582" y="5927733"/>
            <a:ext cx="16230600" cy="669933"/>
            <a:chOff x="0" y="0"/>
            <a:chExt cx="21640800" cy="89324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15002" y="57734"/>
              <a:ext cx="2062579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Enable file encryption and decryption using a user-defined string key.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3244" cy="893244"/>
            </a:xfrm>
            <a:custGeom>
              <a:avLst/>
              <a:gdLst/>
              <a:ahLst/>
              <a:cxnLst/>
              <a:rect r="r" b="b" t="t" l="l"/>
              <a:pathLst>
                <a:path h="893244" w="893244">
                  <a:moveTo>
                    <a:pt x="0" y="0"/>
                  </a:moveTo>
                  <a:lnTo>
                    <a:pt x="893244" y="0"/>
                  </a:lnTo>
                  <a:lnTo>
                    <a:pt x="893244" y="893244"/>
                  </a:lnTo>
                  <a:lnTo>
                    <a:pt x="0" y="893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77476" y="7485667"/>
            <a:ext cx="16230600" cy="669933"/>
            <a:chOff x="0" y="0"/>
            <a:chExt cx="21640800" cy="89324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015002" y="-5766"/>
              <a:ext cx="20625798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Maintain a user-friendly, clear interface for ease of use.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3244" cy="893244"/>
            </a:xfrm>
            <a:custGeom>
              <a:avLst/>
              <a:gdLst/>
              <a:ahLst/>
              <a:cxnLst/>
              <a:rect r="r" b="b" t="t" l="l"/>
              <a:pathLst>
                <a:path h="893244" w="893244">
                  <a:moveTo>
                    <a:pt x="0" y="0"/>
                  </a:moveTo>
                  <a:lnTo>
                    <a:pt x="893244" y="0"/>
                  </a:lnTo>
                  <a:lnTo>
                    <a:pt x="893244" y="893244"/>
                  </a:lnTo>
                  <a:lnTo>
                    <a:pt x="0" y="893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64582" y="6712374"/>
            <a:ext cx="15955697" cy="658586"/>
            <a:chOff x="0" y="0"/>
            <a:chExt cx="21274262" cy="87811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997811" y="-6798"/>
              <a:ext cx="20276452" cy="751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Generate file hashes to verify data integrity.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8115" cy="878115"/>
            </a:xfrm>
            <a:custGeom>
              <a:avLst/>
              <a:gdLst/>
              <a:ahLst/>
              <a:cxnLst/>
              <a:rect r="r" b="b" t="t" l="l"/>
              <a:pathLst>
                <a:path h="878115" w="878115">
                  <a:moveTo>
                    <a:pt x="0" y="0"/>
                  </a:moveTo>
                  <a:lnTo>
                    <a:pt x="878115" y="0"/>
                  </a:lnTo>
                  <a:lnTo>
                    <a:pt x="878115" y="878115"/>
                  </a:lnTo>
                  <a:lnTo>
                    <a:pt x="0" y="878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5748280" y="1057885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4"/>
                </a:lnTo>
                <a:lnTo>
                  <a:pt x="0" y="7709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66" t="0" r="-1266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86533" y="-421441"/>
            <a:ext cx="3666224" cy="3740010"/>
          </a:xfrm>
          <a:custGeom>
            <a:avLst/>
            <a:gdLst/>
            <a:ahLst/>
            <a:cxnLst/>
            <a:rect r="r" b="b" t="t" l="l"/>
            <a:pathLst>
              <a:path h="3740010" w="3666224">
                <a:moveTo>
                  <a:pt x="0" y="0"/>
                </a:moveTo>
                <a:lnTo>
                  <a:pt x="3666224" y="0"/>
                </a:lnTo>
                <a:lnTo>
                  <a:pt x="3666224" y="3740010"/>
                </a:lnTo>
                <a:lnTo>
                  <a:pt x="0" y="3740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25834" y="5192424"/>
            <a:ext cx="1546934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Provide secure user authentication (sign up and log in).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396472" y="796990"/>
            <a:ext cx="1077974" cy="1064254"/>
          </a:xfrm>
          <a:custGeom>
            <a:avLst/>
            <a:gdLst/>
            <a:ahLst/>
            <a:cxnLst/>
            <a:rect r="r" b="b" t="t" l="l"/>
            <a:pathLst>
              <a:path h="1064254" w="1077974">
                <a:moveTo>
                  <a:pt x="0" y="0"/>
                </a:moveTo>
                <a:lnTo>
                  <a:pt x="1077973" y="0"/>
                </a:lnTo>
                <a:lnTo>
                  <a:pt x="1077973" y="1064254"/>
                </a:lnTo>
                <a:lnTo>
                  <a:pt x="0" y="10642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4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319645" y="1125491"/>
            <a:ext cx="5756426" cy="1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2"/>
              </a:lnSpc>
              <a:spcBef>
                <a:spcPct val="0"/>
              </a:spcBef>
            </a:pPr>
            <a:r>
              <a:rPr lang="en-US" b="true" sz="7235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Project Goals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558" y="3242369"/>
            <a:ext cx="16084493" cy="122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4"/>
              </a:lnSpc>
            </a:pPr>
            <a:r>
              <a:rPr lang="en-US" sz="3503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 address this challenge, We developed FileGuardian, a lightweight desktop app designed to: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7781" y="2753471"/>
            <a:ext cx="1807568" cy="1807568"/>
          </a:xfrm>
          <a:custGeom>
            <a:avLst/>
            <a:gdLst/>
            <a:ahLst/>
            <a:cxnLst/>
            <a:rect r="r" b="b" t="t" l="l"/>
            <a:pathLst>
              <a:path h="1807568" w="1807568">
                <a:moveTo>
                  <a:pt x="0" y="0"/>
                </a:moveTo>
                <a:lnTo>
                  <a:pt x="1807569" y="0"/>
                </a:lnTo>
                <a:lnTo>
                  <a:pt x="1807569" y="1807568"/>
                </a:lnTo>
                <a:lnTo>
                  <a:pt x="0" y="1807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05831" y="3206121"/>
            <a:ext cx="119229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343333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1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0991" y="5277866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1" y="0"/>
                </a:lnTo>
                <a:lnTo>
                  <a:pt x="1977521" y="1977521"/>
                </a:lnTo>
                <a:lnTo>
                  <a:pt x="0" y="19775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70557" y="5801257"/>
            <a:ext cx="203465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1F2F2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02804" y="6730262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1"/>
                </a:lnTo>
                <a:lnTo>
                  <a:pt x="0" y="1977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40646" y="7247535"/>
            <a:ext cx="221059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FEFEFE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36931" y="3206121"/>
            <a:ext cx="12918046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user logs in or creates an account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00991" y="4025101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1" y="0"/>
                </a:lnTo>
                <a:lnTo>
                  <a:pt x="1977521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17243" y="4569846"/>
            <a:ext cx="214577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9"/>
              </a:lnSpc>
            </a:pPr>
            <a:r>
              <a:rPr lang="en-US" sz="4299">
                <a:solidFill>
                  <a:srgbClr val="545454">
                    <a:alpha val="73725"/>
                  </a:srgbClr>
                </a:solidFill>
                <a:latin typeface="The Seasons"/>
                <a:ea typeface="The Seasons"/>
                <a:cs typeface="The Seasons"/>
                <a:sym typeface="The Seasons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36931" y="4472928"/>
            <a:ext cx="14515682" cy="79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Chooses an operation: </a:t>
            </a:r>
            <a:r>
              <a:rPr lang="en-US" b="true" sz="4299">
                <a:solidFill>
                  <a:srgbClr val="545454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Encrypt, Decrypt, or Hash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78512" y="5749259"/>
            <a:ext cx="4481176" cy="786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Selects a file.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236931" y="7011639"/>
            <a:ext cx="13939715" cy="154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19"/>
              </a:lnSpc>
            </a:pPr>
            <a:r>
              <a:rPr lang="en-US" sz="4299">
                <a:solidFill>
                  <a:srgbClr val="545454"/>
                </a:solidFill>
                <a:latin typeface="The Seasons"/>
                <a:ea typeface="The Seasons"/>
                <a:cs typeface="The Seasons"/>
                <a:sym typeface="The Seasons"/>
              </a:rPr>
              <a:t>The app processes it and automatically saves the result in the appropriate folder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707854" y="10287000"/>
            <a:ext cx="1977522" cy="1977522"/>
          </a:xfrm>
          <a:custGeom>
            <a:avLst/>
            <a:gdLst/>
            <a:ahLst/>
            <a:cxnLst/>
            <a:rect r="r" b="b" t="t" l="l"/>
            <a:pathLst>
              <a:path h="1977522" w="1977522">
                <a:moveTo>
                  <a:pt x="0" y="0"/>
                </a:moveTo>
                <a:lnTo>
                  <a:pt x="1977522" y="0"/>
                </a:lnTo>
                <a:lnTo>
                  <a:pt x="1977522" y="1977522"/>
                </a:lnTo>
                <a:lnTo>
                  <a:pt x="0" y="197752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7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96938" y="1160549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5"/>
                </a:lnTo>
                <a:lnTo>
                  <a:pt x="0" y="7709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266" t="0" r="-1266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10881">
            <a:off x="12839298" y="1049464"/>
            <a:ext cx="1048919" cy="993125"/>
          </a:xfrm>
          <a:custGeom>
            <a:avLst/>
            <a:gdLst/>
            <a:ahLst/>
            <a:cxnLst/>
            <a:rect r="r" b="b" t="t" l="l"/>
            <a:pathLst>
              <a:path h="993125" w="1048919">
                <a:moveTo>
                  <a:pt x="0" y="0"/>
                </a:moveTo>
                <a:lnTo>
                  <a:pt x="1048919" y="0"/>
                </a:lnTo>
                <a:lnTo>
                  <a:pt x="1048919" y="993125"/>
                </a:lnTo>
                <a:lnTo>
                  <a:pt x="0" y="9931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54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182206" y="-323978"/>
            <a:ext cx="3666224" cy="3740010"/>
          </a:xfrm>
          <a:custGeom>
            <a:avLst/>
            <a:gdLst/>
            <a:ahLst/>
            <a:cxnLst/>
            <a:rect r="r" b="b" t="t" l="l"/>
            <a:pathLst>
              <a:path h="3740010" w="3666224">
                <a:moveTo>
                  <a:pt x="0" y="0"/>
                </a:moveTo>
                <a:lnTo>
                  <a:pt x="3666224" y="0"/>
                </a:lnTo>
                <a:lnTo>
                  <a:pt x="3666224" y="3740009"/>
                </a:lnTo>
                <a:lnTo>
                  <a:pt x="0" y="374000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72280" y="1289624"/>
            <a:ext cx="11693488" cy="119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82"/>
              </a:lnSpc>
              <a:spcBef>
                <a:spcPct val="0"/>
              </a:spcBef>
            </a:pPr>
            <a:r>
              <a:rPr lang="en-US" b="true" sz="7235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Functional Workflow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23371" y="1330410"/>
            <a:ext cx="5449610" cy="93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8"/>
              </a:lnSpc>
              <a:spcBef>
                <a:spcPct val="0"/>
              </a:spcBef>
            </a:pPr>
            <a:r>
              <a:rPr lang="en-US" b="true" sz="5598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Tools Used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856157" y="-41133"/>
            <a:ext cx="3666224" cy="3740010"/>
          </a:xfrm>
          <a:custGeom>
            <a:avLst/>
            <a:gdLst/>
            <a:ahLst/>
            <a:cxnLst/>
            <a:rect r="r" b="b" t="t" l="l"/>
            <a:pathLst>
              <a:path h="3740010" w="3666224">
                <a:moveTo>
                  <a:pt x="0" y="0"/>
                </a:moveTo>
                <a:lnTo>
                  <a:pt x="3666224" y="0"/>
                </a:lnTo>
                <a:lnTo>
                  <a:pt x="3666224" y="3740010"/>
                </a:lnTo>
                <a:lnTo>
                  <a:pt x="0" y="3740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6689269" y="2060638"/>
            <a:ext cx="4917814" cy="328874"/>
          </a:xfrm>
          <a:custGeom>
            <a:avLst/>
            <a:gdLst/>
            <a:ahLst/>
            <a:cxnLst/>
            <a:rect r="r" b="b" t="t" l="l"/>
            <a:pathLst>
              <a:path h="328874" w="4917814">
                <a:moveTo>
                  <a:pt x="4917814" y="0"/>
                </a:moveTo>
                <a:lnTo>
                  <a:pt x="0" y="0"/>
                </a:lnTo>
                <a:lnTo>
                  <a:pt x="0" y="328874"/>
                </a:lnTo>
                <a:lnTo>
                  <a:pt x="4917814" y="328874"/>
                </a:lnTo>
                <a:lnTo>
                  <a:pt x="49178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6573682" y="2060638"/>
            <a:ext cx="4917814" cy="328874"/>
          </a:xfrm>
          <a:custGeom>
            <a:avLst/>
            <a:gdLst/>
            <a:ahLst/>
            <a:cxnLst/>
            <a:rect r="r" b="b" t="t" l="l"/>
            <a:pathLst>
              <a:path h="328874" w="4917814">
                <a:moveTo>
                  <a:pt x="0" y="0"/>
                </a:moveTo>
                <a:lnTo>
                  <a:pt x="4917814" y="0"/>
                </a:lnTo>
                <a:lnTo>
                  <a:pt x="4917814" y="328874"/>
                </a:lnTo>
                <a:lnTo>
                  <a:pt x="0" y="3288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295579"/>
            <a:ext cx="15722852" cy="596702"/>
            <a:chOff x="0" y="0"/>
            <a:chExt cx="20963803" cy="79560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888739" y="80134"/>
              <a:ext cx="20075064" cy="6672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9"/>
                </a:lnSpc>
              </a:pPr>
              <a:r>
                <a:rPr lang="en-US" sz="3028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tkinter:</a:t>
              </a:r>
              <a:r>
                <a:rPr lang="en-US" sz="3028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 building the user interface GUI (login screen, buttons, file dialogs).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5603" cy="795603"/>
            </a:xfrm>
            <a:custGeom>
              <a:avLst/>
              <a:gdLst/>
              <a:ahLst/>
              <a:cxnLst/>
              <a:rect r="r" b="b" t="t" l="l"/>
              <a:pathLst>
                <a:path h="795603" w="795603">
                  <a:moveTo>
                    <a:pt x="0" y="0"/>
                  </a:moveTo>
                  <a:lnTo>
                    <a:pt x="795603" y="0"/>
                  </a:lnTo>
                  <a:lnTo>
                    <a:pt x="795603" y="795603"/>
                  </a:lnTo>
                  <a:lnTo>
                    <a:pt x="0" y="795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4994847"/>
            <a:ext cx="596702" cy="596702"/>
          </a:xfrm>
          <a:custGeom>
            <a:avLst/>
            <a:gdLst/>
            <a:ahLst/>
            <a:cxnLst/>
            <a:rect r="r" b="b" t="t" l="l"/>
            <a:pathLst>
              <a:path h="596702" w="596702">
                <a:moveTo>
                  <a:pt x="0" y="0"/>
                </a:moveTo>
                <a:lnTo>
                  <a:pt x="596702" y="0"/>
                </a:lnTo>
                <a:lnTo>
                  <a:pt x="596702" y="596702"/>
                </a:lnTo>
                <a:lnTo>
                  <a:pt x="0" y="5967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8700" y="6069994"/>
            <a:ext cx="14456411" cy="596702"/>
            <a:chOff x="0" y="0"/>
            <a:chExt cx="19275214" cy="79560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904051" y="-2899"/>
              <a:ext cx="18371163" cy="6672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9"/>
                </a:lnSpc>
              </a:pPr>
              <a:r>
                <a:rPr lang="en-US" sz="3028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hashlib:</a:t>
              </a:r>
              <a:r>
                <a:rPr lang="en-US" sz="3028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hash passwords and files using SHA-256.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5603" cy="795603"/>
            </a:xfrm>
            <a:custGeom>
              <a:avLst/>
              <a:gdLst/>
              <a:ahLst/>
              <a:cxnLst/>
              <a:rect r="r" b="b" t="t" l="l"/>
              <a:pathLst>
                <a:path h="795603" w="795603">
                  <a:moveTo>
                    <a:pt x="0" y="0"/>
                  </a:moveTo>
                  <a:lnTo>
                    <a:pt x="795603" y="0"/>
                  </a:lnTo>
                  <a:lnTo>
                    <a:pt x="795603" y="795603"/>
                  </a:lnTo>
                  <a:lnTo>
                    <a:pt x="0" y="795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28700" y="6769262"/>
            <a:ext cx="14456411" cy="596702"/>
            <a:chOff x="0" y="0"/>
            <a:chExt cx="19275214" cy="79560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904051" y="-2899"/>
              <a:ext cx="18371163" cy="6672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9"/>
                </a:lnSpc>
              </a:pPr>
              <a:r>
                <a:rPr lang="en-US" sz="3028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json:</a:t>
              </a:r>
              <a:r>
                <a:rPr lang="en-US" sz="3028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 To store and retrieve user credentials securely.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95603" cy="795603"/>
            </a:xfrm>
            <a:custGeom>
              <a:avLst/>
              <a:gdLst/>
              <a:ahLst/>
              <a:cxnLst/>
              <a:rect r="r" b="b" t="t" l="l"/>
              <a:pathLst>
                <a:path h="795603" w="795603">
                  <a:moveTo>
                    <a:pt x="0" y="0"/>
                  </a:moveTo>
                  <a:lnTo>
                    <a:pt x="795603" y="0"/>
                  </a:lnTo>
                  <a:lnTo>
                    <a:pt x="795603" y="795603"/>
                  </a:lnTo>
                  <a:lnTo>
                    <a:pt x="0" y="795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028700" y="3698877"/>
            <a:ext cx="17429544" cy="596702"/>
            <a:chOff x="0" y="0"/>
            <a:chExt cx="23239392" cy="79560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904051" y="17764"/>
              <a:ext cx="22335341" cy="662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9"/>
                </a:lnSpc>
              </a:pPr>
              <a:r>
                <a:rPr lang="en-US" sz="3028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Python:</a:t>
              </a:r>
              <a:r>
                <a:rPr lang="en-US" sz="3028">
                  <a:solidFill>
                    <a:srgbClr val="545454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Main programming language.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95603" cy="795603"/>
            </a:xfrm>
            <a:custGeom>
              <a:avLst/>
              <a:gdLst/>
              <a:ahLst/>
              <a:cxnLst/>
              <a:rect r="r" b="b" t="t" l="l"/>
              <a:pathLst>
                <a:path h="795603" w="795603">
                  <a:moveTo>
                    <a:pt x="0" y="0"/>
                  </a:moveTo>
                  <a:lnTo>
                    <a:pt x="795603" y="0"/>
                  </a:lnTo>
                  <a:lnTo>
                    <a:pt x="795603" y="795603"/>
                  </a:lnTo>
                  <a:lnTo>
                    <a:pt x="0" y="795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6054857" y="1311934"/>
            <a:ext cx="1037650" cy="1033877"/>
          </a:xfrm>
          <a:custGeom>
            <a:avLst/>
            <a:gdLst/>
            <a:ahLst/>
            <a:cxnLst/>
            <a:rect r="r" b="b" t="t" l="l"/>
            <a:pathLst>
              <a:path h="1033877" w="1037650">
                <a:moveTo>
                  <a:pt x="0" y="0"/>
                </a:moveTo>
                <a:lnTo>
                  <a:pt x="1037650" y="0"/>
                </a:lnTo>
                <a:lnTo>
                  <a:pt x="1037650" y="1033877"/>
                </a:lnTo>
                <a:lnTo>
                  <a:pt x="0" y="10338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06738" y="5020804"/>
            <a:ext cx="15044814" cy="104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9"/>
              </a:lnSpc>
            </a:pPr>
            <a:r>
              <a:rPr lang="en-US" sz="3028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cryptography.Fernet:</a:t>
            </a:r>
            <a:r>
              <a:rPr lang="en-US" sz="3028">
                <a:solidFill>
                  <a:srgbClr val="545454"/>
                </a:solidFill>
                <a:latin typeface="Montserrat"/>
                <a:ea typeface="Montserrat"/>
                <a:cs typeface="Montserrat"/>
                <a:sym typeface="Montserrat"/>
              </a:rPr>
              <a:t> For symmetric encryption and decryption using a secure key.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603339" y="7724187"/>
            <a:ext cx="14429847" cy="1534113"/>
            <a:chOff x="0" y="0"/>
            <a:chExt cx="19239796" cy="20454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31331" cy="643488"/>
            </a:xfrm>
            <a:custGeom>
              <a:avLst/>
              <a:gdLst/>
              <a:ahLst/>
              <a:cxnLst/>
              <a:rect r="r" b="b" t="t" l="l"/>
              <a:pathLst>
                <a:path h="643488" w="631331">
                  <a:moveTo>
                    <a:pt x="0" y="0"/>
                  </a:moveTo>
                  <a:lnTo>
                    <a:pt x="631331" y="0"/>
                  </a:lnTo>
                  <a:lnTo>
                    <a:pt x="631331" y="643488"/>
                  </a:lnTo>
                  <a:lnTo>
                    <a:pt x="0" y="6434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868633" y="-47027"/>
              <a:ext cx="18371163" cy="2092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9"/>
                </a:lnSpc>
              </a:pPr>
              <a:r>
                <a:rPr lang="en-US" sz="3028" b="true">
                  <a:solidFill>
                    <a:srgbClr val="545454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These libraries enabled us to build a functional and secure app with minimal complexity.</a:t>
              </a:r>
            </a:p>
            <a:p>
              <a:pPr algn="l">
                <a:lnSpc>
                  <a:spcPts val="423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0088" y="3021060"/>
            <a:ext cx="14107824" cy="3636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Users create accounts and log in using a basic interface.</a:t>
            </a:r>
          </a:p>
          <a:p>
            <a:pPr algn="just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Passwords are hashed with SHA-256 before being saved in a JSON file.</a:t>
            </a:r>
          </a:p>
          <a:p>
            <a:pPr algn="just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During login, the input is hashed and compared to the stored version.</a:t>
            </a:r>
          </a:p>
          <a:p>
            <a:pPr algn="just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Basic input validation ensures clean and consistent data.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476771" y="1463951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4"/>
                </a:lnTo>
                <a:lnTo>
                  <a:pt x="0" y="770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6" t="0" r="-12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73705" y="216135"/>
            <a:ext cx="3202140" cy="3266586"/>
          </a:xfrm>
          <a:custGeom>
            <a:avLst/>
            <a:gdLst/>
            <a:ahLst/>
            <a:cxnLst/>
            <a:rect r="r" b="b" t="t" l="l"/>
            <a:pathLst>
              <a:path h="3266586" w="3202140">
                <a:moveTo>
                  <a:pt x="0" y="0"/>
                </a:moveTo>
                <a:lnTo>
                  <a:pt x="3202140" y="0"/>
                </a:lnTo>
                <a:lnTo>
                  <a:pt x="3202140" y="3266586"/>
                </a:lnTo>
                <a:lnTo>
                  <a:pt x="0" y="3266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4620" y="7485645"/>
            <a:ext cx="520166" cy="530183"/>
          </a:xfrm>
          <a:custGeom>
            <a:avLst/>
            <a:gdLst/>
            <a:ahLst/>
            <a:cxnLst/>
            <a:rect r="r" b="b" t="t" l="l"/>
            <a:pathLst>
              <a:path h="530183" w="520166">
                <a:moveTo>
                  <a:pt x="0" y="0"/>
                </a:moveTo>
                <a:lnTo>
                  <a:pt x="520166" y="0"/>
                </a:lnTo>
                <a:lnTo>
                  <a:pt x="520166" y="530183"/>
                </a:lnTo>
                <a:lnTo>
                  <a:pt x="0" y="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24207" y="1677990"/>
            <a:ext cx="798852" cy="718966"/>
          </a:xfrm>
          <a:custGeom>
            <a:avLst/>
            <a:gdLst/>
            <a:ahLst/>
            <a:cxnLst/>
            <a:rect r="r" b="b" t="t" l="l"/>
            <a:pathLst>
              <a:path h="718966" w="798852">
                <a:moveTo>
                  <a:pt x="0" y="0"/>
                </a:moveTo>
                <a:lnTo>
                  <a:pt x="798852" y="0"/>
                </a:lnTo>
                <a:lnTo>
                  <a:pt x="798852" y="718966"/>
                </a:lnTo>
                <a:lnTo>
                  <a:pt x="0" y="7189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81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82948" y="1505131"/>
            <a:ext cx="8184160" cy="99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11"/>
              </a:lnSpc>
              <a:spcBef>
                <a:spcPct val="0"/>
              </a:spcBef>
            </a:pPr>
            <a:r>
              <a:rPr lang="en-US" b="true" sz="6009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Login &amp; Sign-Up Logic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0304" y="7436836"/>
            <a:ext cx="16031327" cy="114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7"/>
              </a:lnSpc>
            </a:pPr>
            <a:r>
              <a:rPr lang="en-US" sz="3326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ensures that user credentials are not stored in plain text, improving overall app security.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0088" y="2958446"/>
            <a:ext cx="14107824" cy="4246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Users input a custom string key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This key is hashed with SHA-256 and formatted for use with Fernet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The selected file is encrypted and saved in the encrypted_files folder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To decrypt, the user must enter the same key, and the output is saved in decrypted_files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193155" y="1247816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4"/>
                </a:lnTo>
                <a:lnTo>
                  <a:pt x="0" y="770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6" t="0" r="-12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90088" y="0"/>
            <a:ext cx="3202140" cy="3266586"/>
          </a:xfrm>
          <a:custGeom>
            <a:avLst/>
            <a:gdLst/>
            <a:ahLst/>
            <a:cxnLst/>
            <a:rect r="r" b="b" t="t" l="l"/>
            <a:pathLst>
              <a:path h="3266586" w="3202140">
                <a:moveTo>
                  <a:pt x="0" y="0"/>
                </a:moveTo>
                <a:lnTo>
                  <a:pt x="3202141" y="0"/>
                </a:lnTo>
                <a:lnTo>
                  <a:pt x="3202141" y="3266586"/>
                </a:lnTo>
                <a:lnTo>
                  <a:pt x="0" y="3266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70495" y="7838842"/>
            <a:ext cx="520166" cy="530183"/>
          </a:xfrm>
          <a:custGeom>
            <a:avLst/>
            <a:gdLst/>
            <a:ahLst/>
            <a:cxnLst/>
            <a:rect r="r" b="b" t="t" l="l"/>
            <a:pathLst>
              <a:path h="530183" w="520166">
                <a:moveTo>
                  <a:pt x="0" y="0"/>
                </a:moveTo>
                <a:lnTo>
                  <a:pt x="520166" y="0"/>
                </a:lnTo>
                <a:lnTo>
                  <a:pt x="520166" y="530184"/>
                </a:lnTo>
                <a:lnTo>
                  <a:pt x="0" y="5301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665154" y="1309196"/>
            <a:ext cx="680436" cy="915012"/>
          </a:xfrm>
          <a:custGeom>
            <a:avLst/>
            <a:gdLst/>
            <a:ahLst/>
            <a:cxnLst/>
            <a:rect r="r" b="b" t="t" l="l"/>
            <a:pathLst>
              <a:path h="915012" w="680436">
                <a:moveTo>
                  <a:pt x="0" y="0"/>
                </a:moveTo>
                <a:lnTo>
                  <a:pt x="680436" y="0"/>
                </a:lnTo>
                <a:lnTo>
                  <a:pt x="680436" y="915012"/>
                </a:lnTo>
                <a:lnTo>
                  <a:pt x="0" y="9150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91158" y="1339183"/>
            <a:ext cx="16052388" cy="990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11"/>
              </a:lnSpc>
              <a:spcBef>
                <a:spcPct val="0"/>
              </a:spcBef>
            </a:pPr>
            <a:r>
              <a:rPr lang="en-US" b="true" sz="6009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Encryption &amp; Decryption Logic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86179" y="7790033"/>
            <a:ext cx="16031327" cy="114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7"/>
              </a:lnSpc>
            </a:pPr>
            <a:r>
              <a:rPr lang="en-US" sz="3326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approach keeps file access flexible yet secure, as only users with the correct key can decrypt files.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EA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2132" y="4206221"/>
            <a:ext cx="14823736" cy="180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The app uses SHA-256 to generate a unique hash for any file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The hash is saved as a .hash.txt file in the hashes folder</a:t>
            </a:r>
          </a:p>
          <a:p>
            <a:pPr algn="l" marL="744533" indent="-372266" lvl="1">
              <a:lnSpc>
                <a:spcPts val="4827"/>
              </a:lnSpc>
              <a:buFont typeface="Arial"/>
              <a:buChar char="•"/>
            </a:pPr>
            <a:r>
              <a:rPr lang="en-US" sz="3448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This allows users to verify whether a file has been altered or not.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061755" y="2254126"/>
            <a:ext cx="1436760" cy="770954"/>
          </a:xfrm>
          <a:custGeom>
            <a:avLst/>
            <a:gdLst/>
            <a:ahLst/>
            <a:cxnLst/>
            <a:rect r="r" b="b" t="t" l="l"/>
            <a:pathLst>
              <a:path h="770954" w="1436760">
                <a:moveTo>
                  <a:pt x="0" y="0"/>
                </a:moveTo>
                <a:lnTo>
                  <a:pt x="1436760" y="0"/>
                </a:lnTo>
                <a:lnTo>
                  <a:pt x="1436760" y="770954"/>
                </a:lnTo>
                <a:lnTo>
                  <a:pt x="0" y="770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6" t="0" r="-126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79064" y="1006310"/>
            <a:ext cx="3202140" cy="3266586"/>
          </a:xfrm>
          <a:custGeom>
            <a:avLst/>
            <a:gdLst/>
            <a:ahLst/>
            <a:cxnLst/>
            <a:rect r="r" b="b" t="t" l="l"/>
            <a:pathLst>
              <a:path h="3266586" w="3202140">
                <a:moveTo>
                  <a:pt x="0" y="0"/>
                </a:moveTo>
                <a:lnTo>
                  <a:pt x="3202141" y="0"/>
                </a:lnTo>
                <a:lnTo>
                  <a:pt x="3202141" y="3266586"/>
                </a:lnTo>
                <a:lnTo>
                  <a:pt x="0" y="32665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87186" y="2344619"/>
            <a:ext cx="14768682" cy="998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11"/>
              </a:lnSpc>
              <a:spcBef>
                <a:spcPct val="0"/>
              </a:spcBef>
            </a:pPr>
            <a:r>
              <a:rPr lang="en-US" b="true" sz="6009">
                <a:solidFill>
                  <a:srgbClr val="563C53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File Hashing Feature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39541" y="6690379"/>
            <a:ext cx="520166" cy="530183"/>
          </a:xfrm>
          <a:custGeom>
            <a:avLst/>
            <a:gdLst/>
            <a:ahLst/>
            <a:cxnLst/>
            <a:rect r="r" b="b" t="t" l="l"/>
            <a:pathLst>
              <a:path h="530183" w="520166">
                <a:moveTo>
                  <a:pt x="0" y="0"/>
                </a:moveTo>
                <a:lnTo>
                  <a:pt x="520166" y="0"/>
                </a:lnTo>
                <a:lnTo>
                  <a:pt x="520166" y="530183"/>
                </a:lnTo>
                <a:lnTo>
                  <a:pt x="0" y="5301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55225" y="6641570"/>
            <a:ext cx="16031327" cy="1146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7"/>
              </a:lnSpc>
            </a:pPr>
            <a:r>
              <a:rPr lang="en-US" sz="3326" b="true">
                <a:solidFill>
                  <a:srgbClr val="5454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Hashing provides a simple way to check for tampering or corruption without exposing file contents.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C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8500" y="-2114972"/>
            <a:ext cx="13246394" cy="13512988"/>
          </a:xfrm>
          <a:custGeom>
            <a:avLst/>
            <a:gdLst/>
            <a:ahLst/>
            <a:cxnLst/>
            <a:rect r="r" b="b" t="t" l="l"/>
            <a:pathLst>
              <a:path h="13512988" w="13246394">
                <a:moveTo>
                  <a:pt x="0" y="0"/>
                </a:moveTo>
                <a:lnTo>
                  <a:pt x="13246394" y="0"/>
                </a:lnTo>
                <a:lnTo>
                  <a:pt x="13246394" y="13512988"/>
                </a:lnTo>
                <a:lnTo>
                  <a:pt x="0" y="135129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19481" y="5389084"/>
            <a:ext cx="2286048" cy="1749866"/>
          </a:xfrm>
          <a:custGeom>
            <a:avLst/>
            <a:gdLst/>
            <a:ahLst/>
            <a:cxnLst/>
            <a:rect r="r" b="b" t="t" l="l"/>
            <a:pathLst>
              <a:path h="1749866" w="2286048">
                <a:moveTo>
                  <a:pt x="0" y="0"/>
                </a:moveTo>
                <a:lnTo>
                  <a:pt x="2286048" y="0"/>
                </a:lnTo>
                <a:lnTo>
                  <a:pt x="2286048" y="1749866"/>
                </a:lnTo>
                <a:lnTo>
                  <a:pt x="0" y="174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92489" y="1922313"/>
            <a:ext cx="1368863" cy="1047802"/>
          </a:xfrm>
          <a:custGeom>
            <a:avLst/>
            <a:gdLst/>
            <a:ahLst/>
            <a:cxnLst/>
            <a:rect r="r" b="b" t="t" l="l"/>
            <a:pathLst>
              <a:path h="1047802" w="1368863">
                <a:moveTo>
                  <a:pt x="0" y="0"/>
                </a:moveTo>
                <a:lnTo>
                  <a:pt x="1368863" y="0"/>
                </a:lnTo>
                <a:lnTo>
                  <a:pt x="1368863" y="1047802"/>
                </a:lnTo>
                <a:lnTo>
                  <a:pt x="0" y="1047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095875">
            <a:off x="11777161" y="3857650"/>
            <a:ext cx="5695689" cy="2433613"/>
          </a:xfrm>
          <a:custGeom>
            <a:avLst/>
            <a:gdLst/>
            <a:ahLst/>
            <a:cxnLst/>
            <a:rect r="r" b="b" t="t" l="l"/>
            <a:pathLst>
              <a:path h="2433613" w="5695689">
                <a:moveTo>
                  <a:pt x="0" y="0"/>
                </a:moveTo>
                <a:lnTo>
                  <a:pt x="5695689" y="0"/>
                </a:lnTo>
                <a:lnTo>
                  <a:pt x="5695689" y="2433613"/>
                </a:lnTo>
                <a:lnTo>
                  <a:pt x="0" y="2433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85613" y="4043868"/>
            <a:ext cx="11316774" cy="1345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16"/>
              </a:lnSpc>
              <a:spcBef>
                <a:spcPct val="0"/>
              </a:spcBef>
            </a:pPr>
            <a:r>
              <a:rPr lang="en-US" b="true" sz="8097">
                <a:solidFill>
                  <a:srgbClr val="3D474F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Application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DAGn1GFMf2M</dc:identifier>
  <dcterms:modified xsi:type="dcterms:W3CDTF">2011-08-01T06:04:30Z</dcterms:modified>
  <cp:revision>1</cp:revision>
  <dc:title>Copy of FileSecurity2</dc:title>
</cp:coreProperties>
</file>