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HK Grotesk" panose="020B0604020202020204" charset="0"/>
      <p:regular r:id="rId14"/>
    </p:embeddedFont>
    <p:embeddedFont>
      <p:font typeface="Montserrat" panose="00000500000000000000" pitchFamily="2" charset="0"/>
      <p:regular r:id="rId15"/>
    </p:embeddedFont>
    <p:embeddedFont>
      <p:font typeface="Montserrat Bold" panose="020B0604020202020204" charset="0"/>
      <p:regular r:id="rId16"/>
    </p:embeddedFont>
    <p:embeddedFont>
      <p:font typeface="The Seasons" panose="020B0604020202020204" charset="0"/>
      <p:regular r:id="rId17"/>
    </p:embeddedFont>
    <p:embeddedFont>
      <p:font typeface="The Seasons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ariem-ben-slama/security-project.git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585963" y="1191917"/>
            <a:ext cx="5116074" cy="1564339"/>
            <a:chOff x="0" y="0"/>
            <a:chExt cx="6821432" cy="2085785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6821432" cy="2085785"/>
              <a:chOff x="0" y="0"/>
              <a:chExt cx="9009921" cy="2754958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9009921" cy="2754958"/>
              </a:xfrm>
              <a:custGeom>
                <a:avLst/>
                <a:gdLst/>
                <a:ahLst/>
                <a:cxnLst/>
                <a:rect l="l" t="t" r="r" b="b"/>
                <a:pathLst>
                  <a:path w="9009921" h="2754958">
                    <a:moveTo>
                      <a:pt x="8040276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1377479"/>
                    </a:cubicBezTo>
                    <a:cubicBezTo>
                      <a:pt x="0" y="2319983"/>
                      <a:pt x="434975" y="2754958"/>
                      <a:pt x="969645" y="2754958"/>
                    </a:cubicBezTo>
                    <a:lnTo>
                      <a:pt x="8040276" y="2754958"/>
                    </a:lnTo>
                    <a:cubicBezTo>
                      <a:pt x="8574946" y="2754958"/>
                      <a:pt x="9009921" y="2319983"/>
                      <a:pt x="9009921" y="1377479"/>
                    </a:cubicBezTo>
                    <a:cubicBezTo>
                      <a:pt x="9009921" y="434975"/>
                      <a:pt x="8574946" y="0"/>
                      <a:pt x="8040276" y="0"/>
                    </a:cubicBezTo>
                    <a:close/>
                    <a:moveTo>
                      <a:pt x="8040276" y="2729558"/>
                    </a:moveTo>
                    <a:lnTo>
                      <a:pt x="969645" y="2729558"/>
                    </a:lnTo>
                    <a:cubicBezTo>
                      <a:pt x="448945" y="2729558"/>
                      <a:pt x="25400" y="2306013"/>
                      <a:pt x="25400" y="1377479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8040276" y="25400"/>
                    </a:lnTo>
                    <a:cubicBezTo>
                      <a:pt x="8560976" y="25400"/>
                      <a:pt x="8984521" y="448945"/>
                      <a:pt x="8984521" y="1377479"/>
                    </a:cubicBezTo>
                    <a:cubicBezTo>
                      <a:pt x="8984521" y="2306013"/>
                      <a:pt x="8560976" y="2729558"/>
                      <a:pt x="8040276" y="2729558"/>
                    </a:cubicBezTo>
                    <a:close/>
                  </a:path>
                </a:pathLst>
              </a:custGeom>
              <a:solidFill>
                <a:srgbClr val="545454"/>
              </a:solidFill>
            </p:spPr>
            <p:txBody>
              <a:bodyPr/>
              <a:lstStyle/>
              <a:p>
                <a:endParaRPr lang="fr-TN"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540257" y="412026"/>
              <a:ext cx="5740919" cy="11855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713"/>
                </a:lnSpc>
                <a:spcBef>
                  <a:spcPct val="0"/>
                </a:spcBef>
              </a:pPr>
              <a:r>
                <a:rPr lang="en-US" sz="2475">
                  <a:solidFill>
                    <a:srgbClr val="737373"/>
                  </a:solidFill>
                  <a:latin typeface="HK Grotesk"/>
                  <a:ea typeface="HK Grotesk"/>
                  <a:cs typeface="HK Grotesk"/>
                  <a:sym typeface="HK Grotesk"/>
                </a:rPr>
                <a:t>Information Secur</a:t>
              </a:r>
              <a:r>
                <a:rPr lang="en-US" sz="2475" u="none">
                  <a:solidFill>
                    <a:srgbClr val="737373"/>
                  </a:solidFill>
                  <a:latin typeface="HK Grotesk"/>
                  <a:ea typeface="HK Grotesk"/>
                  <a:cs typeface="HK Grotesk"/>
                  <a:sym typeface="HK Grotesk"/>
                </a:rPr>
                <a:t>ity Project</a:t>
              </a:r>
            </a:p>
            <a:p>
              <a:pPr marL="0" lvl="0" indent="0" algn="ctr">
                <a:lnSpc>
                  <a:spcPts val="3713"/>
                </a:lnSpc>
                <a:spcBef>
                  <a:spcPct val="0"/>
                </a:spcBef>
              </a:pPr>
              <a:r>
                <a:rPr lang="en-US" sz="2475" u="none">
                  <a:solidFill>
                    <a:srgbClr val="737373"/>
                  </a:solidFill>
                  <a:latin typeface="HK Grotesk"/>
                  <a:ea typeface="HK Grotesk"/>
                  <a:cs typeface="HK Grotesk"/>
                  <a:sym typeface="HK Grotesk"/>
                </a:rPr>
                <a:t>First Deliverable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308500" y="6676697"/>
            <a:ext cx="13670999" cy="1613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49"/>
              </a:lnSpc>
              <a:spcBef>
                <a:spcPct val="0"/>
              </a:spcBef>
            </a:pPr>
            <a:r>
              <a:rPr lang="en-US" sz="2899" dirty="0">
                <a:solidFill>
                  <a:srgbClr val="737373"/>
                </a:solidFill>
                <a:latin typeface="The Seasons"/>
                <a:ea typeface="The Seasons"/>
                <a:cs typeface="The Seasons"/>
                <a:sym typeface="The Seasons"/>
              </a:rPr>
              <a:t>made by: Souha </a:t>
            </a:r>
            <a:r>
              <a:rPr lang="en-US" sz="2899" dirty="0" err="1">
                <a:solidFill>
                  <a:srgbClr val="737373"/>
                </a:solidFill>
                <a:latin typeface="The Seasons"/>
                <a:ea typeface="The Seasons"/>
                <a:cs typeface="The Seasons"/>
                <a:sym typeface="The Seasons"/>
              </a:rPr>
              <a:t>Dhafleoui</a:t>
            </a:r>
            <a:r>
              <a:rPr lang="en-US" sz="2899" dirty="0">
                <a:solidFill>
                  <a:srgbClr val="737373"/>
                </a:solidFill>
                <a:latin typeface="The Seasons"/>
                <a:ea typeface="The Seasons"/>
                <a:cs typeface="The Seasons"/>
                <a:sym typeface="The Seasons"/>
              </a:rPr>
              <a:t> and Mariem Ben Slama</a:t>
            </a:r>
          </a:p>
          <a:p>
            <a:pPr marL="0" lvl="0" indent="0" algn="ctr">
              <a:lnSpc>
                <a:spcPts val="4349"/>
              </a:lnSpc>
              <a:spcBef>
                <a:spcPct val="0"/>
              </a:spcBef>
            </a:pPr>
            <a:r>
              <a:rPr lang="en-US" sz="2899" u="none" dirty="0" err="1">
                <a:solidFill>
                  <a:srgbClr val="737373"/>
                </a:solidFill>
                <a:latin typeface="The Seasons"/>
                <a:ea typeface="The Seasons"/>
                <a:cs typeface="The Seasons"/>
                <a:sym typeface="The Seasons"/>
              </a:rPr>
              <a:t>github</a:t>
            </a:r>
            <a:r>
              <a:rPr lang="en-US" sz="2899" u="none" dirty="0">
                <a:solidFill>
                  <a:srgbClr val="737373"/>
                </a:solidFill>
                <a:latin typeface="The Seasons"/>
                <a:ea typeface="The Seasons"/>
                <a:cs typeface="The Seasons"/>
                <a:sym typeface="The Seasons"/>
              </a:rPr>
              <a:t> link: </a:t>
            </a:r>
            <a:r>
              <a:rPr lang="en-US" sz="2899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The Seasons"/>
                <a:ea typeface="The Seasons"/>
                <a:cs typeface="The Seasons"/>
                <a:sym typeface="The Seaso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https://github.com/mariem-ben-slama/security-project.git</a:t>
            </a:r>
            <a:endParaRPr lang="en-US" sz="2899" u="none" dirty="0">
              <a:solidFill>
                <a:schemeClr val="tx1">
                  <a:lumMod val="75000"/>
                  <a:lumOff val="25000"/>
                </a:schemeClr>
              </a:solidFill>
              <a:latin typeface="The Seasons"/>
              <a:ea typeface="The Seasons"/>
              <a:cs typeface="The Seasons"/>
              <a:sym typeface="The Seasons"/>
            </a:endParaRPr>
          </a:p>
          <a:p>
            <a:pPr marL="0" lvl="0" indent="0" algn="ctr">
              <a:lnSpc>
                <a:spcPts val="4349"/>
              </a:lnSpc>
              <a:spcBef>
                <a:spcPct val="0"/>
              </a:spcBef>
            </a:pPr>
            <a:r>
              <a:rPr lang="en-US" sz="2899" u="none" dirty="0">
                <a:solidFill>
                  <a:srgbClr val="737373"/>
                </a:solidFill>
                <a:latin typeface="The Seasons"/>
                <a:ea typeface="The Seasons"/>
                <a:cs typeface="The Seasons"/>
                <a:sym typeface="The Seasons"/>
              </a:rPr>
              <a:t>Date: 27/04/2025</a:t>
            </a:r>
          </a:p>
        </p:txBody>
      </p:sp>
      <p:sp>
        <p:nvSpPr>
          <p:cNvPr id="9" name="Freeform 9"/>
          <p:cNvSpPr/>
          <p:nvPr/>
        </p:nvSpPr>
        <p:spPr>
          <a:xfrm>
            <a:off x="1165476" y="6982955"/>
            <a:ext cx="2286048" cy="1749866"/>
          </a:xfrm>
          <a:custGeom>
            <a:avLst/>
            <a:gdLst/>
            <a:ahLst/>
            <a:cxnLst/>
            <a:rect l="l" t="t" r="r" b="b"/>
            <a:pathLst>
              <a:path w="2286048" h="1749866">
                <a:moveTo>
                  <a:pt x="0" y="0"/>
                </a:moveTo>
                <a:lnTo>
                  <a:pt x="2286048" y="0"/>
                </a:lnTo>
                <a:lnTo>
                  <a:pt x="2286048" y="1749865"/>
                </a:lnTo>
                <a:lnTo>
                  <a:pt x="0" y="17498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10" name="Freeform 10"/>
          <p:cNvSpPr/>
          <p:nvPr/>
        </p:nvSpPr>
        <p:spPr>
          <a:xfrm>
            <a:off x="13272121" y="1312002"/>
            <a:ext cx="1886792" cy="1444254"/>
          </a:xfrm>
          <a:custGeom>
            <a:avLst/>
            <a:gdLst/>
            <a:ahLst/>
            <a:cxnLst/>
            <a:rect l="l" t="t" r="r" b="b"/>
            <a:pathLst>
              <a:path w="1886792" h="1444254">
                <a:moveTo>
                  <a:pt x="0" y="0"/>
                </a:moveTo>
                <a:lnTo>
                  <a:pt x="1886792" y="0"/>
                </a:lnTo>
                <a:lnTo>
                  <a:pt x="1886792" y="1444253"/>
                </a:lnTo>
                <a:lnTo>
                  <a:pt x="0" y="1444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11" name="TextBox 11"/>
          <p:cNvSpPr txBox="1"/>
          <p:nvPr/>
        </p:nvSpPr>
        <p:spPr>
          <a:xfrm>
            <a:off x="4238121" y="3006397"/>
            <a:ext cx="9811759" cy="326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24"/>
              </a:lnSpc>
              <a:spcBef>
                <a:spcPct val="0"/>
              </a:spcBef>
            </a:pPr>
            <a:r>
              <a:rPr lang="en-US" sz="7020" b="1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 File Encryption, Decryption, and Hashing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476900" y="-4227631"/>
            <a:ext cx="7827816" cy="7415110"/>
          </a:xfrm>
          <a:custGeom>
            <a:avLst/>
            <a:gdLst/>
            <a:ahLst/>
            <a:cxnLst/>
            <a:rect l="l" t="t" r="r" b="b"/>
            <a:pathLst>
              <a:path w="7827816" h="7415110">
                <a:moveTo>
                  <a:pt x="0" y="0"/>
                </a:moveTo>
                <a:lnTo>
                  <a:pt x="7827816" y="0"/>
                </a:lnTo>
                <a:lnTo>
                  <a:pt x="7827816" y="7415111"/>
                </a:lnTo>
                <a:lnTo>
                  <a:pt x="0" y="7415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-6139" t="-2425" b="-9518"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3" name="TextBox 3"/>
          <p:cNvSpPr txBox="1"/>
          <p:nvPr/>
        </p:nvSpPr>
        <p:spPr>
          <a:xfrm>
            <a:off x="1459790" y="3377879"/>
            <a:ext cx="15368420" cy="5718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9912" lvl="1" indent="-389956" algn="l">
              <a:lnSpc>
                <a:spcPts val="5057"/>
              </a:lnSpc>
              <a:buFont typeface="Arial"/>
              <a:buChar char="•"/>
            </a:pPr>
            <a:r>
              <a:rPr lang="en-US" sz="3612" b="1">
                <a:solidFill>
                  <a:srgbClr val="54545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AES Encryption Standard (NIST)</a:t>
            </a:r>
            <a:r>
              <a:rPr lang="en-US" sz="3612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: fast symmetric encryption (one secret key).</a:t>
            </a:r>
          </a:p>
          <a:p>
            <a:pPr marL="779912" lvl="1" indent="-389956" algn="l">
              <a:lnSpc>
                <a:spcPts val="5057"/>
              </a:lnSpc>
              <a:buFont typeface="Arial"/>
              <a:buChar char="•"/>
            </a:pPr>
            <a:r>
              <a:rPr lang="en-US" sz="3612" b="1">
                <a:solidFill>
                  <a:srgbClr val="54545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RSA Cryptography Basics:</a:t>
            </a:r>
            <a:r>
              <a:rPr lang="en-US" sz="3612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two keys (public and private) for encryption.</a:t>
            </a:r>
          </a:p>
          <a:p>
            <a:pPr marL="779912" lvl="1" indent="-389956" algn="l">
              <a:lnSpc>
                <a:spcPts val="5057"/>
              </a:lnSpc>
              <a:buFont typeface="Arial"/>
              <a:buChar char="•"/>
            </a:pPr>
            <a:r>
              <a:rPr lang="en-US" sz="3612" b="1">
                <a:solidFill>
                  <a:srgbClr val="54545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SHA-2 (Secure Hash Algorithm 2):</a:t>
            </a:r>
            <a:r>
              <a:rPr lang="en-US" sz="3612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a common, strong hashing algorithm.</a:t>
            </a:r>
          </a:p>
          <a:p>
            <a:pPr marL="779912" lvl="1" indent="-389956" algn="l">
              <a:lnSpc>
                <a:spcPts val="5057"/>
              </a:lnSpc>
              <a:buFont typeface="Arial"/>
              <a:buChar char="•"/>
            </a:pPr>
            <a:r>
              <a:rPr lang="en-US" sz="3612" b="1">
                <a:solidFill>
                  <a:srgbClr val="54545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Python "cryptography" library documentation:</a:t>
            </a:r>
            <a:r>
              <a:rPr lang="en-US" sz="3612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A ready-made Python package that helps you easily use AES, RSA, and SHA-2.</a:t>
            </a:r>
          </a:p>
          <a:p>
            <a:pPr algn="l">
              <a:lnSpc>
                <a:spcPts val="5057"/>
              </a:lnSpc>
            </a:pPr>
            <a:endParaRPr lang="en-US" sz="3612">
              <a:solidFill>
                <a:srgbClr val="54545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2350916" y="1336100"/>
            <a:ext cx="1170809" cy="1036699"/>
          </a:xfrm>
          <a:custGeom>
            <a:avLst/>
            <a:gdLst/>
            <a:ahLst/>
            <a:cxnLst/>
            <a:rect l="l" t="t" r="r" b="b"/>
            <a:pathLst>
              <a:path w="1170809" h="1036699">
                <a:moveTo>
                  <a:pt x="0" y="0"/>
                </a:moveTo>
                <a:lnTo>
                  <a:pt x="1170810" y="0"/>
                </a:lnTo>
                <a:lnTo>
                  <a:pt x="1170810" y="1036698"/>
                </a:lnTo>
                <a:lnTo>
                  <a:pt x="0" y="10366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5" name="Freeform 5"/>
          <p:cNvSpPr/>
          <p:nvPr/>
        </p:nvSpPr>
        <p:spPr>
          <a:xfrm>
            <a:off x="2215521" y="1388144"/>
            <a:ext cx="661576" cy="599614"/>
          </a:xfrm>
          <a:custGeom>
            <a:avLst/>
            <a:gdLst/>
            <a:ahLst/>
            <a:cxnLst/>
            <a:rect l="l" t="t" r="r" b="b"/>
            <a:pathLst>
              <a:path w="661576" h="599614">
                <a:moveTo>
                  <a:pt x="0" y="0"/>
                </a:moveTo>
                <a:lnTo>
                  <a:pt x="661576" y="0"/>
                </a:lnTo>
                <a:lnTo>
                  <a:pt x="661576" y="599614"/>
                </a:lnTo>
                <a:lnTo>
                  <a:pt x="0" y="5996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6" name="TextBox 6"/>
          <p:cNvSpPr txBox="1"/>
          <p:nvPr/>
        </p:nvSpPr>
        <p:spPr>
          <a:xfrm>
            <a:off x="3403278" y="1678426"/>
            <a:ext cx="11481444" cy="1169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24"/>
              </a:lnSpc>
              <a:spcBef>
                <a:spcPct val="0"/>
              </a:spcBef>
            </a:pPr>
            <a:r>
              <a:rPr lang="en-US" sz="7520" b="1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Bibliography / References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69297" y="1958060"/>
            <a:ext cx="8797129" cy="1273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44"/>
              </a:lnSpc>
              <a:spcBef>
                <a:spcPct val="0"/>
              </a:spcBef>
            </a:pPr>
            <a:r>
              <a:rPr lang="en-US" sz="8120" b="1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Consclusion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49329" y="3460770"/>
            <a:ext cx="15389342" cy="4442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57"/>
              </a:lnSpc>
            </a:pPr>
            <a:r>
              <a:rPr lang="en-US" sz="361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Encryption, decryption, and hashing are powerful tools to protect digital information.</a:t>
            </a:r>
          </a:p>
          <a:p>
            <a:pPr algn="ctr">
              <a:lnSpc>
                <a:spcPts val="5057"/>
              </a:lnSpc>
            </a:pPr>
            <a:r>
              <a:rPr lang="en-US" sz="361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They make sure that data stays private, unchanged, and trusted.</a:t>
            </a:r>
          </a:p>
          <a:p>
            <a:pPr algn="ctr">
              <a:lnSpc>
                <a:spcPts val="5057"/>
              </a:lnSpc>
            </a:pPr>
            <a:r>
              <a:rPr lang="en-US" sz="361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Learning these basics is the first step toward building strong and secure applications.</a:t>
            </a:r>
          </a:p>
          <a:p>
            <a:pPr algn="ctr">
              <a:lnSpc>
                <a:spcPts val="5057"/>
              </a:lnSpc>
            </a:pPr>
            <a:r>
              <a:rPr lang="en-US" sz="361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proposed solution aims to provide a simple and effective way to encrypt and hash files with minimal complexity for users.</a:t>
            </a:r>
          </a:p>
        </p:txBody>
      </p:sp>
      <p:sp>
        <p:nvSpPr>
          <p:cNvPr id="4" name="Freeform 4"/>
          <p:cNvSpPr/>
          <p:nvPr/>
        </p:nvSpPr>
        <p:spPr>
          <a:xfrm>
            <a:off x="390494" y="8126075"/>
            <a:ext cx="2117670" cy="1620980"/>
          </a:xfrm>
          <a:custGeom>
            <a:avLst/>
            <a:gdLst/>
            <a:ahLst/>
            <a:cxnLst/>
            <a:rect l="l" t="t" r="r" b="b"/>
            <a:pathLst>
              <a:path w="2117670" h="1620980">
                <a:moveTo>
                  <a:pt x="0" y="0"/>
                </a:moveTo>
                <a:lnTo>
                  <a:pt x="2117670" y="0"/>
                </a:lnTo>
                <a:lnTo>
                  <a:pt x="2117670" y="1620980"/>
                </a:lnTo>
                <a:lnTo>
                  <a:pt x="0" y="1620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5" name="Freeform 5"/>
          <p:cNvSpPr/>
          <p:nvPr/>
        </p:nvSpPr>
        <p:spPr>
          <a:xfrm>
            <a:off x="15093906" y="1028700"/>
            <a:ext cx="1744765" cy="1335538"/>
          </a:xfrm>
          <a:custGeom>
            <a:avLst/>
            <a:gdLst/>
            <a:ahLst/>
            <a:cxnLst/>
            <a:rect l="l" t="t" r="r" b="b"/>
            <a:pathLst>
              <a:path w="1744765" h="1335538">
                <a:moveTo>
                  <a:pt x="0" y="0"/>
                </a:moveTo>
                <a:lnTo>
                  <a:pt x="1744765" y="0"/>
                </a:lnTo>
                <a:lnTo>
                  <a:pt x="1744765" y="1335538"/>
                </a:lnTo>
                <a:lnTo>
                  <a:pt x="0" y="13355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00930" y="2698003"/>
            <a:ext cx="20531611" cy="4807052"/>
          </a:xfrm>
          <a:custGeom>
            <a:avLst/>
            <a:gdLst/>
            <a:ahLst/>
            <a:cxnLst/>
            <a:rect l="l" t="t" r="r" b="b"/>
            <a:pathLst>
              <a:path w="20531611" h="4807052">
                <a:moveTo>
                  <a:pt x="0" y="0"/>
                </a:moveTo>
                <a:lnTo>
                  <a:pt x="20531612" y="0"/>
                </a:lnTo>
                <a:lnTo>
                  <a:pt x="20531612" y="4807051"/>
                </a:lnTo>
                <a:lnTo>
                  <a:pt x="0" y="48070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741" r="-10279" b="-399"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3" name="Freeform 3"/>
          <p:cNvSpPr/>
          <p:nvPr/>
        </p:nvSpPr>
        <p:spPr>
          <a:xfrm>
            <a:off x="2590521" y="3134877"/>
            <a:ext cx="12650973" cy="3933302"/>
          </a:xfrm>
          <a:custGeom>
            <a:avLst/>
            <a:gdLst/>
            <a:ahLst/>
            <a:cxnLst/>
            <a:rect l="l" t="t" r="r" b="b"/>
            <a:pathLst>
              <a:path w="12650973" h="3933302">
                <a:moveTo>
                  <a:pt x="0" y="0"/>
                </a:moveTo>
                <a:lnTo>
                  <a:pt x="12650973" y="0"/>
                </a:lnTo>
                <a:lnTo>
                  <a:pt x="12650973" y="3933303"/>
                </a:lnTo>
                <a:lnTo>
                  <a:pt x="0" y="39333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4" name="TextBox 4"/>
          <p:cNvSpPr txBox="1"/>
          <p:nvPr/>
        </p:nvSpPr>
        <p:spPr>
          <a:xfrm>
            <a:off x="2992969" y="3870325"/>
            <a:ext cx="12302062" cy="252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44"/>
              </a:lnSpc>
              <a:spcBef>
                <a:spcPct val="0"/>
              </a:spcBef>
            </a:pPr>
            <a:r>
              <a:rPr lang="en-US" sz="8120" b="1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Thank you for your attention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14466" y="2762277"/>
            <a:ext cx="7659069" cy="1169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24"/>
              </a:lnSpc>
              <a:spcBef>
                <a:spcPct val="0"/>
              </a:spcBef>
            </a:pPr>
            <a:r>
              <a:rPr lang="en-US" sz="7520" b="1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60637" y="4251017"/>
            <a:ext cx="13966727" cy="4442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57"/>
              </a:lnSpc>
            </a:pPr>
            <a:r>
              <a:rPr lang="en-US" sz="361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Files shared online or stored on devices can easily be stolen, changed, or read by the wrong people.</a:t>
            </a:r>
          </a:p>
          <a:p>
            <a:pPr algn="ctr">
              <a:lnSpc>
                <a:spcPts val="5057"/>
              </a:lnSpc>
            </a:pPr>
            <a:r>
              <a:rPr lang="en-US" sz="361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lang="en-US" sz="361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encryption</a:t>
            </a:r>
            <a:r>
              <a:rPr lang="en-US" sz="361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361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decryption</a:t>
            </a:r>
            <a:r>
              <a:rPr lang="en-US" sz="361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and </a:t>
            </a:r>
            <a:r>
              <a:rPr lang="en-US" sz="361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hashing</a:t>
            </a:r>
            <a:r>
              <a:rPr lang="en-US" sz="361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helps keep data safe and trustworthy. This presentation outlines the concepts, workflows, and current solutions.</a:t>
            </a:r>
          </a:p>
          <a:p>
            <a:pPr algn="ctr">
              <a:lnSpc>
                <a:spcPts val="5057"/>
              </a:lnSpc>
            </a:pPr>
            <a:endParaRPr lang="en-US" sz="3612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ts val="5057"/>
              </a:lnSpc>
            </a:pPr>
            <a:endParaRPr lang="en-US" sz="3612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2754574" y="1696842"/>
            <a:ext cx="1665424" cy="1274806"/>
          </a:xfrm>
          <a:custGeom>
            <a:avLst/>
            <a:gdLst/>
            <a:ahLst/>
            <a:cxnLst/>
            <a:rect l="l" t="t" r="r" b="b"/>
            <a:pathLst>
              <a:path w="1665424" h="1274806">
                <a:moveTo>
                  <a:pt x="0" y="0"/>
                </a:moveTo>
                <a:lnTo>
                  <a:pt x="1665424" y="0"/>
                </a:lnTo>
                <a:lnTo>
                  <a:pt x="1665424" y="1274807"/>
                </a:lnTo>
                <a:lnTo>
                  <a:pt x="0" y="1274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5" name="Freeform 5"/>
          <p:cNvSpPr/>
          <p:nvPr/>
        </p:nvSpPr>
        <p:spPr>
          <a:xfrm>
            <a:off x="15514535" y="7547684"/>
            <a:ext cx="1744765" cy="1335538"/>
          </a:xfrm>
          <a:custGeom>
            <a:avLst/>
            <a:gdLst/>
            <a:ahLst/>
            <a:cxnLst/>
            <a:rect l="l" t="t" r="r" b="b"/>
            <a:pathLst>
              <a:path w="1744765" h="1335538">
                <a:moveTo>
                  <a:pt x="0" y="0"/>
                </a:moveTo>
                <a:lnTo>
                  <a:pt x="1744765" y="0"/>
                </a:lnTo>
                <a:lnTo>
                  <a:pt x="1744765" y="1335539"/>
                </a:lnTo>
                <a:lnTo>
                  <a:pt x="0" y="13355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31752" y="4107082"/>
            <a:ext cx="15424496" cy="3701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Encryption is the process of turning readable data (called plaintext) into an unreadable format (called ciphertext).</a:t>
            </a:r>
          </a:p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Only someone with the right key can turn it back into readable form.</a:t>
            </a:r>
          </a:p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This protects private information from hackers or unauthorized users.</a:t>
            </a:r>
          </a:p>
          <a:p>
            <a:pPr algn="ctr">
              <a:lnSpc>
                <a:spcPts val="4913"/>
              </a:lnSpc>
            </a:pPr>
            <a:endParaRPr lang="en-US" sz="3509">
              <a:solidFill>
                <a:srgbClr val="231F2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23991" y="2217407"/>
            <a:ext cx="7659069" cy="1169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24"/>
              </a:lnSpc>
              <a:spcBef>
                <a:spcPct val="0"/>
              </a:spcBef>
            </a:pPr>
            <a:r>
              <a:rPr lang="en-US" sz="7520" b="1">
                <a:solidFill>
                  <a:srgbClr val="54545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Encryption</a:t>
            </a:r>
          </a:p>
        </p:txBody>
      </p:sp>
      <p:sp>
        <p:nvSpPr>
          <p:cNvPr id="4" name="Freeform 4"/>
          <p:cNvSpPr/>
          <p:nvPr/>
        </p:nvSpPr>
        <p:spPr>
          <a:xfrm rot="-10800000">
            <a:off x="5486400" y="3301140"/>
            <a:ext cx="7315200" cy="489197"/>
          </a:xfrm>
          <a:custGeom>
            <a:avLst/>
            <a:gdLst/>
            <a:ahLst/>
            <a:cxnLst/>
            <a:rect l="l" t="t" r="r" b="b"/>
            <a:pathLst>
              <a:path w="7315200" h="489197">
                <a:moveTo>
                  <a:pt x="0" y="0"/>
                </a:moveTo>
                <a:lnTo>
                  <a:pt x="7315200" y="0"/>
                </a:lnTo>
                <a:lnTo>
                  <a:pt x="7315200" y="489197"/>
                </a:lnTo>
                <a:lnTo>
                  <a:pt x="0" y="489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60637" y="4048252"/>
            <a:ext cx="13966727" cy="3701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Decryption is the process of turning encrypted data back into its original, readable form.</a:t>
            </a:r>
          </a:p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To decrypt a file, you usually need a key.</a:t>
            </a:r>
          </a:p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Without the right key, it is extremely hard (almost impossible) to read an encrypted file.</a:t>
            </a:r>
          </a:p>
          <a:p>
            <a:pPr algn="ctr">
              <a:lnSpc>
                <a:spcPts val="4913"/>
              </a:lnSpc>
            </a:pPr>
            <a:endParaRPr lang="en-US" sz="3509">
              <a:solidFill>
                <a:srgbClr val="231F2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5486400" y="3301140"/>
            <a:ext cx="7315200" cy="489197"/>
          </a:xfrm>
          <a:custGeom>
            <a:avLst/>
            <a:gdLst/>
            <a:ahLst/>
            <a:cxnLst/>
            <a:rect l="l" t="t" r="r" b="b"/>
            <a:pathLst>
              <a:path w="7315200" h="489197">
                <a:moveTo>
                  <a:pt x="0" y="0"/>
                </a:moveTo>
                <a:lnTo>
                  <a:pt x="7315200" y="0"/>
                </a:lnTo>
                <a:lnTo>
                  <a:pt x="7315200" y="489197"/>
                </a:lnTo>
                <a:lnTo>
                  <a:pt x="0" y="489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4" name="TextBox 4"/>
          <p:cNvSpPr txBox="1"/>
          <p:nvPr/>
        </p:nvSpPr>
        <p:spPr>
          <a:xfrm>
            <a:off x="5460806" y="2188832"/>
            <a:ext cx="7659069" cy="1169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24"/>
              </a:lnSpc>
              <a:spcBef>
                <a:spcPct val="0"/>
              </a:spcBef>
            </a:pPr>
            <a:r>
              <a:rPr lang="en-US" sz="7520" b="1">
                <a:solidFill>
                  <a:srgbClr val="54545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Decryption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14466" y="2242930"/>
            <a:ext cx="7659069" cy="1169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24"/>
              </a:lnSpc>
              <a:spcBef>
                <a:spcPct val="0"/>
              </a:spcBef>
            </a:pPr>
            <a:r>
              <a:rPr lang="en-US" sz="7520" b="1">
                <a:solidFill>
                  <a:srgbClr val="54545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Hashing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31937" y="4046389"/>
            <a:ext cx="16127363" cy="4320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Hashing is a way to turn a file into a short, fixed string of letters and numbers, called a hash value.</a:t>
            </a:r>
          </a:p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It's like a digital fingerprint for the file.</a:t>
            </a:r>
          </a:p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even one small part of the file changes, the fingerprint changes too.</a:t>
            </a:r>
          </a:p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Hashing is one-way — once you hash a file, you cannot get the original file back.</a:t>
            </a:r>
          </a:p>
          <a:p>
            <a:pPr algn="ctr">
              <a:lnSpc>
                <a:spcPts val="4913"/>
              </a:lnSpc>
            </a:pPr>
            <a:endParaRPr lang="en-US" sz="3509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5400433" y="3301140"/>
            <a:ext cx="7487134" cy="489197"/>
            <a:chOff x="0" y="0"/>
            <a:chExt cx="9982846" cy="652263"/>
          </a:xfrm>
        </p:grpSpPr>
        <p:sp>
          <p:nvSpPr>
            <p:cNvPr id="5" name="Freeform 5"/>
            <p:cNvSpPr/>
            <p:nvPr/>
          </p:nvSpPr>
          <p:spPr>
            <a:xfrm rot="-10800000" flipH="1">
              <a:off x="229246" y="0"/>
              <a:ext cx="9753600" cy="652263"/>
            </a:xfrm>
            <a:custGeom>
              <a:avLst/>
              <a:gdLst/>
              <a:ahLst/>
              <a:cxnLst/>
              <a:rect l="l" t="t" r="r" b="b"/>
              <a:pathLst>
                <a:path w="9753600" h="652263">
                  <a:moveTo>
                    <a:pt x="9753600" y="0"/>
                  </a:moveTo>
                  <a:lnTo>
                    <a:pt x="0" y="0"/>
                  </a:lnTo>
                  <a:lnTo>
                    <a:pt x="0" y="652263"/>
                  </a:lnTo>
                  <a:lnTo>
                    <a:pt x="9753600" y="652263"/>
                  </a:lnTo>
                  <a:lnTo>
                    <a:pt x="975360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TN"/>
            </a:p>
          </p:txBody>
        </p:sp>
        <p:sp>
          <p:nvSpPr>
            <p:cNvPr id="6" name="Freeform 6"/>
            <p:cNvSpPr/>
            <p:nvPr/>
          </p:nvSpPr>
          <p:spPr>
            <a:xfrm rot="-10800000">
              <a:off x="0" y="0"/>
              <a:ext cx="9753600" cy="652263"/>
            </a:xfrm>
            <a:custGeom>
              <a:avLst/>
              <a:gdLst/>
              <a:ahLst/>
              <a:cxnLst/>
              <a:rect l="l" t="t" r="r" b="b"/>
              <a:pathLst>
                <a:path w="9753600" h="652263">
                  <a:moveTo>
                    <a:pt x="0" y="0"/>
                  </a:moveTo>
                  <a:lnTo>
                    <a:pt x="9753600" y="0"/>
                  </a:lnTo>
                  <a:lnTo>
                    <a:pt x="9753600" y="652263"/>
                  </a:lnTo>
                  <a:lnTo>
                    <a:pt x="0" y="6522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TN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45435" y="1337790"/>
            <a:ext cx="8797129" cy="2329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24"/>
              </a:lnSpc>
              <a:spcBef>
                <a:spcPct val="0"/>
              </a:spcBef>
            </a:pPr>
            <a:r>
              <a:rPr lang="en-US" sz="7520" b="1">
                <a:solidFill>
                  <a:srgbClr val="343333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Main Componets of File Security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4407285"/>
            <a:ext cx="16920996" cy="3784921"/>
            <a:chOff x="0" y="0"/>
            <a:chExt cx="22561328" cy="5046561"/>
          </a:xfrm>
        </p:grpSpPr>
        <p:sp>
          <p:nvSpPr>
            <p:cNvPr id="4" name="Freeform 4"/>
            <p:cNvSpPr/>
            <p:nvPr/>
          </p:nvSpPr>
          <p:spPr>
            <a:xfrm>
              <a:off x="0" y="828721"/>
              <a:ext cx="931240" cy="931240"/>
            </a:xfrm>
            <a:custGeom>
              <a:avLst/>
              <a:gdLst/>
              <a:ahLst/>
              <a:cxnLst/>
              <a:rect l="l" t="t" r="r" b="b"/>
              <a:pathLst>
                <a:path w="931240" h="931240">
                  <a:moveTo>
                    <a:pt x="0" y="0"/>
                  </a:moveTo>
                  <a:lnTo>
                    <a:pt x="931240" y="0"/>
                  </a:lnTo>
                  <a:lnTo>
                    <a:pt x="931240" y="931240"/>
                  </a:lnTo>
                  <a:lnTo>
                    <a:pt x="0" y="9312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T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58177" y="-3175"/>
              <a:ext cx="21503151" cy="50497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057"/>
                </a:lnSpc>
              </a:pPr>
              <a:r>
                <a:rPr lang="en-US" sz="3612" b="1">
                  <a:solidFill>
                    <a:srgbClr val="54545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The File:</a:t>
              </a:r>
              <a:r>
                <a:rPr lang="en-US" sz="3612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The file we want to protect.</a:t>
              </a:r>
            </a:p>
            <a:p>
              <a:pPr algn="l">
                <a:lnSpc>
                  <a:spcPts val="5057"/>
                </a:lnSpc>
              </a:pPr>
              <a:r>
                <a:rPr lang="en-US" sz="3612" b="1">
                  <a:solidFill>
                    <a:srgbClr val="54545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Encryption or Hashing Algorithm:</a:t>
              </a:r>
              <a:r>
                <a:rPr lang="en-US" sz="3612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 set of rules or steps that scramble or fingerprint the file.</a:t>
              </a:r>
            </a:p>
            <a:p>
              <a:pPr algn="l">
                <a:lnSpc>
                  <a:spcPts val="5057"/>
                </a:lnSpc>
              </a:pPr>
              <a:r>
                <a:rPr lang="en-US" sz="3612" b="1">
                  <a:solidFill>
                    <a:srgbClr val="54545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Keys:</a:t>
              </a:r>
              <a:r>
                <a:rPr lang="en-US" sz="3612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Secret codes used to lock (encrypt) and unlock (decrypt) files.</a:t>
              </a:r>
            </a:p>
            <a:p>
              <a:pPr algn="l">
                <a:lnSpc>
                  <a:spcPts val="5057"/>
                </a:lnSpc>
              </a:pPr>
              <a:r>
                <a:rPr lang="en-US" sz="3612" b="1">
                  <a:solidFill>
                    <a:srgbClr val="54545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Secure Storage: </a:t>
              </a:r>
              <a:r>
                <a:rPr lang="en-US" sz="3612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 safe place to keep encrypted files and keys.</a:t>
              </a:r>
            </a:p>
            <a:p>
              <a:pPr algn="ctr">
                <a:lnSpc>
                  <a:spcPts val="5057"/>
                </a:lnSpc>
              </a:pPr>
              <a:endParaRPr lang="en-US" sz="3612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0"/>
              <a:ext cx="931240" cy="931240"/>
            </a:xfrm>
            <a:custGeom>
              <a:avLst/>
              <a:gdLst/>
              <a:ahLst/>
              <a:cxnLst/>
              <a:rect l="l" t="t" r="r" b="b"/>
              <a:pathLst>
                <a:path w="931240" h="931240">
                  <a:moveTo>
                    <a:pt x="0" y="0"/>
                  </a:moveTo>
                  <a:lnTo>
                    <a:pt x="931240" y="0"/>
                  </a:lnTo>
                  <a:lnTo>
                    <a:pt x="931240" y="931240"/>
                  </a:lnTo>
                  <a:lnTo>
                    <a:pt x="0" y="9312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TN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2542330"/>
              <a:ext cx="931240" cy="931240"/>
            </a:xfrm>
            <a:custGeom>
              <a:avLst/>
              <a:gdLst/>
              <a:ahLst/>
              <a:cxnLst/>
              <a:rect l="l" t="t" r="r" b="b"/>
              <a:pathLst>
                <a:path w="931240" h="931240">
                  <a:moveTo>
                    <a:pt x="0" y="0"/>
                  </a:moveTo>
                  <a:lnTo>
                    <a:pt x="931240" y="0"/>
                  </a:lnTo>
                  <a:lnTo>
                    <a:pt x="931240" y="931241"/>
                  </a:lnTo>
                  <a:lnTo>
                    <a:pt x="0" y="9312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TN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3410071"/>
              <a:ext cx="931240" cy="931240"/>
            </a:xfrm>
            <a:custGeom>
              <a:avLst/>
              <a:gdLst/>
              <a:ahLst/>
              <a:cxnLst/>
              <a:rect l="l" t="t" r="r" b="b"/>
              <a:pathLst>
                <a:path w="931240" h="931240">
                  <a:moveTo>
                    <a:pt x="0" y="0"/>
                  </a:moveTo>
                  <a:lnTo>
                    <a:pt x="931240" y="0"/>
                  </a:lnTo>
                  <a:lnTo>
                    <a:pt x="931240" y="931240"/>
                  </a:lnTo>
                  <a:lnTo>
                    <a:pt x="0" y="9312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fr-TN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70479" y="850007"/>
            <a:ext cx="10147041" cy="1347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409"/>
              </a:lnSpc>
              <a:spcBef>
                <a:spcPct val="0"/>
              </a:spcBef>
            </a:pPr>
            <a:r>
              <a:rPr lang="en-US" sz="8674" b="1">
                <a:solidFill>
                  <a:srgbClr val="343333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Functional Flow</a:t>
            </a:r>
          </a:p>
        </p:txBody>
      </p:sp>
      <p:sp>
        <p:nvSpPr>
          <p:cNvPr id="3" name="Freeform 3"/>
          <p:cNvSpPr/>
          <p:nvPr/>
        </p:nvSpPr>
        <p:spPr>
          <a:xfrm>
            <a:off x="2092958" y="2323093"/>
            <a:ext cx="1977522" cy="1977522"/>
          </a:xfrm>
          <a:custGeom>
            <a:avLst/>
            <a:gdLst/>
            <a:ahLst/>
            <a:cxnLst/>
            <a:rect l="l" t="t" r="r" b="b"/>
            <a:pathLst>
              <a:path w="1977522" h="1977522">
                <a:moveTo>
                  <a:pt x="0" y="0"/>
                </a:moveTo>
                <a:lnTo>
                  <a:pt x="1977521" y="0"/>
                </a:lnTo>
                <a:lnTo>
                  <a:pt x="1977521" y="1977522"/>
                </a:lnTo>
                <a:lnTo>
                  <a:pt x="0" y="19775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4" name="TextBox 4"/>
          <p:cNvSpPr txBox="1"/>
          <p:nvPr/>
        </p:nvSpPr>
        <p:spPr>
          <a:xfrm>
            <a:off x="2987924" y="2868941"/>
            <a:ext cx="130440" cy="771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343333">
                    <a:alpha val="73725"/>
                  </a:srgbClr>
                </a:solidFill>
                <a:latin typeface="The Seasons"/>
                <a:ea typeface="The Seasons"/>
                <a:cs typeface="The Seasons"/>
                <a:sym typeface="The Seasons"/>
              </a:rPr>
              <a:t>1</a:t>
            </a:r>
          </a:p>
        </p:txBody>
      </p:sp>
      <p:sp>
        <p:nvSpPr>
          <p:cNvPr id="5" name="Freeform 5"/>
          <p:cNvSpPr/>
          <p:nvPr/>
        </p:nvSpPr>
        <p:spPr>
          <a:xfrm>
            <a:off x="2092958" y="3796115"/>
            <a:ext cx="1977522" cy="1977522"/>
          </a:xfrm>
          <a:custGeom>
            <a:avLst/>
            <a:gdLst/>
            <a:ahLst/>
            <a:cxnLst/>
            <a:rect l="l" t="t" r="r" b="b"/>
            <a:pathLst>
              <a:path w="1977522" h="1977522">
                <a:moveTo>
                  <a:pt x="0" y="0"/>
                </a:moveTo>
                <a:lnTo>
                  <a:pt x="1977521" y="0"/>
                </a:lnTo>
                <a:lnTo>
                  <a:pt x="1977521" y="1977522"/>
                </a:lnTo>
                <a:lnTo>
                  <a:pt x="0" y="19775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6" name="TextBox 6"/>
          <p:cNvSpPr txBox="1"/>
          <p:nvPr/>
        </p:nvSpPr>
        <p:spPr>
          <a:xfrm>
            <a:off x="2945855" y="4356251"/>
            <a:ext cx="214577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545454">
                    <a:alpha val="73725"/>
                  </a:srgbClr>
                </a:solidFill>
                <a:latin typeface="The Seasons"/>
                <a:ea typeface="The Seasons"/>
                <a:cs typeface="The Seasons"/>
                <a:sym typeface="The Seasons"/>
              </a:rPr>
              <a:t>2</a:t>
            </a:r>
          </a:p>
        </p:txBody>
      </p:sp>
      <p:sp>
        <p:nvSpPr>
          <p:cNvPr id="7" name="Freeform 7"/>
          <p:cNvSpPr/>
          <p:nvPr/>
        </p:nvSpPr>
        <p:spPr>
          <a:xfrm>
            <a:off x="2092958" y="5447249"/>
            <a:ext cx="1977522" cy="1977522"/>
          </a:xfrm>
          <a:custGeom>
            <a:avLst/>
            <a:gdLst/>
            <a:ahLst/>
            <a:cxnLst/>
            <a:rect l="l" t="t" r="r" b="b"/>
            <a:pathLst>
              <a:path w="1977522" h="1977522">
                <a:moveTo>
                  <a:pt x="0" y="0"/>
                </a:moveTo>
                <a:lnTo>
                  <a:pt x="1977521" y="0"/>
                </a:lnTo>
                <a:lnTo>
                  <a:pt x="1977521" y="1977522"/>
                </a:lnTo>
                <a:lnTo>
                  <a:pt x="0" y="19775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8" name="TextBox 8"/>
          <p:cNvSpPr txBox="1"/>
          <p:nvPr/>
        </p:nvSpPr>
        <p:spPr>
          <a:xfrm>
            <a:off x="2962524" y="6018265"/>
            <a:ext cx="203465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1F2F2">
                    <a:alpha val="73725"/>
                  </a:srgbClr>
                </a:solidFill>
                <a:latin typeface="The Seasons"/>
                <a:ea typeface="The Seasons"/>
                <a:cs typeface="The Seasons"/>
                <a:sym typeface="The Seasons"/>
              </a:rPr>
              <a:t>3</a:t>
            </a:r>
          </a:p>
        </p:txBody>
      </p:sp>
      <p:sp>
        <p:nvSpPr>
          <p:cNvPr id="9" name="Freeform 9"/>
          <p:cNvSpPr/>
          <p:nvPr/>
        </p:nvSpPr>
        <p:spPr>
          <a:xfrm>
            <a:off x="2092958" y="7280778"/>
            <a:ext cx="1977522" cy="1977522"/>
          </a:xfrm>
          <a:custGeom>
            <a:avLst/>
            <a:gdLst/>
            <a:ahLst/>
            <a:cxnLst/>
            <a:rect l="l" t="t" r="r" b="b"/>
            <a:pathLst>
              <a:path w="1977522" h="1977522">
                <a:moveTo>
                  <a:pt x="0" y="0"/>
                </a:moveTo>
                <a:lnTo>
                  <a:pt x="1977521" y="0"/>
                </a:lnTo>
                <a:lnTo>
                  <a:pt x="1977521" y="1977522"/>
                </a:lnTo>
                <a:lnTo>
                  <a:pt x="0" y="19775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4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10" name="TextBox 10"/>
          <p:cNvSpPr txBox="1"/>
          <p:nvPr/>
        </p:nvSpPr>
        <p:spPr>
          <a:xfrm>
            <a:off x="2897304" y="7836151"/>
            <a:ext cx="221059" cy="771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FEFEFE">
                    <a:alpha val="73725"/>
                  </a:srgbClr>
                </a:solidFill>
                <a:latin typeface="The Seasons"/>
                <a:ea typeface="The Seasons"/>
                <a:cs typeface="The Seasons"/>
                <a:sym typeface="The Seasons"/>
              </a:rPr>
              <a:t>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070479" y="2857980"/>
            <a:ext cx="5545823" cy="812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66"/>
              </a:lnSpc>
            </a:pPr>
            <a:r>
              <a:rPr lang="en-US" sz="4761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The user picks a file.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070479" y="4331002"/>
            <a:ext cx="12292141" cy="812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66"/>
              </a:lnSpc>
            </a:pPr>
            <a:r>
              <a:rPr lang="en-US" sz="4761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The user chooses: Hash, Encrypt, or Decrypt.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794644" y="5892991"/>
            <a:ext cx="12292141" cy="812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66"/>
              </a:lnSpc>
            </a:pPr>
            <a:r>
              <a:rPr lang="en-US" sz="4761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The application does the selected operation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070479" y="7396565"/>
            <a:ext cx="12717237" cy="1650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66"/>
              </a:lnSpc>
            </a:pPr>
            <a:r>
              <a:rPr lang="en-US" sz="4761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A result (hash value, encrypted file, or decrypted file) is saved for future use.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019211" y="3693710"/>
            <a:ext cx="11915527" cy="12106922"/>
          </a:xfrm>
          <a:custGeom>
            <a:avLst/>
            <a:gdLst/>
            <a:ahLst/>
            <a:cxnLst/>
            <a:rect l="l" t="t" r="r" b="b"/>
            <a:pathLst>
              <a:path w="11915527" h="12106922">
                <a:moveTo>
                  <a:pt x="0" y="0"/>
                </a:moveTo>
                <a:lnTo>
                  <a:pt x="11915527" y="0"/>
                </a:lnTo>
                <a:lnTo>
                  <a:pt x="11915527" y="12106922"/>
                </a:lnTo>
                <a:lnTo>
                  <a:pt x="0" y="12106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</a:blip>
            <a:stretch>
              <a:fillRect l="-3568" t="-919" b="-919"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3" name="Freeform 3"/>
          <p:cNvSpPr/>
          <p:nvPr/>
        </p:nvSpPr>
        <p:spPr>
          <a:xfrm>
            <a:off x="8306749" y="-4259414"/>
            <a:ext cx="13420075" cy="12330093"/>
          </a:xfrm>
          <a:custGeom>
            <a:avLst/>
            <a:gdLst/>
            <a:ahLst/>
            <a:cxnLst/>
            <a:rect l="l" t="t" r="r" b="b"/>
            <a:pathLst>
              <a:path w="13420075" h="12330093">
                <a:moveTo>
                  <a:pt x="0" y="0"/>
                </a:moveTo>
                <a:lnTo>
                  <a:pt x="13420074" y="0"/>
                </a:lnTo>
                <a:lnTo>
                  <a:pt x="13420074" y="12330093"/>
                </a:lnTo>
                <a:lnTo>
                  <a:pt x="0" y="123300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</a:blip>
            <a:stretch>
              <a:fillRect l="-44" t="-8838" r="-44"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4" name="Freeform 4"/>
          <p:cNvSpPr/>
          <p:nvPr/>
        </p:nvSpPr>
        <p:spPr>
          <a:xfrm>
            <a:off x="9829636" y="-3574597"/>
            <a:ext cx="11282931" cy="10366528"/>
          </a:xfrm>
          <a:custGeom>
            <a:avLst/>
            <a:gdLst/>
            <a:ahLst/>
            <a:cxnLst/>
            <a:rect l="l" t="t" r="r" b="b"/>
            <a:pathLst>
              <a:path w="11282931" h="10366528">
                <a:moveTo>
                  <a:pt x="0" y="0"/>
                </a:moveTo>
                <a:lnTo>
                  <a:pt x="11282931" y="0"/>
                </a:lnTo>
                <a:lnTo>
                  <a:pt x="11282931" y="10366528"/>
                </a:lnTo>
                <a:lnTo>
                  <a:pt x="0" y="10366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44" t="-8838" r="-44"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5" name="TextBox 5"/>
          <p:cNvSpPr txBox="1"/>
          <p:nvPr/>
        </p:nvSpPr>
        <p:spPr>
          <a:xfrm>
            <a:off x="4745435" y="439208"/>
            <a:ext cx="8797129" cy="1169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24"/>
              </a:lnSpc>
              <a:spcBef>
                <a:spcPct val="0"/>
              </a:spcBef>
            </a:pPr>
            <a:r>
              <a:rPr lang="en-US" sz="7520" b="1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Existing Solutions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03714" y="1721274"/>
            <a:ext cx="8515106" cy="640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58"/>
              </a:lnSpc>
            </a:pPr>
            <a:r>
              <a:rPr lang="en-US" sz="3613" b="1">
                <a:solidFill>
                  <a:srgbClr val="332623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VeraCrypt:</a:t>
            </a:r>
          </a:p>
        </p:txBody>
      </p:sp>
      <p:sp>
        <p:nvSpPr>
          <p:cNvPr id="7" name="Freeform 7"/>
          <p:cNvSpPr/>
          <p:nvPr/>
        </p:nvSpPr>
        <p:spPr>
          <a:xfrm>
            <a:off x="-1952616" y="4854818"/>
            <a:ext cx="9645108" cy="9784706"/>
          </a:xfrm>
          <a:custGeom>
            <a:avLst/>
            <a:gdLst/>
            <a:ahLst/>
            <a:cxnLst/>
            <a:rect l="l" t="t" r="r" b="b"/>
            <a:pathLst>
              <a:path w="9645108" h="9784706">
                <a:moveTo>
                  <a:pt x="0" y="0"/>
                </a:moveTo>
                <a:lnTo>
                  <a:pt x="9645108" y="0"/>
                </a:lnTo>
                <a:lnTo>
                  <a:pt x="9645108" y="9784706"/>
                </a:lnTo>
                <a:lnTo>
                  <a:pt x="0" y="9784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2000"/>
            </a:blip>
            <a:stretch>
              <a:fillRect l="-6139" t="-2264" b="-2264"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8" name="TextBox 8"/>
          <p:cNvSpPr txBox="1"/>
          <p:nvPr/>
        </p:nvSpPr>
        <p:spPr>
          <a:xfrm>
            <a:off x="903714" y="7323537"/>
            <a:ext cx="8854741" cy="63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343333"/>
                </a:solidFill>
                <a:latin typeface="The Seasons"/>
                <a:ea typeface="The Seasons"/>
                <a:cs typeface="The Seasons"/>
                <a:sym typeface="The Seasons"/>
              </a:rPr>
              <a:t>OpenSSL: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03714" y="4650440"/>
            <a:ext cx="9353951" cy="570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9"/>
              </a:lnSpc>
              <a:spcBef>
                <a:spcPct val="0"/>
              </a:spcBef>
            </a:pPr>
            <a:r>
              <a:rPr lang="en-US" sz="3599" b="1">
                <a:solidFill>
                  <a:srgbClr val="343333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BitLocker: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82445" y="2394357"/>
            <a:ext cx="15789583" cy="1688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Full disk encryption software, uses AES, Serpent, and Twofish algorithms.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54545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Advantage: </a:t>
            </a:r>
            <a:r>
              <a:rPr lang="en-US" sz="3200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Open-source, supports multi-platform.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54545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Limit:</a:t>
            </a:r>
            <a:r>
              <a:rPr lang="en-US" sz="3200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 Complex for beginners.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82445" y="5249457"/>
            <a:ext cx="14227743" cy="1688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Encryption tool built into Windows for securing drives. 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54545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Advantage:</a:t>
            </a:r>
            <a:r>
              <a:rPr lang="en-US" sz="3200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 Seamless integration with Windows. 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54545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Limit: </a:t>
            </a:r>
            <a:r>
              <a:rPr lang="en-US" sz="3200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Available only on Windows.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82445" y="8004004"/>
            <a:ext cx="15554906" cy="1688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Open-source toolkit for Secure Sockets Layer (SSL) and cryptography.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54545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Advantage:</a:t>
            </a:r>
            <a:r>
              <a:rPr lang="en-US" sz="3200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 Wide support for protocols. 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54545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Limit: </a:t>
            </a:r>
            <a:r>
              <a:rPr lang="en-US" sz="3200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Complex configuration.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57475" y="-9525"/>
            <a:ext cx="13973050" cy="2661890"/>
          </a:xfrm>
          <a:custGeom>
            <a:avLst/>
            <a:gdLst/>
            <a:ahLst/>
            <a:cxnLst/>
            <a:rect l="l" t="t" r="r" b="b"/>
            <a:pathLst>
              <a:path w="13973050" h="2661890">
                <a:moveTo>
                  <a:pt x="0" y="0"/>
                </a:moveTo>
                <a:lnTo>
                  <a:pt x="13973050" y="0"/>
                </a:lnTo>
                <a:lnTo>
                  <a:pt x="13973050" y="2661890"/>
                </a:lnTo>
                <a:lnTo>
                  <a:pt x="0" y="2661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673"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3" name="TextBox 3"/>
          <p:cNvSpPr txBox="1"/>
          <p:nvPr/>
        </p:nvSpPr>
        <p:spPr>
          <a:xfrm>
            <a:off x="4745435" y="665253"/>
            <a:ext cx="8797129" cy="1169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24"/>
              </a:lnSpc>
              <a:spcBef>
                <a:spcPct val="0"/>
              </a:spcBef>
            </a:pPr>
            <a:r>
              <a:rPr lang="en-US" sz="7520" b="1">
                <a:solidFill>
                  <a:srgbClr val="231F2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Advantages</a:t>
            </a:r>
          </a:p>
        </p:txBody>
      </p:sp>
      <p:sp>
        <p:nvSpPr>
          <p:cNvPr id="4" name="Freeform 4"/>
          <p:cNvSpPr/>
          <p:nvPr/>
        </p:nvSpPr>
        <p:spPr>
          <a:xfrm>
            <a:off x="2157475" y="4602716"/>
            <a:ext cx="13973050" cy="2661890"/>
          </a:xfrm>
          <a:custGeom>
            <a:avLst/>
            <a:gdLst/>
            <a:ahLst/>
            <a:cxnLst/>
            <a:rect l="l" t="t" r="r" b="b"/>
            <a:pathLst>
              <a:path w="13973050" h="2661890">
                <a:moveTo>
                  <a:pt x="0" y="0"/>
                </a:moveTo>
                <a:lnTo>
                  <a:pt x="13973050" y="0"/>
                </a:lnTo>
                <a:lnTo>
                  <a:pt x="13973050" y="2661890"/>
                </a:lnTo>
                <a:lnTo>
                  <a:pt x="0" y="2661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673"/>
            </a:stretch>
          </a:blipFill>
        </p:spPr>
        <p:txBody>
          <a:bodyPr/>
          <a:lstStyle/>
          <a:p>
            <a:endParaRPr lang="fr-TN"/>
          </a:p>
        </p:txBody>
      </p:sp>
      <p:sp>
        <p:nvSpPr>
          <p:cNvPr id="5" name="TextBox 5"/>
          <p:cNvSpPr txBox="1"/>
          <p:nvPr/>
        </p:nvSpPr>
        <p:spPr>
          <a:xfrm>
            <a:off x="2906130" y="2277819"/>
            <a:ext cx="12475740" cy="2547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6751" lvl="1" indent="-388375" algn="l">
              <a:lnSpc>
                <a:spcPts val="5036"/>
              </a:lnSpc>
              <a:buFont typeface="Arial"/>
              <a:buChar char="•"/>
            </a:pPr>
            <a:r>
              <a:rPr lang="en-US" sz="3597">
                <a:solidFill>
                  <a:srgbClr val="343333"/>
                </a:solidFill>
                <a:latin typeface="The Seasons"/>
                <a:ea typeface="The Seasons"/>
                <a:cs typeface="The Seasons"/>
                <a:sym typeface="The Seasons"/>
              </a:rPr>
              <a:t>Strong encryption algorithms (e.g., AES, RSA).</a:t>
            </a:r>
          </a:p>
          <a:p>
            <a:pPr marL="776751" lvl="1" indent="-388375" algn="l">
              <a:lnSpc>
                <a:spcPts val="5036"/>
              </a:lnSpc>
              <a:buFont typeface="Arial"/>
              <a:buChar char="•"/>
            </a:pPr>
            <a:r>
              <a:rPr lang="en-US" sz="3597">
                <a:solidFill>
                  <a:srgbClr val="343333"/>
                </a:solidFill>
                <a:latin typeface="The Seasons"/>
                <a:ea typeface="The Seasons"/>
                <a:cs typeface="The Seasons"/>
                <a:sym typeface="The Seasons"/>
              </a:rPr>
              <a:t>Open-source solutions for transparency and security.</a:t>
            </a:r>
          </a:p>
          <a:p>
            <a:pPr marL="776751" lvl="1" indent="-388375" algn="l">
              <a:lnSpc>
                <a:spcPts val="5036"/>
              </a:lnSpc>
              <a:buFont typeface="Arial"/>
              <a:buChar char="•"/>
            </a:pPr>
            <a:r>
              <a:rPr lang="en-US" sz="3597">
                <a:solidFill>
                  <a:srgbClr val="343333"/>
                </a:solidFill>
                <a:latin typeface="The Seasons"/>
                <a:ea typeface="The Seasons"/>
                <a:cs typeface="The Seasons"/>
                <a:sym typeface="The Seasons"/>
              </a:rPr>
              <a:t>Easy-to-use for the end user (BitLocker).</a:t>
            </a:r>
          </a:p>
          <a:p>
            <a:pPr algn="l">
              <a:lnSpc>
                <a:spcPts val="5036"/>
              </a:lnSpc>
            </a:pPr>
            <a:endParaRPr lang="en-US" sz="3597">
              <a:solidFill>
                <a:srgbClr val="343333"/>
              </a:solidFill>
              <a:latin typeface="The Seasons"/>
              <a:ea typeface="The Seasons"/>
              <a:cs typeface="The Seasons"/>
              <a:sym typeface="The Seaso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95242" y="6873240"/>
            <a:ext cx="17097517" cy="2546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38" lvl="1" indent="-388619" algn="just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343333"/>
                </a:solidFill>
                <a:latin typeface="The Seasons"/>
                <a:ea typeface="The Seasons"/>
                <a:cs typeface="The Seasons"/>
                <a:sym typeface="The Seasons"/>
              </a:rPr>
              <a:t>Performance: Some solutions may slow down system operations.</a:t>
            </a:r>
          </a:p>
          <a:p>
            <a:pPr marL="777238" lvl="1" indent="-388619" algn="just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343333"/>
                </a:solidFill>
                <a:latin typeface="The Seasons"/>
                <a:ea typeface="The Seasons"/>
                <a:cs typeface="The Seasons"/>
                <a:sym typeface="The Seasons"/>
              </a:rPr>
              <a:t>Compatibility: Some encryption tools may only work on specific platforms.</a:t>
            </a:r>
          </a:p>
          <a:p>
            <a:pPr marL="777238" lvl="1" indent="-388619" algn="just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343333"/>
                </a:solidFill>
                <a:latin typeface="The Seasons"/>
                <a:ea typeface="The Seasons"/>
                <a:cs typeface="The Seasons"/>
                <a:sym typeface="The Seasons"/>
              </a:rPr>
              <a:t> Complexity: Advanced tools (VeraCrypt) may be difficult for non-expert users.</a:t>
            </a:r>
          </a:p>
          <a:p>
            <a:pPr algn="just">
              <a:lnSpc>
                <a:spcPts val="5039"/>
              </a:lnSpc>
            </a:pPr>
            <a:endParaRPr lang="en-US" sz="3599">
              <a:solidFill>
                <a:srgbClr val="343333"/>
              </a:solidFill>
              <a:latin typeface="The Seasons"/>
              <a:ea typeface="The Seasons"/>
              <a:cs typeface="The Seasons"/>
              <a:sym typeface="The Seaso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745435" y="5325120"/>
            <a:ext cx="8797129" cy="1169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24"/>
              </a:lnSpc>
              <a:spcBef>
                <a:spcPct val="0"/>
              </a:spcBef>
            </a:pPr>
            <a:r>
              <a:rPr lang="en-US" sz="7520" b="1">
                <a:solidFill>
                  <a:srgbClr val="00000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Disadvantages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642</Words>
  <Application>Microsoft Office PowerPoint</Application>
  <PresentationFormat>Custom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HK Grotesk</vt:lpstr>
      <vt:lpstr>Arial</vt:lpstr>
      <vt:lpstr>The Seasons Bold</vt:lpstr>
      <vt:lpstr>Calibri</vt:lpstr>
      <vt:lpstr>Montserrat Bold</vt:lpstr>
      <vt:lpstr>The Seasons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cp:lastModifiedBy>benslamamariem</cp:lastModifiedBy>
  <cp:revision>2</cp:revision>
  <dcterms:created xsi:type="dcterms:W3CDTF">2006-08-16T00:00:00Z</dcterms:created>
  <dcterms:modified xsi:type="dcterms:W3CDTF">2025-04-27T12:02:20Z</dcterms:modified>
  <dc:identifier>DAGlukSh9io</dc:identifier>
</cp:coreProperties>
</file>