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HK Grotesk" charset="1" panose="00000500000000000000"/>
      <p:regular r:id="rId16"/>
    </p:embeddedFont>
    <p:embeddedFont>
      <p:font typeface="The Seasons" charset="1" panose="00000000000000000000"/>
      <p:regular r:id="rId17"/>
    </p:embeddedFont>
    <p:embeddedFont>
      <p:font typeface="The Seasons Bold" charset="1" panose="00000000000000000000"/>
      <p:regular r:id="rId18"/>
    </p:embeddedFont>
    <p:embeddedFont>
      <p:font typeface="Montserrat" charset="1" panose="00000500000000000000"/>
      <p:regular r:id="rId19"/>
    </p:embeddedFont>
    <p:embeddedFont>
      <p:font typeface="Montserrat Bold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svg" Type="http://schemas.openxmlformats.org/officeDocument/2006/relationships/image"/><Relationship Id="rId4" Target="../media/image46.png" Type="http://schemas.openxmlformats.org/officeDocument/2006/relationships/image"/><Relationship Id="rId5" Target="../media/image4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13.pn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13.pn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svg" Type="http://schemas.openxmlformats.org/officeDocument/2006/relationships/image"/><Relationship Id="rId12" Target="../media/image40.png" Type="http://schemas.openxmlformats.org/officeDocument/2006/relationships/image"/><Relationship Id="rId13" Target="../media/image41.svg" Type="http://schemas.openxmlformats.org/officeDocument/2006/relationships/image"/><Relationship Id="rId14" Target="../media/image42.png" Type="http://schemas.openxmlformats.org/officeDocument/2006/relationships/image"/><Relationship Id="rId15" Target="../media/image43.svg" Type="http://schemas.openxmlformats.org/officeDocument/2006/relationships/image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Relationship Id="rId8" Target="../media/image36.png" Type="http://schemas.openxmlformats.org/officeDocument/2006/relationships/image"/><Relationship Id="rId9" Target="../media/image3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C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08500" y="-2114972"/>
            <a:ext cx="13246394" cy="13512988"/>
          </a:xfrm>
          <a:custGeom>
            <a:avLst/>
            <a:gdLst/>
            <a:ahLst/>
            <a:cxnLst/>
            <a:rect r="r" b="b" t="t" l="l"/>
            <a:pathLst>
              <a:path h="13512988" w="13246394">
                <a:moveTo>
                  <a:pt x="0" y="0"/>
                </a:moveTo>
                <a:lnTo>
                  <a:pt x="13246394" y="0"/>
                </a:lnTo>
                <a:lnTo>
                  <a:pt x="13246394" y="13512988"/>
                </a:lnTo>
                <a:lnTo>
                  <a:pt x="0" y="13512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585963" y="1191917"/>
            <a:ext cx="5116074" cy="1564339"/>
            <a:chOff x="0" y="0"/>
            <a:chExt cx="6821432" cy="2085785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6821432" cy="2085785"/>
              <a:chOff x="0" y="0"/>
              <a:chExt cx="9009921" cy="2754958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9009921" cy="2754958"/>
              </a:xfrm>
              <a:custGeom>
                <a:avLst/>
                <a:gdLst/>
                <a:ahLst/>
                <a:cxnLst/>
                <a:rect r="r" b="b" t="t" l="l"/>
                <a:pathLst>
                  <a:path h="2754958" w="9009921">
                    <a:moveTo>
                      <a:pt x="8040276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1377479"/>
                    </a:cubicBezTo>
                    <a:cubicBezTo>
                      <a:pt x="0" y="2319983"/>
                      <a:pt x="434975" y="2754958"/>
                      <a:pt x="969645" y="2754958"/>
                    </a:cubicBezTo>
                    <a:lnTo>
                      <a:pt x="8040276" y="2754958"/>
                    </a:lnTo>
                    <a:cubicBezTo>
                      <a:pt x="8574946" y="2754958"/>
                      <a:pt x="9009921" y="2319983"/>
                      <a:pt x="9009921" y="1377479"/>
                    </a:cubicBezTo>
                    <a:cubicBezTo>
                      <a:pt x="9009921" y="434975"/>
                      <a:pt x="8574946" y="0"/>
                      <a:pt x="8040276" y="0"/>
                    </a:cubicBezTo>
                    <a:close/>
                    <a:moveTo>
                      <a:pt x="8040276" y="2729558"/>
                    </a:moveTo>
                    <a:lnTo>
                      <a:pt x="969645" y="2729558"/>
                    </a:lnTo>
                    <a:cubicBezTo>
                      <a:pt x="448945" y="2729558"/>
                      <a:pt x="25400" y="2306013"/>
                      <a:pt x="25400" y="1377479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8040276" y="25400"/>
                    </a:lnTo>
                    <a:cubicBezTo>
                      <a:pt x="8560976" y="25400"/>
                      <a:pt x="8984521" y="448945"/>
                      <a:pt x="8984521" y="1377479"/>
                    </a:cubicBezTo>
                    <a:cubicBezTo>
                      <a:pt x="8984521" y="2306013"/>
                      <a:pt x="8560976" y="2729558"/>
                      <a:pt x="8040276" y="2729558"/>
                    </a:cubicBez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540257" y="412026"/>
              <a:ext cx="5740919" cy="1185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13"/>
                </a:lnSpc>
                <a:spcBef>
                  <a:spcPct val="0"/>
                </a:spcBef>
              </a:pPr>
              <a:r>
                <a:rPr lang="en-US" sz="2475">
                  <a:solidFill>
                    <a:srgbClr val="505961"/>
                  </a:solidFill>
                  <a:latin typeface="HK Grotesk"/>
                  <a:ea typeface="HK Grotesk"/>
                  <a:cs typeface="HK Grotesk"/>
                  <a:sym typeface="HK Grotesk"/>
                </a:rPr>
                <a:t>Information Secur</a:t>
              </a:r>
              <a:r>
                <a:rPr lang="en-US" sz="2475" u="none">
                  <a:solidFill>
                    <a:srgbClr val="505961"/>
                  </a:solidFill>
                  <a:latin typeface="HK Grotesk"/>
                  <a:ea typeface="HK Grotesk"/>
                  <a:cs typeface="HK Grotesk"/>
                  <a:sym typeface="HK Grotesk"/>
                </a:rPr>
                <a:t>ity Project</a:t>
              </a:r>
            </a:p>
            <a:p>
              <a:pPr algn="ctr" marL="0" indent="0" lvl="0">
                <a:lnSpc>
                  <a:spcPts val="3713"/>
                </a:lnSpc>
                <a:spcBef>
                  <a:spcPct val="0"/>
                </a:spcBef>
              </a:pPr>
              <a:r>
                <a:rPr lang="en-US" sz="2475" u="none">
                  <a:solidFill>
                    <a:srgbClr val="505961"/>
                  </a:solidFill>
                  <a:latin typeface="HK Grotesk"/>
                  <a:ea typeface="HK Grotesk"/>
                  <a:cs typeface="HK Grotesk"/>
                  <a:sym typeface="HK Grotesk"/>
                </a:rPr>
                <a:t>Second Deliverable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308500" y="6648122"/>
            <a:ext cx="13670999" cy="164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49"/>
              </a:lnSpc>
              <a:spcBef>
                <a:spcPct val="0"/>
              </a:spcBef>
            </a:pPr>
            <a:r>
              <a:rPr lang="en-US" sz="2899">
                <a:solidFill>
                  <a:srgbClr val="505961"/>
                </a:solidFill>
                <a:latin typeface="The Seasons"/>
                <a:ea typeface="The Seasons"/>
                <a:cs typeface="The Seasons"/>
                <a:sym typeface="The Seasons"/>
              </a:rPr>
              <a:t>made by: Souha Dhafleoui and Mariem Ben Slama</a:t>
            </a:r>
          </a:p>
          <a:p>
            <a:pPr algn="ctr" marL="0" indent="0" lvl="0">
              <a:lnSpc>
                <a:spcPts val="4349"/>
              </a:lnSpc>
              <a:spcBef>
                <a:spcPct val="0"/>
              </a:spcBef>
            </a:pPr>
            <a:r>
              <a:rPr lang="en-US" sz="2899" u="none">
                <a:solidFill>
                  <a:srgbClr val="505961"/>
                </a:solidFill>
                <a:latin typeface="The Seasons"/>
                <a:ea typeface="The Seasons"/>
                <a:cs typeface="The Seasons"/>
                <a:sym typeface="The Seasons"/>
              </a:rPr>
              <a:t>Github link: </a:t>
            </a:r>
            <a:r>
              <a:rPr lang="en-US" sz="2899" u="none">
                <a:solidFill>
                  <a:srgbClr val="6D546A"/>
                </a:solidFill>
                <a:latin typeface="The Seasons"/>
                <a:ea typeface="The Seasons"/>
                <a:cs typeface="The Seasons"/>
                <a:sym typeface="The Seasons"/>
              </a:rPr>
              <a:t>https://github.com/mariem-ben-slama/security-project.git</a:t>
            </a:r>
          </a:p>
          <a:p>
            <a:pPr algn="ctr" marL="0" indent="0" lvl="0">
              <a:lnSpc>
                <a:spcPts val="4349"/>
              </a:lnSpc>
              <a:spcBef>
                <a:spcPct val="0"/>
              </a:spcBef>
            </a:pPr>
            <a:r>
              <a:rPr lang="en-US" sz="2899" u="none">
                <a:solidFill>
                  <a:srgbClr val="505961"/>
                </a:solidFill>
                <a:latin typeface="The Seasons"/>
                <a:ea typeface="The Seasons"/>
                <a:cs typeface="The Seasons"/>
                <a:sym typeface="The Seasons"/>
              </a:rPr>
              <a:t>Date: 04/05/2025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65476" y="6982955"/>
            <a:ext cx="2286048" cy="1749866"/>
          </a:xfrm>
          <a:custGeom>
            <a:avLst/>
            <a:gdLst/>
            <a:ahLst/>
            <a:cxnLst/>
            <a:rect r="r" b="b" t="t" l="l"/>
            <a:pathLst>
              <a:path h="1749866" w="2286048">
                <a:moveTo>
                  <a:pt x="0" y="0"/>
                </a:moveTo>
                <a:lnTo>
                  <a:pt x="2286048" y="0"/>
                </a:lnTo>
                <a:lnTo>
                  <a:pt x="2286048" y="1749865"/>
                </a:lnTo>
                <a:lnTo>
                  <a:pt x="0" y="17498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272121" y="1312002"/>
            <a:ext cx="1886792" cy="1444254"/>
          </a:xfrm>
          <a:custGeom>
            <a:avLst/>
            <a:gdLst/>
            <a:ahLst/>
            <a:cxnLst/>
            <a:rect r="r" b="b" t="t" l="l"/>
            <a:pathLst>
              <a:path h="1444254" w="1886792">
                <a:moveTo>
                  <a:pt x="0" y="0"/>
                </a:moveTo>
                <a:lnTo>
                  <a:pt x="1886792" y="0"/>
                </a:lnTo>
                <a:lnTo>
                  <a:pt x="1886792" y="1444253"/>
                </a:lnTo>
                <a:lnTo>
                  <a:pt x="0" y="14442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238121" y="2939722"/>
            <a:ext cx="9811759" cy="332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24"/>
              </a:lnSpc>
              <a:spcBef>
                <a:spcPct val="0"/>
              </a:spcBef>
            </a:pPr>
            <a:r>
              <a:rPr lang="en-US" b="true" sz="7020">
                <a:solidFill>
                  <a:srgbClr val="563C53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 FileGuardian App: Encryption, Decryption, and Hashing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DE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0521" y="3134877"/>
            <a:ext cx="12650973" cy="3933302"/>
          </a:xfrm>
          <a:custGeom>
            <a:avLst/>
            <a:gdLst/>
            <a:ahLst/>
            <a:cxnLst/>
            <a:rect r="r" b="b" t="t" l="l"/>
            <a:pathLst>
              <a:path h="3933302" w="12650973">
                <a:moveTo>
                  <a:pt x="0" y="0"/>
                </a:moveTo>
                <a:lnTo>
                  <a:pt x="12650973" y="0"/>
                </a:lnTo>
                <a:lnTo>
                  <a:pt x="12650973" y="3933303"/>
                </a:lnTo>
                <a:lnTo>
                  <a:pt x="0" y="3933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48637" y="-1448734"/>
            <a:ext cx="13246394" cy="13512988"/>
          </a:xfrm>
          <a:custGeom>
            <a:avLst/>
            <a:gdLst/>
            <a:ahLst/>
            <a:cxnLst/>
            <a:rect r="r" b="b" t="t" l="l"/>
            <a:pathLst>
              <a:path h="13512988" w="13246394">
                <a:moveTo>
                  <a:pt x="0" y="0"/>
                </a:moveTo>
                <a:lnTo>
                  <a:pt x="13246394" y="0"/>
                </a:lnTo>
                <a:lnTo>
                  <a:pt x="13246394" y="13512988"/>
                </a:lnTo>
                <a:lnTo>
                  <a:pt x="0" y="13512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92969" y="3794125"/>
            <a:ext cx="12302062" cy="260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44"/>
              </a:lnSpc>
              <a:spcBef>
                <a:spcPct val="0"/>
              </a:spcBef>
            </a:pPr>
            <a:r>
              <a:rPr lang="en-US" b="true" sz="8120">
                <a:solidFill>
                  <a:srgbClr val="EAECF1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Thank you for your attention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A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77200" y="2263454"/>
            <a:ext cx="14436942" cy="6356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7"/>
              </a:lnSpc>
            </a:pPr>
            <a:r>
              <a:rPr lang="en-US" sz="3612">
                <a:solidFill>
                  <a:srgbClr val="505961"/>
                </a:solidFill>
                <a:latin typeface="Montserrat"/>
                <a:ea typeface="Montserrat"/>
                <a:cs typeface="Montserrat"/>
                <a:sym typeface="Montserrat"/>
              </a:rPr>
              <a:t>The application will be a simple desktop tool for users to </a:t>
            </a:r>
            <a:r>
              <a:rPr lang="en-US" sz="3612" b="true">
                <a:solidFill>
                  <a:srgbClr val="50596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encrypt, decrypt</a:t>
            </a:r>
            <a:r>
              <a:rPr lang="en-US" sz="3612">
                <a:solidFill>
                  <a:srgbClr val="505961"/>
                </a:solidFill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lang="en-US" sz="3612" b="true">
                <a:solidFill>
                  <a:srgbClr val="50596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hash</a:t>
            </a:r>
            <a:r>
              <a:rPr lang="en-US" sz="3612">
                <a:solidFill>
                  <a:srgbClr val="505961"/>
                </a:solidFill>
                <a:latin typeface="Montserrat"/>
                <a:ea typeface="Montserrat"/>
                <a:cs typeface="Montserrat"/>
                <a:sym typeface="Montserrat"/>
              </a:rPr>
              <a:t> files securely.</a:t>
            </a:r>
          </a:p>
          <a:p>
            <a:pPr algn="l">
              <a:lnSpc>
                <a:spcPts val="5057"/>
              </a:lnSpc>
            </a:pPr>
            <a:r>
              <a:rPr lang="en-US" sz="3612">
                <a:solidFill>
                  <a:srgbClr val="505961"/>
                </a:solidFill>
                <a:latin typeface="Montserrat"/>
                <a:ea typeface="Montserrat"/>
                <a:cs typeface="Montserrat"/>
                <a:sym typeface="Montserrat"/>
              </a:rPr>
              <a:t>It will provide:</a:t>
            </a:r>
          </a:p>
          <a:p>
            <a:pPr algn="l" marL="779912" indent="-389956" lvl="1">
              <a:lnSpc>
                <a:spcPts val="5057"/>
              </a:lnSpc>
              <a:buFont typeface="Arial"/>
              <a:buChar char="•"/>
            </a:pPr>
            <a:r>
              <a:rPr lang="en-US" sz="3612">
                <a:solidFill>
                  <a:srgbClr val="505961"/>
                </a:solidFill>
                <a:latin typeface="Montserrat"/>
                <a:ea typeface="Montserrat"/>
                <a:cs typeface="Montserrat"/>
                <a:sym typeface="Montserrat"/>
              </a:rPr>
              <a:t>Easy file selection</a:t>
            </a:r>
          </a:p>
          <a:p>
            <a:pPr algn="l" marL="779912" indent="-389956" lvl="1">
              <a:lnSpc>
                <a:spcPts val="5057"/>
              </a:lnSpc>
              <a:buFont typeface="Arial"/>
              <a:buChar char="•"/>
            </a:pPr>
            <a:r>
              <a:rPr lang="en-US" sz="3612">
                <a:solidFill>
                  <a:srgbClr val="505961"/>
                </a:solidFill>
                <a:latin typeface="Montserrat"/>
                <a:ea typeface="Montserrat"/>
                <a:cs typeface="Montserrat"/>
                <a:sym typeface="Montserrat"/>
              </a:rPr>
              <a:t>Action choice (encrypt, decrypt, hash)</a:t>
            </a:r>
          </a:p>
          <a:p>
            <a:pPr algn="l" marL="779912" indent="-389956" lvl="1">
              <a:lnSpc>
                <a:spcPts val="5057"/>
              </a:lnSpc>
              <a:buFont typeface="Arial"/>
              <a:buChar char="•"/>
            </a:pPr>
            <a:r>
              <a:rPr lang="en-US" sz="3612">
                <a:solidFill>
                  <a:srgbClr val="505961"/>
                </a:solidFill>
                <a:latin typeface="Montserrat"/>
                <a:ea typeface="Montserrat"/>
                <a:cs typeface="Montserrat"/>
                <a:sym typeface="Montserrat"/>
              </a:rPr>
              <a:t>Password entry when needed</a:t>
            </a:r>
          </a:p>
          <a:p>
            <a:pPr algn="l" marL="779912" indent="-389956" lvl="1">
              <a:lnSpc>
                <a:spcPts val="5057"/>
              </a:lnSpc>
              <a:buFont typeface="Arial"/>
              <a:buChar char="•"/>
            </a:pPr>
            <a:r>
              <a:rPr lang="en-US" sz="3612">
                <a:solidFill>
                  <a:srgbClr val="505961"/>
                </a:solidFill>
                <a:latin typeface="Montserrat"/>
                <a:ea typeface="Montserrat"/>
                <a:cs typeface="Montserrat"/>
                <a:sym typeface="Montserrat"/>
              </a:rPr>
              <a:t>Success/error notifications</a:t>
            </a:r>
          </a:p>
          <a:p>
            <a:pPr algn="l" marL="779912" indent="-389956" lvl="1">
              <a:lnSpc>
                <a:spcPts val="5057"/>
              </a:lnSpc>
              <a:buFont typeface="Arial"/>
              <a:buChar char="•"/>
            </a:pPr>
            <a:r>
              <a:rPr lang="en-US" sz="3612">
                <a:solidFill>
                  <a:srgbClr val="505961"/>
                </a:solidFill>
                <a:latin typeface="Montserrat"/>
                <a:ea typeface="Montserrat"/>
                <a:cs typeface="Montserrat"/>
                <a:sym typeface="Montserrat"/>
              </a:rPr>
              <a:t>Automatic storage of processed files in organized folders</a:t>
            </a:r>
          </a:p>
          <a:p>
            <a:pPr algn="l" marL="779912" indent="-389956" lvl="1">
              <a:lnSpc>
                <a:spcPts val="5057"/>
              </a:lnSpc>
              <a:buFont typeface="Arial"/>
              <a:buChar char="•"/>
            </a:pPr>
            <a:r>
              <a:rPr lang="en-US" sz="3612">
                <a:solidFill>
                  <a:srgbClr val="505961"/>
                </a:solidFill>
                <a:latin typeface="Montserrat"/>
                <a:ea typeface="Montserrat"/>
                <a:cs typeface="Montserrat"/>
                <a:sym typeface="Montserrat"/>
              </a:rPr>
              <a:t>User Authentication(sign up &amp; log in)</a:t>
            </a:r>
          </a:p>
          <a:p>
            <a:pPr algn="l">
              <a:lnSpc>
                <a:spcPts val="5057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510570" y="8314745"/>
            <a:ext cx="1665424" cy="1274806"/>
          </a:xfrm>
          <a:custGeom>
            <a:avLst/>
            <a:gdLst/>
            <a:ahLst/>
            <a:cxnLst/>
            <a:rect r="r" b="b" t="t" l="l"/>
            <a:pathLst>
              <a:path h="1274806" w="1665424">
                <a:moveTo>
                  <a:pt x="0" y="0"/>
                </a:moveTo>
                <a:lnTo>
                  <a:pt x="1665425" y="0"/>
                </a:lnTo>
                <a:lnTo>
                  <a:pt x="1665425" y="1274807"/>
                </a:lnTo>
                <a:lnTo>
                  <a:pt x="0" y="1274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14142" y="627225"/>
            <a:ext cx="1744765" cy="1335538"/>
          </a:xfrm>
          <a:custGeom>
            <a:avLst/>
            <a:gdLst/>
            <a:ahLst/>
            <a:cxnLst/>
            <a:rect r="r" b="b" t="t" l="l"/>
            <a:pathLst>
              <a:path h="1335538" w="1744765">
                <a:moveTo>
                  <a:pt x="0" y="0"/>
                </a:moveTo>
                <a:lnTo>
                  <a:pt x="1744765" y="0"/>
                </a:lnTo>
                <a:lnTo>
                  <a:pt x="1744765" y="1335539"/>
                </a:lnTo>
                <a:lnTo>
                  <a:pt x="0" y="13355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25076" y="234387"/>
            <a:ext cx="1136886" cy="1136886"/>
          </a:xfrm>
          <a:custGeom>
            <a:avLst/>
            <a:gdLst/>
            <a:ahLst/>
            <a:cxnLst/>
            <a:rect r="r" b="b" t="t" l="l"/>
            <a:pathLst>
              <a:path h="1136886" w="1136886">
                <a:moveTo>
                  <a:pt x="0" y="0"/>
                </a:moveTo>
                <a:lnTo>
                  <a:pt x="1136886" y="0"/>
                </a:lnTo>
                <a:lnTo>
                  <a:pt x="1136886" y="1136886"/>
                </a:lnTo>
                <a:lnTo>
                  <a:pt x="0" y="11368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04695" y="717105"/>
            <a:ext cx="11206741" cy="1245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24"/>
              </a:lnSpc>
              <a:spcBef>
                <a:spcPct val="0"/>
              </a:spcBef>
            </a:pPr>
            <a:r>
              <a:rPr lang="en-US" b="true" sz="7520">
                <a:solidFill>
                  <a:srgbClr val="6D546A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Design of the Application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A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922308"/>
            <a:ext cx="16217706" cy="1229389"/>
            <a:chOff x="0" y="0"/>
            <a:chExt cx="21623609" cy="163918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997811" y="87458"/>
              <a:ext cx="20625798" cy="1551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true">
                  <a:solidFill>
                    <a:srgbClr val="54545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User Interface (UI):</a:t>
              </a:r>
              <a:r>
                <a:rPr lang="en-US" sz="3399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Displays buttons and fields for user interactions. Built with Tkinter.</a:t>
              </a:r>
            </a:p>
          </p:txBody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93244" cy="893244"/>
            </a:xfrm>
            <a:custGeom>
              <a:avLst/>
              <a:gdLst/>
              <a:ahLst/>
              <a:cxnLst/>
              <a:rect r="r" b="b" t="t" l="l"/>
              <a:pathLst>
                <a:path h="893244" w="893244">
                  <a:moveTo>
                    <a:pt x="0" y="0"/>
                  </a:moveTo>
                  <a:lnTo>
                    <a:pt x="893244" y="0"/>
                  </a:lnTo>
                  <a:lnTo>
                    <a:pt x="893244" y="893244"/>
                  </a:lnTo>
                  <a:lnTo>
                    <a:pt x="0" y="8932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4289633"/>
            <a:ext cx="16230600" cy="669933"/>
            <a:chOff x="0" y="0"/>
            <a:chExt cx="21640800" cy="89324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015002" y="57734"/>
              <a:ext cx="20625798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true">
                  <a:solidFill>
                    <a:srgbClr val="54545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File Handler:</a:t>
              </a:r>
              <a:r>
                <a:rPr lang="en-US" sz="3399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Loads and saves files selected by the user.</a:t>
              </a:r>
            </a:p>
          </p:txBody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93244" cy="893244"/>
            </a:xfrm>
            <a:custGeom>
              <a:avLst/>
              <a:gdLst/>
              <a:ahLst/>
              <a:cxnLst/>
              <a:rect r="r" b="b" t="t" l="l"/>
              <a:pathLst>
                <a:path h="893244" w="893244">
                  <a:moveTo>
                    <a:pt x="0" y="0"/>
                  </a:moveTo>
                  <a:lnTo>
                    <a:pt x="893244" y="0"/>
                  </a:lnTo>
                  <a:lnTo>
                    <a:pt x="893244" y="893244"/>
                  </a:lnTo>
                  <a:lnTo>
                    <a:pt x="0" y="8932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6384964"/>
            <a:ext cx="16230600" cy="1176871"/>
            <a:chOff x="0" y="0"/>
            <a:chExt cx="21640800" cy="156916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1015002" y="17433"/>
              <a:ext cx="20625798" cy="1551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true">
                  <a:solidFill>
                    <a:srgbClr val="54545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Encryption Module:</a:t>
              </a:r>
              <a:r>
                <a:rPr lang="en-US" sz="3399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Encrypts and decrypts files using the Cryptography library.</a:t>
              </a:r>
            </a:p>
          </p:txBody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93244" cy="893244"/>
            </a:xfrm>
            <a:custGeom>
              <a:avLst/>
              <a:gdLst/>
              <a:ahLst/>
              <a:cxnLst/>
              <a:rect r="r" b="b" t="t" l="l"/>
              <a:pathLst>
                <a:path h="893244" w="893244">
                  <a:moveTo>
                    <a:pt x="0" y="0"/>
                  </a:moveTo>
                  <a:lnTo>
                    <a:pt x="893244" y="0"/>
                  </a:lnTo>
                  <a:lnTo>
                    <a:pt x="893244" y="893244"/>
                  </a:lnTo>
                  <a:lnTo>
                    <a:pt x="0" y="8932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7695185"/>
            <a:ext cx="16230600" cy="669933"/>
            <a:chOff x="0" y="0"/>
            <a:chExt cx="21640800" cy="893244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1015002" y="-5766"/>
              <a:ext cx="20625798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true">
                  <a:solidFill>
                    <a:srgbClr val="54545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Hashing Module:</a:t>
              </a:r>
              <a:r>
                <a:rPr lang="en-US" sz="3399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Computes SHA-256 hashes of files.</a:t>
              </a:r>
            </a:p>
          </p:txBody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93244" cy="893244"/>
            </a:xfrm>
            <a:custGeom>
              <a:avLst/>
              <a:gdLst/>
              <a:ahLst/>
              <a:cxnLst/>
              <a:rect r="r" b="b" t="t" l="l"/>
              <a:pathLst>
                <a:path h="893244" w="893244">
                  <a:moveTo>
                    <a:pt x="0" y="0"/>
                  </a:moveTo>
                  <a:lnTo>
                    <a:pt x="893244" y="0"/>
                  </a:lnTo>
                  <a:lnTo>
                    <a:pt x="893244" y="893244"/>
                  </a:lnTo>
                  <a:lnTo>
                    <a:pt x="0" y="8932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28700" y="8498469"/>
            <a:ext cx="16230600" cy="1159472"/>
            <a:chOff x="0" y="0"/>
            <a:chExt cx="21640800" cy="154596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1015002" y="-5766"/>
              <a:ext cx="20625798" cy="1551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true">
                  <a:solidFill>
                    <a:srgbClr val="54545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Storage Manager:</a:t>
              </a:r>
              <a:r>
                <a:rPr lang="en-US" sz="3399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Saves processed files into proper folders (encrypted, decrypted, hashes)..</a:t>
              </a:r>
            </a:p>
          </p:txBody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93244" cy="893244"/>
            </a:xfrm>
            <a:custGeom>
              <a:avLst/>
              <a:gdLst/>
              <a:ahLst/>
              <a:cxnLst/>
              <a:rect r="r" b="b" t="t" l="l"/>
              <a:pathLst>
                <a:path h="893244" w="893244">
                  <a:moveTo>
                    <a:pt x="0" y="0"/>
                  </a:moveTo>
                  <a:lnTo>
                    <a:pt x="893244" y="0"/>
                  </a:lnTo>
                  <a:lnTo>
                    <a:pt x="893244" y="893244"/>
                  </a:lnTo>
                  <a:lnTo>
                    <a:pt x="0" y="8932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028700" y="5092916"/>
            <a:ext cx="15955697" cy="1158698"/>
            <a:chOff x="0" y="0"/>
            <a:chExt cx="21274262" cy="1544931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997811" y="-6798"/>
              <a:ext cx="20276452" cy="1551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true">
                  <a:solidFill>
                    <a:srgbClr val="54545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Authentication Module:</a:t>
              </a:r>
              <a:r>
                <a:rPr lang="en-US" sz="3399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Manages user registration and login. It securely saves credentials in a users.json file, using password hashing.</a:t>
              </a:r>
            </a:p>
          </p:txBody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78115" cy="878115"/>
            </a:xfrm>
            <a:custGeom>
              <a:avLst/>
              <a:gdLst/>
              <a:ahLst/>
              <a:cxnLst/>
              <a:rect r="r" b="b" t="t" l="l"/>
              <a:pathLst>
                <a:path h="878115" w="878115">
                  <a:moveTo>
                    <a:pt x="0" y="0"/>
                  </a:moveTo>
                  <a:lnTo>
                    <a:pt x="878115" y="0"/>
                  </a:lnTo>
                  <a:lnTo>
                    <a:pt x="878115" y="878115"/>
                  </a:lnTo>
                  <a:lnTo>
                    <a:pt x="0" y="878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2876946" y="1173321"/>
            <a:ext cx="1144488" cy="1101637"/>
          </a:xfrm>
          <a:custGeom>
            <a:avLst/>
            <a:gdLst/>
            <a:ahLst/>
            <a:cxnLst/>
            <a:rect r="r" b="b" t="t" l="l"/>
            <a:pathLst>
              <a:path h="1101637" w="1144488">
                <a:moveTo>
                  <a:pt x="0" y="0"/>
                </a:moveTo>
                <a:lnTo>
                  <a:pt x="1144487" y="0"/>
                </a:lnTo>
                <a:lnTo>
                  <a:pt x="1144487" y="1101637"/>
                </a:lnTo>
                <a:lnTo>
                  <a:pt x="0" y="11016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933295" y="1134290"/>
            <a:ext cx="1436760" cy="770954"/>
          </a:xfrm>
          <a:custGeom>
            <a:avLst/>
            <a:gdLst/>
            <a:ahLst/>
            <a:cxnLst/>
            <a:rect r="r" b="b" t="t" l="l"/>
            <a:pathLst>
              <a:path h="770954" w="1436760">
                <a:moveTo>
                  <a:pt x="0" y="0"/>
                </a:moveTo>
                <a:lnTo>
                  <a:pt x="1436760" y="0"/>
                </a:lnTo>
                <a:lnTo>
                  <a:pt x="1436760" y="770954"/>
                </a:lnTo>
                <a:lnTo>
                  <a:pt x="0" y="7709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266" t="0" r="-1266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671548" y="-226610"/>
            <a:ext cx="3666224" cy="3740010"/>
          </a:xfrm>
          <a:custGeom>
            <a:avLst/>
            <a:gdLst/>
            <a:ahLst/>
            <a:cxnLst/>
            <a:rect r="r" b="b" t="t" l="l"/>
            <a:pathLst>
              <a:path h="3740010" w="3666224">
                <a:moveTo>
                  <a:pt x="0" y="0"/>
                </a:moveTo>
                <a:lnTo>
                  <a:pt x="3666224" y="0"/>
                </a:lnTo>
                <a:lnTo>
                  <a:pt x="3666224" y="3740010"/>
                </a:lnTo>
                <a:lnTo>
                  <a:pt x="0" y="37400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5504660" y="1201896"/>
            <a:ext cx="7844825" cy="119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82"/>
              </a:lnSpc>
              <a:spcBef>
                <a:spcPct val="0"/>
              </a:spcBef>
            </a:pPr>
            <a:r>
              <a:rPr lang="en-US" b="true" sz="7235">
                <a:solidFill>
                  <a:srgbClr val="563C53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The Components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A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3155" y="2691729"/>
            <a:ext cx="6051317" cy="921234"/>
            <a:chOff x="0" y="0"/>
            <a:chExt cx="8068423" cy="122831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14300" y="-47625"/>
              <a:ext cx="7954123" cy="9479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279"/>
                </a:lnSpc>
                <a:spcBef>
                  <a:spcPct val="0"/>
                </a:spcBef>
              </a:pPr>
              <a:r>
                <a:rPr lang="en-US" b="true" sz="4399">
                  <a:solidFill>
                    <a:srgbClr val="545454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Unauthenticated User</a:t>
              </a:r>
            </a:p>
          </p:txBody>
        </p:sp>
        <p:sp>
          <p:nvSpPr>
            <p:cNvPr name="Freeform 4" id="4"/>
            <p:cNvSpPr/>
            <p:nvPr/>
          </p:nvSpPr>
          <p:spPr>
            <a:xfrm flipH="false" flipV="false" rot="-10800000">
              <a:off x="0" y="688744"/>
              <a:ext cx="8068423" cy="539568"/>
            </a:xfrm>
            <a:custGeom>
              <a:avLst/>
              <a:gdLst/>
              <a:ahLst/>
              <a:cxnLst/>
              <a:rect r="r" b="b" t="t" l="l"/>
              <a:pathLst>
                <a:path h="539568" w="8068423">
                  <a:moveTo>
                    <a:pt x="0" y="0"/>
                  </a:moveTo>
                  <a:lnTo>
                    <a:pt x="8068423" y="0"/>
                  </a:lnTo>
                  <a:lnTo>
                    <a:pt x="8068423" y="539568"/>
                  </a:lnTo>
                  <a:lnTo>
                    <a:pt x="0" y="5395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964359" y="4746505"/>
            <a:ext cx="5965592" cy="921234"/>
            <a:chOff x="0" y="0"/>
            <a:chExt cx="7954123" cy="122831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47625"/>
              <a:ext cx="7954123" cy="9479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280"/>
                </a:lnSpc>
                <a:spcBef>
                  <a:spcPct val="0"/>
                </a:spcBef>
              </a:pPr>
              <a:r>
                <a:rPr lang="en-US" b="true" sz="4400">
                  <a:solidFill>
                    <a:srgbClr val="545454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Authenticated User</a:t>
              </a:r>
            </a:p>
          </p:txBody>
        </p:sp>
        <p:sp>
          <p:nvSpPr>
            <p:cNvPr name="Freeform 7" id="7"/>
            <p:cNvSpPr/>
            <p:nvPr/>
          </p:nvSpPr>
          <p:spPr>
            <a:xfrm flipH="false" flipV="false" rot="-10800000">
              <a:off x="240328" y="736175"/>
              <a:ext cx="7359167" cy="492137"/>
            </a:xfrm>
            <a:custGeom>
              <a:avLst/>
              <a:gdLst/>
              <a:ahLst/>
              <a:cxnLst/>
              <a:rect r="r" b="b" t="t" l="l"/>
              <a:pathLst>
                <a:path h="492137" w="7359167">
                  <a:moveTo>
                    <a:pt x="0" y="0"/>
                  </a:moveTo>
                  <a:lnTo>
                    <a:pt x="7359167" y="0"/>
                  </a:lnTo>
                  <a:lnTo>
                    <a:pt x="7359167" y="492137"/>
                  </a:lnTo>
                  <a:lnTo>
                    <a:pt x="0" y="4921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2563835" y="7660282"/>
            <a:ext cx="14897796" cy="1321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30891" indent="-415445" lvl="1">
              <a:lnSpc>
                <a:spcPts val="5387"/>
              </a:lnSpc>
              <a:buFont typeface="Arial"/>
              <a:buChar char="•"/>
            </a:pPr>
            <a:r>
              <a:rPr lang="en-US" sz="3848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Grant or deny access based on authentication.</a:t>
            </a:r>
          </a:p>
          <a:p>
            <a:pPr algn="just" marL="830891" indent="-415445" lvl="1">
              <a:lnSpc>
                <a:spcPts val="5387"/>
              </a:lnSpc>
              <a:buFont typeface="Arial"/>
              <a:buChar char="•"/>
            </a:pPr>
            <a:r>
              <a:rPr lang="en-US" sz="3848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Executes the selected action and saves results securely.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223155" y="6803032"/>
            <a:ext cx="5979880" cy="1003425"/>
            <a:chOff x="0" y="0"/>
            <a:chExt cx="7973173" cy="133790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19050" y="-47625"/>
              <a:ext cx="7954123" cy="9479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280"/>
                </a:lnSpc>
                <a:spcBef>
                  <a:spcPct val="0"/>
                </a:spcBef>
              </a:pPr>
              <a:r>
                <a:rPr lang="en-US" b="true" sz="4400">
                  <a:solidFill>
                    <a:srgbClr val="545454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System (Application)</a:t>
              </a:r>
            </a:p>
          </p:txBody>
        </p:sp>
        <p:sp>
          <p:nvSpPr>
            <p:cNvPr name="Freeform 11" id="11"/>
            <p:cNvSpPr/>
            <p:nvPr/>
          </p:nvSpPr>
          <p:spPr>
            <a:xfrm flipH="false" flipV="false" rot="-10800000">
              <a:off x="0" y="823042"/>
              <a:ext cx="7698924" cy="514858"/>
            </a:xfrm>
            <a:custGeom>
              <a:avLst/>
              <a:gdLst/>
              <a:ahLst/>
              <a:cxnLst/>
              <a:rect r="r" b="b" t="t" l="l"/>
              <a:pathLst>
                <a:path h="514858" w="7698924">
                  <a:moveTo>
                    <a:pt x="0" y="0"/>
                  </a:moveTo>
                  <a:lnTo>
                    <a:pt x="7698924" y="0"/>
                  </a:lnTo>
                  <a:lnTo>
                    <a:pt x="7698924" y="514859"/>
                  </a:lnTo>
                  <a:lnTo>
                    <a:pt x="0" y="5148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103067" y="920845"/>
            <a:ext cx="1436760" cy="770954"/>
          </a:xfrm>
          <a:custGeom>
            <a:avLst/>
            <a:gdLst/>
            <a:ahLst/>
            <a:cxnLst/>
            <a:rect r="r" b="b" t="t" l="l"/>
            <a:pathLst>
              <a:path h="770954" w="1436760">
                <a:moveTo>
                  <a:pt x="0" y="0"/>
                </a:moveTo>
                <a:lnTo>
                  <a:pt x="1436760" y="0"/>
                </a:lnTo>
                <a:lnTo>
                  <a:pt x="1436760" y="770954"/>
                </a:lnTo>
                <a:lnTo>
                  <a:pt x="0" y="7709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66" t="0" r="-1266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58681" y="-440055"/>
            <a:ext cx="3666224" cy="3740010"/>
          </a:xfrm>
          <a:custGeom>
            <a:avLst/>
            <a:gdLst/>
            <a:ahLst/>
            <a:cxnLst/>
            <a:rect r="r" b="b" t="t" l="l"/>
            <a:pathLst>
              <a:path h="3740010" w="3666224">
                <a:moveTo>
                  <a:pt x="0" y="0"/>
                </a:moveTo>
                <a:lnTo>
                  <a:pt x="3666224" y="0"/>
                </a:lnTo>
                <a:lnTo>
                  <a:pt x="3666224" y="3740009"/>
                </a:lnTo>
                <a:lnTo>
                  <a:pt x="0" y="37400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130864" y="1222185"/>
            <a:ext cx="816291" cy="816291"/>
          </a:xfrm>
          <a:custGeom>
            <a:avLst/>
            <a:gdLst/>
            <a:ahLst/>
            <a:cxnLst/>
            <a:rect r="r" b="b" t="t" l="l"/>
            <a:pathLst>
              <a:path h="816291" w="816291">
                <a:moveTo>
                  <a:pt x="0" y="0"/>
                </a:moveTo>
                <a:lnTo>
                  <a:pt x="816291" y="0"/>
                </a:lnTo>
                <a:lnTo>
                  <a:pt x="816291" y="816291"/>
                </a:lnTo>
                <a:lnTo>
                  <a:pt x="0" y="8162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563835" y="3546288"/>
            <a:ext cx="7149161" cy="647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87"/>
              </a:lnSpc>
            </a:pPr>
            <a:r>
              <a:rPr lang="en-US" sz="3848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Can only sign up or log in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489035" y="5601064"/>
            <a:ext cx="14972596" cy="647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87"/>
              </a:lnSpc>
            </a:pPr>
            <a:r>
              <a:rPr lang="en-US" sz="3848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Can encrypt, decrypt, hash files, and view the output folders.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74431" y="988451"/>
            <a:ext cx="2675786" cy="119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82"/>
              </a:lnSpc>
              <a:spcBef>
                <a:spcPct val="0"/>
              </a:spcBef>
            </a:pPr>
            <a:r>
              <a:rPr lang="en-US" b="true" sz="7235">
                <a:solidFill>
                  <a:srgbClr val="563C53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Roles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A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82896" y="3055784"/>
            <a:ext cx="478066" cy="478066"/>
          </a:xfrm>
          <a:custGeom>
            <a:avLst/>
            <a:gdLst/>
            <a:ahLst/>
            <a:cxnLst/>
            <a:rect r="r" b="b" t="t" l="l"/>
            <a:pathLst>
              <a:path h="478066" w="478066">
                <a:moveTo>
                  <a:pt x="0" y="0"/>
                </a:moveTo>
                <a:lnTo>
                  <a:pt x="478066" y="0"/>
                </a:lnTo>
                <a:lnTo>
                  <a:pt x="478066" y="478066"/>
                </a:lnTo>
                <a:lnTo>
                  <a:pt x="0" y="4780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58497" y="2999618"/>
            <a:ext cx="7831792" cy="5033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563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Decryption Workflow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User logs in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Clicks "Decrypt File"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Sel</a:t>
            </a:r>
            <a:r>
              <a:rPr lang="en-US" sz="3200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ects encrypted file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Enters the same password that was used for encryption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File is decrypted and saved in decrypted_files/</a:t>
            </a:r>
          </a:p>
          <a:p>
            <a:pPr algn="l">
              <a:lnSpc>
                <a:spcPts val="448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644726" y="3055784"/>
            <a:ext cx="8499274" cy="4976495"/>
            <a:chOff x="0" y="0"/>
            <a:chExt cx="11332365" cy="663532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617950" y="-57150"/>
              <a:ext cx="10714415" cy="66924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563C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3200" b="true">
                  <a:solidFill>
                    <a:srgbClr val="563C53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Encryption Workflow</a:t>
              </a:r>
            </a:p>
            <a:p>
              <a:pPr algn="l" marL="690881" indent="-345440" lvl="1">
                <a:lnSpc>
                  <a:spcPts val="4480"/>
                </a:lnSpc>
                <a:buAutoNum type="arabicPeriod" startAt="1"/>
              </a:pPr>
              <a:r>
                <a:rPr lang="en-US" sz="3200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 logs in</a:t>
              </a:r>
            </a:p>
            <a:p>
              <a:pPr algn="l" marL="690881" indent="-345440" lvl="1">
                <a:lnSpc>
                  <a:spcPts val="4480"/>
                </a:lnSpc>
                <a:buAutoNum type="arabicPeriod" startAt="1"/>
              </a:pPr>
              <a:r>
                <a:rPr lang="en-US" sz="3200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Clicks "Encrypt File"</a:t>
              </a:r>
            </a:p>
            <a:p>
              <a:pPr algn="l" marL="690881" indent="-345440" lvl="1">
                <a:lnSpc>
                  <a:spcPts val="4480"/>
                </a:lnSpc>
                <a:buAutoNum type="arabicPeriod" startAt="1"/>
              </a:pPr>
              <a:r>
                <a:rPr lang="en-US" sz="3200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Chooses a file</a:t>
              </a:r>
            </a:p>
            <a:p>
              <a:pPr algn="l" marL="690881" indent="-345440" lvl="1">
                <a:lnSpc>
                  <a:spcPts val="4480"/>
                </a:lnSpc>
                <a:buAutoNum type="arabicPeriod" startAt="1"/>
              </a:pPr>
              <a:r>
                <a:rPr lang="en-US" sz="3200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Enters a password(used to derive encryption key)</a:t>
              </a:r>
            </a:p>
            <a:p>
              <a:pPr algn="l" marL="690881" indent="-345440" lvl="1">
                <a:lnSpc>
                  <a:spcPts val="4480"/>
                </a:lnSpc>
                <a:buAutoNum type="arabicPeriod" startAt="1"/>
              </a:pPr>
              <a:r>
                <a:rPr lang="en-US" sz="3200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File is encrypted and saved in encrypted_files/</a:t>
              </a:r>
            </a:p>
            <a:p>
              <a:pPr algn="l">
                <a:lnSpc>
                  <a:spcPts val="4480"/>
                </a:lnSpc>
              </a:pPr>
            </a:p>
          </p:txBody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17950" cy="617950"/>
            </a:xfrm>
            <a:custGeom>
              <a:avLst/>
              <a:gdLst/>
              <a:ahLst/>
              <a:cxnLst/>
              <a:rect r="r" b="b" t="t" l="l"/>
              <a:pathLst>
                <a:path h="617950" w="617950">
                  <a:moveTo>
                    <a:pt x="0" y="0"/>
                  </a:moveTo>
                  <a:lnTo>
                    <a:pt x="617950" y="0"/>
                  </a:lnTo>
                  <a:lnTo>
                    <a:pt x="617950" y="617950"/>
                  </a:lnTo>
                  <a:lnTo>
                    <a:pt x="0" y="617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4357505" y="-499786"/>
            <a:ext cx="13283562" cy="3740010"/>
            <a:chOff x="0" y="0"/>
            <a:chExt cx="17711416" cy="49866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486309" y="1979370"/>
              <a:ext cx="1915680" cy="1027939"/>
            </a:xfrm>
            <a:custGeom>
              <a:avLst/>
              <a:gdLst/>
              <a:ahLst/>
              <a:cxnLst/>
              <a:rect r="r" b="b" t="t" l="l"/>
              <a:pathLst>
                <a:path h="1027939" w="1915680">
                  <a:moveTo>
                    <a:pt x="0" y="0"/>
                  </a:moveTo>
                  <a:lnTo>
                    <a:pt x="1915680" y="0"/>
                  </a:lnTo>
                  <a:lnTo>
                    <a:pt x="1915680" y="1027939"/>
                  </a:lnTo>
                  <a:lnTo>
                    <a:pt x="0" y="10279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266" t="0" r="-1266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-110881">
              <a:off x="9446394" y="1869356"/>
              <a:ext cx="1398558" cy="1324167"/>
            </a:xfrm>
            <a:custGeom>
              <a:avLst/>
              <a:gdLst/>
              <a:ahLst/>
              <a:cxnLst/>
              <a:rect r="r" b="b" t="t" l="l"/>
              <a:pathLst>
                <a:path h="1324167" w="1398558">
                  <a:moveTo>
                    <a:pt x="0" y="0"/>
                  </a:moveTo>
                  <a:lnTo>
                    <a:pt x="1398558" y="0"/>
                  </a:lnTo>
                  <a:lnTo>
                    <a:pt x="1398558" y="1324167"/>
                  </a:lnTo>
                  <a:lnTo>
                    <a:pt x="0" y="13241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54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88299" cy="4986680"/>
            </a:xfrm>
            <a:custGeom>
              <a:avLst/>
              <a:gdLst/>
              <a:ahLst/>
              <a:cxnLst/>
              <a:rect r="r" b="b" t="t" l="l"/>
              <a:pathLst>
                <a:path h="4986680" w="4888299">
                  <a:moveTo>
                    <a:pt x="0" y="0"/>
                  </a:moveTo>
                  <a:lnTo>
                    <a:pt x="4888299" y="0"/>
                  </a:lnTo>
                  <a:lnTo>
                    <a:pt x="4888299" y="4986680"/>
                  </a:lnTo>
                  <a:lnTo>
                    <a:pt x="0" y="49866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2120099" y="2180046"/>
              <a:ext cx="15591317" cy="15688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682"/>
                </a:lnSpc>
                <a:spcBef>
                  <a:spcPct val="0"/>
                </a:spcBef>
              </a:pPr>
              <a:r>
                <a:rPr lang="en-US" b="true" sz="7235">
                  <a:solidFill>
                    <a:srgbClr val="563C53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Working Flows 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A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8896" y="3563126"/>
            <a:ext cx="7765104" cy="3514382"/>
            <a:chOff x="0" y="0"/>
            <a:chExt cx="10353471" cy="468584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654348" y="-66675"/>
              <a:ext cx="9699124" cy="47525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43"/>
                </a:lnSpc>
              </a:pPr>
              <a:r>
                <a:rPr lang="en-US" sz="3388">
                  <a:solidFill>
                    <a:srgbClr val="563C5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3388" b="true">
                  <a:solidFill>
                    <a:srgbClr val="563C53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Hashing Workflow</a:t>
              </a:r>
            </a:p>
            <a:p>
              <a:pPr algn="l" marL="731574" indent="-365787" lvl="1">
                <a:lnSpc>
                  <a:spcPts val="4743"/>
                </a:lnSpc>
                <a:buAutoNum type="arabicPeriod" startAt="1"/>
              </a:pPr>
              <a:r>
                <a:rPr lang="en-US" sz="3388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 logs in</a:t>
              </a:r>
            </a:p>
            <a:p>
              <a:pPr algn="l" marL="731574" indent="-365787" lvl="1">
                <a:lnSpc>
                  <a:spcPts val="4743"/>
                </a:lnSpc>
                <a:buAutoNum type="arabicPeriod" startAt="1"/>
              </a:pPr>
              <a:r>
                <a:rPr lang="en-US" sz="3388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Clicks "Hash File"</a:t>
              </a:r>
            </a:p>
            <a:p>
              <a:pPr algn="l" marL="731574" indent="-365787" lvl="1">
                <a:lnSpc>
                  <a:spcPts val="4743"/>
                </a:lnSpc>
                <a:buAutoNum type="arabicPeriod" startAt="1"/>
              </a:pPr>
              <a:r>
                <a:rPr lang="en-US" sz="3388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Selects file</a:t>
              </a:r>
            </a:p>
            <a:p>
              <a:pPr algn="l" marL="731574" indent="-365787" lvl="1">
                <a:lnSpc>
                  <a:spcPts val="4743"/>
                </a:lnSpc>
                <a:buAutoNum type="arabicPeriod" startAt="1"/>
              </a:pPr>
              <a:r>
                <a:rPr lang="en-US" sz="3388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SHA-256 hash is calculated and saved in hashes/</a:t>
              </a:r>
            </a:p>
          </p:txBody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54348" cy="654348"/>
            </a:xfrm>
            <a:custGeom>
              <a:avLst/>
              <a:gdLst/>
              <a:ahLst/>
              <a:cxnLst/>
              <a:rect r="r" b="b" t="t" l="l"/>
              <a:pathLst>
                <a:path h="654348" w="654348">
                  <a:moveTo>
                    <a:pt x="0" y="0"/>
                  </a:moveTo>
                  <a:lnTo>
                    <a:pt x="654348" y="0"/>
                  </a:lnTo>
                  <a:lnTo>
                    <a:pt x="654348" y="654348"/>
                  </a:lnTo>
                  <a:lnTo>
                    <a:pt x="0" y="654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8760026" y="3563126"/>
            <a:ext cx="8499274" cy="4414520"/>
            <a:chOff x="0" y="0"/>
            <a:chExt cx="11332365" cy="588602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617950" y="-57150"/>
              <a:ext cx="10714415" cy="5943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50596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</a:t>
              </a:r>
              <a:r>
                <a:rPr lang="en-US" sz="3200" b="true">
                  <a:solidFill>
                    <a:srgbClr val="563C53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User Management Workflow</a:t>
              </a:r>
            </a:p>
            <a:p>
              <a:pPr algn="l" marL="690881" indent="-345440" lvl="1">
                <a:lnSpc>
                  <a:spcPts val="4480"/>
                </a:lnSpc>
                <a:buFont typeface="Arial"/>
                <a:buChar char="•"/>
              </a:pPr>
              <a:r>
                <a:rPr lang="en-US" sz="3200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Sign up:</a:t>
              </a:r>
            </a:p>
            <a:p>
              <a:pPr algn="l" marL="1381761" indent="-460587" lvl="2">
                <a:lnSpc>
                  <a:spcPts val="4480"/>
                </a:lnSpc>
                <a:buFont typeface="Arial"/>
                <a:buChar char="⚬"/>
              </a:pPr>
              <a:r>
                <a:rPr lang="en-US" sz="3200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New username and password that’s turned into a hash.</a:t>
              </a:r>
            </a:p>
            <a:p>
              <a:pPr algn="l" marL="690881" indent="-345440" lvl="1">
                <a:lnSpc>
                  <a:spcPts val="4480"/>
                </a:lnSpc>
                <a:buFont typeface="Arial"/>
                <a:buChar char="•"/>
              </a:pPr>
              <a:r>
                <a:rPr lang="en-US" sz="3200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Login:</a:t>
              </a:r>
            </a:p>
            <a:p>
              <a:pPr algn="l" marL="1381761" indent="-460587" lvl="2">
                <a:lnSpc>
                  <a:spcPts val="4480"/>
                </a:lnSpc>
                <a:buFont typeface="Arial"/>
                <a:buChar char="⚬"/>
              </a:pPr>
              <a:r>
                <a:rPr lang="en-US" sz="3200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Input checked against stored hash.</a:t>
              </a:r>
            </a:p>
            <a:p>
              <a:pPr algn="l">
                <a:lnSpc>
                  <a:spcPts val="4480"/>
                </a:lnSpc>
              </a:pPr>
            </a:p>
          </p:txBody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7950" cy="617950"/>
            </a:xfrm>
            <a:custGeom>
              <a:avLst/>
              <a:gdLst/>
              <a:ahLst/>
              <a:cxnLst/>
              <a:rect r="r" b="b" t="t" l="l"/>
              <a:pathLst>
                <a:path h="617950" w="617950">
                  <a:moveTo>
                    <a:pt x="0" y="0"/>
                  </a:moveTo>
                  <a:lnTo>
                    <a:pt x="617950" y="0"/>
                  </a:lnTo>
                  <a:lnTo>
                    <a:pt x="617950" y="617950"/>
                  </a:lnTo>
                  <a:lnTo>
                    <a:pt x="0" y="617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357505" y="-499786"/>
            <a:ext cx="13283562" cy="3740010"/>
            <a:chOff x="0" y="0"/>
            <a:chExt cx="17711416" cy="49866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486309" y="1979370"/>
              <a:ext cx="1915680" cy="1027939"/>
            </a:xfrm>
            <a:custGeom>
              <a:avLst/>
              <a:gdLst/>
              <a:ahLst/>
              <a:cxnLst/>
              <a:rect r="r" b="b" t="t" l="l"/>
              <a:pathLst>
                <a:path h="1027939" w="1915680">
                  <a:moveTo>
                    <a:pt x="0" y="0"/>
                  </a:moveTo>
                  <a:lnTo>
                    <a:pt x="1915680" y="0"/>
                  </a:lnTo>
                  <a:lnTo>
                    <a:pt x="1915680" y="1027939"/>
                  </a:lnTo>
                  <a:lnTo>
                    <a:pt x="0" y="10279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266" t="0" r="-1266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110881">
              <a:off x="9446394" y="1869356"/>
              <a:ext cx="1398558" cy="1324167"/>
            </a:xfrm>
            <a:custGeom>
              <a:avLst/>
              <a:gdLst/>
              <a:ahLst/>
              <a:cxnLst/>
              <a:rect r="r" b="b" t="t" l="l"/>
              <a:pathLst>
                <a:path h="1324167" w="1398558">
                  <a:moveTo>
                    <a:pt x="0" y="0"/>
                  </a:moveTo>
                  <a:lnTo>
                    <a:pt x="1398558" y="0"/>
                  </a:lnTo>
                  <a:lnTo>
                    <a:pt x="1398558" y="1324167"/>
                  </a:lnTo>
                  <a:lnTo>
                    <a:pt x="0" y="13241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54000"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888299" cy="4986680"/>
            </a:xfrm>
            <a:custGeom>
              <a:avLst/>
              <a:gdLst/>
              <a:ahLst/>
              <a:cxnLst/>
              <a:rect r="r" b="b" t="t" l="l"/>
              <a:pathLst>
                <a:path h="4986680" w="4888299">
                  <a:moveTo>
                    <a:pt x="0" y="0"/>
                  </a:moveTo>
                  <a:lnTo>
                    <a:pt x="4888299" y="0"/>
                  </a:lnTo>
                  <a:lnTo>
                    <a:pt x="4888299" y="4986680"/>
                  </a:lnTo>
                  <a:lnTo>
                    <a:pt x="0" y="49866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2120099" y="2180046"/>
              <a:ext cx="15591317" cy="15688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682"/>
                </a:lnSpc>
                <a:spcBef>
                  <a:spcPct val="0"/>
                </a:spcBef>
              </a:pPr>
              <a:r>
                <a:rPr lang="en-US" b="true" sz="7235">
                  <a:solidFill>
                    <a:srgbClr val="563C53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Working Flows 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A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28760" y="519595"/>
            <a:ext cx="1015002" cy="1124156"/>
          </a:xfrm>
          <a:custGeom>
            <a:avLst/>
            <a:gdLst/>
            <a:ahLst/>
            <a:cxnLst/>
            <a:rect r="r" b="b" t="t" l="l"/>
            <a:pathLst>
              <a:path h="1124156" w="1015002">
                <a:moveTo>
                  <a:pt x="0" y="0"/>
                </a:moveTo>
                <a:lnTo>
                  <a:pt x="1015002" y="0"/>
                </a:lnTo>
                <a:lnTo>
                  <a:pt x="1015002" y="1124155"/>
                </a:lnTo>
                <a:lnTo>
                  <a:pt x="0" y="11241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74452" y="2437413"/>
            <a:ext cx="7943328" cy="487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b="true">
                <a:solidFill>
                  <a:srgbClr val="77818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</a:t>
            </a:r>
            <a:r>
              <a:rPr lang="en-US" sz="3099" b="true">
                <a:solidFill>
                  <a:srgbClr val="5454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1.User Credentials: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Input: Username and password.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Stored a</a:t>
            </a:r>
            <a:r>
              <a:rPr lang="en-US" sz="309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s: Hashed password in users.json.</a:t>
            </a:r>
          </a:p>
          <a:p>
            <a:pPr algn="l">
              <a:lnSpc>
                <a:spcPts val="4339"/>
              </a:lnSpc>
            </a:pPr>
            <a:r>
              <a:rPr lang="en-US" sz="3099" b="true">
                <a:solidFill>
                  <a:srgbClr val="563C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</a:t>
            </a:r>
            <a:r>
              <a:rPr lang="en-US" sz="3099" b="true">
                <a:solidFill>
                  <a:srgbClr val="5454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</a:t>
            </a:r>
            <a:r>
              <a:rPr lang="en-US" sz="3099" b="true">
                <a:solidFill>
                  <a:srgbClr val="5454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Encryption Key: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derived from password.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Saved</a:t>
            </a:r>
            <a:r>
              <a:rPr lang="en-US" sz="309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 as:</a:t>
            </a:r>
          </a:p>
          <a:p>
            <a:pPr algn="l" marL="1338579" indent="-446193" lvl="2">
              <a:lnSpc>
                <a:spcPts val="4339"/>
              </a:lnSpc>
              <a:buFont typeface="Arial"/>
              <a:buChar char="⚬"/>
            </a:pPr>
            <a:r>
              <a:rPr lang="en-US" sz="309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.key file</a:t>
            </a:r>
            <a:r>
              <a:rPr lang="en-US" sz="309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l" marL="1338579" indent="-446193" lvl="2">
              <a:lnSpc>
                <a:spcPts val="4339"/>
              </a:lnSpc>
              <a:buFont typeface="Arial"/>
              <a:buChar char="⚬"/>
            </a:pPr>
            <a:r>
              <a:rPr lang="en-US" sz="309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Location: C:\file security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012217" y="2437413"/>
            <a:ext cx="9739962" cy="758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b="true">
                <a:solidFill>
                  <a:srgbClr val="231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099" b="true">
                <a:solidFill>
                  <a:srgbClr val="5454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3.Encrypted Data: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Input: Original file selected by user.</a:t>
            </a:r>
          </a:p>
          <a:p>
            <a:pPr algn="just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Output: Encrypted file with .enc extension.</a:t>
            </a:r>
          </a:p>
          <a:p>
            <a:pPr algn="just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Location: C:\fil</a:t>
            </a:r>
            <a:r>
              <a:rPr lang="en-US" sz="309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309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 s</a:t>
            </a:r>
            <a:r>
              <a:rPr lang="en-US" sz="309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ecurity\encrypt</a:t>
            </a:r>
            <a:r>
              <a:rPr lang="en-US" sz="309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ed_files</a:t>
            </a:r>
          </a:p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99" b="true">
                <a:solidFill>
                  <a:srgbClr val="231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099" b="true">
                <a:solidFill>
                  <a:srgbClr val="5454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4.</a:t>
            </a:r>
            <a:r>
              <a:rPr lang="en-US" sz="3099" b="true">
                <a:solidFill>
                  <a:srgbClr val="5454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Decrypted Data: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Input: Encrypted file + password.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Output: Decrypted file with .dec extension</a:t>
            </a:r>
            <a:r>
              <a:rPr lang="en-US" sz="309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Location: C:\file security\decrypted_files</a:t>
            </a:r>
          </a:p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99" b="true">
                <a:solidFill>
                  <a:srgbClr val="231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099" b="true">
                <a:solidFill>
                  <a:srgbClr val="5454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5.</a:t>
            </a:r>
            <a:r>
              <a:rPr lang="en-US" sz="3099" b="true">
                <a:solidFill>
                  <a:srgbClr val="5454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Hashed Data: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Input: File selected by user for hashing.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Output: .hash file containing the SHA-256 digest.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Location: C:\file security\hashes</a:t>
            </a:r>
          </a:p>
          <a:p>
            <a:pPr algn="l">
              <a:lnSpc>
                <a:spcPts val="433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843139" y="666856"/>
            <a:ext cx="10338156" cy="1059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75"/>
              </a:lnSpc>
              <a:spcBef>
                <a:spcPct val="0"/>
              </a:spcBef>
            </a:pPr>
            <a:r>
              <a:rPr lang="en-US" b="true" sz="6396">
                <a:solidFill>
                  <a:srgbClr val="563C53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Exchanged Messages/Data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A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28606" y="530238"/>
            <a:ext cx="5449610" cy="93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18"/>
              </a:lnSpc>
              <a:spcBef>
                <a:spcPct val="0"/>
              </a:spcBef>
            </a:pPr>
            <a:r>
              <a:rPr lang="en-US" b="true" sz="5598">
                <a:solidFill>
                  <a:srgbClr val="563C53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Tools Used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-10800000">
            <a:off x="6794505" y="1260466"/>
            <a:ext cx="4917814" cy="328874"/>
          </a:xfrm>
          <a:custGeom>
            <a:avLst/>
            <a:gdLst/>
            <a:ahLst/>
            <a:cxnLst/>
            <a:rect r="r" b="b" t="t" l="l"/>
            <a:pathLst>
              <a:path h="328874" w="4917814">
                <a:moveTo>
                  <a:pt x="4917814" y="0"/>
                </a:moveTo>
                <a:lnTo>
                  <a:pt x="0" y="0"/>
                </a:lnTo>
                <a:lnTo>
                  <a:pt x="0" y="328874"/>
                </a:lnTo>
                <a:lnTo>
                  <a:pt x="4917814" y="328874"/>
                </a:lnTo>
                <a:lnTo>
                  <a:pt x="49178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6678918" y="1260466"/>
            <a:ext cx="4917814" cy="328874"/>
          </a:xfrm>
          <a:custGeom>
            <a:avLst/>
            <a:gdLst/>
            <a:ahLst/>
            <a:cxnLst/>
            <a:rect r="r" b="b" t="t" l="l"/>
            <a:pathLst>
              <a:path h="328874" w="4917814">
                <a:moveTo>
                  <a:pt x="0" y="0"/>
                </a:moveTo>
                <a:lnTo>
                  <a:pt x="4917814" y="0"/>
                </a:lnTo>
                <a:lnTo>
                  <a:pt x="4917814" y="328874"/>
                </a:lnTo>
                <a:lnTo>
                  <a:pt x="0" y="328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40132" y="2496346"/>
            <a:ext cx="15228231" cy="577931"/>
            <a:chOff x="0" y="0"/>
            <a:chExt cx="20304309" cy="77057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860780" y="75815"/>
              <a:ext cx="19443529" cy="6480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06"/>
                </a:lnSpc>
              </a:pPr>
              <a:r>
                <a:rPr lang="en-US" sz="2933" b="true">
                  <a:solidFill>
                    <a:srgbClr val="54545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tkinter:</a:t>
              </a:r>
              <a:r>
                <a:rPr lang="en-US" sz="2933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For building the user interface GUI (login screen, buttons, file dialogs).</a:t>
              </a:r>
            </a:p>
          </p:txBody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70574" cy="770574"/>
            </a:xfrm>
            <a:custGeom>
              <a:avLst/>
              <a:gdLst/>
              <a:ahLst/>
              <a:cxnLst/>
              <a:rect r="r" b="b" t="t" l="l"/>
              <a:pathLst>
                <a:path h="770574" w="770574">
                  <a:moveTo>
                    <a:pt x="0" y="0"/>
                  </a:moveTo>
                  <a:lnTo>
                    <a:pt x="770574" y="0"/>
                  </a:lnTo>
                  <a:lnTo>
                    <a:pt x="770574" y="770574"/>
                  </a:lnTo>
                  <a:lnTo>
                    <a:pt x="0" y="7705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40132" y="3173616"/>
            <a:ext cx="16426559" cy="577931"/>
            <a:chOff x="0" y="0"/>
            <a:chExt cx="21902078" cy="77057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875611" y="50174"/>
              <a:ext cx="21026468" cy="6480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06"/>
                </a:lnSpc>
              </a:pPr>
              <a:r>
                <a:rPr lang="en-US" sz="2933" b="true">
                  <a:solidFill>
                    <a:srgbClr val="54545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cryptography.Fernet:</a:t>
              </a:r>
              <a:r>
                <a:rPr lang="en-US" sz="2933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For symmetric encryption and decryption using a secure key</a:t>
              </a:r>
            </a:p>
          </p:txBody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70574" cy="770574"/>
            </a:xfrm>
            <a:custGeom>
              <a:avLst/>
              <a:gdLst/>
              <a:ahLst/>
              <a:cxnLst/>
              <a:rect r="r" b="b" t="t" l="l"/>
              <a:pathLst>
                <a:path h="770574" w="770574">
                  <a:moveTo>
                    <a:pt x="0" y="0"/>
                  </a:moveTo>
                  <a:lnTo>
                    <a:pt x="770574" y="0"/>
                  </a:lnTo>
                  <a:lnTo>
                    <a:pt x="770574" y="770574"/>
                  </a:lnTo>
                  <a:lnTo>
                    <a:pt x="0" y="7705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3846797"/>
            <a:ext cx="14001631" cy="577931"/>
            <a:chOff x="0" y="0"/>
            <a:chExt cx="18668841" cy="770574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875611" y="-4606"/>
              <a:ext cx="17793230" cy="6480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06"/>
                </a:lnSpc>
              </a:pPr>
              <a:r>
                <a:rPr lang="en-US" sz="2933" b="true">
                  <a:solidFill>
                    <a:srgbClr val="54545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hashlib:</a:t>
              </a:r>
              <a:r>
                <a:rPr lang="en-US" sz="2933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To hash passwords and files using SHA-256.</a:t>
              </a:r>
            </a:p>
          </p:txBody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70574" cy="770574"/>
            </a:xfrm>
            <a:custGeom>
              <a:avLst/>
              <a:gdLst/>
              <a:ahLst/>
              <a:cxnLst/>
              <a:rect r="r" b="b" t="t" l="l"/>
              <a:pathLst>
                <a:path h="770574" w="770574">
                  <a:moveTo>
                    <a:pt x="0" y="0"/>
                  </a:moveTo>
                  <a:lnTo>
                    <a:pt x="770574" y="0"/>
                  </a:lnTo>
                  <a:lnTo>
                    <a:pt x="770574" y="770574"/>
                  </a:lnTo>
                  <a:lnTo>
                    <a:pt x="0" y="7705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28700" y="4524066"/>
            <a:ext cx="14001631" cy="577931"/>
            <a:chOff x="0" y="0"/>
            <a:chExt cx="18668841" cy="770574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875611" y="-4606"/>
              <a:ext cx="17793230" cy="6480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06"/>
                </a:lnSpc>
              </a:pPr>
              <a:r>
                <a:rPr lang="en-US" sz="2933" b="true">
                  <a:solidFill>
                    <a:srgbClr val="54545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json:</a:t>
              </a:r>
              <a:r>
                <a:rPr lang="en-US" sz="2933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To read/write the user database file (users.json).</a:t>
              </a:r>
            </a:p>
          </p:txBody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70574" cy="770574"/>
            </a:xfrm>
            <a:custGeom>
              <a:avLst/>
              <a:gdLst/>
              <a:ahLst/>
              <a:cxnLst/>
              <a:rect r="r" b="b" t="t" l="l"/>
              <a:pathLst>
                <a:path h="770574" w="770574">
                  <a:moveTo>
                    <a:pt x="0" y="0"/>
                  </a:moveTo>
                  <a:lnTo>
                    <a:pt x="770574" y="0"/>
                  </a:lnTo>
                  <a:lnTo>
                    <a:pt x="770574" y="770574"/>
                  </a:lnTo>
                  <a:lnTo>
                    <a:pt x="0" y="7705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028700" y="5201336"/>
            <a:ext cx="16881233" cy="577931"/>
            <a:chOff x="0" y="0"/>
            <a:chExt cx="22508310" cy="770574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875611" y="15408"/>
              <a:ext cx="21632700" cy="6480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06"/>
                </a:lnSpc>
              </a:pPr>
              <a:r>
                <a:rPr lang="en-US" sz="2933" b="true">
                  <a:solidFill>
                    <a:srgbClr val="54545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os / pathlib</a:t>
              </a:r>
              <a:r>
                <a:rPr lang="en-US" sz="2933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 For path building, creating directories, and file access.</a:t>
              </a:r>
            </a:p>
          </p:txBody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70574" cy="770574"/>
            </a:xfrm>
            <a:custGeom>
              <a:avLst/>
              <a:gdLst/>
              <a:ahLst/>
              <a:cxnLst/>
              <a:rect r="r" b="b" t="t" l="l"/>
              <a:pathLst>
                <a:path h="770574" w="770574">
                  <a:moveTo>
                    <a:pt x="0" y="0"/>
                  </a:moveTo>
                  <a:lnTo>
                    <a:pt x="770574" y="0"/>
                  </a:lnTo>
                  <a:lnTo>
                    <a:pt x="770574" y="770574"/>
                  </a:lnTo>
                  <a:lnTo>
                    <a:pt x="0" y="7705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028700" y="5878605"/>
            <a:ext cx="16881233" cy="577931"/>
            <a:chOff x="0" y="0"/>
            <a:chExt cx="22508310" cy="770574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875611" y="15408"/>
              <a:ext cx="21632700" cy="6480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06"/>
                </a:lnSpc>
              </a:pPr>
              <a:r>
                <a:rPr lang="en-US" sz="2933" b="true">
                  <a:solidFill>
                    <a:srgbClr val="54545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base64:</a:t>
              </a:r>
              <a:r>
                <a:rPr lang="en-US" sz="2933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To encode the derived key so it's Fernet-compatible.</a:t>
              </a:r>
            </a:p>
          </p:txBody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70574" cy="770574"/>
            </a:xfrm>
            <a:custGeom>
              <a:avLst/>
              <a:gdLst/>
              <a:ahLst/>
              <a:cxnLst/>
              <a:rect r="r" b="b" t="t" l="l"/>
              <a:pathLst>
                <a:path h="770574" w="770574">
                  <a:moveTo>
                    <a:pt x="0" y="0"/>
                  </a:moveTo>
                  <a:lnTo>
                    <a:pt x="770574" y="0"/>
                  </a:lnTo>
                  <a:lnTo>
                    <a:pt x="770574" y="770574"/>
                  </a:lnTo>
                  <a:lnTo>
                    <a:pt x="0" y="7705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028700" y="6555875"/>
            <a:ext cx="16881233" cy="577931"/>
            <a:chOff x="0" y="0"/>
            <a:chExt cx="22508310" cy="770574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875611" y="15408"/>
              <a:ext cx="21632700" cy="6480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06"/>
                </a:lnSpc>
              </a:pPr>
              <a:r>
                <a:rPr lang="en-US" sz="2933" b="true">
                  <a:solidFill>
                    <a:srgbClr val="54545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filedialog:</a:t>
              </a:r>
              <a:r>
                <a:rPr lang="en-US" sz="2933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To let users choose files for encryption, decryption, and hashing.</a:t>
              </a:r>
            </a:p>
          </p:txBody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70574" cy="770574"/>
            </a:xfrm>
            <a:custGeom>
              <a:avLst/>
              <a:gdLst/>
              <a:ahLst/>
              <a:cxnLst/>
              <a:rect r="r" b="b" t="t" l="l"/>
              <a:pathLst>
                <a:path h="770574" w="770574">
                  <a:moveTo>
                    <a:pt x="0" y="0"/>
                  </a:moveTo>
                  <a:lnTo>
                    <a:pt x="770574" y="0"/>
                  </a:lnTo>
                  <a:lnTo>
                    <a:pt x="770574" y="770574"/>
                  </a:lnTo>
                  <a:lnTo>
                    <a:pt x="0" y="7705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28700" y="7233144"/>
            <a:ext cx="16881233" cy="577931"/>
            <a:chOff x="0" y="0"/>
            <a:chExt cx="22508310" cy="770574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875611" y="15408"/>
              <a:ext cx="21632700" cy="6480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06"/>
                </a:lnSpc>
              </a:pPr>
              <a:r>
                <a:rPr lang="en-US" sz="2933" b="true">
                  <a:solidFill>
                    <a:srgbClr val="54545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messagebox:</a:t>
              </a:r>
              <a:r>
                <a:rPr lang="en-US" sz="2933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To show success or error messages.</a:t>
              </a:r>
            </a:p>
          </p:txBody>
        </p:sp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70574" cy="770574"/>
            </a:xfrm>
            <a:custGeom>
              <a:avLst/>
              <a:gdLst/>
              <a:ahLst/>
              <a:cxnLst/>
              <a:rect r="r" b="b" t="t" l="l"/>
              <a:pathLst>
                <a:path h="770574" w="770574">
                  <a:moveTo>
                    <a:pt x="0" y="0"/>
                  </a:moveTo>
                  <a:lnTo>
                    <a:pt x="770574" y="0"/>
                  </a:lnTo>
                  <a:lnTo>
                    <a:pt x="770574" y="770574"/>
                  </a:lnTo>
                  <a:lnTo>
                    <a:pt x="0" y="7705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028700" y="7910414"/>
            <a:ext cx="16881233" cy="577931"/>
            <a:chOff x="0" y="0"/>
            <a:chExt cx="22508310" cy="770574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875611" y="15408"/>
              <a:ext cx="21632700" cy="6480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06"/>
                </a:lnSpc>
              </a:pPr>
              <a:r>
                <a:rPr lang="en-US" sz="2933" b="true">
                  <a:solidFill>
                    <a:srgbClr val="54545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simpledialog:</a:t>
              </a:r>
              <a:r>
                <a:rPr lang="en-US" sz="2933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To prompt users for password input.</a:t>
              </a:r>
            </a:p>
          </p:txBody>
        </p:sp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70574" cy="770574"/>
            </a:xfrm>
            <a:custGeom>
              <a:avLst/>
              <a:gdLst/>
              <a:ahLst/>
              <a:cxnLst/>
              <a:rect r="r" b="b" t="t" l="l"/>
              <a:pathLst>
                <a:path h="770574" w="770574">
                  <a:moveTo>
                    <a:pt x="0" y="0"/>
                  </a:moveTo>
                  <a:lnTo>
                    <a:pt x="770574" y="0"/>
                  </a:lnTo>
                  <a:lnTo>
                    <a:pt x="770574" y="770574"/>
                  </a:lnTo>
                  <a:lnTo>
                    <a:pt x="0" y="7705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32" id="32"/>
          <p:cNvSpPr/>
          <p:nvPr/>
        </p:nvSpPr>
        <p:spPr>
          <a:xfrm flipH="false" flipV="false" rot="0">
            <a:off x="6160093" y="511762"/>
            <a:ext cx="1037650" cy="1033877"/>
          </a:xfrm>
          <a:custGeom>
            <a:avLst/>
            <a:gdLst/>
            <a:ahLst/>
            <a:cxnLst/>
            <a:rect r="r" b="b" t="t" l="l"/>
            <a:pathLst>
              <a:path h="1033877" w="1037650">
                <a:moveTo>
                  <a:pt x="0" y="0"/>
                </a:moveTo>
                <a:lnTo>
                  <a:pt x="1037650" y="0"/>
                </a:lnTo>
                <a:lnTo>
                  <a:pt x="1037650" y="1033876"/>
                </a:lnTo>
                <a:lnTo>
                  <a:pt x="0" y="10338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A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90546" y="354707"/>
            <a:ext cx="12292141" cy="1255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89"/>
              </a:lnSpc>
              <a:spcBef>
                <a:spcPct val="0"/>
              </a:spcBef>
            </a:pPr>
            <a:r>
              <a:rPr lang="en-US" b="true" sz="7574">
                <a:solidFill>
                  <a:srgbClr val="563C53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Development Phases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15490" y="1352870"/>
            <a:ext cx="1807568" cy="1807568"/>
          </a:xfrm>
          <a:custGeom>
            <a:avLst/>
            <a:gdLst/>
            <a:ahLst/>
            <a:cxnLst/>
            <a:rect r="r" b="b" t="t" l="l"/>
            <a:pathLst>
              <a:path h="1807568" w="1807568">
                <a:moveTo>
                  <a:pt x="0" y="0"/>
                </a:moveTo>
                <a:lnTo>
                  <a:pt x="1807569" y="0"/>
                </a:lnTo>
                <a:lnTo>
                  <a:pt x="1807569" y="1807569"/>
                </a:lnTo>
                <a:lnTo>
                  <a:pt x="0" y="18075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33541" y="1805521"/>
            <a:ext cx="119229" cy="78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343333">
                    <a:alpha val="73725"/>
                  </a:srgbClr>
                </a:solidFill>
                <a:latin typeface="The Seasons"/>
                <a:ea typeface="The Seasons"/>
                <a:cs typeface="The Seasons"/>
                <a:sym typeface="The Seasons"/>
              </a:rPr>
              <a:t>1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8700" y="3877265"/>
            <a:ext cx="1977522" cy="1977522"/>
          </a:xfrm>
          <a:custGeom>
            <a:avLst/>
            <a:gdLst/>
            <a:ahLst/>
            <a:cxnLst/>
            <a:rect r="r" b="b" t="t" l="l"/>
            <a:pathLst>
              <a:path h="1977522" w="1977522">
                <a:moveTo>
                  <a:pt x="0" y="0"/>
                </a:moveTo>
                <a:lnTo>
                  <a:pt x="1977522" y="0"/>
                </a:lnTo>
                <a:lnTo>
                  <a:pt x="1977522" y="1977522"/>
                </a:lnTo>
                <a:lnTo>
                  <a:pt x="0" y="19775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98266" y="4400656"/>
            <a:ext cx="203465" cy="78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F1F2F2">
                    <a:alpha val="73725"/>
                  </a:srgbClr>
                </a:solidFill>
                <a:latin typeface="The Seasons"/>
                <a:ea typeface="The Seasons"/>
                <a:cs typeface="The Seasons"/>
                <a:sym typeface="The Seasons"/>
              </a:rPr>
              <a:t>3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5118662"/>
            <a:ext cx="1977522" cy="1977522"/>
          </a:xfrm>
          <a:custGeom>
            <a:avLst/>
            <a:gdLst/>
            <a:ahLst/>
            <a:cxnLst/>
            <a:rect r="r" b="b" t="t" l="l"/>
            <a:pathLst>
              <a:path h="1977522" w="1977522">
                <a:moveTo>
                  <a:pt x="0" y="0"/>
                </a:moveTo>
                <a:lnTo>
                  <a:pt x="1977522" y="0"/>
                </a:lnTo>
                <a:lnTo>
                  <a:pt x="1977522" y="1977521"/>
                </a:lnTo>
                <a:lnTo>
                  <a:pt x="0" y="19775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33046" y="5635935"/>
            <a:ext cx="221059" cy="78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FEFEFE">
                    <a:alpha val="73725"/>
                  </a:srgbClr>
                </a:solidFill>
                <a:latin typeface="The Seasons"/>
                <a:ea typeface="The Seasons"/>
                <a:cs typeface="The Seasons"/>
                <a:sym typeface="The Seasons"/>
              </a:rPr>
              <a:t>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64640" y="1805521"/>
            <a:ext cx="12918046" cy="78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19"/>
              </a:lnSpc>
            </a:pPr>
            <a:r>
              <a:rPr lang="en-US" sz="4299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Design login/signup system using JSON and SHA-256.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28700" y="2624501"/>
            <a:ext cx="1977522" cy="1977522"/>
          </a:xfrm>
          <a:custGeom>
            <a:avLst/>
            <a:gdLst/>
            <a:ahLst/>
            <a:cxnLst/>
            <a:rect r="r" b="b" t="t" l="l"/>
            <a:pathLst>
              <a:path h="1977522" w="1977522">
                <a:moveTo>
                  <a:pt x="0" y="0"/>
                </a:moveTo>
                <a:lnTo>
                  <a:pt x="1977522" y="0"/>
                </a:lnTo>
                <a:lnTo>
                  <a:pt x="1977522" y="1977522"/>
                </a:lnTo>
                <a:lnTo>
                  <a:pt x="0" y="19775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4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844952" y="3169246"/>
            <a:ext cx="214577" cy="78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9"/>
              </a:lnSpc>
            </a:pPr>
            <a:r>
              <a:rPr lang="en-US" sz="4299">
                <a:solidFill>
                  <a:srgbClr val="545454">
                    <a:alpha val="73725"/>
                  </a:srgbClr>
                </a:solidFill>
                <a:latin typeface="The Seasons"/>
                <a:ea typeface="The Seasons"/>
                <a:cs typeface="The Seasons"/>
                <a:sym typeface="The Seasons"/>
              </a:rPr>
              <a:t>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64640" y="3072327"/>
            <a:ext cx="14515682" cy="78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19"/>
              </a:lnSpc>
            </a:pPr>
            <a:r>
              <a:rPr lang="en-US" sz="4299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Implement file encryption with key derived from password.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964640" y="4339134"/>
            <a:ext cx="14515682" cy="78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19"/>
              </a:lnSpc>
            </a:pPr>
            <a:r>
              <a:rPr lang="en-US" sz="4299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Implement decryption with the same password-derived key.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64640" y="5605941"/>
            <a:ext cx="12717237" cy="78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19"/>
              </a:lnSpc>
            </a:pPr>
            <a:r>
              <a:rPr lang="en-US" sz="4299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Add hashing functionality (SHA-256).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3707854" y="10287000"/>
            <a:ext cx="1977522" cy="1977522"/>
          </a:xfrm>
          <a:custGeom>
            <a:avLst/>
            <a:gdLst/>
            <a:ahLst/>
            <a:cxnLst/>
            <a:rect r="r" b="b" t="t" l="l"/>
            <a:pathLst>
              <a:path h="1977522" w="1977522">
                <a:moveTo>
                  <a:pt x="0" y="0"/>
                </a:moveTo>
                <a:lnTo>
                  <a:pt x="1977522" y="0"/>
                </a:lnTo>
                <a:lnTo>
                  <a:pt x="1977522" y="1977522"/>
                </a:lnTo>
                <a:lnTo>
                  <a:pt x="0" y="19775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7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28700" y="6385562"/>
            <a:ext cx="1977522" cy="1977522"/>
          </a:xfrm>
          <a:custGeom>
            <a:avLst/>
            <a:gdLst/>
            <a:ahLst/>
            <a:cxnLst/>
            <a:rect r="r" b="b" t="t" l="l"/>
            <a:pathLst>
              <a:path h="1977522" w="1977522">
                <a:moveTo>
                  <a:pt x="0" y="0"/>
                </a:moveTo>
                <a:lnTo>
                  <a:pt x="1977522" y="0"/>
                </a:lnTo>
                <a:lnTo>
                  <a:pt x="1977522" y="1977522"/>
                </a:lnTo>
                <a:lnTo>
                  <a:pt x="0" y="197752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5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844952" y="6930307"/>
            <a:ext cx="214577" cy="78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9"/>
              </a:lnSpc>
            </a:pPr>
            <a:r>
              <a:rPr lang="en-US" sz="4299">
                <a:solidFill>
                  <a:srgbClr val="F1F2F2">
                    <a:alpha val="73725"/>
                  </a:srgbClr>
                </a:solidFill>
                <a:latin typeface="The Seasons"/>
                <a:ea typeface="The Seasons"/>
                <a:cs typeface="The Seasons"/>
                <a:sym typeface="The Seasons"/>
              </a:rPr>
              <a:t>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964640" y="6872747"/>
            <a:ext cx="12292141" cy="78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19"/>
              </a:lnSpc>
            </a:pPr>
            <a:r>
              <a:rPr lang="en-US" sz="4299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Set up folder structure for storing all file outputs.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028700" y="7610533"/>
            <a:ext cx="1977522" cy="1977522"/>
          </a:xfrm>
          <a:custGeom>
            <a:avLst/>
            <a:gdLst/>
            <a:ahLst/>
            <a:cxnLst/>
            <a:rect r="r" b="b" t="t" l="l"/>
            <a:pathLst>
              <a:path h="1977522" w="1977522">
                <a:moveTo>
                  <a:pt x="0" y="0"/>
                </a:moveTo>
                <a:lnTo>
                  <a:pt x="1977522" y="0"/>
                </a:lnTo>
                <a:lnTo>
                  <a:pt x="1977522" y="1977522"/>
                </a:lnTo>
                <a:lnTo>
                  <a:pt x="0" y="197752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74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844952" y="8155278"/>
            <a:ext cx="214577" cy="78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9"/>
              </a:lnSpc>
            </a:pPr>
            <a:r>
              <a:rPr lang="en-US" sz="4299">
                <a:solidFill>
                  <a:srgbClr val="FFFFFF">
                    <a:alpha val="73725"/>
                  </a:srgbClr>
                </a:solidFill>
                <a:latin typeface="The Seasons"/>
                <a:ea typeface="The Seasons"/>
                <a:cs typeface="The Seasons"/>
                <a:sym typeface="The Seasons"/>
              </a:rPr>
              <a:t>6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964640" y="8139554"/>
            <a:ext cx="12292141" cy="78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19"/>
              </a:lnSpc>
            </a:pPr>
            <a:r>
              <a:rPr lang="en-US" sz="4299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Build and style GUI with Tkinter.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DAGmTZNf_1s</dc:identifier>
  <dcterms:modified xsi:type="dcterms:W3CDTF">2011-08-01T06:04:30Z</dcterms:modified>
  <cp:revision>1</cp:revision>
  <dc:title>Copy of Title Page</dc:title>
</cp:coreProperties>
</file>