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3666539-F448-4546-954A-07CBBBEA792C}" type="datetimeFigureOut">
              <a:rPr lang="fr-FR" smtClean="0"/>
              <a:t>25/01/2021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3666539-F448-4546-954A-07CBBBEA792C}" type="datetimeFigureOut">
              <a:rPr lang="fr-FR" smtClean="0"/>
              <a:t>25/01/2021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3666539-F448-4546-954A-07CBBBEA792C}" type="datetimeFigureOut">
              <a:rPr lang="fr-FR" smtClean="0"/>
              <a:t>25/01/2021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3666539-F448-4546-954A-07CBBBEA792C}" type="datetimeFigureOut">
              <a:rPr lang="fr-FR" smtClean="0"/>
              <a:t>25/01/2021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3666539-F448-4546-954A-07CBBBEA792C}" type="datetimeFigureOut">
              <a:rPr lang="fr-FR" smtClean="0"/>
              <a:t>25/01/2021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3666539-F448-4546-954A-07CBBBEA792C}" type="datetimeFigureOut">
              <a:rPr lang="fr-FR" smtClean="0"/>
              <a:t>25/01/2021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3666539-F448-4546-954A-07CBBBEA792C}" type="datetimeFigureOut">
              <a:rPr lang="fr-FR" smtClean="0"/>
              <a:t>25/01/2021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D3666539-F448-4546-954A-07CBBBEA792C}" type="datetimeFigureOut">
              <a:rPr lang="fr-FR" smtClean="0"/>
              <a:t>25/01/2021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3666539-F448-4546-954A-07CBBBEA792C}" type="datetimeFigureOut">
              <a:rPr lang="fr-FR" smtClean="0"/>
              <a:t>25/01/2021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3666539-F448-4546-954A-07CBBBEA792C}" type="datetimeFigureOut">
              <a:rPr lang="fr-FR" smtClean="0"/>
              <a:t>25/01/2021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3666539-F448-4546-954A-07CBBBEA792C}" type="datetimeFigureOut">
              <a:rPr lang="fr-FR" smtClean="0"/>
              <a:t>25/01/2021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72B228-9C9E-49A6-BA06-E863C5C775B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66539-F448-4546-954A-07CBBBEA792C}" type="datetimeFigureOut">
              <a:rPr lang="fr-FR" smtClean="0"/>
              <a:t>25/01/2021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B228-9C9E-49A6-BA06-E863C5C775B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6600" dirty="0" smtClean="0">
                <a:solidFill>
                  <a:srgbClr val="FF0000"/>
                </a:solidFill>
                <a:latin typeface="Times New Roman" pitchFamily="18" charset="0"/>
                <a:cs typeface="Times New Roman" pitchFamily="18" charset="0"/>
              </a:rPr>
              <a:t>Développement web </a:t>
            </a:r>
            <a:endParaRPr lang="fr-FR" sz="6600" dirty="0">
              <a:solidFill>
                <a:srgbClr val="FF0000"/>
              </a:solidFill>
              <a:latin typeface="Times New Roman" pitchFamily="18" charset="0"/>
              <a:cs typeface="Times New Roman" pitchFamily="18" charset="0"/>
            </a:endParaRPr>
          </a:p>
        </p:txBody>
      </p:sp>
      <p:sp>
        <p:nvSpPr>
          <p:cNvPr id="3" name="Sous-titre 2"/>
          <p:cNvSpPr>
            <a:spLocks noGrp="1"/>
          </p:cNvSpPr>
          <p:nvPr>
            <p:ph type="subTitle" idx="1"/>
          </p:nvPr>
        </p:nvSpPr>
        <p:spPr/>
        <p:txBody>
          <a:bodyPr/>
          <a:lstStyle/>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85794"/>
            <a:ext cx="8229600" cy="1143000"/>
          </a:xfrm>
        </p:spPr>
        <p:txBody>
          <a:bodyPr>
            <a:noAutofit/>
          </a:bodyPr>
          <a:lstStyle/>
          <a:p>
            <a:r>
              <a:rPr lang="fr-FR" sz="4800" i="1" dirty="0">
                <a:solidFill>
                  <a:srgbClr val="FF0000"/>
                </a:solidFill>
                <a:latin typeface="Times New Roman" pitchFamily="18" charset="0"/>
                <a:cs typeface="Times New Roman" pitchFamily="18" charset="0"/>
              </a:rPr>
              <a:t>Comment fonctionne le Web</a:t>
            </a:r>
            <a:r>
              <a:rPr lang="fr-FR" sz="4800" dirty="0">
                <a:solidFill>
                  <a:srgbClr val="FF0000"/>
                </a:solidFill>
                <a:latin typeface="Times New Roman" pitchFamily="18" charset="0"/>
                <a:cs typeface="Times New Roman" pitchFamily="18" charset="0"/>
              </a:rPr>
              <a:t> ?</a:t>
            </a:r>
            <a:br>
              <a:rPr lang="fr-FR" sz="4800" dirty="0">
                <a:solidFill>
                  <a:srgbClr val="FF0000"/>
                </a:solidFill>
                <a:latin typeface="Times New Roman" pitchFamily="18" charset="0"/>
                <a:cs typeface="Times New Roman" pitchFamily="18" charset="0"/>
              </a:rPr>
            </a:br>
            <a:r>
              <a:rPr lang="fr-FR" sz="4800" dirty="0" smtClean="0">
                <a:solidFill>
                  <a:srgbClr val="FF0000"/>
                </a:solidFill>
                <a:latin typeface="Times New Roman" pitchFamily="18" charset="0"/>
                <a:cs typeface="Times New Roman" pitchFamily="18" charset="0"/>
              </a:rPr>
              <a:t/>
            </a:r>
            <a:br>
              <a:rPr lang="fr-FR" sz="4800" dirty="0" smtClean="0">
                <a:solidFill>
                  <a:srgbClr val="FF0000"/>
                </a:solidFill>
                <a:latin typeface="Times New Roman" pitchFamily="18" charset="0"/>
                <a:cs typeface="Times New Roman" pitchFamily="18" charset="0"/>
              </a:rPr>
            </a:br>
            <a:endParaRPr lang="fr-FR" sz="4800" dirty="0">
              <a:solidFill>
                <a:srgbClr val="FF0000"/>
              </a:solidFill>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lnSpcReduction="10000"/>
          </a:bodyPr>
          <a:lstStyle/>
          <a:p>
            <a:r>
              <a:rPr lang="fr-FR" sz="2000" dirty="0">
                <a:latin typeface="Times New Roman" pitchFamily="18" charset="0"/>
                <a:cs typeface="Times New Roman" pitchFamily="18" charset="0"/>
              </a:rPr>
              <a:t>Les ordinateurs qui se connectent au Web sont appelés des </a:t>
            </a:r>
            <a:r>
              <a:rPr lang="fr-FR" sz="2000" b="1" dirty="0">
                <a:latin typeface="Times New Roman" pitchFamily="18" charset="0"/>
                <a:cs typeface="Times New Roman" pitchFamily="18" charset="0"/>
              </a:rPr>
              <a:t>clients </a:t>
            </a:r>
            <a:r>
              <a:rPr lang="fr-FR" sz="2000" dirty="0">
                <a:latin typeface="Times New Roman" pitchFamily="18" charset="0"/>
                <a:cs typeface="Times New Roman" pitchFamily="18" charset="0"/>
              </a:rPr>
              <a:t>et des </a:t>
            </a:r>
            <a:r>
              <a:rPr lang="fr-FR" sz="2000" b="1" dirty="0">
                <a:latin typeface="Times New Roman" pitchFamily="18" charset="0"/>
                <a:cs typeface="Times New Roman" pitchFamily="18" charset="0"/>
              </a:rPr>
              <a:t>serveurs</a:t>
            </a:r>
            <a:r>
              <a:rPr lang="fr-FR" sz="2000" dirty="0">
                <a:latin typeface="Times New Roman" pitchFamily="18" charset="0"/>
                <a:cs typeface="Times New Roman" pitchFamily="18" charset="0"/>
              </a:rPr>
              <a:t>. </a:t>
            </a:r>
          </a:p>
          <a:p>
            <a:r>
              <a:rPr lang="fr-FR" sz="2000" dirty="0">
                <a:solidFill>
                  <a:srgbClr val="FF0000"/>
                </a:solidFill>
                <a:latin typeface="Times New Roman" pitchFamily="18" charset="0"/>
                <a:cs typeface="Times New Roman" pitchFamily="18" charset="0"/>
              </a:rPr>
              <a:t>Les clients </a:t>
            </a:r>
            <a:r>
              <a:rPr lang="fr-FR" sz="2000" dirty="0">
                <a:latin typeface="Times New Roman" pitchFamily="18" charset="0"/>
                <a:cs typeface="Times New Roman" pitchFamily="18" charset="0"/>
              </a:rPr>
              <a:t>correspondent aux appareils </a:t>
            </a:r>
            <a:r>
              <a:rPr lang="fr-FR" sz="2000" b="1" dirty="0">
                <a:latin typeface="Times New Roman" pitchFamily="18" charset="0"/>
                <a:cs typeface="Times New Roman" pitchFamily="18" charset="0"/>
              </a:rPr>
              <a:t>des utilisateurs connectés sur Internet </a:t>
            </a:r>
            <a:r>
              <a:rPr lang="fr-FR" sz="2000" dirty="0">
                <a:latin typeface="Times New Roman" pitchFamily="18" charset="0"/>
                <a:cs typeface="Times New Roman" pitchFamily="18" charset="0"/>
              </a:rPr>
              <a:t>(par exemple, votre ordinateur connecté par </a:t>
            </a:r>
            <a:r>
              <a:rPr lang="fr-FR" sz="2000" dirty="0" err="1">
                <a:latin typeface="Times New Roman" pitchFamily="18" charset="0"/>
                <a:cs typeface="Times New Roman" pitchFamily="18" charset="0"/>
              </a:rPr>
              <a:t>Wi-Fi</a:t>
            </a:r>
            <a:r>
              <a:rPr lang="fr-FR" sz="2000" dirty="0">
                <a:latin typeface="Times New Roman" pitchFamily="18" charset="0"/>
                <a:cs typeface="Times New Roman" pitchFamily="18" charset="0"/>
              </a:rPr>
              <a:t> ou votre téléphone connecté sur le réseau mobile) et </a:t>
            </a:r>
            <a:r>
              <a:rPr lang="fr-FR" sz="2000" b="1" dirty="0">
                <a:latin typeface="Times New Roman" pitchFamily="18" charset="0"/>
                <a:cs typeface="Times New Roman" pitchFamily="18" charset="0"/>
              </a:rPr>
              <a:t>aux logiciels d'accès au web </a:t>
            </a:r>
            <a:r>
              <a:rPr lang="fr-FR" sz="2000" dirty="0">
                <a:latin typeface="Times New Roman" pitchFamily="18" charset="0"/>
                <a:cs typeface="Times New Roman" pitchFamily="18" charset="0"/>
              </a:rPr>
              <a:t>(par exemple, les navigateurs comme </a:t>
            </a:r>
            <a:r>
              <a:rPr lang="fr-FR" sz="2000" dirty="0" err="1">
                <a:latin typeface="Times New Roman" pitchFamily="18" charset="0"/>
                <a:cs typeface="Times New Roman" pitchFamily="18" charset="0"/>
              </a:rPr>
              <a:t>Firefox</a:t>
            </a:r>
            <a:r>
              <a:rPr lang="fr-FR" sz="2000" dirty="0">
                <a:latin typeface="Times New Roman" pitchFamily="18" charset="0"/>
                <a:cs typeface="Times New Roman" pitchFamily="18" charset="0"/>
              </a:rPr>
              <a:t> ou Chrome</a:t>
            </a:r>
            <a:r>
              <a:rPr lang="fr-FR" sz="2000" dirty="0" smtClean="0">
                <a:latin typeface="Times New Roman" pitchFamily="18" charset="0"/>
                <a:cs typeface="Times New Roman" pitchFamily="18" charset="0"/>
              </a:rPr>
              <a:t>).</a:t>
            </a:r>
          </a:p>
          <a:p>
            <a:r>
              <a:rPr lang="fr-FR" sz="2000" dirty="0">
                <a:solidFill>
                  <a:srgbClr val="FF0000"/>
                </a:solidFill>
                <a:latin typeface="Times New Roman" pitchFamily="18" charset="0"/>
                <a:cs typeface="Times New Roman" pitchFamily="18" charset="0"/>
              </a:rPr>
              <a:t>Les serveurs </a:t>
            </a:r>
            <a:r>
              <a:rPr lang="fr-FR" sz="2000" dirty="0">
                <a:latin typeface="Times New Roman" pitchFamily="18" charset="0"/>
                <a:cs typeface="Times New Roman" pitchFamily="18" charset="0"/>
              </a:rPr>
              <a:t>sont des ordinateurs qui stockent des pages web, des sites ou des applications. Lorsqu'un appareil « client » souhaite accéder à une page web, une copie de la page est téléchargée depuis le serveur vers le client, la machine utilisée affiche alors le contenu dans le navigateur web de l'utilisateur</a:t>
            </a:r>
          </a:p>
          <a:p>
            <a:r>
              <a:rPr lang="fr-FR" dirty="0" smtClean="0"/>
              <a:t/>
            </a:r>
            <a:br>
              <a:rPr lang="fr-FR" dirty="0" smtClean="0"/>
            </a:b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857232"/>
            <a:ext cx="8229600" cy="1143000"/>
          </a:xfrm>
        </p:spPr>
        <p:txBody>
          <a:bodyPr>
            <a:normAutofit fontScale="90000"/>
          </a:bodyPr>
          <a:lstStyle/>
          <a:p>
            <a:r>
              <a:rPr lang="fr-FR" i="1" dirty="0">
                <a:solidFill>
                  <a:srgbClr val="FF0000"/>
                </a:solidFill>
                <a:latin typeface="Times New Roman" pitchFamily="18" charset="0"/>
                <a:cs typeface="Times New Roman" pitchFamily="18" charset="0"/>
              </a:rPr>
              <a:t>De </a:t>
            </a:r>
            <a:r>
              <a:rPr lang="fr-FR" dirty="0">
                <a:solidFill>
                  <a:srgbClr val="FF0000"/>
                </a:solidFill>
                <a:latin typeface="Times New Roman" pitchFamily="18" charset="0"/>
                <a:cs typeface="Times New Roman" pitchFamily="18" charset="0"/>
              </a:rPr>
              <a:t> quoi avez-vous besoin </a:t>
            </a:r>
            <a:r>
              <a:rPr lang="fr-FR" i="1" dirty="0">
                <a:solidFill>
                  <a:srgbClr val="FF0000"/>
                </a:solidFill>
                <a:latin typeface="Times New Roman" pitchFamily="18" charset="0"/>
                <a:cs typeface="Times New Roman" pitchFamily="18" charset="0"/>
              </a:rPr>
              <a:t> pour être développeur Web?</a:t>
            </a:r>
            <a:r>
              <a:rPr lang="fr-FR" dirty="0">
                <a:solidFill>
                  <a:srgbClr val="FF0000"/>
                </a:solidFill>
                <a:latin typeface="Times New Roman" pitchFamily="18" charset="0"/>
                <a:cs typeface="Times New Roman" pitchFamily="18" charset="0"/>
              </a:rPr>
              <a:t/>
            </a:r>
            <a:br>
              <a:rPr lang="fr-FR" dirty="0">
                <a:solidFill>
                  <a:srgbClr val="FF0000"/>
                </a:solidFill>
                <a:latin typeface="Times New Roman" pitchFamily="18" charset="0"/>
                <a:cs typeface="Times New Roman" pitchFamily="18" charset="0"/>
              </a:rPr>
            </a:br>
            <a:r>
              <a:rPr lang="fr-FR" dirty="0" smtClean="0"/>
              <a:t/>
            </a:r>
            <a:br>
              <a:rPr lang="fr-FR" dirty="0" smtClean="0"/>
            </a:br>
            <a:endParaRPr lang="fr-FR" dirty="0"/>
          </a:p>
        </p:txBody>
      </p:sp>
      <p:sp>
        <p:nvSpPr>
          <p:cNvPr id="3" name="Espace réservé du contenu 2"/>
          <p:cNvSpPr>
            <a:spLocks noGrp="1"/>
          </p:cNvSpPr>
          <p:nvPr>
            <p:ph idx="1"/>
          </p:nvPr>
        </p:nvSpPr>
        <p:spPr/>
        <p:txBody>
          <a:bodyPr>
            <a:normAutofit/>
          </a:bodyPr>
          <a:lstStyle/>
          <a:p>
            <a:pPr>
              <a:buFont typeface="+mj-lt"/>
              <a:buAutoNum type="arabicPeriod"/>
            </a:pPr>
            <a:r>
              <a:rPr lang="fr-FR" sz="1700" dirty="0">
                <a:latin typeface="Times New Roman" pitchFamily="18" charset="0"/>
                <a:cs typeface="Times New Roman" pitchFamily="18" charset="0"/>
              </a:rPr>
              <a:t>La passion avant tout</a:t>
            </a:r>
            <a:r>
              <a:rPr lang="fr-FR" sz="1700" dirty="0" smtClean="0">
                <a:latin typeface="Times New Roman" pitchFamily="18" charset="0"/>
                <a:cs typeface="Times New Roman" pitchFamily="18" charset="0"/>
              </a:rPr>
              <a:t>..</a:t>
            </a:r>
            <a:endParaRPr lang="fr-FR" sz="1700" dirty="0">
              <a:latin typeface="Times New Roman" pitchFamily="18" charset="0"/>
              <a:cs typeface="Times New Roman" pitchFamily="18" charset="0"/>
            </a:endParaRPr>
          </a:p>
          <a:p>
            <a:pPr>
              <a:buFont typeface="+mj-lt"/>
              <a:buAutoNum type="arabicPeriod"/>
            </a:pPr>
            <a:r>
              <a:rPr lang="fr-FR" sz="1700" dirty="0">
                <a:latin typeface="Times New Roman" pitchFamily="18" charset="0"/>
                <a:cs typeface="Times New Roman" pitchFamily="18" charset="0"/>
              </a:rPr>
              <a:t>Avoir un esprit d'analyse. ...</a:t>
            </a:r>
          </a:p>
          <a:p>
            <a:pPr>
              <a:buFont typeface="+mj-lt"/>
              <a:buAutoNum type="arabicPeriod"/>
            </a:pPr>
            <a:r>
              <a:rPr lang="fr-FR" sz="1700" dirty="0">
                <a:latin typeface="Times New Roman" pitchFamily="18" charset="0"/>
                <a:cs typeface="Times New Roman" pitchFamily="18" charset="0"/>
              </a:rPr>
              <a:t>Savoir travailler en équipe. ...</a:t>
            </a:r>
          </a:p>
          <a:p>
            <a:pPr>
              <a:buFont typeface="+mj-lt"/>
              <a:buAutoNum type="arabicPeriod"/>
            </a:pPr>
            <a:r>
              <a:rPr lang="fr-FR" sz="1700" dirty="0">
                <a:latin typeface="Times New Roman" pitchFamily="18" charset="0"/>
                <a:cs typeface="Times New Roman" pitchFamily="18" charset="0"/>
              </a:rPr>
              <a:t>Mode veille activé ! ...</a:t>
            </a:r>
          </a:p>
          <a:p>
            <a:pPr>
              <a:buFont typeface="+mj-lt"/>
              <a:buAutoNum type="arabicPeriod"/>
            </a:pPr>
            <a:r>
              <a:rPr lang="fr-FR" sz="1700" dirty="0">
                <a:latin typeface="Times New Roman" pitchFamily="18" charset="0"/>
                <a:cs typeface="Times New Roman" pitchFamily="18" charset="0"/>
              </a:rPr>
              <a:t>Prendre son temps pour être plus performant. ...</a:t>
            </a:r>
          </a:p>
          <a:p>
            <a:pPr>
              <a:buFont typeface="+mj-lt"/>
              <a:buAutoNum type="arabicPeriod"/>
            </a:pPr>
            <a:r>
              <a:rPr lang="fr-FR" sz="1700" dirty="0">
                <a:latin typeface="Times New Roman" pitchFamily="18" charset="0"/>
                <a:cs typeface="Times New Roman" pitchFamily="18" charset="0"/>
              </a:rPr>
              <a:t>S'imposer tout en écoutant les autres</a:t>
            </a:r>
            <a:r>
              <a:rPr lang="fr-FR" sz="1700" dirty="0" smtClean="0">
                <a:latin typeface="Times New Roman" pitchFamily="18" charset="0"/>
                <a:cs typeface="Times New Roman" pitchFamily="18" charset="0"/>
              </a:rPr>
              <a:t>.</a:t>
            </a:r>
            <a:endParaRPr lang="fr-FR" sz="17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a:r>
            <a:br>
              <a:rPr lang="fr-FR" dirty="0"/>
            </a:br>
            <a:r>
              <a:rPr lang="fr-FR" sz="4900" i="1" dirty="0" smtClean="0">
                <a:solidFill>
                  <a:srgbClr val="FF0000"/>
                </a:solidFill>
                <a:latin typeface="Times New Roman" pitchFamily="18" charset="0"/>
                <a:cs typeface="Times New Roman" pitchFamily="18" charset="0"/>
              </a:rPr>
              <a:t>le </a:t>
            </a:r>
            <a:r>
              <a:rPr lang="fr-FR" sz="4900" i="1" dirty="0">
                <a:solidFill>
                  <a:srgbClr val="FF0000"/>
                </a:solidFill>
                <a:latin typeface="Times New Roman" pitchFamily="18" charset="0"/>
                <a:cs typeface="Times New Roman" pitchFamily="18" charset="0"/>
              </a:rPr>
              <a:t>rôle d'un développeur </a:t>
            </a:r>
            <a:r>
              <a:rPr lang="fr-FR" sz="4900" i="1" dirty="0" smtClean="0">
                <a:solidFill>
                  <a:srgbClr val="FF0000"/>
                </a:solidFill>
                <a:latin typeface="Times New Roman" pitchFamily="18" charset="0"/>
                <a:cs typeface="Times New Roman" pitchFamily="18" charset="0"/>
              </a:rPr>
              <a:t>Web</a:t>
            </a:r>
            <a:r>
              <a:rPr lang="fr-FR" sz="4900" dirty="0" smtClean="0">
                <a:solidFill>
                  <a:srgbClr val="FF0000"/>
                </a:solidFill>
                <a:latin typeface="Times New Roman" pitchFamily="18" charset="0"/>
                <a:cs typeface="Times New Roman" pitchFamily="18" charset="0"/>
              </a:rPr>
              <a:t> </a:t>
            </a:r>
            <a:r>
              <a:rPr lang="fr-FR" dirty="0" smtClean="0"/>
              <a:t/>
            </a:r>
            <a:br>
              <a:rPr lang="fr-FR" dirty="0" smtClean="0"/>
            </a:br>
            <a:endParaRPr lang="fr-FR" dirty="0"/>
          </a:p>
        </p:txBody>
      </p:sp>
      <p:sp>
        <p:nvSpPr>
          <p:cNvPr id="3" name="Espace réservé du contenu 2"/>
          <p:cNvSpPr>
            <a:spLocks noGrp="1"/>
          </p:cNvSpPr>
          <p:nvPr>
            <p:ph idx="1"/>
          </p:nvPr>
        </p:nvSpPr>
        <p:spPr/>
        <p:txBody>
          <a:bodyPr>
            <a:normAutofit/>
          </a:bodyPr>
          <a:lstStyle/>
          <a:p>
            <a:r>
              <a:rPr lang="fr-FR" sz="2000" dirty="0">
                <a:latin typeface="Times New Roman" pitchFamily="18" charset="0"/>
                <a:cs typeface="Times New Roman" pitchFamily="18" charset="0"/>
              </a:rPr>
              <a:t>Le </a:t>
            </a:r>
            <a:r>
              <a:rPr lang="fr-FR" sz="2000" b="1" dirty="0">
                <a:latin typeface="Times New Roman" pitchFamily="18" charset="0"/>
                <a:cs typeface="Times New Roman" pitchFamily="18" charset="0"/>
              </a:rPr>
              <a:t>développeur </a:t>
            </a:r>
            <a:r>
              <a:rPr lang="fr-FR" sz="2000" b="1" dirty="0" smtClean="0">
                <a:latin typeface="Times New Roman" pitchFamily="18" charset="0"/>
                <a:cs typeface="Times New Roman" pitchFamily="18" charset="0"/>
              </a:rPr>
              <a:t>web </a:t>
            </a:r>
            <a:r>
              <a:rPr lang="fr-FR" sz="2000" dirty="0" smtClean="0">
                <a:latin typeface="Times New Roman" pitchFamily="18" charset="0"/>
                <a:cs typeface="Times New Roman" pitchFamily="18" charset="0"/>
              </a:rPr>
              <a:t>réalise </a:t>
            </a:r>
            <a:r>
              <a:rPr lang="fr-FR" sz="2000" dirty="0">
                <a:latin typeface="Times New Roman" pitchFamily="18" charset="0"/>
                <a:cs typeface="Times New Roman" pitchFamily="18" charset="0"/>
              </a:rPr>
              <a:t>l'ensemble des fonctionnalités techniques d'un site ou d'une application </a:t>
            </a:r>
            <a:r>
              <a:rPr lang="fr-FR" sz="2000" b="1" dirty="0">
                <a:latin typeface="Times New Roman" pitchFamily="18" charset="0"/>
                <a:cs typeface="Times New Roman" pitchFamily="18" charset="0"/>
              </a:rPr>
              <a:t>web</a:t>
            </a:r>
            <a:r>
              <a:rPr lang="fr-FR" sz="2000" dirty="0">
                <a:latin typeface="Times New Roman" pitchFamily="18" charset="0"/>
                <a:cs typeface="Times New Roman" pitchFamily="18" charset="0"/>
              </a:rPr>
              <a:t>. </a:t>
            </a:r>
            <a:r>
              <a:rPr lang="fr-FR" sz="2000" dirty="0" smtClean="0">
                <a:latin typeface="Times New Roman" pitchFamily="18" charset="0"/>
                <a:cs typeface="Times New Roman" pitchFamily="18" charset="0"/>
              </a:rPr>
              <a:t>il conçoit </a:t>
            </a:r>
            <a:r>
              <a:rPr lang="fr-FR" sz="2000" dirty="0">
                <a:latin typeface="Times New Roman" pitchFamily="18" charset="0"/>
                <a:cs typeface="Times New Roman" pitchFamily="18" charset="0"/>
              </a:rPr>
              <a:t>des sites sur mesure ou adapte des solutions techniques existantes en fonction du projet et de la demande du client</a:t>
            </a:r>
            <a:r>
              <a:rPr lang="fr-FR" sz="2000" dirty="0" smtClean="0">
                <a:latin typeface="Times New Roman" pitchFamily="18" charset="0"/>
                <a:cs typeface="Times New Roman" pitchFamily="18" charset="0"/>
              </a:rPr>
              <a:t>.</a:t>
            </a:r>
          </a:p>
          <a:p>
            <a:pPr fontAlgn="base"/>
            <a:r>
              <a:rPr lang="fr-FR" sz="2000" dirty="0">
                <a:latin typeface="Times New Roman" pitchFamily="18" charset="0"/>
                <a:cs typeface="Times New Roman" pitchFamily="18" charset="0"/>
              </a:rPr>
              <a:t>Son rôle est plutôt de gérer le </a:t>
            </a:r>
            <a:r>
              <a:rPr lang="fr-FR" sz="2000" b="1" dirty="0">
                <a:latin typeface="Times New Roman" pitchFamily="18" charset="0"/>
                <a:cs typeface="Times New Roman" pitchFamily="18" charset="0"/>
              </a:rPr>
              <a:t>côté technique</a:t>
            </a:r>
            <a:r>
              <a:rPr lang="fr-FR" sz="2000" dirty="0">
                <a:latin typeface="Times New Roman" pitchFamily="18" charset="0"/>
                <a:cs typeface="Times New Roman" pitchFamily="18" charset="0"/>
              </a:rPr>
              <a:t> pour proposer une plateforme qui ressemble à ce que le client a demandé. Le client doit donc venir vers le développeur avec toutes les informations importantes. Il doit déjà avoir une idée des </a:t>
            </a:r>
            <a:r>
              <a:rPr lang="fr-FR" sz="2000" b="1" dirty="0">
                <a:latin typeface="Times New Roman" pitchFamily="18" charset="0"/>
                <a:cs typeface="Times New Roman" pitchFamily="18" charset="0"/>
              </a:rPr>
              <a:t>fonctionnalités à intégrer</a:t>
            </a:r>
            <a:r>
              <a:rPr lang="fr-FR" sz="2000" dirty="0">
                <a:latin typeface="Times New Roman" pitchFamily="18" charset="0"/>
                <a:cs typeface="Times New Roman" pitchFamily="18" charset="0"/>
              </a:rPr>
              <a:t>, de la présentation, de l’affichage, etc</a:t>
            </a:r>
            <a:r>
              <a:rPr lang="fr-FR" sz="2000" dirty="0" smtClean="0">
                <a:latin typeface="Times New Roman" pitchFamily="18" charset="0"/>
                <a:cs typeface="Times New Roman" pitchFamily="18" charset="0"/>
              </a:rPr>
              <a:t>.</a:t>
            </a:r>
            <a:endParaRPr lang="fr-FR" sz="2000" dirty="0">
              <a:latin typeface="Times New Roman" pitchFamily="18" charset="0"/>
              <a:cs typeface="Times New Roman" pitchFamily="18" charset="0"/>
            </a:endParaRPr>
          </a:p>
          <a:p>
            <a:endParaRPr lang="fr-FR"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900" dirty="0" smtClean="0">
                <a:latin typeface="Times New Roman" pitchFamily="18" charset="0"/>
                <a:cs typeface="Times New Roman" pitchFamily="18" charset="0"/>
              </a:rPr>
              <a:t>Évidemment, avant de livrer un site web, le développeur web doit l’avoir </a:t>
            </a:r>
            <a:r>
              <a:rPr lang="fr-FR" sz="1900" b="1" dirty="0" smtClean="0">
                <a:latin typeface="Times New Roman" pitchFamily="18" charset="0"/>
                <a:cs typeface="Times New Roman" pitchFamily="18" charset="0"/>
              </a:rPr>
              <a:t>testé</a:t>
            </a:r>
            <a:r>
              <a:rPr lang="fr-FR" sz="1900" dirty="0" smtClean="0">
                <a:latin typeface="Times New Roman" pitchFamily="18" charset="0"/>
                <a:cs typeface="Times New Roman" pitchFamily="18" charset="0"/>
              </a:rPr>
              <a:t>. Si par exemple, il lui est demandé un site de e-commerce, il doit lancer une commande fictive pour voir comment le processus se déroule. En cas de bug, il devra tout corriger et livrer un site </a:t>
            </a:r>
            <a:r>
              <a:rPr lang="fr-FR" sz="1900" b="1" dirty="0" smtClean="0">
                <a:latin typeface="Times New Roman" pitchFamily="18" charset="0"/>
                <a:cs typeface="Times New Roman" pitchFamily="18" charset="0"/>
              </a:rPr>
              <a:t>complètement fonctionnel</a:t>
            </a:r>
            <a:r>
              <a:rPr lang="fr-FR" sz="1900" dirty="0" smtClean="0">
                <a:latin typeface="Times New Roman" pitchFamily="18" charset="0"/>
                <a:cs typeface="Times New Roman" pitchFamily="18" charset="0"/>
              </a:rPr>
              <a:t>. Après la livraison du site, le développeur web peut également s’occuper de la formation du propriétaire. Ce rôle n’est pas obligatoire si le propriétaire n’exprime pas le besoin de se faire expliquer le fonctionnement de son site web.</a:t>
            </a:r>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70</Words>
  <Application>Microsoft Office PowerPoint</Application>
  <PresentationFormat>Affichage à l'écran (4:3)</PresentationFormat>
  <Paragraphs>17</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Développement web </vt:lpstr>
      <vt:lpstr>Comment fonctionne le Web ?  </vt:lpstr>
      <vt:lpstr>De  quoi avez-vous besoin  pour être développeur Web?  </vt:lpstr>
      <vt:lpstr> le rôle d'un développeur Web  </vt:lpstr>
      <vt:lpstr>Diapositive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web </dc:title>
  <dc:creator>dell</dc:creator>
  <cp:lastModifiedBy>dell</cp:lastModifiedBy>
  <cp:revision>5</cp:revision>
  <dcterms:created xsi:type="dcterms:W3CDTF">2021-01-25T15:54:28Z</dcterms:created>
  <dcterms:modified xsi:type="dcterms:W3CDTF">2021-01-25T16:32:07Z</dcterms:modified>
</cp:coreProperties>
</file>