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8" r:id="rId2"/>
    <p:sldId id="281" r:id="rId3"/>
    <p:sldId id="259" r:id="rId4"/>
    <p:sldId id="284" r:id="rId5"/>
    <p:sldId id="288" r:id="rId6"/>
    <p:sldId id="282" r:id="rId7"/>
    <p:sldId id="332" r:id="rId8"/>
    <p:sldId id="321" r:id="rId9"/>
    <p:sldId id="323" r:id="rId10"/>
    <p:sldId id="334" r:id="rId11"/>
    <p:sldId id="335" r:id="rId12"/>
    <p:sldId id="336" r:id="rId13"/>
    <p:sldId id="337" r:id="rId14"/>
    <p:sldId id="338" r:id="rId15"/>
    <p:sldId id="339" r:id="rId16"/>
    <p:sldId id="340" r:id="rId17"/>
    <p:sldId id="341" r:id="rId18"/>
    <p:sldId id="342" r:id="rId19"/>
    <p:sldId id="343" r:id="rId20"/>
    <p:sldId id="344" r:id="rId21"/>
    <p:sldId id="345" r:id="rId22"/>
    <p:sldId id="346" r:id="rId23"/>
    <p:sldId id="347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55" r:id="rId32"/>
    <p:sldId id="356" r:id="rId33"/>
    <p:sldId id="357" r:id="rId34"/>
    <p:sldId id="358" r:id="rId35"/>
    <p:sldId id="359" r:id="rId36"/>
    <p:sldId id="360" r:id="rId37"/>
    <p:sldId id="361" r:id="rId38"/>
    <p:sldId id="362" r:id="rId39"/>
    <p:sldId id="365" r:id="rId40"/>
    <p:sldId id="364" r:id="rId41"/>
    <p:sldId id="366" r:id="rId42"/>
    <p:sldId id="363" r:id="rId43"/>
    <p:sldId id="368" r:id="rId44"/>
    <p:sldId id="367" r:id="rId45"/>
    <p:sldId id="369" r:id="rId46"/>
    <p:sldId id="370" r:id="rId47"/>
    <p:sldId id="371" r:id="rId48"/>
    <p:sldId id="372" r:id="rId49"/>
    <p:sldId id="373" r:id="rId50"/>
    <p:sldId id="374" r:id="rId51"/>
    <p:sldId id="375" r:id="rId52"/>
    <p:sldId id="377" r:id="rId53"/>
    <p:sldId id="378" r:id="rId54"/>
    <p:sldId id="379" r:id="rId55"/>
    <p:sldId id="380" r:id="rId56"/>
    <p:sldId id="376" r:id="rId57"/>
    <p:sldId id="381" r:id="rId58"/>
    <p:sldId id="382" r:id="rId59"/>
    <p:sldId id="383" r:id="rId60"/>
    <p:sldId id="384" r:id="rId61"/>
    <p:sldId id="386" r:id="rId62"/>
    <p:sldId id="385" r:id="rId63"/>
    <p:sldId id="387" r:id="rId64"/>
    <p:sldId id="329" r:id="rId6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BDD"/>
    <a:srgbClr val="E8590C"/>
    <a:srgbClr val="E95B24"/>
    <a:srgbClr val="FFA94D"/>
    <a:srgbClr val="FFFF66"/>
    <a:srgbClr val="222E3B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FECB4D8-DB02-4DC6-A0A2-4F2EBAE1DC90}" styleName="Style moyen 1 - Accentuation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97" autoAdjust="0"/>
    <p:restoredTop sz="94660"/>
  </p:normalViewPr>
  <p:slideViewPr>
    <p:cSldViewPr snapToGrid="0">
      <p:cViewPr>
        <p:scale>
          <a:sx n="75" d="100"/>
          <a:sy n="75" d="100"/>
        </p:scale>
        <p:origin x="720" y="-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3">
  <dgm:title val=""/>
  <dgm:desc val=""/>
  <dgm:catLst>
    <dgm:cat type="accent6" pri="11300"/>
  </dgm:catLst>
  <dgm:styleLbl name="node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shade val="80000"/>
      </a:schemeClr>
      <a:schemeClr val="accent6">
        <a:tint val="7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/>
    <dgm:txEffectClrLst/>
  </dgm:styleLbl>
  <dgm:styleLbl name="lnNode1">
    <dgm:fillClrLst>
      <a:schemeClr val="accent6">
        <a:shade val="80000"/>
      </a:schemeClr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6">
        <a:shade val="90000"/>
      </a:schemeClr>
      <a:schemeClr val="accent6">
        <a:tint val="70000"/>
      </a:schemeClr>
    </dgm:fillClrLst>
    <dgm:linClrLst>
      <a:schemeClr val="accent6">
        <a:shade val="90000"/>
      </a:schemeClr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9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8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shade val="80000"/>
      </a:schemeClr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B1C1AD-1AD2-4EA8-8AC1-D48FF27B56C8}" type="doc">
      <dgm:prSet loTypeId="urn:microsoft.com/office/officeart/2005/8/layout/hChevron3" loCatId="process" qsTypeId="urn:microsoft.com/office/officeart/2005/8/quickstyle/3d3" qsCatId="3D" csTypeId="urn:microsoft.com/office/officeart/2005/8/colors/accent6_3" csCatId="accent6" phldr="1"/>
      <dgm:spPr/>
      <dgm:t>
        <a:bodyPr/>
        <a:lstStyle/>
        <a:p>
          <a:endParaRPr lang="en-US"/>
        </a:p>
      </dgm:t>
    </dgm:pt>
    <dgm:pt modelId="{731ED1A1-9251-4D02-9346-7803A4B4B573}">
      <dgm:prSet phldrT="[Texte]"/>
      <dgm:spPr/>
      <dgm:t>
        <a:bodyPr/>
        <a:lstStyle/>
        <a:p>
          <a:r>
            <a:rPr lang="fr-FR" dirty="0" err="1"/>
            <a:t>Build</a:t>
          </a:r>
          <a:r>
            <a:rPr lang="fr-FR" dirty="0"/>
            <a:t>/</a:t>
          </a:r>
          <a:r>
            <a:rPr lang="fr-FR" dirty="0" err="1"/>
            <a:t>Integration</a:t>
          </a:r>
          <a:r>
            <a:rPr lang="fr-FR"/>
            <a:t> phase</a:t>
          </a:r>
        </a:p>
      </dgm:t>
    </dgm:pt>
    <dgm:pt modelId="{7A9A14FD-C599-4DB4-92C0-561BC161D6DA}" type="parTrans" cxnId="{D3D64841-D564-4E47-9A49-9DAD4C56CE23}">
      <dgm:prSet/>
      <dgm:spPr/>
      <dgm:t>
        <a:bodyPr/>
        <a:lstStyle/>
        <a:p>
          <a:endParaRPr lang="en-US"/>
        </a:p>
      </dgm:t>
    </dgm:pt>
    <dgm:pt modelId="{0E3716C4-CC4D-48BF-B612-84B5736D1D10}" type="sibTrans" cxnId="{D3D64841-D564-4E47-9A49-9DAD4C56CE23}">
      <dgm:prSet/>
      <dgm:spPr/>
      <dgm:t>
        <a:bodyPr/>
        <a:lstStyle/>
        <a:p>
          <a:endParaRPr lang="en-US"/>
        </a:p>
      </dgm:t>
    </dgm:pt>
    <dgm:pt modelId="{93ECD7B9-205F-4415-9722-4D12DBACC920}">
      <dgm:prSet phldrT="[Texte]"/>
      <dgm:spPr/>
      <dgm:t>
        <a:bodyPr/>
        <a:lstStyle/>
        <a:p>
          <a:r>
            <a:rPr lang="fr-FR" dirty="0" err="1"/>
            <a:t>Pre</a:t>
          </a:r>
          <a:r>
            <a:rPr lang="fr-FR" dirty="0"/>
            <a:t>-production/</a:t>
          </a:r>
          <a:r>
            <a:rPr lang="fr-FR" dirty="0" err="1"/>
            <a:t>Acceptance</a:t>
          </a:r>
          <a:r>
            <a:rPr lang="fr-FR" dirty="0"/>
            <a:t> phase</a:t>
          </a:r>
          <a:endParaRPr lang="en-US" dirty="0"/>
        </a:p>
      </dgm:t>
    </dgm:pt>
    <dgm:pt modelId="{9B54EA6B-CD80-4B7E-B97C-734AEF345A37}" type="parTrans" cxnId="{AF5BF097-A4C1-4719-82E1-03903E6C26CE}">
      <dgm:prSet/>
      <dgm:spPr/>
      <dgm:t>
        <a:bodyPr/>
        <a:lstStyle/>
        <a:p>
          <a:endParaRPr lang="en-US"/>
        </a:p>
      </dgm:t>
    </dgm:pt>
    <dgm:pt modelId="{95989581-6E44-4DF2-95A0-6FF932DC7F9A}" type="sibTrans" cxnId="{AF5BF097-A4C1-4719-82E1-03903E6C26CE}">
      <dgm:prSet/>
      <dgm:spPr/>
      <dgm:t>
        <a:bodyPr/>
        <a:lstStyle/>
        <a:p>
          <a:endParaRPr lang="en-US"/>
        </a:p>
      </dgm:t>
    </dgm:pt>
    <dgm:pt modelId="{265E0E91-5FF2-4FAC-AF3E-467A424D00A6}">
      <dgm:prSet phldrT="[Texte]"/>
      <dgm:spPr/>
      <dgm:t>
        <a:bodyPr/>
        <a:lstStyle/>
        <a:p>
          <a:r>
            <a:rPr lang="fr-FR" dirty="0"/>
            <a:t>Production/Operating phase</a:t>
          </a:r>
          <a:endParaRPr lang="en-US" dirty="0"/>
        </a:p>
      </dgm:t>
    </dgm:pt>
    <dgm:pt modelId="{73D22EFE-7CDF-427E-93AA-135583BDDD90}" type="parTrans" cxnId="{36B6197A-0CD0-4A30-AA6B-A2433EA0A4F0}">
      <dgm:prSet/>
      <dgm:spPr/>
      <dgm:t>
        <a:bodyPr/>
        <a:lstStyle/>
        <a:p>
          <a:endParaRPr lang="en-US"/>
        </a:p>
      </dgm:t>
    </dgm:pt>
    <dgm:pt modelId="{6972B907-6F33-4C4C-85F1-9F5303416904}" type="sibTrans" cxnId="{36B6197A-0CD0-4A30-AA6B-A2433EA0A4F0}">
      <dgm:prSet/>
      <dgm:spPr/>
      <dgm:t>
        <a:bodyPr/>
        <a:lstStyle/>
        <a:p>
          <a:endParaRPr lang="en-US"/>
        </a:p>
      </dgm:t>
    </dgm:pt>
    <dgm:pt modelId="{19421CD6-3958-4861-9801-8E3FDE45F884}" type="pres">
      <dgm:prSet presAssocID="{7CB1C1AD-1AD2-4EA8-8AC1-D48FF27B56C8}" presName="Name0" presStyleCnt="0">
        <dgm:presLayoutVars>
          <dgm:dir/>
          <dgm:resizeHandles val="exact"/>
        </dgm:presLayoutVars>
      </dgm:prSet>
      <dgm:spPr/>
    </dgm:pt>
    <dgm:pt modelId="{3DBA55E2-E948-4823-8619-3D98E417FF61}" type="pres">
      <dgm:prSet presAssocID="{731ED1A1-9251-4D02-9346-7803A4B4B573}" presName="parTxOnly" presStyleLbl="node1" presStyleIdx="0" presStyleCnt="3">
        <dgm:presLayoutVars>
          <dgm:bulletEnabled val="1"/>
        </dgm:presLayoutVars>
      </dgm:prSet>
      <dgm:spPr/>
    </dgm:pt>
    <dgm:pt modelId="{70281B69-BF29-45DE-B9C1-049ACDDD1A27}" type="pres">
      <dgm:prSet presAssocID="{0E3716C4-CC4D-48BF-B612-84B5736D1D10}" presName="parSpace" presStyleCnt="0"/>
      <dgm:spPr/>
    </dgm:pt>
    <dgm:pt modelId="{67B5F38C-2EF4-4EE9-9137-3D6E7CC6749C}" type="pres">
      <dgm:prSet presAssocID="{93ECD7B9-205F-4415-9722-4D12DBACC920}" presName="parTxOnly" presStyleLbl="node1" presStyleIdx="1" presStyleCnt="3" custScaleX="137065" custLinFactNeighborY="-36078">
        <dgm:presLayoutVars>
          <dgm:bulletEnabled val="1"/>
        </dgm:presLayoutVars>
      </dgm:prSet>
      <dgm:spPr/>
    </dgm:pt>
    <dgm:pt modelId="{9224010C-E7D6-4B6C-9FFA-BED0BA5BE1DA}" type="pres">
      <dgm:prSet presAssocID="{95989581-6E44-4DF2-95A0-6FF932DC7F9A}" presName="parSpace" presStyleCnt="0"/>
      <dgm:spPr/>
    </dgm:pt>
    <dgm:pt modelId="{B06FF92F-09DC-4BA2-87AD-F9EF92DA1F11}" type="pres">
      <dgm:prSet presAssocID="{265E0E91-5FF2-4FAC-AF3E-467A424D00A6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FA51022-C1E2-4A94-8967-A6E72E572699}" type="presOf" srcId="{731ED1A1-9251-4D02-9346-7803A4B4B573}" destId="{3DBA55E2-E948-4823-8619-3D98E417FF61}" srcOrd="0" destOrd="0" presId="urn:microsoft.com/office/officeart/2005/8/layout/hChevron3"/>
    <dgm:cxn modelId="{D3D64841-D564-4E47-9A49-9DAD4C56CE23}" srcId="{7CB1C1AD-1AD2-4EA8-8AC1-D48FF27B56C8}" destId="{731ED1A1-9251-4D02-9346-7803A4B4B573}" srcOrd="0" destOrd="0" parTransId="{7A9A14FD-C599-4DB4-92C0-561BC161D6DA}" sibTransId="{0E3716C4-CC4D-48BF-B612-84B5736D1D10}"/>
    <dgm:cxn modelId="{222C5853-30A6-4B58-A6A2-4EE93AC68370}" type="presOf" srcId="{265E0E91-5FF2-4FAC-AF3E-467A424D00A6}" destId="{B06FF92F-09DC-4BA2-87AD-F9EF92DA1F11}" srcOrd="0" destOrd="0" presId="urn:microsoft.com/office/officeart/2005/8/layout/hChevron3"/>
    <dgm:cxn modelId="{2FB3FF77-7D4D-4D13-9482-542DC4D9060C}" type="presOf" srcId="{7CB1C1AD-1AD2-4EA8-8AC1-D48FF27B56C8}" destId="{19421CD6-3958-4861-9801-8E3FDE45F884}" srcOrd="0" destOrd="0" presId="urn:microsoft.com/office/officeart/2005/8/layout/hChevron3"/>
    <dgm:cxn modelId="{36B6197A-0CD0-4A30-AA6B-A2433EA0A4F0}" srcId="{7CB1C1AD-1AD2-4EA8-8AC1-D48FF27B56C8}" destId="{265E0E91-5FF2-4FAC-AF3E-467A424D00A6}" srcOrd="2" destOrd="0" parTransId="{73D22EFE-7CDF-427E-93AA-135583BDDD90}" sibTransId="{6972B907-6F33-4C4C-85F1-9F5303416904}"/>
    <dgm:cxn modelId="{AF5BF097-A4C1-4719-82E1-03903E6C26CE}" srcId="{7CB1C1AD-1AD2-4EA8-8AC1-D48FF27B56C8}" destId="{93ECD7B9-205F-4415-9722-4D12DBACC920}" srcOrd="1" destOrd="0" parTransId="{9B54EA6B-CD80-4B7E-B97C-734AEF345A37}" sibTransId="{95989581-6E44-4DF2-95A0-6FF932DC7F9A}"/>
    <dgm:cxn modelId="{37FBEFB8-C6E6-476F-B818-BA9965825C0E}" type="presOf" srcId="{93ECD7B9-205F-4415-9722-4D12DBACC920}" destId="{67B5F38C-2EF4-4EE9-9137-3D6E7CC6749C}" srcOrd="0" destOrd="0" presId="urn:microsoft.com/office/officeart/2005/8/layout/hChevron3"/>
    <dgm:cxn modelId="{89E0FBCE-CB6D-4BE3-B493-B353CE0A8514}" type="presParOf" srcId="{19421CD6-3958-4861-9801-8E3FDE45F884}" destId="{3DBA55E2-E948-4823-8619-3D98E417FF61}" srcOrd="0" destOrd="0" presId="urn:microsoft.com/office/officeart/2005/8/layout/hChevron3"/>
    <dgm:cxn modelId="{7884AAF0-B472-437F-8527-3D7E9D7DBFF7}" type="presParOf" srcId="{19421CD6-3958-4861-9801-8E3FDE45F884}" destId="{70281B69-BF29-45DE-B9C1-049ACDDD1A27}" srcOrd="1" destOrd="0" presId="urn:microsoft.com/office/officeart/2005/8/layout/hChevron3"/>
    <dgm:cxn modelId="{A4C0E637-895F-406A-817F-3EB0B93D696C}" type="presParOf" srcId="{19421CD6-3958-4861-9801-8E3FDE45F884}" destId="{67B5F38C-2EF4-4EE9-9137-3D6E7CC6749C}" srcOrd="2" destOrd="0" presId="urn:microsoft.com/office/officeart/2005/8/layout/hChevron3"/>
    <dgm:cxn modelId="{C506010D-DBEC-4D3A-B708-21D7D27985CB}" type="presParOf" srcId="{19421CD6-3958-4861-9801-8E3FDE45F884}" destId="{9224010C-E7D6-4B6C-9FFA-BED0BA5BE1DA}" srcOrd="3" destOrd="0" presId="urn:microsoft.com/office/officeart/2005/8/layout/hChevron3"/>
    <dgm:cxn modelId="{8069CE9C-C928-41EC-9559-9F1B98613340}" type="presParOf" srcId="{19421CD6-3958-4861-9801-8E3FDE45F884}" destId="{B06FF92F-09DC-4BA2-87AD-F9EF92DA1F11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BA55E2-E948-4823-8619-3D98E417FF61}">
      <dsp:nvSpPr>
        <dsp:cNvPr id="0" name=""/>
        <dsp:cNvSpPr/>
      </dsp:nvSpPr>
      <dsp:spPr>
        <a:xfrm>
          <a:off x="3547" y="0"/>
          <a:ext cx="4000157" cy="563224"/>
        </a:xfrm>
        <a:prstGeom prst="homePlate">
          <a:avLst/>
        </a:prstGeom>
        <a:solidFill>
          <a:schemeClr val="accent6">
            <a:shade val="8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7348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Build</a:t>
          </a:r>
          <a:r>
            <a:rPr lang="fr-FR" sz="2200" kern="1200" dirty="0"/>
            <a:t>/</a:t>
          </a:r>
          <a:r>
            <a:rPr lang="fr-FR" sz="2200" kern="1200" dirty="0" err="1"/>
            <a:t>Integration</a:t>
          </a:r>
          <a:r>
            <a:rPr lang="fr-FR" sz="2200" kern="1200"/>
            <a:t> phase</a:t>
          </a:r>
        </a:p>
      </dsp:txBody>
      <dsp:txXfrm>
        <a:off x="3547" y="0"/>
        <a:ext cx="3859351" cy="563224"/>
      </dsp:txXfrm>
    </dsp:sp>
    <dsp:sp modelId="{67B5F38C-2EF4-4EE9-9137-3D6E7CC6749C}">
      <dsp:nvSpPr>
        <dsp:cNvPr id="0" name=""/>
        <dsp:cNvSpPr/>
      </dsp:nvSpPr>
      <dsp:spPr>
        <a:xfrm>
          <a:off x="3203673" y="0"/>
          <a:ext cx="5482815" cy="563224"/>
        </a:xfrm>
        <a:prstGeom prst="chevron">
          <a:avLst/>
        </a:prstGeom>
        <a:solidFill>
          <a:schemeClr val="accent6">
            <a:shade val="80000"/>
            <a:hueOff val="-343645"/>
            <a:satOff val="-8609"/>
            <a:lumOff val="1655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 err="1"/>
            <a:t>Pre</a:t>
          </a:r>
          <a:r>
            <a:rPr lang="fr-FR" sz="2200" kern="1200" dirty="0"/>
            <a:t>-production/</a:t>
          </a:r>
          <a:r>
            <a:rPr lang="fr-FR" sz="2200" kern="1200" dirty="0" err="1"/>
            <a:t>Acceptance</a:t>
          </a:r>
          <a:r>
            <a:rPr lang="fr-FR" sz="2200" kern="1200" dirty="0"/>
            <a:t> phase</a:t>
          </a:r>
          <a:endParaRPr lang="en-US" sz="2200" kern="1200" dirty="0"/>
        </a:p>
      </dsp:txBody>
      <dsp:txXfrm>
        <a:off x="3485285" y="0"/>
        <a:ext cx="4919591" cy="563224"/>
      </dsp:txXfrm>
    </dsp:sp>
    <dsp:sp modelId="{B06FF92F-09DC-4BA2-87AD-F9EF92DA1F11}">
      <dsp:nvSpPr>
        <dsp:cNvPr id="0" name=""/>
        <dsp:cNvSpPr/>
      </dsp:nvSpPr>
      <dsp:spPr>
        <a:xfrm>
          <a:off x="7886457" y="0"/>
          <a:ext cx="4000157" cy="563224"/>
        </a:xfrm>
        <a:prstGeom prst="chevron">
          <a:avLst/>
        </a:prstGeom>
        <a:solidFill>
          <a:schemeClr val="accent6">
            <a:shade val="80000"/>
            <a:hueOff val="-687291"/>
            <a:satOff val="-17217"/>
            <a:lumOff val="3310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011" tIns="58674" rIns="29337" bIns="5867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Production/Operating phase</a:t>
          </a:r>
          <a:endParaRPr lang="en-US" sz="2200" kern="1200" dirty="0"/>
        </a:p>
      </dsp:txBody>
      <dsp:txXfrm>
        <a:off x="8168069" y="0"/>
        <a:ext cx="3436933" cy="563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60FBB-6530-4153-A5A1-437286ECCCC6}" type="datetimeFigureOut">
              <a:rPr lang="fr-FR" smtClean="0"/>
              <a:pPr/>
              <a:t>23/04/2019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DE684-7781-4521-8432-ACC06EB68D5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6017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2875D-7394-4F3C-A234-53C6A0E38EB6}" type="datetimeFigureOut">
              <a:rPr lang="en-GB" smtClean="0"/>
              <a:pPr/>
              <a:t>23/04/2019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ABB243-F8D8-4729-A845-0C07DDFB8E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212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ABB243-F8D8-4729-A845-0C07DDFB8EF1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89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ABB243-F8D8-4729-A845-0C07DDFB8EF1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92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re 1"/>
          <p:cNvSpPr>
            <a:spLocks noGrp="1"/>
          </p:cNvSpPr>
          <p:nvPr>
            <p:ph type="ctrTitle" hasCustomPrompt="1"/>
          </p:nvPr>
        </p:nvSpPr>
        <p:spPr>
          <a:xfrm>
            <a:off x="503464" y="5209494"/>
            <a:ext cx="5129893" cy="464685"/>
          </a:xfrm>
          <a:prstGeom prst="rect">
            <a:avLst/>
          </a:prstGeom>
        </p:spPr>
        <p:txBody>
          <a:bodyPr anchor="b"/>
          <a:lstStyle>
            <a:lvl1pPr algn="l">
              <a:defRPr sz="280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9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3464" y="5744028"/>
            <a:ext cx="4533900" cy="37918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baseline="0">
                <a:solidFill>
                  <a:schemeClr val="bg1"/>
                </a:solidFill>
                <a:latin typeface="Fira Sans" panose="020B050305000002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Subtitle</a:t>
            </a:r>
          </a:p>
        </p:txBody>
      </p:sp>
      <p:sp>
        <p:nvSpPr>
          <p:cNvPr id="10" name="Espace réservé du texte 10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6237288"/>
            <a:ext cx="4533900" cy="3186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chemeClr val="bg1"/>
                </a:solidFill>
                <a:latin typeface="Fira Sans" panose="020B0503050000020004" pitchFamily="34" charset="0"/>
              </a:defRPr>
            </a:lvl1pPr>
          </a:lstStyle>
          <a:p>
            <a:pPr lvl="0"/>
            <a:r>
              <a:rPr lang="en-GB" noProof="0" dirty="0"/>
              <a:t>Date</a:t>
            </a:r>
          </a:p>
        </p:txBody>
      </p:sp>
      <p:pic>
        <p:nvPicPr>
          <p:cNvPr id="3" name="Image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612" y="5744028"/>
            <a:ext cx="1740533" cy="37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18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9ABED296-60E6-4FA5-BB7E-7869B4B089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62" y="299050"/>
            <a:ext cx="1700478" cy="370461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7AAF4D61-5BA1-4248-916E-6758365FB5A3}"/>
              </a:ext>
            </a:extLst>
          </p:cNvPr>
          <p:cNvSpPr/>
          <p:nvPr userDrawn="1"/>
        </p:nvSpPr>
        <p:spPr>
          <a:xfrm>
            <a:off x="0" y="302224"/>
            <a:ext cx="9557468" cy="364775"/>
          </a:xfrm>
          <a:custGeom>
            <a:avLst/>
            <a:gdLst>
              <a:gd name="connsiteX0" fmla="*/ 0 w 9532374"/>
              <a:gd name="connsiteY0" fmla="*/ 0 h 555171"/>
              <a:gd name="connsiteX1" fmla="*/ 9532374 w 9532374"/>
              <a:gd name="connsiteY1" fmla="*/ 0 h 555171"/>
              <a:gd name="connsiteX2" fmla="*/ 9532374 w 9532374"/>
              <a:gd name="connsiteY2" fmla="*/ 555171 h 555171"/>
              <a:gd name="connsiteX3" fmla="*/ 0 w 9532374"/>
              <a:gd name="connsiteY3" fmla="*/ 555171 h 555171"/>
              <a:gd name="connsiteX4" fmla="*/ 0 w 9532374"/>
              <a:gd name="connsiteY4" fmla="*/ 0 h 555171"/>
              <a:gd name="connsiteX0" fmla="*/ 0 w 9532374"/>
              <a:gd name="connsiteY0" fmla="*/ 8164 h 563335"/>
              <a:gd name="connsiteX1" fmla="*/ 9034352 w 9532374"/>
              <a:gd name="connsiteY1" fmla="*/ 0 h 563335"/>
              <a:gd name="connsiteX2" fmla="*/ 9532374 w 9532374"/>
              <a:gd name="connsiteY2" fmla="*/ 563335 h 563335"/>
              <a:gd name="connsiteX3" fmla="*/ 0 w 9532374"/>
              <a:gd name="connsiteY3" fmla="*/ 563335 h 563335"/>
              <a:gd name="connsiteX4" fmla="*/ 0 w 9532374"/>
              <a:gd name="connsiteY4" fmla="*/ 8164 h 56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2374" h="563335">
                <a:moveTo>
                  <a:pt x="0" y="8164"/>
                </a:moveTo>
                <a:lnTo>
                  <a:pt x="9034352" y="0"/>
                </a:lnTo>
                <a:lnTo>
                  <a:pt x="9532374" y="563335"/>
                </a:lnTo>
                <a:lnTo>
                  <a:pt x="0" y="563335"/>
                </a:lnTo>
                <a:lnTo>
                  <a:pt x="0" y="8164"/>
                </a:lnTo>
                <a:close/>
              </a:path>
            </a:pathLst>
          </a:custGeom>
          <a:solidFill>
            <a:srgbClr val="E85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Espace réservé du numéro de diapositive 5">
            <a:extLst>
              <a:ext uri="{FF2B5EF4-FFF2-40B4-BE49-F238E27FC236}">
                <a16:creationId xmlns:a16="http://schemas.microsoft.com/office/drawing/2014/main" id="{3EF127AC-B141-400D-A963-D4A7DEEC26D4}"/>
              </a:ext>
            </a:extLst>
          </p:cNvPr>
          <p:cNvSpPr txBox="1">
            <a:spLocks/>
          </p:cNvSpPr>
          <p:nvPr userDrawn="1"/>
        </p:nvSpPr>
        <p:spPr>
          <a:xfrm>
            <a:off x="0" y="6591367"/>
            <a:ext cx="439281" cy="19025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2776424-B26F-4DB7-B378-CDA9A985F026}" type="slidenum">
              <a:rPr lang="en-GB" b="0" noProof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</a:rPr>
              <a:pPr algn="r"/>
              <a:t>‹#›</a:t>
            </a:fld>
            <a:endParaRPr lang="en-GB" b="0" noProof="0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62F6FDA0-18CA-44D3-9403-20358A6F741F}"/>
              </a:ext>
            </a:extLst>
          </p:cNvPr>
          <p:cNvSpPr/>
          <p:nvPr userDrawn="1"/>
        </p:nvSpPr>
        <p:spPr>
          <a:xfrm>
            <a:off x="434615" y="6591367"/>
            <a:ext cx="46653" cy="190255"/>
          </a:xfrm>
          <a:prstGeom prst="roundRect">
            <a:avLst/>
          </a:prstGeom>
          <a:solidFill>
            <a:srgbClr val="E85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9" name="Titre 8"/>
          <p:cNvSpPr>
            <a:spLocks noGrp="1"/>
          </p:cNvSpPr>
          <p:nvPr>
            <p:ph type="title" hasCustomPrompt="1"/>
          </p:nvPr>
        </p:nvSpPr>
        <p:spPr>
          <a:xfrm>
            <a:off x="106136" y="343973"/>
            <a:ext cx="9103179" cy="280614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Cliquez</a:t>
            </a:r>
            <a:r>
              <a:rPr lang="en-GB" noProof="0" dirty="0"/>
              <a:t> </a:t>
            </a:r>
            <a:r>
              <a:rPr lang="en-GB" noProof="0" dirty="0" err="1"/>
              <a:t>ici</a:t>
            </a:r>
            <a:r>
              <a:rPr lang="en-GB" noProof="0" dirty="0"/>
              <a:t> pour </a:t>
            </a:r>
            <a:r>
              <a:rPr lang="en-GB" noProof="0" dirty="0" err="1"/>
              <a:t>ajouter</a:t>
            </a:r>
            <a:r>
              <a:rPr lang="en-GB" noProof="0" dirty="0"/>
              <a:t> un titre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11"/>
          </p:nvPr>
        </p:nvSpPr>
        <p:spPr>
          <a:xfrm>
            <a:off x="846138" y="1493838"/>
            <a:ext cx="10515600" cy="4473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20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81268" y="6549175"/>
            <a:ext cx="5397500" cy="274637"/>
          </a:xfrm>
        </p:spPr>
        <p:txBody>
          <a:bodyPr anchor="b">
            <a:noAutofit/>
          </a:bodyPr>
          <a:lstStyle>
            <a:lvl1pPr marL="0" indent="0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624487153"/>
      </p:ext>
    </p:extLst>
  </p:cSld>
  <p:clrMapOvr>
    <a:masterClrMapping/>
  </p:clrMapOvr>
  <p:hf sldNum="0"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 16">
            <a:extLst>
              <a:ext uri="{FF2B5EF4-FFF2-40B4-BE49-F238E27FC236}">
                <a16:creationId xmlns:a16="http://schemas.microsoft.com/office/drawing/2014/main" id="{2ABBEDDB-7CC7-4A10-B6B3-1F0FD3E029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62" y="299050"/>
            <a:ext cx="1700478" cy="370461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A5DD4E87-BFCF-4B56-BA52-B0BB079C29F9}"/>
              </a:ext>
            </a:extLst>
          </p:cNvPr>
          <p:cNvSpPr/>
          <p:nvPr userDrawn="1"/>
        </p:nvSpPr>
        <p:spPr>
          <a:xfrm>
            <a:off x="0" y="302224"/>
            <a:ext cx="9557468" cy="364775"/>
          </a:xfrm>
          <a:custGeom>
            <a:avLst/>
            <a:gdLst>
              <a:gd name="connsiteX0" fmla="*/ 0 w 9532374"/>
              <a:gd name="connsiteY0" fmla="*/ 0 h 555171"/>
              <a:gd name="connsiteX1" fmla="*/ 9532374 w 9532374"/>
              <a:gd name="connsiteY1" fmla="*/ 0 h 555171"/>
              <a:gd name="connsiteX2" fmla="*/ 9532374 w 9532374"/>
              <a:gd name="connsiteY2" fmla="*/ 555171 h 555171"/>
              <a:gd name="connsiteX3" fmla="*/ 0 w 9532374"/>
              <a:gd name="connsiteY3" fmla="*/ 555171 h 555171"/>
              <a:gd name="connsiteX4" fmla="*/ 0 w 9532374"/>
              <a:gd name="connsiteY4" fmla="*/ 0 h 555171"/>
              <a:gd name="connsiteX0" fmla="*/ 0 w 9532374"/>
              <a:gd name="connsiteY0" fmla="*/ 8164 h 563335"/>
              <a:gd name="connsiteX1" fmla="*/ 9034352 w 9532374"/>
              <a:gd name="connsiteY1" fmla="*/ 0 h 563335"/>
              <a:gd name="connsiteX2" fmla="*/ 9532374 w 9532374"/>
              <a:gd name="connsiteY2" fmla="*/ 563335 h 563335"/>
              <a:gd name="connsiteX3" fmla="*/ 0 w 9532374"/>
              <a:gd name="connsiteY3" fmla="*/ 563335 h 563335"/>
              <a:gd name="connsiteX4" fmla="*/ 0 w 9532374"/>
              <a:gd name="connsiteY4" fmla="*/ 8164 h 56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2374" h="563335">
                <a:moveTo>
                  <a:pt x="0" y="8164"/>
                </a:moveTo>
                <a:lnTo>
                  <a:pt x="9034352" y="0"/>
                </a:lnTo>
                <a:lnTo>
                  <a:pt x="9532374" y="563335"/>
                </a:lnTo>
                <a:lnTo>
                  <a:pt x="0" y="563335"/>
                </a:lnTo>
                <a:lnTo>
                  <a:pt x="0" y="8164"/>
                </a:lnTo>
                <a:close/>
              </a:path>
            </a:pathLst>
          </a:custGeom>
          <a:solidFill>
            <a:srgbClr val="E85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1" name="Espace réservé du numéro de diapositive 5">
            <a:extLst>
              <a:ext uri="{FF2B5EF4-FFF2-40B4-BE49-F238E27FC236}">
                <a16:creationId xmlns:a16="http://schemas.microsoft.com/office/drawing/2014/main" id="{84AB242B-A901-4826-80BE-8203E721A740}"/>
              </a:ext>
            </a:extLst>
          </p:cNvPr>
          <p:cNvSpPr txBox="1">
            <a:spLocks/>
          </p:cNvSpPr>
          <p:nvPr userDrawn="1"/>
        </p:nvSpPr>
        <p:spPr>
          <a:xfrm>
            <a:off x="0" y="6591367"/>
            <a:ext cx="439281" cy="19025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2776424-B26F-4DB7-B378-CDA9A985F026}" type="slidenum">
              <a:rPr lang="en-GB" b="0" noProof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</a:rPr>
              <a:pPr algn="r"/>
              <a:t>‹#›</a:t>
            </a:fld>
            <a:endParaRPr lang="en-GB" b="0" noProof="0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4B00564-2416-412A-B0BA-18800F509504}"/>
              </a:ext>
            </a:extLst>
          </p:cNvPr>
          <p:cNvSpPr/>
          <p:nvPr userDrawn="1"/>
        </p:nvSpPr>
        <p:spPr>
          <a:xfrm>
            <a:off x="434615" y="6591367"/>
            <a:ext cx="46653" cy="190255"/>
          </a:xfrm>
          <a:prstGeom prst="roundRect">
            <a:avLst/>
          </a:prstGeom>
          <a:solidFill>
            <a:srgbClr val="E85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1358381" y="1877588"/>
            <a:ext cx="4375150" cy="3657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6417516" y="1877588"/>
            <a:ext cx="4375150" cy="36576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138793" y="326437"/>
            <a:ext cx="9086850" cy="3156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Cliquez</a:t>
            </a:r>
            <a:r>
              <a:rPr lang="en-GB" noProof="0" dirty="0"/>
              <a:t> </a:t>
            </a:r>
            <a:r>
              <a:rPr lang="en-GB" noProof="0" dirty="0" err="1"/>
              <a:t>ici</a:t>
            </a:r>
            <a:r>
              <a:rPr lang="en-GB" noProof="0" dirty="0"/>
              <a:t> pour </a:t>
            </a:r>
            <a:r>
              <a:rPr lang="en-GB" noProof="0" dirty="0" err="1"/>
              <a:t>ajouter</a:t>
            </a:r>
            <a:r>
              <a:rPr lang="en-GB" noProof="0" dirty="0"/>
              <a:t> un titre</a:t>
            </a:r>
          </a:p>
        </p:txBody>
      </p:sp>
      <p:sp>
        <p:nvSpPr>
          <p:cNvPr id="15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595568" y="6549175"/>
            <a:ext cx="5397500" cy="274637"/>
          </a:xfrm>
        </p:spPr>
        <p:txBody>
          <a:bodyPr anchor="b">
            <a:noAutofit/>
          </a:bodyPr>
          <a:lstStyle>
            <a:lvl1pPr marL="0" indent="0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7422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 18">
            <a:extLst>
              <a:ext uri="{FF2B5EF4-FFF2-40B4-BE49-F238E27FC236}">
                <a16:creationId xmlns:a16="http://schemas.microsoft.com/office/drawing/2014/main" id="{9248EED4-7C8A-42EE-A52E-4D63CE615D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62" y="299050"/>
            <a:ext cx="1700478" cy="370461"/>
          </a:xfrm>
          <a:prstGeom prst="rect">
            <a:avLst/>
          </a:prstGeom>
        </p:spPr>
      </p:pic>
      <p:sp>
        <p:nvSpPr>
          <p:cNvPr id="20" name="Rectangle 4">
            <a:extLst>
              <a:ext uri="{FF2B5EF4-FFF2-40B4-BE49-F238E27FC236}">
                <a16:creationId xmlns:a16="http://schemas.microsoft.com/office/drawing/2014/main" id="{4B3A20BF-F93F-468B-90C4-5FC4F821C637}"/>
              </a:ext>
            </a:extLst>
          </p:cNvPr>
          <p:cNvSpPr/>
          <p:nvPr userDrawn="1"/>
        </p:nvSpPr>
        <p:spPr>
          <a:xfrm>
            <a:off x="0" y="302224"/>
            <a:ext cx="9557468" cy="364775"/>
          </a:xfrm>
          <a:custGeom>
            <a:avLst/>
            <a:gdLst>
              <a:gd name="connsiteX0" fmla="*/ 0 w 9532374"/>
              <a:gd name="connsiteY0" fmla="*/ 0 h 555171"/>
              <a:gd name="connsiteX1" fmla="*/ 9532374 w 9532374"/>
              <a:gd name="connsiteY1" fmla="*/ 0 h 555171"/>
              <a:gd name="connsiteX2" fmla="*/ 9532374 w 9532374"/>
              <a:gd name="connsiteY2" fmla="*/ 555171 h 555171"/>
              <a:gd name="connsiteX3" fmla="*/ 0 w 9532374"/>
              <a:gd name="connsiteY3" fmla="*/ 555171 h 555171"/>
              <a:gd name="connsiteX4" fmla="*/ 0 w 9532374"/>
              <a:gd name="connsiteY4" fmla="*/ 0 h 555171"/>
              <a:gd name="connsiteX0" fmla="*/ 0 w 9532374"/>
              <a:gd name="connsiteY0" fmla="*/ 8164 h 563335"/>
              <a:gd name="connsiteX1" fmla="*/ 9034352 w 9532374"/>
              <a:gd name="connsiteY1" fmla="*/ 0 h 563335"/>
              <a:gd name="connsiteX2" fmla="*/ 9532374 w 9532374"/>
              <a:gd name="connsiteY2" fmla="*/ 563335 h 563335"/>
              <a:gd name="connsiteX3" fmla="*/ 0 w 9532374"/>
              <a:gd name="connsiteY3" fmla="*/ 563335 h 563335"/>
              <a:gd name="connsiteX4" fmla="*/ 0 w 9532374"/>
              <a:gd name="connsiteY4" fmla="*/ 8164 h 56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32374" h="563335">
                <a:moveTo>
                  <a:pt x="0" y="8164"/>
                </a:moveTo>
                <a:lnTo>
                  <a:pt x="9034352" y="0"/>
                </a:lnTo>
                <a:lnTo>
                  <a:pt x="9532374" y="563335"/>
                </a:lnTo>
                <a:lnTo>
                  <a:pt x="0" y="563335"/>
                </a:lnTo>
                <a:lnTo>
                  <a:pt x="0" y="8164"/>
                </a:lnTo>
                <a:close/>
              </a:path>
            </a:pathLst>
          </a:custGeom>
          <a:solidFill>
            <a:srgbClr val="E85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2" name="Espace réservé du numéro de diapositive 5">
            <a:extLst>
              <a:ext uri="{FF2B5EF4-FFF2-40B4-BE49-F238E27FC236}">
                <a16:creationId xmlns:a16="http://schemas.microsoft.com/office/drawing/2014/main" id="{D701D450-A1A4-4891-978C-B91B190047DF}"/>
              </a:ext>
            </a:extLst>
          </p:cNvPr>
          <p:cNvSpPr txBox="1">
            <a:spLocks/>
          </p:cNvSpPr>
          <p:nvPr userDrawn="1"/>
        </p:nvSpPr>
        <p:spPr>
          <a:xfrm>
            <a:off x="0" y="6591367"/>
            <a:ext cx="439281" cy="190255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32776424-B26F-4DB7-B378-CDA9A985F026}" type="slidenum">
              <a:rPr lang="en-GB" b="0" noProof="0" smtClean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</a:rPr>
              <a:pPr algn="r"/>
              <a:t>‹#›</a:t>
            </a:fld>
            <a:endParaRPr lang="en-GB" b="0" noProof="0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</a:endParaRP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DE29F5F4-FB9B-4283-A247-051A8B879A5C}"/>
              </a:ext>
            </a:extLst>
          </p:cNvPr>
          <p:cNvSpPr/>
          <p:nvPr userDrawn="1"/>
        </p:nvSpPr>
        <p:spPr>
          <a:xfrm>
            <a:off x="434615" y="6591367"/>
            <a:ext cx="46653" cy="190255"/>
          </a:xfrm>
          <a:prstGeom prst="roundRect">
            <a:avLst/>
          </a:prstGeom>
          <a:solidFill>
            <a:srgbClr val="E85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1189695" y="2039938"/>
            <a:ext cx="3086100" cy="367347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14" name="Espace réservé du texte 4"/>
          <p:cNvSpPr>
            <a:spLocks noGrp="1"/>
          </p:cNvSpPr>
          <p:nvPr>
            <p:ph type="body" sz="quarter" idx="15"/>
          </p:nvPr>
        </p:nvSpPr>
        <p:spPr>
          <a:xfrm>
            <a:off x="4635698" y="2039938"/>
            <a:ext cx="3086100" cy="367347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15" name="Espace réservé du texte 4"/>
          <p:cNvSpPr>
            <a:spLocks noGrp="1"/>
          </p:cNvSpPr>
          <p:nvPr>
            <p:ph type="body" sz="quarter" idx="16"/>
          </p:nvPr>
        </p:nvSpPr>
        <p:spPr>
          <a:xfrm>
            <a:off x="8081701" y="2039938"/>
            <a:ext cx="3086100" cy="367347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6" name="Titre 5"/>
          <p:cNvSpPr>
            <a:spLocks noGrp="1"/>
          </p:cNvSpPr>
          <p:nvPr>
            <p:ph type="title" hasCustomPrompt="1"/>
          </p:nvPr>
        </p:nvSpPr>
        <p:spPr>
          <a:xfrm>
            <a:off x="127908" y="326437"/>
            <a:ext cx="8909956" cy="3156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 err="1"/>
              <a:t>Cliquez</a:t>
            </a:r>
            <a:r>
              <a:rPr lang="en-GB" noProof="0" dirty="0"/>
              <a:t> </a:t>
            </a:r>
            <a:r>
              <a:rPr lang="en-GB" noProof="0" dirty="0" err="1"/>
              <a:t>ici</a:t>
            </a:r>
            <a:r>
              <a:rPr lang="en-GB" noProof="0" dirty="0"/>
              <a:t> pour </a:t>
            </a:r>
            <a:r>
              <a:rPr lang="en-GB" noProof="0" dirty="0" err="1"/>
              <a:t>ajouter</a:t>
            </a:r>
            <a:r>
              <a:rPr lang="en-GB" noProof="0" dirty="0"/>
              <a:t> un titre</a:t>
            </a:r>
          </a:p>
        </p:txBody>
      </p:sp>
      <p:sp>
        <p:nvSpPr>
          <p:cNvPr id="18" name="Espace réservé du texte 19"/>
          <p:cNvSpPr>
            <a:spLocks noGrp="1"/>
          </p:cNvSpPr>
          <p:nvPr>
            <p:ph type="body" sz="quarter" idx="12"/>
          </p:nvPr>
        </p:nvSpPr>
        <p:spPr>
          <a:xfrm>
            <a:off x="481268" y="6549175"/>
            <a:ext cx="5397500" cy="274637"/>
          </a:xfrm>
        </p:spPr>
        <p:txBody>
          <a:bodyPr anchor="b">
            <a:noAutofit/>
          </a:bodyPr>
          <a:lstStyle>
            <a:lvl1pPr marL="0" indent="0">
              <a:buNone/>
              <a:defRPr sz="11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2750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Objet 18">
            <a:extLst>
              <a:ext uri="{FF2B5EF4-FFF2-40B4-BE49-F238E27FC236}">
                <a16:creationId xmlns:a16="http://schemas.microsoft.com/office/drawing/2014/main" id="{79F97E1E-F076-47A9-B622-CDE5B428F3F0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332312403"/>
              </p:ext>
            </p:extLst>
          </p:nvPr>
        </p:nvGraphicFramePr>
        <p:xfrm>
          <a:off x="0" y="963973"/>
          <a:ext cx="536575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" r:id="rId3" imgW="9028571" imgH="9142857" progId="">
                  <p:embed/>
                </p:oleObj>
              </mc:Choice>
              <mc:Fallback>
                <p:oleObj r:id="rId3" imgW="9028571" imgH="9142857" progId="">
                  <p:embed/>
                  <p:pic>
                    <p:nvPicPr>
                      <p:cNvPr id="0" name="Picture 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963973"/>
                        <a:ext cx="5365750" cy="5418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AFE78FBB-0B09-49AC-8266-75A6D026702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962" y="299050"/>
            <a:ext cx="1700478" cy="370461"/>
          </a:xfrm>
          <a:prstGeom prst="rect">
            <a:avLst/>
          </a:prstGeom>
        </p:spPr>
      </p:pic>
      <p:sp>
        <p:nvSpPr>
          <p:cNvPr id="3" name="Espace réservé du texte 2"/>
          <p:cNvSpPr>
            <a:spLocks noGrp="1"/>
          </p:cNvSpPr>
          <p:nvPr>
            <p:ph type="body" sz="quarter" idx="10" hasCustomPrompt="1"/>
          </p:nvPr>
        </p:nvSpPr>
        <p:spPr>
          <a:xfrm>
            <a:off x="5365750" y="2936166"/>
            <a:ext cx="6826250" cy="4873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Fira Sans" panose="020B0503050000020004" pitchFamily="34" charset="0"/>
              </a:defRPr>
            </a:lvl1pPr>
          </a:lstStyle>
          <a:p>
            <a:pPr lvl="0"/>
            <a:r>
              <a:rPr lang="en-GB" noProof="0" dirty="0"/>
              <a:t>1. 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5365750" y="3426978"/>
            <a:ext cx="6826250" cy="4921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Fira Sans" panose="020B0503050000020004" pitchFamily="34" charset="0"/>
              </a:defRPr>
            </a:lvl1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98807858"/>
      </p:ext>
    </p:extLst>
  </p:cSld>
  <p:clrMapOvr>
    <a:masterClrMapping/>
  </p:clrMapOvr>
  <p:hf sldNum="0"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E4841A-099B-474C-A563-87BF49315F27}"/>
              </a:ext>
            </a:extLst>
          </p:cNvPr>
          <p:cNvSpPr/>
          <p:nvPr userDrawn="1"/>
        </p:nvSpPr>
        <p:spPr>
          <a:xfrm>
            <a:off x="354566" y="309894"/>
            <a:ext cx="6616708" cy="2629468"/>
          </a:xfrm>
          <a:prstGeom prst="rect">
            <a:avLst/>
          </a:prstGeom>
          <a:solidFill>
            <a:srgbClr val="E859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B2E152-140E-44AA-AC4A-F95D927CB900}"/>
              </a:ext>
            </a:extLst>
          </p:cNvPr>
          <p:cNvSpPr/>
          <p:nvPr userDrawn="1"/>
        </p:nvSpPr>
        <p:spPr>
          <a:xfrm>
            <a:off x="8564358" y="3974624"/>
            <a:ext cx="216862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Latitude </a:t>
            </a:r>
            <a:r>
              <a:rPr lang="en-GB" sz="1000" b="0" i="0" kern="1200" noProof="0" dirty="0" err="1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Arbois</a:t>
            </a:r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 - </a:t>
            </a:r>
            <a:r>
              <a:rPr lang="en-GB" sz="1000" b="0" i="0" kern="1200" noProof="0" dirty="0" err="1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Bâtiment</a:t>
            </a:r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 B</a:t>
            </a:r>
            <a:b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</a:br>
            <a:r>
              <a:rPr lang="en-GB" sz="1000" b="0" i="0" kern="1200" noProof="0" dirty="0" err="1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Parc</a:t>
            </a:r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 de la </a:t>
            </a:r>
            <a:r>
              <a:rPr lang="en-GB" sz="1000" b="0" i="0" kern="1200" noProof="0" dirty="0" err="1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Duranne</a:t>
            </a:r>
            <a:endParaRPr lang="en-GB" sz="1000" b="0" i="0" kern="1200" noProof="0" dirty="0">
              <a:solidFill>
                <a:schemeClr val="bg1">
                  <a:lumMod val="50000"/>
                </a:schemeClr>
              </a:solidFill>
              <a:effectLst/>
              <a:latin typeface="Fira Sans" panose="020B0503050000020004" pitchFamily="34" charset="0"/>
              <a:ea typeface="+mn-ea"/>
              <a:cs typeface="+mn-cs"/>
            </a:endParaRPr>
          </a:p>
          <a:p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1060 rue René Descartes</a:t>
            </a:r>
            <a:b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</a:br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13857 Aix-en-Provence </a:t>
            </a:r>
            <a:r>
              <a:rPr lang="en-GB" sz="1000" b="0" i="0" kern="1200" noProof="0" dirty="0" err="1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Cedex</a:t>
            </a:r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 3</a:t>
            </a:r>
          </a:p>
          <a:p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France</a:t>
            </a:r>
          </a:p>
          <a:p>
            <a:endParaRPr lang="en-GB" sz="1000" b="0" i="0" kern="1200" noProof="0" dirty="0">
              <a:solidFill>
                <a:schemeClr val="bg1">
                  <a:lumMod val="50000"/>
                </a:schemeClr>
              </a:solidFill>
              <a:effectLst/>
              <a:latin typeface="Fira Sans" panose="020B0503050000020004" pitchFamily="34" charset="0"/>
              <a:ea typeface="+mn-ea"/>
              <a:cs typeface="+mn-cs"/>
            </a:endParaRPr>
          </a:p>
          <a:p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Tel: +33 4 42 16 01 80</a:t>
            </a:r>
          </a:p>
          <a:p>
            <a:endParaRPr lang="en-GB" sz="1000" b="0" i="0" kern="1200" noProof="0" dirty="0">
              <a:solidFill>
                <a:schemeClr val="bg1">
                  <a:lumMod val="50000"/>
                </a:schemeClr>
              </a:solidFill>
              <a:effectLst/>
              <a:latin typeface="Fira Sans" panose="020B0503050000020004" pitchFamily="34" charset="0"/>
              <a:ea typeface="+mn-ea"/>
              <a:cs typeface="+mn-cs"/>
            </a:endParaRPr>
          </a:p>
          <a:p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Email: info@altersis.com</a:t>
            </a:r>
          </a:p>
          <a:p>
            <a:endParaRPr lang="en-GB" sz="1200" noProof="0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</a:endParaRPr>
          </a:p>
          <a:p>
            <a:r>
              <a:rPr lang="en-GB" sz="1000" b="1" noProof="0" dirty="0">
                <a:solidFill>
                  <a:srgbClr val="A00631"/>
                </a:solidFill>
                <a:latin typeface="Fira Sans" panose="020B0503050000020004" pitchFamily="34" charset="0"/>
              </a:rPr>
              <a:t>www.altersis.com</a:t>
            </a:r>
          </a:p>
          <a:p>
            <a:endParaRPr lang="en-GB" sz="1200" noProof="0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</a:endParaRPr>
          </a:p>
          <a:p>
            <a:r>
              <a:rPr lang="en-GB" sz="800" noProof="0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</a:rPr>
              <a:t>© 2018 ALTERSIS | TOUS DROITS RÉSERVÉS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82094CC-5A68-47C0-99C6-1C65EA10278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9673" y="3423382"/>
            <a:ext cx="1675047" cy="361930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83A5AB3-72C2-41BE-8858-59D419AEF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274" y="309894"/>
            <a:ext cx="4674609" cy="2629468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3804CA5-10DD-4207-BE9B-D7931B9F70C2}"/>
              </a:ext>
            </a:extLst>
          </p:cNvPr>
          <p:cNvSpPr txBox="1"/>
          <p:nvPr userDrawn="1"/>
        </p:nvSpPr>
        <p:spPr>
          <a:xfrm>
            <a:off x="2099188" y="1116796"/>
            <a:ext cx="31021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6000" noProof="0" dirty="0">
                <a:solidFill>
                  <a:schemeClr val="bg1"/>
                </a:solidFill>
                <a:latin typeface="Fira Sans Condensed Black" panose="020B0A03050000020004" pitchFamily="34" charset="0"/>
              </a:rPr>
              <a:t>Thanks 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EC1CE-85A5-4762-9FA9-4DE2A2456B22}"/>
              </a:ext>
            </a:extLst>
          </p:cNvPr>
          <p:cNvSpPr/>
          <p:nvPr userDrawn="1"/>
        </p:nvSpPr>
        <p:spPr>
          <a:xfrm>
            <a:off x="2411772" y="3974624"/>
            <a:ext cx="216862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b="0" i="0" u="none" strike="noStrike" kern="1200" noProof="0" dirty="0" err="1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Schützengraben</a:t>
            </a:r>
            <a:r>
              <a:rPr lang="en-GB" sz="1000" b="0" i="0" u="none" strike="noStrike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 7</a:t>
            </a:r>
            <a:br>
              <a:rPr lang="en-GB" sz="1000" noProof="0" dirty="0">
                <a:solidFill>
                  <a:schemeClr val="bg1">
                    <a:lumMod val="50000"/>
                  </a:schemeClr>
                </a:solidFill>
                <a:latin typeface="Fira Sans" panose="020B0503050000020004" pitchFamily="34" charset="0"/>
              </a:rPr>
            </a:br>
            <a:r>
              <a:rPr lang="en-GB" sz="1000" b="0" i="0" u="none" strike="noStrike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4051 Basel</a:t>
            </a:r>
          </a:p>
          <a:p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Switzerland</a:t>
            </a:r>
          </a:p>
          <a:p>
            <a:endParaRPr lang="en-GB" sz="1000" b="0" i="0" kern="1200" noProof="0" dirty="0">
              <a:solidFill>
                <a:schemeClr val="bg1">
                  <a:lumMod val="50000"/>
                </a:schemeClr>
              </a:solidFill>
              <a:effectLst/>
              <a:latin typeface="Fira Sans" panose="020B0503050000020004" pitchFamily="34" charset="0"/>
              <a:ea typeface="+mn-ea"/>
              <a:cs typeface="+mn-cs"/>
            </a:endParaRPr>
          </a:p>
          <a:p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Tel: +41 61 723 01 88</a:t>
            </a:r>
          </a:p>
          <a:p>
            <a:endParaRPr lang="en-GB" sz="1000" b="0" i="0" kern="1200" noProof="0" dirty="0">
              <a:solidFill>
                <a:schemeClr val="bg1">
                  <a:lumMod val="50000"/>
                </a:schemeClr>
              </a:solidFill>
              <a:effectLst/>
              <a:latin typeface="Fira Sans" panose="020B0503050000020004" pitchFamily="34" charset="0"/>
              <a:ea typeface="+mn-ea"/>
              <a:cs typeface="+mn-cs"/>
            </a:endParaRPr>
          </a:p>
          <a:p>
            <a:r>
              <a:rPr lang="en-GB" sz="1000" b="0" i="0" kern="1200" noProof="0" dirty="0">
                <a:solidFill>
                  <a:schemeClr val="bg1">
                    <a:lumMod val="50000"/>
                  </a:schemeClr>
                </a:solidFill>
                <a:effectLst/>
                <a:latin typeface="Fira Sans" panose="020B0503050000020004" pitchFamily="34" charset="0"/>
                <a:ea typeface="+mn-ea"/>
                <a:cs typeface="+mn-cs"/>
              </a:rPr>
              <a:t>Email: info@altersis.com</a:t>
            </a:r>
          </a:p>
          <a:p>
            <a:endParaRPr lang="en-GB" sz="1200" noProof="0" dirty="0">
              <a:solidFill>
                <a:schemeClr val="bg1">
                  <a:lumMod val="50000"/>
                </a:schemeClr>
              </a:solidFill>
              <a:latin typeface="Fira Sans" panose="020B0503050000020004" pitchFamily="34" charset="0"/>
            </a:endParaRPr>
          </a:p>
          <a:p>
            <a:r>
              <a:rPr lang="en-GB" sz="1000" b="1" noProof="0" dirty="0">
                <a:solidFill>
                  <a:srgbClr val="A00631"/>
                </a:solidFill>
                <a:latin typeface="Fira Sans" panose="020B0503050000020004" pitchFamily="34" charset="0"/>
              </a:rPr>
              <a:t>www.altersis-performance.com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B9D431B5-FFBD-4515-BE3C-60F1543A6A6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166" y="3423382"/>
            <a:ext cx="1700478" cy="37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1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846365" y="147456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Modifiez</a:t>
            </a:r>
            <a:r>
              <a:rPr lang="en-GB" noProof="0" dirty="0"/>
              <a:t>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3"/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4"/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846365" y="533400"/>
            <a:ext cx="10515600" cy="3156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</a:t>
            </a:r>
            <a:r>
              <a:rPr lang="en-GB" noProof="0" dirty="0" err="1"/>
              <a:t>ici</a:t>
            </a:r>
            <a:r>
              <a:rPr lang="en-GB" noProof="0" dirty="0"/>
              <a:t> pour </a:t>
            </a:r>
            <a:r>
              <a:rPr lang="en-GB" noProof="0" dirty="0" err="1"/>
              <a:t>ajouter</a:t>
            </a:r>
            <a:r>
              <a:rPr lang="en-GB" noProof="0" dirty="0"/>
              <a:t> un titre</a:t>
            </a:r>
          </a:p>
        </p:txBody>
      </p:sp>
    </p:spTree>
    <p:extLst>
      <p:ext uri="{BB962C8B-B14F-4D97-AF65-F5344CB8AC3E}">
        <p14:creationId xmlns:p14="http://schemas.microsoft.com/office/powerpoint/2010/main" val="11819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Tx/>
        <a:buBlip>
          <a:blip r:embed="rId8"/>
        </a:buBlip>
        <a:defRPr sz="28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sz="24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sz="20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sz="18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Tx/>
        <a:buBlip>
          <a:blip r:embed="rId8"/>
        </a:buBlip>
        <a:defRPr sz="1800" kern="1200">
          <a:solidFill>
            <a:schemeClr val="tx1"/>
          </a:solidFill>
          <a:latin typeface="Fira Sans" panose="020B05030500000200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ersis-performance.com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jpeg"/><Relationship Id="rId5" Type="http://schemas.openxmlformats.org/officeDocument/2006/relationships/image" Target="../media/image29.png"/><Relationship Id="rId4" Type="http://schemas.openxmlformats.org/officeDocument/2006/relationships/hyperlink" Target="https://www.facebook.com/AltersisPerformanc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238" y="5181807"/>
            <a:ext cx="5799800" cy="464685"/>
          </a:xfrm>
        </p:spPr>
        <p:txBody>
          <a:bodyPr/>
          <a:lstStyle/>
          <a:p>
            <a:r>
              <a:rPr lang="en-GB" sz="3200" b="1" dirty="0"/>
              <a:t>Mastering IT Performance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03464" y="5646492"/>
            <a:ext cx="4533900" cy="379187"/>
          </a:xfrm>
        </p:spPr>
        <p:txBody>
          <a:bodyPr>
            <a:noAutofit/>
          </a:bodyPr>
          <a:lstStyle/>
          <a:p>
            <a:endParaRPr lang="en-GB" sz="16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03238" y="6188520"/>
            <a:ext cx="4030662" cy="318633"/>
          </a:xfrm>
        </p:spPr>
        <p:txBody>
          <a:bodyPr>
            <a:noAutofit/>
          </a:bodyPr>
          <a:lstStyle/>
          <a:p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474337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17"/>
          <p:cNvSpPr>
            <a:spLocks noChangeArrowheads="1"/>
          </p:cNvSpPr>
          <p:nvPr/>
        </p:nvSpPr>
        <p:spPr bwMode="auto">
          <a:xfrm>
            <a:off x="6496511" y="733827"/>
            <a:ext cx="4360010" cy="1924780"/>
          </a:xfrm>
          <a:prstGeom prst="rect">
            <a:avLst/>
          </a:prstGeom>
          <a:solidFill>
            <a:schemeClr val="accent6">
              <a:lumMod val="20000"/>
              <a:lumOff val="80000"/>
              <a:alpha val="45097"/>
            </a:schemeClr>
          </a:solidFill>
          <a:ln w="38100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endParaRPr lang="en-US" altLang="en-US" sz="1600" b="1">
              <a:solidFill>
                <a:schemeClr val="bg1"/>
              </a:solidFill>
              <a:latin typeface="Fira Sans" panose="020B0503050000020004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kern="0" dirty="0">
                <a:solidFill>
                  <a:schemeClr val="bg2"/>
                </a:solidFill>
                <a:latin typeface="Fira Sans" panose="020B0503050000020004"/>
              </a:rPr>
              <a:t>APEP Production (Pack 3)</a:t>
            </a:r>
            <a:endParaRPr lang="en-US" b="1" dirty="0">
              <a:latin typeface="Fira Sans" panose="020B0503050000020004"/>
            </a:endParaRPr>
          </a:p>
        </p:txBody>
      </p:sp>
      <p:grpSp>
        <p:nvGrpSpPr>
          <p:cNvPr id="5" name="Groupe 4"/>
          <p:cNvGrpSpPr/>
          <p:nvPr/>
        </p:nvGrpSpPr>
        <p:grpSpPr>
          <a:xfrm>
            <a:off x="494490" y="739062"/>
            <a:ext cx="10353184" cy="5287473"/>
            <a:chOff x="494490" y="739062"/>
            <a:chExt cx="10353184" cy="5287473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6645" y="2477423"/>
              <a:ext cx="1521005" cy="174990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512735" y="793537"/>
              <a:ext cx="4360010" cy="193806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5097"/>
              </a:schemeClr>
            </a:solidFill>
            <a:ln w="38100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endParaRPr lang="en-US" altLang="en-US" sz="1600" b="1">
                <a:solidFill>
                  <a:schemeClr val="bg1"/>
                </a:solidFill>
                <a:latin typeface="Fira Sans" panose="020B0503050000020004"/>
                <a:cs typeface="Arial" panose="020B0604020202020204" pitchFamily="34" charset="0"/>
              </a:endParaRP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518720" y="1256582"/>
              <a:ext cx="2130711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buClr>
                  <a:srgbClr val="8EBA77"/>
                </a:buClr>
              </a:pPr>
              <a:r>
                <a:rPr lang="en-GB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Criteria and business needs</a:t>
              </a:r>
            </a:p>
          </p:txBody>
        </p:sp>
        <p:grpSp>
          <p:nvGrpSpPr>
            <p:cNvPr id="9" name="Group 8"/>
            <p:cNvGrpSpPr>
              <a:grpSpLocks/>
            </p:cNvGrpSpPr>
            <p:nvPr/>
          </p:nvGrpSpPr>
          <p:grpSpPr bwMode="auto">
            <a:xfrm>
              <a:off x="2896312" y="1321892"/>
              <a:ext cx="272375" cy="245993"/>
              <a:chOff x="1432" y="829"/>
              <a:chExt cx="136" cy="136"/>
            </a:xfrm>
          </p:grpSpPr>
          <p:sp>
            <p:nvSpPr>
              <p:cNvPr id="52" name="Line 9"/>
              <p:cNvSpPr>
                <a:spLocks noChangeShapeType="1"/>
              </p:cNvSpPr>
              <p:nvPr/>
            </p:nvSpPr>
            <p:spPr bwMode="auto">
              <a:xfrm flipV="1">
                <a:off x="1432" y="829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Fira Sans" panose="020B0503050000020004"/>
                </a:endParaRPr>
              </a:p>
            </p:txBody>
          </p:sp>
          <p:sp>
            <p:nvSpPr>
              <p:cNvPr id="53" name="Line 10"/>
              <p:cNvSpPr>
                <a:spLocks noChangeShapeType="1"/>
              </p:cNvSpPr>
              <p:nvPr/>
            </p:nvSpPr>
            <p:spPr bwMode="auto">
              <a:xfrm>
                <a:off x="1432" y="919"/>
                <a:ext cx="136" cy="46"/>
              </a:xfrm>
              <a:prstGeom prst="line">
                <a:avLst/>
              </a:prstGeom>
              <a:noFill/>
              <a:ln w="9525">
                <a:solidFill>
                  <a:schemeClr val="accent1">
                    <a:lumMod val="60000"/>
                    <a:lumOff val="40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latin typeface="Fira Sans" panose="020B0503050000020004"/>
                </a:endParaRPr>
              </a:p>
            </p:txBody>
          </p:sp>
        </p:grp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110292" y="1175188"/>
              <a:ext cx="152477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GB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Use Cases</a:t>
              </a:r>
            </a:p>
            <a:p>
              <a:pPr eaLnBrk="1" hangingPunct="1"/>
              <a:r>
                <a:rPr lang="en-US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Roles/Dashboards</a:t>
              </a:r>
              <a:r>
                <a:rPr lang="de-CH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.</a:t>
              </a:r>
              <a:endParaRPr lang="en-US" altLang="en-US" sz="1600" b="1" dirty="0">
                <a:solidFill>
                  <a:schemeClr val="accent1"/>
                </a:solidFill>
                <a:latin typeface="Fira Sans" panose="020B0503050000020004"/>
              </a:endParaRPr>
            </a:p>
          </p:txBody>
        </p:sp>
        <p:sp>
          <p:nvSpPr>
            <p:cNvPr id="11" name="Text Box 12"/>
            <p:cNvSpPr txBox="1">
              <a:spLocks noChangeArrowheads="1"/>
            </p:cNvSpPr>
            <p:nvPr/>
          </p:nvSpPr>
          <p:spPr bwMode="auto">
            <a:xfrm>
              <a:off x="494490" y="1890320"/>
              <a:ext cx="1920719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buClr>
                  <a:srgbClr val="8EBA77"/>
                </a:buClr>
              </a:pPr>
              <a:r>
                <a:rPr lang="de-CH" altLang="en-US" sz="1600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 </a:t>
              </a:r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Technical environments </a:t>
              </a:r>
            </a:p>
            <a:p>
              <a:pPr eaLnBrk="1" hangingPunct="1">
                <a:buClr>
                  <a:srgbClr val="8EBA77"/>
                </a:buClr>
              </a:pPr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 and constraints</a:t>
              </a:r>
            </a:p>
          </p:txBody>
        </p:sp>
        <p:grpSp>
          <p:nvGrpSpPr>
            <p:cNvPr id="12" name="Group 13"/>
            <p:cNvGrpSpPr>
              <a:grpSpLocks/>
            </p:cNvGrpSpPr>
            <p:nvPr/>
          </p:nvGrpSpPr>
          <p:grpSpPr bwMode="auto">
            <a:xfrm>
              <a:off x="2635759" y="1927282"/>
              <a:ext cx="296409" cy="231522"/>
              <a:chOff x="1383" y="799"/>
              <a:chExt cx="148" cy="128"/>
            </a:xfrm>
          </p:grpSpPr>
          <p:sp>
            <p:nvSpPr>
              <p:cNvPr id="50" name="Line 14"/>
              <p:cNvSpPr>
                <a:spLocks noChangeShapeType="1"/>
              </p:cNvSpPr>
              <p:nvPr/>
            </p:nvSpPr>
            <p:spPr bwMode="auto">
              <a:xfrm flipV="1">
                <a:off x="1383" y="799"/>
                <a:ext cx="136" cy="45"/>
              </a:xfrm>
              <a:prstGeom prst="line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endParaRPr>
              </a:p>
            </p:txBody>
          </p:sp>
          <p:sp>
            <p:nvSpPr>
              <p:cNvPr id="51" name="Line 15"/>
              <p:cNvSpPr>
                <a:spLocks noChangeShapeType="1"/>
              </p:cNvSpPr>
              <p:nvPr/>
            </p:nvSpPr>
            <p:spPr bwMode="auto">
              <a:xfrm flipV="1">
                <a:off x="1383" y="898"/>
                <a:ext cx="148" cy="29"/>
              </a:xfrm>
              <a:prstGeom prst="line">
                <a:avLst/>
              </a:prstGeom>
              <a:noFill/>
              <a:ln w="9525">
                <a:solidFill>
                  <a:schemeClr val="accent6">
                    <a:lumMod val="75000"/>
                  </a:schemeClr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240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endParaRPr>
              </a:p>
            </p:txBody>
          </p:sp>
        </p:grpSp>
        <p:sp>
          <p:nvSpPr>
            <p:cNvPr id="13" name="Text Box 16"/>
            <p:cNvSpPr txBox="1">
              <a:spLocks noChangeArrowheads="1"/>
            </p:cNvSpPr>
            <p:nvPr/>
          </p:nvSpPr>
          <p:spPr bwMode="auto">
            <a:xfrm>
              <a:off x="2854061" y="1793433"/>
              <a:ext cx="1786066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Applications aspects</a:t>
              </a:r>
            </a:p>
            <a:p>
              <a:pPr eaLnBrk="1" hangingPunct="1"/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Infrastructure aspects</a:t>
              </a:r>
            </a:p>
            <a:p>
              <a:pPr eaLnBrk="1" hangingPunct="1"/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Business aspects</a:t>
              </a:r>
            </a:p>
          </p:txBody>
        </p: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6487664" y="793538"/>
              <a:ext cx="4360010" cy="192478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5097"/>
              </a:schemeClr>
            </a:solidFill>
            <a:ln w="38100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endParaRPr lang="en-US" altLang="en-US" sz="1600" b="1">
                <a:solidFill>
                  <a:schemeClr val="bg1"/>
                </a:solidFill>
                <a:latin typeface="Fira Sans" panose="020B0503050000020004"/>
                <a:cs typeface="Arial" panose="020B0604020202020204" pitchFamily="34" charset="0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4861682" y="739062"/>
              <a:ext cx="1730154" cy="738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1400" b="1" dirty="0">
                  <a:latin typeface="Fira Sans" panose="020B0503050000020004"/>
                </a:rPr>
                <a:t>Modeling</a:t>
              </a:r>
              <a:r>
                <a:rPr lang="en-GB" altLang="en-US" sz="1400" b="1" dirty="0">
                  <a:latin typeface="Fira Sans" panose="020B0503050000020004"/>
                </a:rPr>
                <a:t> of the use of “criteria and business  needs“</a:t>
              </a:r>
            </a:p>
          </p:txBody>
        </p:sp>
        <p:sp>
          <p:nvSpPr>
            <p:cNvPr id="16" name="Line 19"/>
            <p:cNvSpPr>
              <a:spLocks noChangeShapeType="1"/>
            </p:cNvSpPr>
            <p:nvPr/>
          </p:nvSpPr>
          <p:spPr bwMode="auto">
            <a:xfrm rot="16200000">
              <a:off x="5755835" y="1037408"/>
              <a:ext cx="13412" cy="2127177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17" name="Text Box 20"/>
            <p:cNvSpPr txBox="1">
              <a:spLocks noChangeArrowheads="1"/>
            </p:cNvSpPr>
            <p:nvPr/>
          </p:nvSpPr>
          <p:spPr bwMode="auto">
            <a:xfrm>
              <a:off x="5381117" y="1818587"/>
              <a:ext cx="726481" cy="323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GB" altLang="en-US" sz="1500" b="1" dirty="0">
                  <a:latin typeface="Fira Sans" panose="020B0503050000020004"/>
                </a:rPr>
                <a:t>Analysis</a:t>
              </a:r>
            </a:p>
          </p:txBody>
        </p:sp>
        <p:sp>
          <p:nvSpPr>
            <p:cNvPr id="18" name="Text Box 21"/>
            <p:cNvSpPr txBox="1">
              <a:spLocks noChangeArrowheads="1"/>
            </p:cNvSpPr>
            <p:nvPr/>
          </p:nvSpPr>
          <p:spPr bwMode="auto">
            <a:xfrm>
              <a:off x="7875621" y="840621"/>
              <a:ext cx="2140575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bg1"/>
                  </a:solidFill>
                  <a:latin typeface="Fira Sans" panose="020B0503050000020004"/>
                </a:defRPr>
              </a:lvl1pPr>
              <a:lvl2pPr marL="742950" indent="-285750" eaLnBrk="0" hangingPunct="0">
                <a:defRPr sz="2800"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dirty="0"/>
                <a:t>Design &amp; Planning</a:t>
              </a:r>
            </a:p>
          </p:txBody>
        </p:sp>
        <p:sp>
          <p:nvSpPr>
            <p:cNvPr id="19" name="Text Box 23"/>
            <p:cNvSpPr txBox="1">
              <a:spLocks noChangeArrowheads="1"/>
            </p:cNvSpPr>
            <p:nvPr/>
          </p:nvSpPr>
          <p:spPr bwMode="auto">
            <a:xfrm>
              <a:off x="6991589" y="1342450"/>
              <a:ext cx="247535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buClr>
                  <a:schemeClr val="accent2"/>
                </a:buClr>
              </a:pPr>
              <a:r>
                <a:rPr lang="en-GB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Scenarios/Dashboards </a:t>
              </a:r>
              <a:r>
                <a:rPr lang="en-US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modeling</a:t>
              </a:r>
            </a:p>
          </p:txBody>
        </p:sp>
        <p:sp>
          <p:nvSpPr>
            <p:cNvPr id="20" name="Text Box 24"/>
            <p:cNvSpPr txBox="1">
              <a:spLocks noChangeArrowheads="1"/>
            </p:cNvSpPr>
            <p:nvPr/>
          </p:nvSpPr>
          <p:spPr bwMode="auto">
            <a:xfrm>
              <a:off x="7072663" y="1961878"/>
              <a:ext cx="2494594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buClr>
                  <a:srgbClr val="336699"/>
                </a:buClr>
                <a:buSzPct val="110000"/>
              </a:pPr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Key points for measurement and </a:t>
              </a:r>
            </a:p>
            <a:p>
              <a:pPr eaLnBrk="1" hangingPunct="1">
                <a:buClr>
                  <a:srgbClr val="336699"/>
                </a:buClr>
                <a:buSzPct val="110000"/>
              </a:pPr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instrumentation</a:t>
              </a:r>
              <a:endParaRPr lang="en-GB" altLang="en-US" sz="3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endParaRPr>
            </a:p>
          </p:txBody>
        </p:sp>
        <p:sp>
          <p:nvSpPr>
            <p:cNvPr id="21" name="Rectangle 25"/>
            <p:cNvSpPr>
              <a:spLocks noChangeArrowheads="1"/>
            </p:cNvSpPr>
            <p:nvPr/>
          </p:nvSpPr>
          <p:spPr bwMode="auto">
            <a:xfrm>
              <a:off x="6487664" y="4044050"/>
              <a:ext cx="4360010" cy="188835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5097"/>
              </a:schemeClr>
            </a:solidFill>
            <a:ln w="38100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endParaRPr lang="en-US" altLang="en-US" sz="1600" b="1">
                <a:solidFill>
                  <a:schemeClr val="bg1"/>
                </a:solidFill>
                <a:latin typeface="Fira Sans" panose="020B0503050000020004"/>
                <a:cs typeface="Arial" panose="020B0604020202020204" pitchFamily="34" charset="0"/>
              </a:endParaRP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8063817" y="4095082"/>
              <a:ext cx="1796285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bg1"/>
                  </a:solidFill>
                  <a:latin typeface="Fira Sans" panose="020B0503050000020004"/>
                </a:defRPr>
              </a:lvl1pPr>
              <a:lvl2pPr marL="742950" indent="-285750" eaLnBrk="0" hangingPunct="0">
                <a:defRPr sz="2800"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dirty="0"/>
                <a:t>Implementation</a:t>
              </a:r>
            </a:p>
          </p:txBody>
        </p:sp>
        <p:sp>
          <p:nvSpPr>
            <p:cNvPr id="23" name="Text Box 27"/>
            <p:cNvSpPr txBox="1">
              <a:spLocks noChangeArrowheads="1"/>
            </p:cNvSpPr>
            <p:nvPr/>
          </p:nvSpPr>
          <p:spPr bwMode="auto">
            <a:xfrm>
              <a:off x="7647264" y="4006162"/>
              <a:ext cx="45462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3200" dirty="0">
                  <a:solidFill>
                    <a:srgbClr val="E95B24"/>
                  </a:solidFill>
                  <a:latin typeface="Fira Sans" panose="020B0503050000020004"/>
                  <a:sym typeface="Wingdings" panose="05000000000000000000" pitchFamily="2" charset="2"/>
                </a:rPr>
                <a:t>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 flipH="1">
              <a:off x="6850163" y="2224524"/>
              <a:ext cx="0" cy="3282917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6892549" y="3078799"/>
              <a:ext cx="1281157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>
                  <a:latin typeface="Fira Sans" panose="020B0503050000020004"/>
                </a:rPr>
                <a:t>Instrumentation and Deployment</a:t>
              </a:r>
            </a:p>
          </p:txBody>
        </p:sp>
        <p:sp>
          <p:nvSpPr>
            <p:cNvPr id="27" name="Text Box 31"/>
            <p:cNvSpPr txBox="1">
              <a:spLocks noChangeArrowheads="1"/>
            </p:cNvSpPr>
            <p:nvPr/>
          </p:nvSpPr>
          <p:spPr bwMode="auto">
            <a:xfrm>
              <a:off x="6897085" y="4391121"/>
              <a:ext cx="3796545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buClr>
                  <a:srgbClr val="125C82"/>
                </a:buClr>
              </a:pPr>
              <a:r>
                <a:rPr lang="de-CH" altLang="en-US" sz="1600" dirty="0">
                  <a:solidFill>
                    <a:schemeClr val="accent1"/>
                  </a:solidFill>
                  <a:latin typeface="Fira Sans" panose="020B0503050000020004"/>
                </a:rPr>
                <a:t> </a:t>
              </a:r>
              <a:r>
                <a:rPr lang="de-CH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- </a:t>
              </a:r>
              <a:r>
                <a:rPr lang="en-GB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Metrics collection</a:t>
              </a:r>
            </a:p>
            <a:p>
              <a:pPr eaLnBrk="1" hangingPunct="1">
                <a:buClr>
                  <a:srgbClr val="125C82"/>
                </a:buClr>
              </a:pPr>
              <a:r>
                <a:rPr lang="en-GB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 - Measurements of the response time observed by the user</a:t>
              </a:r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6840007" y="5130907"/>
              <a:ext cx="350128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buClr>
                  <a:srgbClr val="C7002B"/>
                </a:buClr>
                <a:buFontTx/>
                <a:buChar char="•"/>
              </a:pPr>
              <a:r>
                <a:rPr lang="de-CH" altLang="en-US" sz="1600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 </a:t>
              </a:r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Measurements of applicative components </a:t>
              </a:r>
            </a:p>
            <a:p>
              <a:pPr eaLnBrk="1" hangingPunct="1">
                <a:buClr>
                  <a:srgbClr val="C7002B"/>
                </a:buClr>
                <a:buFontTx/>
                <a:buChar char="•"/>
              </a:pPr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 Measurements of infrastructure components </a:t>
              </a:r>
            </a:p>
            <a:p>
              <a:pPr eaLnBrk="1" hangingPunct="1">
                <a:buClr>
                  <a:srgbClr val="C7002B"/>
                </a:buClr>
                <a:buFontTx/>
                <a:buChar char="•"/>
              </a:pPr>
              <a:r>
                <a:rPr lang="en-GB" altLang="en-US" sz="16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 Measurements of Resource Usage</a:t>
              </a:r>
            </a:p>
          </p:txBody>
        </p:sp>
        <p:sp>
          <p:nvSpPr>
            <p:cNvPr id="29" name="Rectangle 33"/>
            <p:cNvSpPr>
              <a:spLocks noChangeArrowheads="1"/>
            </p:cNvSpPr>
            <p:nvPr/>
          </p:nvSpPr>
          <p:spPr bwMode="auto">
            <a:xfrm>
              <a:off x="522749" y="4044051"/>
              <a:ext cx="4360010" cy="188835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5097"/>
              </a:schemeClr>
            </a:solidFill>
            <a:ln w="38100">
              <a:solidFill>
                <a:schemeClr val="accent3">
                  <a:lumMod val="20000"/>
                  <a:lumOff val="80000"/>
                </a:schemeClr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/>
              <a:endParaRPr lang="en-US" altLang="en-US" sz="1600" b="1">
                <a:solidFill>
                  <a:schemeClr val="bg1"/>
                </a:solidFill>
                <a:latin typeface="Fira Sans" panose="020B0503050000020004"/>
                <a:cs typeface="Arial" panose="020B0604020202020204" pitchFamily="34" charset="0"/>
              </a:endParaRPr>
            </a:p>
          </p:txBody>
        </p:sp>
        <p:sp>
          <p:nvSpPr>
            <p:cNvPr id="30" name="Text Box 34"/>
            <p:cNvSpPr txBox="1">
              <a:spLocks noChangeArrowheads="1"/>
            </p:cNvSpPr>
            <p:nvPr/>
          </p:nvSpPr>
          <p:spPr bwMode="auto">
            <a:xfrm>
              <a:off x="2146950" y="4085579"/>
              <a:ext cx="1269135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>
              <a:spAutoFit/>
            </a:bodyPr>
            <a:lstStyle>
              <a:defPPr>
                <a:defRPr lang="fr-FR"/>
              </a:defPPr>
              <a:lvl1pPr>
                <a:defRPr b="1">
                  <a:solidFill>
                    <a:schemeClr val="bg1"/>
                  </a:solidFill>
                  <a:latin typeface="Fira Sans" panose="020B0503050000020004"/>
                </a:defRPr>
              </a:lvl1pPr>
              <a:lvl2pPr marL="742950" indent="-285750" eaLnBrk="0" hangingPunct="0">
                <a:defRPr sz="2800"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9pPr>
            </a:lstStyle>
            <a:p>
              <a:r>
                <a:rPr lang="en-GB" altLang="en-US" dirty="0"/>
                <a:t>Execution</a:t>
              </a:r>
            </a:p>
          </p:txBody>
        </p:sp>
        <p:sp>
          <p:nvSpPr>
            <p:cNvPr id="31" name="Text Box 35">
              <a:hlinkClick r:id="rId3" action="ppaction://hlinksldjump"/>
            </p:cNvPr>
            <p:cNvSpPr txBox="1">
              <a:spLocks noChangeArrowheads="1"/>
            </p:cNvSpPr>
            <p:nvPr/>
          </p:nvSpPr>
          <p:spPr bwMode="auto">
            <a:xfrm>
              <a:off x="1716052" y="3982475"/>
              <a:ext cx="55015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3200" dirty="0">
                  <a:solidFill>
                    <a:srgbClr val="E95B24"/>
                  </a:solidFill>
                  <a:latin typeface="Fira Sans" panose="020B0503050000020004"/>
                  <a:sym typeface="Wingdings" panose="05000000000000000000" pitchFamily="2" charset="2"/>
                </a:rPr>
                <a:t></a:t>
              </a:r>
            </a:p>
          </p:txBody>
        </p:sp>
        <p:sp>
          <p:nvSpPr>
            <p:cNvPr id="32" name="Line 36"/>
            <p:cNvSpPr>
              <a:spLocks noChangeShapeType="1"/>
            </p:cNvSpPr>
            <p:nvPr/>
          </p:nvSpPr>
          <p:spPr bwMode="auto">
            <a:xfrm rot="5400000" flipH="1">
              <a:off x="5642782" y="3650457"/>
              <a:ext cx="0" cy="1998755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33" name="Text Box 37"/>
            <p:cNvSpPr txBox="1">
              <a:spLocks noChangeArrowheads="1"/>
            </p:cNvSpPr>
            <p:nvPr/>
          </p:nvSpPr>
          <p:spPr bwMode="auto">
            <a:xfrm>
              <a:off x="4814888" y="4354733"/>
              <a:ext cx="1625855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GB" altLang="en-US" sz="1500" b="1" dirty="0">
                  <a:latin typeface="Fira Sans" panose="020B0503050000020004"/>
                </a:rPr>
                <a:t>Periodic and stimulated</a:t>
              </a:r>
            </a:p>
            <a:p>
              <a:pPr eaLnBrk="1" hangingPunct="1"/>
              <a:r>
                <a:rPr lang="en-GB" altLang="en-US" sz="1500" b="1" dirty="0">
                  <a:latin typeface="Fira Sans" panose="020B0503050000020004"/>
                </a:rPr>
                <a:t>Monitoring</a:t>
              </a:r>
            </a:p>
          </p:txBody>
        </p:sp>
        <p:sp>
          <p:nvSpPr>
            <p:cNvPr id="34" name="Line 38"/>
            <p:cNvSpPr>
              <a:spLocks noChangeShapeType="1"/>
            </p:cNvSpPr>
            <p:nvPr/>
          </p:nvSpPr>
          <p:spPr bwMode="auto">
            <a:xfrm rot="5400000" flipH="1">
              <a:off x="5642782" y="4301343"/>
              <a:ext cx="0" cy="1998755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35" name="Text Box 39"/>
            <p:cNvSpPr txBox="1">
              <a:spLocks noChangeArrowheads="1"/>
            </p:cNvSpPr>
            <p:nvPr/>
          </p:nvSpPr>
          <p:spPr bwMode="auto">
            <a:xfrm>
              <a:off x="4976380" y="5241705"/>
              <a:ext cx="1665780" cy="784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GB" altLang="en-US" sz="1500" b="1" dirty="0">
                  <a:latin typeface="Fira Sans" panose="020B0503050000020004"/>
                </a:rPr>
                <a:t>Real time analysis</a:t>
              </a:r>
            </a:p>
            <a:p>
              <a:pPr eaLnBrk="1" hangingPunct="1"/>
              <a:r>
                <a:rPr lang="en-GB" altLang="en-US" sz="1500" b="1" dirty="0">
                  <a:latin typeface="Fira Sans" panose="020B0503050000020004"/>
                </a:rPr>
                <a:t>and persistent collection</a:t>
              </a:r>
            </a:p>
          </p:txBody>
        </p:sp>
        <p:sp>
          <p:nvSpPr>
            <p:cNvPr id="36" name="Text Box 40"/>
            <p:cNvSpPr txBox="1">
              <a:spLocks noChangeArrowheads="1"/>
            </p:cNvSpPr>
            <p:nvPr/>
          </p:nvSpPr>
          <p:spPr bwMode="auto">
            <a:xfrm>
              <a:off x="582808" y="4456296"/>
              <a:ext cx="251703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buClr>
                  <a:srgbClr val="125C82"/>
                </a:buClr>
              </a:pPr>
              <a:r>
                <a:rPr lang="de-CH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- </a:t>
              </a:r>
              <a:r>
                <a:rPr lang="en-GB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Scenario results</a:t>
              </a:r>
            </a:p>
            <a:p>
              <a:pPr eaLnBrk="1" hangingPunct="1">
                <a:buClr>
                  <a:srgbClr val="125C82"/>
                </a:buClr>
              </a:pPr>
              <a:r>
                <a:rPr lang="en-GB" altLang="en-US" sz="1600" b="1" dirty="0">
                  <a:solidFill>
                    <a:schemeClr val="accent1"/>
                  </a:solidFill>
                  <a:latin typeface="Fira Sans" panose="020B0503050000020004"/>
                </a:rPr>
                <a:t>- Validation of the business needs</a:t>
              </a:r>
            </a:p>
          </p:txBody>
        </p:sp>
        <p:sp>
          <p:nvSpPr>
            <p:cNvPr id="37" name="Text Box 41"/>
            <p:cNvSpPr txBox="1">
              <a:spLocks noChangeArrowheads="1"/>
            </p:cNvSpPr>
            <p:nvPr/>
          </p:nvSpPr>
          <p:spPr bwMode="auto">
            <a:xfrm>
              <a:off x="539749" y="5031485"/>
              <a:ext cx="4128951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>
                <a:buClr>
                  <a:srgbClr val="C7002B"/>
                </a:buClr>
                <a:buFontTx/>
                <a:buChar char="•"/>
              </a:pPr>
              <a:r>
                <a:rPr lang="de-CH" altLang="en-US" sz="1500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 </a:t>
              </a:r>
              <a:r>
                <a:rPr lang="en-GB" altLang="en-US" sz="15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Components results (applicative, infrastructure)</a:t>
              </a:r>
            </a:p>
            <a:p>
              <a:pPr eaLnBrk="1" hangingPunct="1">
                <a:buClr>
                  <a:srgbClr val="C7002B"/>
                </a:buClr>
                <a:buFontTx/>
                <a:buChar char="•"/>
              </a:pPr>
              <a:r>
                <a:rPr lang="en-GB" altLang="en-US" sz="15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 Tuning and Prototyping</a:t>
              </a:r>
            </a:p>
          </p:txBody>
        </p:sp>
        <p:sp>
          <p:nvSpPr>
            <p:cNvPr id="38" name="Oval 42"/>
            <p:cNvSpPr>
              <a:spLocks noChangeArrowheads="1"/>
            </p:cNvSpPr>
            <p:nvPr/>
          </p:nvSpPr>
          <p:spPr bwMode="auto">
            <a:xfrm>
              <a:off x="4879528" y="2970897"/>
              <a:ext cx="1380862" cy="51935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de-CH" altLang="en-US" b="1" dirty="0">
                  <a:solidFill>
                    <a:schemeClr val="bg1"/>
                  </a:solidFill>
                  <a:latin typeface="Fira Sans" panose="020B0503050000020004"/>
                </a:rPr>
                <a:t>Reporting</a:t>
              </a:r>
              <a:endParaRPr lang="en-US" altLang="en-US" b="1" dirty="0">
                <a:solidFill>
                  <a:schemeClr val="bg1"/>
                </a:solidFill>
                <a:latin typeface="Fira Sans" panose="020B0503050000020004"/>
              </a:endParaRPr>
            </a:p>
          </p:txBody>
        </p:sp>
        <p:sp>
          <p:nvSpPr>
            <p:cNvPr id="39" name="Line 43"/>
            <p:cNvSpPr>
              <a:spLocks noChangeShapeType="1"/>
            </p:cNvSpPr>
            <p:nvPr/>
          </p:nvSpPr>
          <p:spPr bwMode="auto">
            <a:xfrm flipV="1">
              <a:off x="3371652" y="3501266"/>
              <a:ext cx="1181629" cy="656584"/>
            </a:xfrm>
            <a:prstGeom prst="line">
              <a:avLst/>
            </a:prstGeom>
            <a:noFill/>
            <a:ln w="12700">
              <a:solidFill>
                <a:srgbClr val="FFA9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40" name="Text Box 44"/>
            <p:cNvSpPr txBox="1">
              <a:spLocks noChangeArrowheads="1"/>
            </p:cNvSpPr>
            <p:nvPr/>
          </p:nvSpPr>
          <p:spPr bwMode="auto">
            <a:xfrm>
              <a:off x="2599644" y="3406331"/>
              <a:ext cx="154401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GB" altLang="en-US" sz="1400" b="1" dirty="0">
                  <a:latin typeface="Fira Sans" panose="020B0503050000020004"/>
                </a:rPr>
                <a:t>Analysis </a:t>
              </a:r>
              <a:r>
                <a:rPr lang="en-GB" altLang="en-US" sz="1400" b="1" dirty="0">
                  <a:latin typeface="+mj-lt"/>
                </a:rPr>
                <a:t>&amp;</a:t>
              </a:r>
              <a:r>
                <a:rPr lang="en-GB" altLang="en-US" sz="1400" b="1" dirty="0">
                  <a:latin typeface="Fira Sans" panose="020B0503050000020004"/>
                </a:rPr>
                <a:t> Conclusion</a:t>
              </a:r>
            </a:p>
          </p:txBody>
        </p:sp>
        <p:sp>
          <p:nvSpPr>
            <p:cNvPr id="41" name="Line 45"/>
            <p:cNvSpPr>
              <a:spLocks noChangeShapeType="1"/>
            </p:cNvSpPr>
            <p:nvPr/>
          </p:nvSpPr>
          <p:spPr bwMode="auto">
            <a:xfrm rot="16200000" flipV="1">
              <a:off x="6008301" y="3487761"/>
              <a:ext cx="777771" cy="727003"/>
            </a:xfrm>
            <a:prstGeom prst="line">
              <a:avLst/>
            </a:prstGeom>
            <a:noFill/>
            <a:ln w="12700">
              <a:solidFill>
                <a:srgbClr val="FFA94D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42" name="Line 46"/>
            <p:cNvSpPr>
              <a:spLocks noChangeShapeType="1"/>
            </p:cNvSpPr>
            <p:nvPr/>
          </p:nvSpPr>
          <p:spPr bwMode="auto">
            <a:xfrm>
              <a:off x="6838830" y="2226332"/>
              <a:ext cx="90125" cy="0"/>
            </a:xfrm>
            <a:prstGeom prst="line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43" name="Line 47"/>
            <p:cNvSpPr>
              <a:spLocks noChangeShapeType="1"/>
            </p:cNvSpPr>
            <p:nvPr/>
          </p:nvSpPr>
          <p:spPr bwMode="auto">
            <a:xfrm rot="16200000" flipH="1">
              <a:off x="5782881" y="490076"/>
              <a:ext cx="905" cy="2085591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44" name="Text Box 48"/>
            <p:cNvSpPr txBox="1">
              <a:spLocks noChangeArrowheads="1"/>
            </p:cNvSpPr>
            <p:nvPr/>
          </p:nvSpPr>
          <p:spPr bwMode="auto">
            <a:xfrm>
              <a:off x="4429430" y="3008163"/>
              <a:ext cx="65090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fr-FR"/>
              </a:defPPr>
              <a:lvl1pPr>
                <a:spcBef>
                  <a:spcPct val="50000"/>
                </a:spcBef>
                <a:defRPr sz="3200">
                  <a:solidFill>
                    <a:srgbClr val="E95B24"/>
                  </a:solidFill>
                  <a:latin typeface="Fira Sans" panose="020B0503050000020004"/>
                </a:defRPr>
              </a:lvl1pPr>
              <a:lvl2pPr marL="742950" indent="-285750" eaLnBrk="0" hangingPunct="0">
                <a:defRPr sz="2800"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latin typeface="Century Gothic" panose="020B0502020202020204" pitchFamily="34" charset="0"/>
                </a:defRPr>
              </a:lvl9pPr>
            </a:lstStyle>
            <a:p>
              <a:r>
                <a:rPr lang="en-US" altLang="en-US" sz="2400" dirty="0"/>
                <a:t>❺</a:t>
              </a:r>
            </a:p>
          </p:txBody>
        </p:sp>
        <p:sp>
          <p:nvSpPr>
            <p:cNvPr id="45" name="Text Box 49"/>
            <p:cNvSpPr txBox="1">
              <a:spLocks noChangeArrowheads="1"/>
            </p:cNvSpPr>
            <p:nvPr/>
          </p:nvSpPr>
          <p:spPr bwMode="auto">
            <a:xfrm>
              <a:off x="1677441" y="820168"/>
              <a:ext cx="2675869" cy="3693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GB" altLang="en-US" sz="1800" b="1" dirty="0">
                  <a:solidFill>
                    <a:schemeClr val="bg1"/>
                  </a:solidFill>
                  <a:latin typeface="Fira Sans" panose="020B0503050000020004"/>
                </a:rPr>
                <a:t>Requirements </a:t>
              </a:r>
              <a:r>
                <a:rPr lang="en-GB" altLang="en-US" sz="1800" b="1" dirty="0">
                  <a:solidFill>
                    <a:schemeClr val="bg1"/>
                  </a:solidFill>
                  <a:latin typeface="+mj-lt"/>
                </a:rPr>
                <a:t>&amp;</a:t>
              </a:r>
              <a:r>
                <a:rPr lang="en-GB" altLang="en-US" sz="1800" b="1" dirty="0">
                  <a:solidFill>
                    <a:schemeClr val="bg1"/>
                  </a:solidFill>
                  <a:latin typeface="Fira Sans" panose="020B0503050000020004"/>
                </a:rPr>
                <a:t> Analysis</a:t>
              </a:r>
            </a:p>
          </p:txBody>
        </p:sp>
        <p:sp>
          <p:nvSpPr>
            <p:cNvPr id="46" name="Line 50"/>
            <p:cNvSpPr>
              <a:spLocks noChangeShapeType="1"/>
            </p:cNvSpPr>
            <p:nvPr/>
          </p:nvSpPr>
          <p:spPr bwMode="auto">
            <a:xfrm>
              <a:off x="10553522" y="1535789"/>
              <a:ext cx="21775" cy="2973212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 rot="10800000" flipV="1">
              <a:off x="10425091" y="4494529"/>
              <a:ext cx="150208" cy="173642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 rot="16200000" flipH="1">
              <a:off x="10292092" y="1256525"/>
              <a:ext cx="0" cy="551789"/>
            </a:xfrm>
            <a:prstGeom prst="line">
              <a:avLst/>
            </a:prstGeom>
            <a:noFill/>
            <a:ln w="38100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49" name="Line 15"/>
            <p:cNvSpPr>
              <a:spLocks noChangeShapeType="1"/>
            </p:cNvSpPr>
            <p:nvPr/>
          </p:nvSpPr>
          <p:spPr bwMode="auto">
            <a:xfrm>
              <a:off x="2659793" y="2238390"/>
              <a:ext cx="272375" cy="83203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Fira Sans" panose="020B0503050000020004"/>
              </a:endParaRPr>
            </a:p>
          </p:txBody>
        </p:sp>
      </p:grpSp>
      <p:sp>
        <p:nvSpPr>
          <p:cNvPr id="55" name="Text Box 6"/>
          <p:cNvSpPr txBox="1">
            <a:spLocks noChangeArrowheads="1"/>
          </p:cNvSpPr>
          <p:nvPr/>
        </p:nvSpPr>
        <p:spPr bwMode="auto">
          <a:xfrm>
            <a:off x="1257373" y="722802"/>
            <a:ext cx="452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E95B24"/>
                </a:solidFill>
                <a:latin typeface="Fira Sans" panose="020B0503050000020004"/>
                <a:sym typeface="Wingdings" panose="05000000000000000000" pitchFamily="2" charset="2"/>
              </a:rPr>
              <a:t></a:t>
            </a:r>
          </a:p>
        </p:txBody>
      </p:sp>
      <p:sp>
        <p:nvSpPr>
          <p:cNvPr id="56" name="Text Box 22"/>
          <p:cNvSpPr txBox="1">
            <a:spLocks noChangeArrowheads="1"/>
          </p:cNvSpPr>
          <p:nvPr/>
        </p:nvSpPr>
        <p:spPr bwMode="auto">
          <a:xfrm>
            <a:off x="7460274" y="733827"/>
            <a:ext cx="454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E95B24"/>
                </a:solidFill>
                <a:latin typeface="Fira Sans" panose="020B0503050000020004"/>
                <a:sym typeface="Wingdings" panose="05000000000000000000" pitchFamily="2" charset="2"/>
              </a:rPr>
              <a:t></a:t>
            </a:r>
          </a:p>
        </p:txBody>
      </p:sp>
      <p:sp>
        <p:nvSpPr>
          <p:cNvPr id="57" name="Line 54"/>
          <p:cNvSpPr>
            <a:spLocks noChangeShapeType="1"/>
          </p:cNvSpPr>
          <p:nvPr/>
        </p:nvSpPr>
        <p:spPr bwMode="auto">
          <a:xfrm rot="16200000" flipH="1">
            <a:off x="895752" y="5949077"/>
            <a:ext cx="0" cy="792163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58" name="Text Box 55"/>
          <p:cNvSpPr txBox="1">
            <a:spLocks noChangeArrowheads="1"/>
          </p:cNvSpPr>
          <p:nvPr/>
        </p:nvSpPr>
        <p:spPr bwMode="auto">
          <a:xfrm>
            <a:off x="1291040" y="5914150"/>
            <a:ext cx="326563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E95B24"/>
                </a:solidFill>
                <a:latin typeface="Fira Sans" panose="020B0503050000020004"/>
              </a:rPr>
              <a:t>Scenario driven L&amp;P requirements modeling</a:t>
            </a:r>
          </a:p>
        </p:txBody>
      </p:sp>
      <p:sp>
        <p:nvSpPr>
          <p:cNvPr id="59" name="Line 56"/>
          <p:cNvSpPr>
            <a:spLocks noChangeShapeType="1"/>
          </p:cNvSpPr>
          <p:nvPr/>
        </p:nvSpPr>
        <p:spPr bwMode="auto">
          <a:xfrm rot="16200000" flipH="1">
            <a:off x="895752" y="5660151"/>
            <a:ext cx="0" cy="7921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60" name="Text Box 57"/>
          <p:cNvSpPr txBox="1">
            <a:spLocks noChangeArrowheads="1"/>
          </p:cNvSpPr>
          <p:nvPr/>
        </p:nvSpPr>
        <p:spPr bwMode="auto">
          <a:xfrm>
            <a:off x="1291040" y="6201489"/>
            <a:ext cx="36215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End-2-End Application Measurement &amp; Monitoring</a:t>
            </a:r>
          </a:p>
        </p:txBody>
      </p:sp>
      <p:sp>
        <p:nvSpPr>
          <p:cNvPr id="61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40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FR" sz="2400" dirty="0">
                <a:solidFill>
                  <a:srgbClr val="4D4D4D"/>
                </a:solidFill>
                <a:latin typeface="Fira Sans" panose="020B0503050000020004"/>
              </a:rPr>
              <a:t>APEP </a:t>
            </a:r>
            <a:r>
              <a:rPr lang="fr-FR" sz="2400" dirty="0" err="1">
                <a:solidFill>
                  <a:srgbClr val="4D4D4D"/>
                </a:solidFill>
                <a:latin typeface="Fira Sans" panose="020B0503050000020004"/>
              </a:rPr>
              <a:t>Requirement</a:t>
            </a:r>
            <a:r>
              <a:rPr lang="fr-FR" sz="2400" dirty="0">
                <a:solidFill>
                  <a:srgbClr val="4D4D4D"/>
                </a:solidFill>
                <a:latin typeface="Fira Sans" panose="020B0503050000020004"/>
              </a:rPr>
              <a:t> </a:t>
            </a:r>
            <a:r>
              <a:rPr lang="fr-FR" sz="2400" dirty="0" err="1">
                <a:solidFill>
                  <a:srgbClr val="4D4D4D"/>
                </a:solidFill>
                <a:latin typeface="Fira Sans" panose="020B0503050000020004"/>
              </a:rPr>
              <a:t>Specification</a:t>
            </a:r>
            <a:endParaRPr lang="en-US" sz="2400" dirty="0">
              <a:latin typeface="Fira Sans" panose="020B050305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890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L</a:t>
            </a:r>
            <a:r>
              <a:rPr lang="en-GB" altLang="en-US" b="1" dirty="0">
                <a:latin typeface="+mj-lt"/>
              </a:rPr>
              <a:t>&amp;</a:t>
            </a:r>
            <a:r>
              <a:rPr lang="en-GB" altLang="en-US" b="1" dirty="0"/>
              <a:t>P requirement specification 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51053" y="869724"/>
            <a:ext cx="10515600" cy="4473575"/>
          </a:xfrm>
        </p:spPr>
        <p:txBody>
          <a:bodyPr>
            <a:noAutofit/>
          </a:bodyPr>
          <a:lstStyle/>
          <a:p>
            <a:pPr algn="just"/>
            <a:r>
              <a:rPr lang="en-US" altLang="en-US" sz="2800" dirty="0"/>
              <a:t>Objective:</a:t>
            </a:r>
          </a:p>
          <a:p>
            <a:pPr lvl="1" algn="just"/>
            <a:r>
              <a:rPr lang="en-US" altLang="en-US" sz="2400" dirty="0"/>
              <a:t>Collect and </a:t>
            </a:r>
            <a:r>
              <a:rPr lang="en-US" altLang="en-US" sz="2400" dirty="0" err="1"/>
              <a:t>analyse</a:t>
            </a:r>
            <a:r>
              <a:rPr lang="en-US" altLang="en-US" sz="2400" dirty="0"/>
              <a:t> the needed information regarding the application, the infrastructure and performance requirements</a:t>
            </a:r>
          </a:p>
          <a:p>
            <a:pPr algn="just"/>
            <a:r>
              <a:rPr lang="en-US" altLang="en-US" sz="2800" dirty="0"/>
              <a:t>Supporting elements:</a:t>
            </a:r>
          </a:p>
          <a:p>
            <a:pPr lvl="1" algn="just"/>
            <a:r>
              <a:rPr lang="en-US" altLang="en-US" sz="2400" dirty="0"/>
              <a:t>Conduct introduction Workshop with the involved stakeholders</a:t>
            </a:r>
          </a:p>
          <a:p>
            <a:pPr lvl="1" algn="just"/>
            <a:r>
              <a:rPr lang="en-US" altLang="en-US" sz="2400" dirty="0"/>
              <a:t>Use Questionnaires</a:t>
            </a:r>
          </a:p>
          <a:p>
            <a:pPr lvl="1" algn="just"/>
            <a:r>
              <a:rPr lang="en-US" altLang="en-US" sz="2400" dirty="0" err="1"/>
              <a:t>Analyse</a:t>
            </a:r>
            <a:r>
              <a:rPr lang="en-US" altLang="en-US" sz="2400" dirty="0"/>
              <a:t> gathered requirements and organize a workshop to complete missing/miss-understood requirements</a:t>
            </a:r>
          </a:p>
          <a:p>
            <a:pPr algn="just"/>
            <a:r>
              <a:rPr lang="en-US" altLang="en-US" sz="2800" dirty="0"/>
              <a:t>Output:</a:t>
            </a:r>
          </a:p>
          <a:p>
            <a:pPr lvl="1" algn="just"/>
            <a:r>
              <a:rPr lang="en-US" altLang="en-US" sz="2400" dirty="0"/>
              <a:t>Meeting records and filled questionnaires</a:t>
            </a:r>
            <a:endParaRPr lang="en-GB" altLang="en-US" sz="24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57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FR" sz="2400" dirty="0">
                <a:solidFill>
                  <a:srgbClr val="4D4D4D"/>
                </a:solidFill>
                <a:latin typeface="Fira Sans" panose="020B0503050000020004"/>
              </a:rPr>
              <a:t>APEP Planning and Design</a:t>
            </a:r>
            <a:endParaRPr lang="en-US" sz="2400" dirty="0">
              <a:latin typeface="Fira Sans" panose="020B050305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801921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Planning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051153" y="895124"/>
            <a:ext cx="8029347" cy="4473575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Define roles and responsibilities</a:t>
            </a:r>
          </a:p>
          <a:p>
            <a:r>
              <a:rPr lang="en-US" altLang="en-US" sz="2800" dirty="0"/>
              <a:t>Describe the environment and the architecture of the application</a:t>
            </a:r>
          </a:p>
          <a:p>
            <a:r>
              <a:rPr lang="en-US" altLang="en-US" sz="2800" dirty="0"/>
              <a:t>List the use cases to be considered</a:t>
            </a:r>
          </a:p>
          <a:p>
            <a:r>
              <a:rPr lang="en-US" altLang="en-US" sz="2800" dirty="0"/>
              <a:t>Set up the instrumentation schema</a:t>
            </a:r>
          </a:p>
          <a:p>
            <a:r>
              <a:rPr lang="en-US" altLang="en-US" sz="2800" dirty="0"/>
              <a:t>Establish a planning for test activities</a:t>
            </a:r>
          </a:p>
          <a:p>
            <a:r>
              <a:rPr lang="en-US" altLang="en-US" sz="2800" dirty="0"/>
              <a:t>Write the test plan (PTP)</a:t>
            </a:r>
            <a:endParaRPr lang="en-GB" altLang="en-US" sz="24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191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Design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81269" y="895124"/>
            <a:ext cx="11113832" cy="4473575"/>
          </a:xfrm>
        </p:spPr>
        <p:txBody>
          <a:bodyPr>
            <a:noAutofit/>
          </a:bodyPr>
          <a:lstStyle/>
          <a:p>
            <a:r>
              <a:rPr lang="en-US" altLang="en-US" sz="2800" dirty="0"/>
              <a:t>Design is an important step of the L&amp;P test</a:t>
            </a:r>
          </a:p>
          <a:p>
            <a:r>
              <a:rPr lang="en-US" altLang="en-US" sz="2800" dirty="0"/>
              <a:t>Design should consider all requirements and all the information about the application environment and load range</a:t>
            </a:r>
          </a:p>
          <a:p>
            <a:r>
              <a:rPr lang="en-US" altLang="en-US" sz="2800" dirty="0"/>
              <a:t>Good design Implies good and consistent L&amp;P test results</a:t>
            </a:r>
          </a:p>
          <a:p>
            <a:r>
              <a:rPr lang="en-US" altLang="en-US" sz="2800" dirty="0"/>
              <a:t>Design includes two major parts:</a:t>
            </a:r>
          </a:p>
          <a:p>
            <a:pPr lvl="1"/>
            <a:r>
              <a:rPr lang="en-US" altLang="en-US" sz="2400" dirty="0"/>
              <a:t>Test Case Design</a:t>
            </a:r>
          </a:p>
          <a:p>
            <a:pPr lvl="1"/>
            <a:r>
              <a:rPr lang="en-US" altLang="en-US" sz="2400" dirty="0"/>
              <a:t>Test Scenario Design</a:t>
            </a:r>
            <a:endParaRPr lang="en-GB" altLang="en-US" sz="24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829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Test Case Design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81269" y="895124"/>
            <a:ext cx="11113832" cy="44735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800" dirty="0"/>
              <a:t>2 major elements:</a:t>
            </a:r>
          </a:p>
          <a:p>
            <a:pPr marL="0" indent="0">
              <a:buNone/>
            </a:pPr>
            <a:endParaRPr lang="en-US" altLang="en-US" sz="1000" dirty="0"/>
          </a:p>
          <a:p>
            <a:r>
              <a:rPr lang="en-US" altLang="en-US" sz="2800" dirty="0"/>
              <a:t>Identify performance and business critical Use Cases</a:t>
            </a:r>
          </a:p>
          <a:p>
            <a:r>
              <a:rPr lang="en-US" altLang="en-US" sz="2800" dirty="0"/>
              <a:t>Define test data requirements</a:t>
            </a:r>
            <a:endParaRPr lang="en-GB" altLang="en-US" sz="24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99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 dirty="0"/>
              <a:t>Test Scenario Design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81000" y="782580"/>
            <a:ext cx="11430000" cy="4473575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800" dirty="0"/>
              <a:t>Define Test case (see Test case design)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Define the scenario level (Single user, average, peak, stress)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Identify the target load: concurrent users, transaction rate and scenario duration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Calculate scenario parameters (pacing, think time, </a:t>
            </a:r>
            <a:r>
              <a:rPr lang="en-US" altLang="en-US" dirty="0"/>
              <a:t>ramp-up</a:t>
            </a:r>
            <a:r>
              <a:rPr lang="en-US" altLang="en-US" sz="2800" dirty="0"/>
              <a:t>..)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State scenario pre and post conditions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Define success criteria (ex: TR&lt;3s, no errors, 90% of </a:t>
            </a:r>
            <a:r>
              <a:rPr lang="en-US" altLang="en-US" sz="2800" dirty="0" err="1"/>
              <a:t>tx</a:t>
            </a:r>
            <a:r>
              <a:rPr lang="en-US" altLang="en-US" sz="2800" dirty="0"/>
              <a:t> rate was executed etc.)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Define abort criteria (ex: TR&gt;10s, errors, etc.)</a:t>
            </a:r>
            <a:endParaRPr lang="en-GB" altLang="en-US" sz="280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688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Levels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64702" y="744538"/>
            <a:ext cx="11270806" cy="5338762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Single user/Baseline scenario: </a:t>
            </a:r>
            <a:r>
              <a:rPr lang="en-US" dirty="0"/>
              <a:t>consists in running the target test case(s) by simulating only one user connected to the application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Average Scenario</a:t>
            </a:r>
            <a:r>
              <a:rPr lang="en-US" dirty="0"/>
              <a:t>: consists in running the defined test case(s) and simulate the most common situation load 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Peak scenario</a:t>
            </a:r>
            <a:r>
              <a:rPr lang="en-US" dirty="0"/>
              <a:t>: consists in running the target test case(s) by simulating as much users as defined to be connected to the application in the peak situations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Scalability scenario</a:t>
            </a:r>
            <a:r>
              <a:rPr lang="en-US" dirty="0"/>
              <a:t>: consists in running the target test case(s) under increasing load in order to estimate the maximum load that can be handled by the application before starting to drop requests and / or the RT does not meet the requirements -&gt; result: scale out or down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Stress scenario</a:t>
            </a:r>
            <a:r>
              <a:rPr lang="en-US" dirty="0"/>
              <a:t>: consists in stressing the application in order to reproduce quickly a performance bottleneck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Mix scenario</a:t>
            </a:r>
            <a:r>
              <a:rPr lang="en-US" dirty="0"/>
              <a:t>: this scenario is the most realistic one cause it simulates multiple users that are connected to the application and are executing different use cases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204423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78161"/>
            <a:ext cx="9103179" cy="280614"/>
          </a:xfrm>
        </p:spPr>
        <p:txBody>
          <a:bodyPr/>
          <a:lstStyle/>
          <a:p>
            <a:r>
              <a:rPr lang="en-US" b="1" dirty="0"/>
              <a:t>Scenario Parameters (1)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0" y="723482"/>
            <a:ext cx="5495272" cy="20240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Concurrent users: </a:t>
            </a:r>
            <a:r>
              <a:rPr lang="en-US" dirty="0"/>
              <a:t>number of users that are generating activities on the application during the test period.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Ramp-up:</a:t>
            </a:r>
            <a:r>
              <a:rPr lang="en-US" dirty="0"/>
              <a:t> The number of users that have to start each time slice (expressed in VU per time unit)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Start duration: </a:t>
            </a:r>
            <a:r>
              <a:rPr lang="en-US" dirty="0"/>
              <a:t>The time consumed to start all users required by the scenario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>
          <a:xfrm>
            <a:off x="375132" y="6583363"/>
            <a:ext cx="5397500" cy="274637"/>
          </a:xfrm>
        </p:spPr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grpSp>
        <p:nvGrpSpPr>
          <p:cNvPr id="43" name="Groupe 42"/>
          <p:cNvGrpSpPr/>
          <p:nvPr/>
        </p:nvGrpSpPr>
        <p:grpSpPr>
          <a:xfrm>
            <a:off x="5866761" y="1477560"/>
            <a:ext cx="5724603" cy="4627405"/>
            <a:chOff x="3415684" y="2546030"/>
            <a:chExt cx="4926168" cy="4003145"/>
          </a:xfrm>
        </p:grpSpPr>
        <p:sp>
          <p:nvSpPr>
            <p:cNvPr id="5" name="object 11"/>
            <p:cNvSpPr/>
            <p:nvPr/>
          </p:nvSpPr>
          <p:spPr>
            <a:xfrm>
              <a:off x="3415684" y="2546030"/>
              <a:ext cx="4926168" cy="400314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>
              <a:off x="3796665" y="5201920"/>
              <a:ext cx="4351020" cy="15240"/>
            </a:xfrm>
            <a:prstGeom prst="straightConnector1">
              <a:avLst/>
            </a:prstGeom>
            <a:ln w="47625">
              <a:tailEnd type="stealt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 flipV="1">
              <a:off x="3802380" y="2739390"/>
              <a:ext cx="7620" cy="2484120"/>
            </a:xfrm>
            <a:prstGeom prst="straightConnector1">
              <a:avLst/>
            </a:prstGeom>
            <a:ln w="476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7208520" y="3208020"/>
              <a:ext cx="198120" cy="1981200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810000" y="4846320"/>
              <a:ext cx="213360" cy="3352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500563" y="4486275"/>
              <a:ext cx="195262" cy="6953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88757" y="3762375"/>
              <a:ext cx="195262" cy="141922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Connecteur droit avec flèche 27"/>
            <p:cNvCxnSpPr/>
            <p:nvPr/>
          </p:nvCxnSpPr>
          <p:spPr>
            <a:xfrm flipH="1">
              <a:off x="3831590" y="6284707"/>
              <a:ext cx="1223010" cy="762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avec flèche 32"/>
            <p:cNvCxnSpPr/>
            <p:nvPr/>
          </p:nvCxnSpPr>
          <p:spPr>
            <a:xfrm flipV="1">
              <a:off x="6103620" y="6285235"/>
              <a:ext cx="1203960" cy="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5006340" y="6179712"/>
              <a:ext cx="1097280" cy="195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b="1" dirty="0">
                  <a:latin typeface="Fira Sans" panose="020B0503050000020004"/>
                </a:rPr>
                <a:t>Start Duration</a:t>
              </a:r>
              <a:endParaRPr lang="en-US" sz="1400" b="1" dirty="0">
                <a:latin typeface="Fira Sans" panose="020B050305000002000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580765" y="5243830"/>
              <a:ext cx="431800" cy="326390"/>
            </a:xfrm>
            <a:prstGeom prst="rect">
              <a:avLst/>
            </a:prstGeom>
            <a:solidFill>
              <a:srgbClr val="FFF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Start Load</a:t>
              </a:r>
              <a:endParaRPr lang="en-US" sz="105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538562" y="2851469"/>
              <a:ext cx="431800" cy="326390"/>
            </a:xfrm>
            <a:prstGeom prst="rect">
              <a:avLst/>
            </a:prstGeom>
            <a:solidFill>
              <a:srgbClr val="FFF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6">
                      <a:lumMod val="50000"/>
                    </a:schemeClr>
                  </a:solidFill>
                  <a:latin typeface="Fira Sans" panose="020B0503050000020004"/>
                </a:rPr>
                <a:t>Load</a:t>
              </a:r>
              <a:endParaRPr lang="en-US" sz="105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30241" y="4802885"/>
              <a:ext cx="676829" cy="326390"/>
            </a:xfrm>
            <a:prstGeom prst="rect">
              <a:avLst/>
            </a:prstGeom>
            <a:solidFill>
              <a:srgbClr val="FFF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6"/>
                  </a:solidFill>
                  <a:latin typeface="Fira Sans" panose="020B0503050000020004"/>
                </a:rPr>
                <a:t>Time</a:t>
              </a:r>
              <a:endParaRPr lang="en-US" sz="1050" b="1" dirty="0">
                <a:solidFill>
                  <a:schemeClr val="accent6"/>
                </a:solidFill>
                <a:latin typeface="Fira Sans" panose="020B0503050000020004"/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58281" y="2818783"/>
              <a:ext cx="676829" cy="326390"/>
            </a:xfrm>
            <a:prstGeom prst="rect">
              <a:avLst/>
            </a:prstGeom>
            <a:solidFill>
              <a:srgbClr val="FFFB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accent6"/>
                  </a:solidFill>
                  <a:latin typeface="Fira Sans" panose="020B0503050000020004"/>
                </a:rPr>
                <a:t>User</a:t>
              </a:r>
              <a:endParaRPr lang="en-US" sz="1050" b="1" dirty="0">
                <a:solidFill>
                  <a:schemeClr val="accent6"/>
                </a:solidFill>
                <a:latin typeface="Fira Sans" panose="020B05030500000200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2421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Performance Engineering Training</a:t>
            </a:r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365750" y="3612215"/>
            <a:ext cx="6826250" cy="487363"/>
          </a:xfrm>
        </p:spPr>
        <p:txBody>
          <a:bodyPr>
            <a:noAutofit/>
          </a:bodyPr>
          <a:lstStyle/>
          <a:p>
            <a:r>
              <a:rPr lang="en-US" sz="1800" b="0" dirty="0" err="1"/>
              <a:t>Altersis</a:t>
            </a:r>
            <a:r>
              <a:rPr lang="en-US" sz="1800" b="0" dirty="0"/>
              <a:t> Education Services</a:t>
            </a:r>
          </a:p>
          <a:p>
            <a:r>
              <a:rPr lang="fr-FR" sz="1800" b="0" dirty="0" err="1"/>
              <a:t>Altersis</a:t>
            </a:r>
            <a:r>
              <a:rPr lang="fr-FR" sz="1800" b="0" dirty="0"/>
              <a:t> Performance Engineering </a:t>
            </a:r>
            <a:r>
              <a:rPr lang="fr-FR" sz="1800" b="0" dirty="0" err="1"/>
              <a:t>Process</a:t>
            </a:r>
            <a:r>
              <a:rPr lang="fr-FR" sz="1800" b="0" dirty="0"/>
              <a:t> (</a:t>
            </a:r>
            <a:r>
              <a:rPr lang="fr-FR" sz="1800" dirty="0"/>
              <a:t>APEP</a:t>
            </a:r>
            <a:r>
              <a:rPr lang="fr-FR" sz="1800" b="0" dirty="0"/>
              <a:t>)</a:t>
            </a:r>
            <a:endParaRPr 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9681973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Parameters (2)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06137" y="754250"/>
            <a:ext cx="5245794" cy="311850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Pacing time: </a:t>
            </a:r>
            <a:r>
              <a:rPr lang="en-US" sz="2600" dirty="0"/>
              <a:t>elapsed time between the start of two consecutive executions of a transaction for each user</a:t>
            </a:r>
          </a:p>
          <a:p>
            <a:pPr algn="just">
              <a:lnSpc>
                <a:spcPct val="100000"/>
              </a:lnSpc>
            </a:pP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Wait time: </a:t>
            </a:r>
            <a:r>
              <a:rPr lang="en-US" sz="2600" dirty="0"/>
              <a:t>elapsed time between the end of a transaction and the start of the next one</a:t>
            </a:r>
          </a:p>
          <a:p>
            <a:pPr algn="just">
              <a:lnSpc>
                <a:spcPct val="100000"/>
              </a:lnSpc>
            </a:pP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Duration: </a:t>
            </a:r>
            <a:r>
              <a:rPr lang="en-US" sz="2600" dirty="0"/>
              <a:t>Time spent in scenario execution.</a:t>
            </a:r>
          </a:p>
          <a:p>
            <a:pPr algn="just">
              <a:lnSpc>
                <a:spcPct val="100000"/>
              </a:lnSpc>
            </a:pP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Number of transactions:</a:t>
            </a:r>
            <a:r>
              <a:rPr lang="en-US" sz="2600" dirty="0"/>
              <a:t> Total number of transactions each virtual user executes before stopping the test scenario.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grpSp>
        <p:nvGrpSpPr>
          <p:cNvPr id="16" name="Groupe 15"/>
          <p:cNvGrpSpPr/>
          <p:nvPr/>
        </p:nvGrpSpPr>
        <p:grpSpPr>
          <a:xfrm>
            <a:off x="5351930" y="1143000"/>
            <a:ext cx="6649154" cy="4483783"/>
            <a:chOff x="5351930" y="1143000"/>
            <a:chExt cx="6649154" cy="4483783"/>
          </a:xfrm>
        </p:grpSpPr>
        <p:sp>
          <p:nvSpPr>
            <p:cNvPr id="5" name="object 10"/>
            <p:cNvSpPr/>
            <p:nvPr/>
          </p:nvSpPr>
          <p:spPr>
            <a:xfrm>
              <a:off x="5351930" y="1143000"/>
              <a:ext cx="6649154" cy="44837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Rectangle 5"/>
            <p:cNvSpPr/>
            <p:nvPr/>
          </p:nvSpPr>
          <p:spPr>
            <a:xfrm>
              <a:off x="5803900" y="2070100"/>
              <a:ext cx="100268" cy="800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7900" y="2070100"/>
              <a:ext cx="100268" cy="800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8807663" y="2070100"/>
              <a:ext cx="100268" cy="800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883900" y="2070100"/>
              <a:ext cx="100268" cy="8001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eur droit avec flèche 10"/>
            <p:cNvCxnSpPr/>
            <p:nvPr/>
          </p:nvCxnSpPr>
          <p:spPr>
            <a:xfrm flipV="1">
              <a:off x="5868548" y="4535714"/>
              <a:ext cx="5836316" cy="4612"/>
            </a:xfrm>
            <a:prstGeom prst="straightConnector1">
              <a:avLst/>
            </a:prstGeom>
            <a:ln w="66675"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9391650" y="5380775"/>
              <a:ext cx="946150" cy="180871"/>
            </a:xfrm>
            <a:prstGeom prst="rect">
              <a:avLst/>
            </a:prstGeom>
            <a:solidFill>
              <a:srgbClr val="FFFBDD"/>
            </a:solidFill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1000" dirty="0">
                  <a:ln>
                    <a:solidFill>
                      <a:schemeClr val="accent1"/>
                    </a:solidFill>
                  </a:ln>
                  <a:solidFill>
                    <a:srgbClr val="FFFBDD"/>
                  </a:solidFill>
                </a:rPr>
                <a:t>Test Duration</a:t>
              </a:r>
              <a:endParaRPr lang="en-US" sz="1000" dirty="0">
                <a:ln>
                  <a:solidFill>
                    <a:schemeClr val="accent1"/>
                  </a:solidFill>
                </a:ln>
                <a:solidFill>
                  <a:srgbClr val="FFFBDD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6986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Parameters (3)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sp>
        <p:nvSpPr>
          <p:cNvPr id="5" name="object 8"/>
          <p:cNvSpPr/>
          <p:nvPr/>
        </p:nvSpPr>
        <p:spPr>
          <a:xfrm>
            <a:off x="1397000" y="3124200"/>
            <a:ext cx="9398000" cy="32785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0" y="723482"/>
            <a:ext cx="11074400" cy="261661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Response time: </a:t>
            </a:r>
            <a:r>
              <a:rPr lang="en-US" dirty="0"/>
              <a:t>time consumed by the system to perform a user request, a method processing and return the result</a:t>
            </a:r>
          </a:p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Sleep time: </a:t>
            </a:r>
            <a:r>
              <a:rPr lang="en-US" dirty="0"/>
              <a:t>time elapsed between the reception of the previous response and the start of the next action (also called think time)</a:t>
            </a:r>
          </a:p>
        </p:txBody>
      </p:sp>
    </p:spTree>
    <p:extLst>
      <p:ext uri="{BB962C8B-B14F-4D97-AF65-F5344CB8AC3E}">
        <p14:creationId xmlns:p14="http://schemas.microsoft.com/office/powerpoint/2010/main" val="1257998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Computing</a:t>
            </a:r>
            <a:r>
              <a:rPr lang="fr-FR" b="1" dirty="0"/>
              <a:t> </a:t>
            </a:r>
            <a:r>
              <a:rPr lang="fr-FR" b="1" dirty="0" err="1"/>
              <a:t>Rule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046993" y="895179"/>
            <a:ext cx="10515600" cy="4473575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Pacing Time = number of VU / Transaction Rate</a:t>
            </a:r>
          </a:p>
          <a:p>
            <a:r>
              <a:rPr lang="en-US" sz="2800" dirty="0"/>
              <a:t>Ramp up = number of VU / Pacing Time</a:t>
            </a:r>
          </a:p>
          <a:p>
            <a:r>
              <a:rPr lang="en-US" sz="2800" dirty="0"/>
              <a:t>Sleep Time?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The rule for Sleep Time could be easily extracted from the formula: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/>
                </a:solidFill>
              </a:rPr>
              <a:t>(Sleep Time + Expected RT /page) * Number of pages +Wait Time = Pacing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10675957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 </a:t>
            </a:r>
            <a:r>
              <a:rPr lang="fr-FR" b="1" dirty="0">
                <a:latin typeface="+mj-lt"/>
              </a:rPr>
              <a:t>&amp;</a:t>
            </a:r>
            <a:r>
              <a:rPr lang="fr-FR" b="1" dirty="0"/>
              <a:t> A</a:t>
            </a:r>
            <a:endParaRPr lang="en-US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36" y="1602404"/>
            <a:ext cx="3637013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LTERSIS PERFORMANCE CONT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" y="715774"/>
            <a:ext cx="5685026" cy="568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504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FR" sz="2400" dirty="0" err="1">
                <a:solidFill>
                  <a:srgbClr val="4D4D4D"/>
                </a:solidFill>
                <a:latin typeface="Fira Sans" panose="020B0503050000020004"/>
              </a:rPr>
              <a:t>Sample</a:t>
            </a:r>
            <a:r>
              <a:rPr lang="fr-FR" sz="2400" dirty="0">
                <a:solidFill>
                  <a:srgbClr val="4D4D4D"/>
                </a:solidFill>
                <a:latin typeface="Fira Sans" panose="020B0503050000020004"/>
              </a:rPr>
              <a:t> &amp; Exercices</a:t>
            </a:r>
            <a:endParaRPr lang="en-US" sz="2400" dirty="0">
              <a:latin typeface="Fira Sans" panose="020B050305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3080816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Sample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0" y="656029"/>
            <a:ext cx="9720264" cy="62413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Fira Sans" panose="020B0503050000020004"/>
              </a:rPr>
              <a:t>Duke’s Bank Application: JEE Application used in the Sun JEE tutorial</a:t>
            </a:r>
          </a:p>
          <a:p>
            <a:endParaRPr lang="en-US" sz="1800" b="1" dirty="0">
              <a:solidFill>
                <a:schemeClr val="accent1"/>
              </a:solidFill>
              <a:latin typeface="Fira Sans" panose="020B0503050000020004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8990" y="1772529"/>
            <a:ext cx="5676826" cy="4611545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09A3AFF-034C-4FE8-913E-4B475A896FFD}"/>
              </a:ext>
            </a:extLst>
          </p:cNvPr>
          <p:cNvSpPr/>
          <p:nvPr/>
        </p:nvSpPr>
        <p:spPr>
          <a:xfrm>
            <a:off x="-1" y="1153617"/>
            <a:ext cx="6457071" cy="5242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spcBef>
                <a:spcPts val="1000"/>
              </a:spcBef>
              <a:buBlip>
                <a:blip r:embed="rId4"/>
              </a:buBlip>
            </a:pPr>
            <a:r>
              <a:rPr lang="en-US" sz="2400" dirty="0">
                <a:latin typeface="Fira Sans" panose="020B0503050000020004"/>
              </a:rPr>
              <a:t>Functionality:</a:t>
            </a:r>
          </a:p>
          <a:p>
            <a:pPr marL="685800" lvl="2" indent="-228600">
              <a:spcBef>
                <a:spcPts val="1000"/>
              </a:spcBef>
              <a:buBlip>
                <a:blip r:embed="rId4"/>
              </a:buBlip>
            </a:pPr>
            <a:r>
              <a:rPr lang="en-US" sz="2000" dirty="0">
                <a:latin typeface="Fira Sans" panose="020B0503050000020004"/>
              </a:rPr>
              <a:t>Customers can deposit, withdraw, transfer funds, make charges and payments, list statement of transactions</a:t>
            </a:r>
          </a:p>
          <a:p>
            <a:pPr marL="685800" lvl="2" indent="-228600">
              <a:spcBef>
                <a:spcPts val="1000"/>
              </a:spcBef>
              <a:buBlip>
                <a:blip r:embed="rId4"/>
              </a:buBlip>
            </a:pPr>
            <a:r>
              <a:rPr lang="en-US" sz="2000" dirty="0">
                <a:latin typeface="Fira Sans" panose="020B0503050000020004"/>
              </a:rPr>
              <a:t>Admin user can create and remove accounts, create and remove customers, associate accounts to customers, set initial balance and credit line</a:t>
            </a:r>
          </a:p>
          <a:p>
            <a:pPr marL="228600" indent="-228600">
              <a:spcBef>
                <a:spcPts val="1000"/>
              </a:spcBef>
              <a:buBlip>
                <a:blip r:embed="rId4"/>
              </a:buBlip>
            </a:pPr>
            <a:r>
              <a:rPr lang="en-US" sz="2400" dirty="0">
                <a:latin typeface="Fira Sans" panose="020B0503050000020004"/>
              </a:rPr>
              <a:t>Implementation technologies:</a:t>
            </a:r>
          </a:p>
          <a:p>
            <a:pPr marL="685800" lvl="2" indent="-228600">
              <a:spcBef>
                <a:spcPts val="1000"/>
              </a:spcBef>
              <a:buBlip>
                <a:blip r:embed="rId4"/>
              </a:buBlip>
            </a:pPr>
            <a:r>
              <a:rPr lang="en-US" sz="2000" dirty="0">
                <a:latin typeface="Fira Sans" panose="020B0503050000020004"/>
              </a:rPr>
              <a:t>Web-based client for customers</a:t>
            </a:r>
          </a:p>
          <a:p>
            <a:pPr marL="685800" lvl="2" indent="-228600">
              <a:spcBef>
                <a:spcPts val="1000"/>
              </a:spcBef>
              <a:buBlip>
                <a:blip r:embed="rId4"/>
              </a:buBlip>
            </a:pPr>
            <a:r>
              <a:rPr lang="en-US" sz="2000" dirty="0">
                <a:latin typeface="Fira Sans" panose="020B0503050000020004"/>
              </a:rPr>
              <a:t>Java rich client application for admin user</a:t>
            </a:r>
          </a:p>
          <a:p>
            <a:pPr marL="685800" lvl="2" indent="-228600">
              <a:spcBef>
                <a:spcPts val="1000"/>
              </a:spcBef>
              <a:buBlip>
                <a:blip r:embed="rId4"/>
              </a:buBlip>
            </a:pPr>
            <a:r>
              <a:rPr lang="en-US" sz="2000" dirty="0">
                <a:latin typeface="Fira Sans" panose="020B0503050000020004"/>
              </a:rPr>
              <a:t>Servlet + JSP + struts in the web tier</a:t>
            </a:r>
          </a:p>
          <a:p>
            <a:pPr marL="685800" lvl="2" indent="-228600">
              <a:spcBef>
                <a:spcPts val="1000"/>
              </a:spcBef>
              <a:buBlip>
                <a:blip r:embed="rId4"/>
              </a:buBlip>
            </a:pPr>
            <a:r>
              <a:rPr lang="en-US" sz="2000" dirty="0">
                <a:latin typeface="Fira Sans" panose="020B0503050000020004"/>
              </a:rPr>
              <a:t>EJBs</a:t>
            </a:r>
          </a:p>
          <a:p>
            <a:pPr marL="685800" lvl="2" indent="-228600">
              <a:spcBef>
                <a:spcPts val="1000"/>
              </a:spcBef>
              <a:buBlip>
                <a:blip r:embed="rId4"/>
              </a:buBlip>
            </a:pPr>
            <a:r>
              <a:rPr lang="en-US" sz="2000" dirty="0">
                <a:latin typeface="Fira Sans" panose="020B0503050000020004"/>
              </a:rPr>
              <a:t>Relational database</a:t>
            </a:r>
            <a:endParaRPr lang="en-US" sz="2400" dirty="0">
              <a:latin typeface="Fira Sans" panose="020B050305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2166113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The User Interface</a:t>
            </a:r>
            <a:endParaRPr lang="en-US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sp>
        <p:nvSpPr>
          <p:cNvPr id="5" name="object 6"/>
          <p:cNvSpPr/>
          <p:nvPr/>
        </p:nvSpPr>
        <p:spPr>
          <a:xfrm>
            <a:off x="106136" y="714514"/>
            <a:ext cx="6750050" cy="22826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/>
          <p:cNvSpPr/>
          <p:nvPr/>
        </p:nvSpPr>
        <p:spPr>
          <a:xfrm>
            <a:off x="106136" y="3099200"/>
            <a:ext cx="6750050" cy="32209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0"/>
          <p:cNvSpPr txBox="1"/>
          <p:nvPr/>
        </p:nvSpPr>
        <p:spPr>
          <a:xfrm>
            <a:off x="7264145" y="1422221"/>
            <a:ext cx="6223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" dirty="0">
                <a:solidFill>
                  <a:schemeClr val="accent1"/>
                </a:solidFill>
                <a:latin typeface="Verdana"/>
                <a:cs typeface="Verdana"/>
              </a:rPr>
              <a:t>L</a:t>
            </a:r>
            <a:r>
              <a:rPr sz="1800" spc="-55" dirty="0">
                <a:solidFill>
                  <a:schemeClr val="accent1"/>
                </a:solidFill>
                <a:latin typeface="Verdana"/>
                <a:cs typeface="Verdana"/>
              </a:rPr>
              <a:t>o</a:t>
            </a:r>
            <a:r>
              <a:rPr sz="1800" spc="-30" dirty="0">
                <a:solidFill>
                  <a:schemeClr val="accent1"/>
                </a:solidFill>
                <a:latin typeface="Verdana"/>
                <a:cs typeface="Verdana"/>
              </a:rPr>
              <a:t>g</a:t>
            </a:r>
            <a:r>
              <a:rPr sz="1800" spc="5" dirty="0">
                <a:solidFill>
                  <a:schemeClr val="accent1"/>
                </a:solidFill>
                <a:latin typeface="Verdana"/>
                <a:cs typeface="Verdana"/>
              </a:rPr>
              <a:t>i</a:t>
            </a:r>
            <a:r>
              <a:rPr sz="1800" spc="-40" dirty="0">
                <a:solidFill>
                  <a:schemeClr val="accent1"/>
                </a:solidFill>
                <a:latin typeface="Verdana"/>
                <a:cs typeface="Verdana"/>
              </a:rPr>
              <a:t>n</a:t>
            </a:r>
            <a:endParaRPr sz="1800" dirty="0">
              <a:solidFill>
                <a:schemeClr val="accent1"/>
              </a:solidFill>
              <a:latin typeface="Verdana"/>
              <a:cs typeface="Verdana"/>
            </a:endParaRPr>
          </a:p>
        </p:txBody>
      </p:sp>
      <p:sp>
        <p:nvSpPr>
          <p:cNvPr id="8" name="object 11"/>
          <p:cNvSpPr txBox="1"/>
          <p:nvPr/>
        </p:nvSpPr>
        <p:spPr>
          <a:xfrm>
            <a:off x="7264145" y="4321809"/>
            <a:ext cx="9975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spc="120" dirty="0">
                <a:solidFill>
                  <a:schemeClr val="accent1"/>
                </a:solidFill>
                <a:latin typeface="Verdana"/>
                <a:cs typeface="Verdana"/>
              </a:rPr>
              <a:t>A</a:t>
            </a:r>
            <a:r>
              <a:rPr sz="1800" spc="114" dirty="0">
                <a:solidFill>
                  <a:schemeClr val="accent1"/>
                </a:solidFill>
                <a:latin typeface="Verdana"/>
                <a:cs typeface="Verdana"/>
              </a:rPr>
              <a:t>cco</a:t>
            </a:r>
            <a:r>
              <a:rPr sz="1800" spc="125" dirty="0">
                <a:solidFill>
                  <a:schemeClr val="accent1"/>
                </a:solidFill>
                <a:latin typeface="Verdana"/>
                <a:cs typeface="Verdana"/>
              </a:rPr>
              <a:t>u</a:t>
            </a:r>
            <a:r>
              <a:rPr sz="1800" spc="-55" dirty="0">
                <a:solidFill>
                  <a:schemeClr val="accent1"/>
                </a:solidFill>
                <a:latin typeface="Verdana"/>
                <a:cs typeface="Verdana"/>
              </a:rPr>
              <a:t>n</a:t>
            </a:r>
            <a:r>
              <a:rPr sz="1800" spc="-100" dirty="0">
                <a:solidFill>
                  <a:schemeClr val="accent1"/>
                </a:solidFill>
                <a:latin typeface="Verdana"/>
                <a:cs typeface="Verdana"/>
              </a:rPr>
              <a:t>t</a:t>
            </a:r>
            <a:endParaRPr sz="1800" dirty="0">
              <a:solidFill>
                <a:schemeClr val="accent1"/>
              </a:solidFill>
              <a:latin typeface="Verdana"/>
              <a:cs typeface="Verdana"/>
            </a:endParaRPr>
          </a:p>
          <a:p>
            <a:pPr marL="60325" algn="ctr">
              <a:lnSpc>
                <a:spcPct val="100000"/>
              </a:lnSpc>
            </a:pPr>
            <a:r>
              <a:rPr sz="1800" spc="-125" dirty="0">
                <a:solidFill>
                  <a:schemeClr val="accent1"/>
                </a:solidFill>
                <a:latin typeface="Verdana"/>
                <a:cs typeface="Verdana"/>
              </a:rPr>
              <a:t>History</a:t>
            </a:r>
            <a:endParaRPr sz="1800" dirty="0">
              <a:solidFill>
                <a:schemeClr val="accent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957311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use cases and actors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06136" y="808039"/>
            <a:ext cx="10515600" cy="212566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Duke‘s Bank is an online banking application (</a:t>
            </a:r>
            <a:r>
              <a:rPr lang="en-US" dirty="0" err="1"/>
              <a:t>JBoss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</a:pPr>
            <a:r>
              <a:rPr lang="en-US" dirty="0"/>
              <a:t>Duke‘s Bank has two different clients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JEE application client used by administrators to manage customers and accounts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Web client used by customers to access account histories and perform transactions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grpSp>
        <p:nvGrpSpPr>
          <p:cNvPr id="37" name="Groupe 36"/>
          <p:cNvGrpSpPr/>
          <p:nvPr/>
        </p:nvGrpSpPr>
        <p:grpSpPr>
          <a:xfrm>
            <a:off x="1395120" y="3063614"/>
            <a:ext cx="2685909" cy="2905771"/>
            <a:chOff x="1089660" y="2933701"/>
            <a:chExt cx="2685909" cy="2905771"/>
          </a:xfrm>
        </p:grpSpPr>
        <p:sp>
          <p:nvSpPr>
            <p:cNvPr id="11" name="object 49"/>
            <p:cNvSpPr/>
            <p:nvPr/>
          </p:nvSpPr>
          <p:spPr>
            <a:xfrm>
              <a:off x="2608878" y="2933701"/>
              <a:ext cx="1122045" cy="607695"/>
            </a:xfrm>
            <a:custGeom>
              <a:avLst/>
              <a:gdLst/>
              <a:ahLst/>
              <a:cxnLst/>
              <a:rect l="l" t="t" r="r" b="b"/>
              <a:pathLst>
                <a:path w="1122045" h="607695">
                  <a:moveTo>
                    <a:pt x="560897" y="0"/>
                  </a:moveTo>
                  <a:lnTo>
                    <a:pt x="499782" y="1780"/>
                  </a:lnTo>
                  <a:lnTo>
                    <a:pt x="440573" y="6999"/>
                  </a:lnTo>
                  <a:lnTo>
                    <a:pt x="383612" y="15471"/>
                  </a:lnTo>
                  <a:lnTo>
                    <a:pt x="329242" y="27011"/>
                  </a:lnTo>
                  <a:lnTo>
                    <a:pt x="277804" y="41434"/>
                  </a:lnTo>
                  <a:lnTo>
                    <a:pt x="229641" y="58555"/>
                  </a:lnTo>
                  <a:lnTo>
                    <a:pt x="185095" y="78189"/>
                  </a:lnTo>
                  <a:lnTo>
                    <a:pt x="144508" y="100150"/>
                  </a:lnTo>
                  <a:lnTo>
                    <a:pt x="108222" y="124254"/>
                  </a:lnTo>
                  <a:lnTo>
                    <a:pt x="76580" y="150315"/>
                  </a:lnTo>
                  <a:lnTo>
                    <a:pt x="49923" y="178149"/>
                  </a:lnTo>
                  <a:lnTo>
                    <a:pt x="12937" y="238393"/>
                  </a:lnTo>
                  <a:lnTo>
                    <a:pt x="0" y="303506"/>
                  </a:lnTo>
                  <a:lnTo>
                    <a:pt x="3291" y="336579"/>
                  </a:lnTo>
                  <a:lnTo>
                    <a:pt x="28595" y="399448"/>
                  </a:lnTo>
                  <a:lnTo>
                    <a:pt x="76580" y="456712"/>
                  </a:lnTo>
                  <a:lnTo>
                    <a:pt x="108222" y="482779"/>
                  </a:lnTo>
                  <a:lnTo>
                    <a:pt x="144508" y="506888"/>
                  </a:lnTo>
                  <a:lnTo>
                    <a:pt x="185095" y="528855"/>
                  </a:lnTo>
                  <a:lnTo>
                    <a:pt x="229641" y="548494"/>
                  </a:lnTo>
                  <a:lnTo>
                    <a:pt x="277804" y="565620"/>
                  </a:lnTo>
                  <a:lnTo>
                    <a:pt x="329242" y="580048"/>
                  </a:lnTo>
                  <a:lnTo>
                    <a:pt x="383612" y="591592"/>
                  </a:lnTo>
                  <a:lnTo>
                    <a:pt x="440573" y="600067"/>
                  </a:lnTo>
                  <a:lnTo>
                    <a:pt x="499782" y="605288"/>
                  </a:lnTo>
                  <a:lnTo>
                    <a:pt x="560897" y="607070"/>
                  </a:lnTo>
                  <a:lnTo>
                    <a:pt x="622012" y="605288"/>
                  </a:lnTo>
                  <a:lnTo>
                    <a:pt x="681221" y="600067"/>
                  </a:lnTo>
                  <a:lnTo>
                    <a:pt x="738182" y="591592"/>
                  </a:lnTo>
                  <a:lnTo>
                    <a:pt x="792552" y="580048"/>
                  </a:lnTo>
                  <a:lnTo>
                    <a:pt x="843990" y="565620"/>
                  </a:lnTo>
                  <a:lnTo>
                    <a:pt x="892153" y="548494"/>
                  </a:lnTo>
                  <a:lnTo>
                    <a:pt x="936699" y="528855"/>
                  </a:lnTo>
                  <a:lnTo>
                    <a:pt x="977286" y="506888"/>
                  </a:lnTo>
                  <a:lnTo>
                    <a:pt x="1013572" y="482779"/>
                  </a:lnTo>
                  <a:lnTo>
                    <a:pt x="1045214" y="456712"/>
                  </a:lnTo>
                  <a:lnTo>
                    <a:pt x="1071870" y="428873"/>
                  </a:lnTo>
                  <a:lnTo>
                    <a:pt x="1108857" y="368622"/>
                  </a:lnTo>
                  <a:lnTo>
                    <a:pt x="1121794" y="303506"/>
                  </a:lnTo>
                  <a:lnTo>
                    <a:pt x="1118503" y="270434"/>
                  </a:lnTo>
                  <a:lnTo>
                    <a:pt x="1093199" y="207570"/>
                  </a:lnTo>
                  <a:lnTo>
                    <a:pt x="1045214" y="150315"/>
                  </a:lnTo>
                  <a:lnTo>
                    <a:pt x="1013572" y="124254"/>
                  </a:lnTo>
                  <a:lnTo>
                    <a:pt x="977286" y="100150"/>
                  </a:lnTo>
                  <a:lnTo>
                    <a:pt x="936699" y="78189"/>
                  </a:lnTo>
                  <a:lnTo>
                    <a:pt x="892153" y="58555"/>
                  </a:lnTo>
                  <a:lnTo>
                    <a:pt x="843990" y="41434"/>
                  </a:lnTo>
                  <a:lnTo>
                    <a:pt x="792552" y="27011"/>
                  </a:lnTo>
                  <a:lnTo>
                    <a:pt x="738182" y="15471"/>
                  </a:lnTo>
                  <a:lnTo>
                    <a:pt x="681221" y="6999"/>
                  </a:lnTo>
                  <a:lnTo>
                    <a:pt x="622012" y="1780"/>
                  </a:lnTo>
                  <a:lnTo>
                    <a:pt x="560897" y="0"/>
                  </a:lnTo>
                  <a:close/>
                </a:path>
              </a:pathLst>
            </a:custGeom>
            <a:solidFill>
              <a:srgbClr val="FFFF00">
                <a:alpha val="14901"/>
              </a:srgbClr>
            </a:solidFill>
            <a:ln>
              <a:solidFill>
                <a:srgbClr val="FFC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grpSp>
          <p:nvGrpSpPr>
            <p:cNvPr id="36" name="Groupe 35"/>
            <p:cNvGrpSpPr/>
            <p:nvPr/>
          </p:nvGrpSpPr>
          <p:grpSpPr>
            <a:xfrm>
              <a:off x="1089660" y="2933701"/>
              <a:ext cx="2685909" cy="2905771"/>
              <a:chOff x="1089660" y="2933701"/>
              <a:chExt cx="2685909" cy="2905771"/>
            </a:xfrm>
          </p:grpSpPr>
          <p:sp>
            <p:nvSpPr>
              <p:cNvPr id="7" name="object 45"/>
              <p:cNvSpPr/>
              <p:nvPr/>
            </p:nvSpPr>
            <p:spPr>
              <a:xfrm>
                <a:off x="1333682" y="4160079"/>
                <a:ext cx="32194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21944">
                    <a:moveTo>
                      <a:pt x="0" y="0"/>
                    </a:moveTo>
                    <a:lnTo>
                      <a:pt x="321591" y="0"/>
                    </a:lnTo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8" name="object 46"/>
              <p:cNvSpPr/>
              <p:nvPr/>
            </p:nvSpPr>
            <p:spPr>
              <a:xfrm>
                <a:off x="1494499" y="4505423"/>
                <a:ext cx="161290" cy="345440"/>
              </a:xfrm>
              <a:custGeom>
                <a:avLst/>
                <a:gdLst/>
                <a:ahLst/>
                <a:cxnLst/>
                <a:rect l="l" t="t" r="r" b="b"/>
                <a:pathLst>
                  <a:path w="161289" h="345439">
                    <a:moveTo>
                      <a:pt x="0" y="0"/>
                    </a:moveTo>
                    <a:lnTo>
                      <a:pt x="160774" y="345344"/>
                    </a:lnTo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9" name="object 47"/>
              <p:cNvSpPr/>
              <p:nvPr/>
            </p:nvSpPr>
            <p:spPr>
              <a:xfrm>
                <a:off x="1333682" y="4073729"/>
                <a:ext cx="161290" cy="777240"/>
              </a:xfrm>
              <a:custGeom>
                <a:avLst/>
                <a:gdLst/>
                <a:ahLst/>
                <a:cxnLst/>
                <a:rect l="l" t="t" r="r" b="b"/>
                <a:pathLst>
                  <a:path w="161289" h="777239">
                    <a:moveTo>
                      <a:pt x="160816" y="0"/>
                    </a:moveTo>
                    <a:lnTo>
                      <a:pt x="160816" y="431694"/>
                    </a:lnTo>
                    <a:lnTo>
                      <a:pt x="0" y="777038"/>
                    </a:lnTo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" name="object 48"/>
              <p:cNvSpPr txBox="1"/>
              <p:nvPr/>
            </p:nvSpPr>
            <p:spPr>
              <a:xfrm>
                <a:off x="1089660" y="4850590"/>
                <a:ext cx="845820" cy="167354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000" b="1" spc="-30" dirty="0">
                    <a:solidFill>
                      <a:schemeClr val="accent1"/>
                    </a:solidFill>
                    <a:latin typeface="Arial"/>
                    <a:cs typeface="Arial"/>
                  </a:rPr>
                  <a:t>Administrator</a:t>
                </a:r>
                <a:endParaRPr sz="1000" b="1" dirty="0">
                  <a:solidFill>
                    <a:schemeClr val="accent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2" name="object 50"/>
              <p:cNvSpPr/>
              <p:nvPr/>
            </p:nvSpPr>
            <p:spPr>
              <a:xfrm>
                <a:off x="2608878" y="2933701"/>
                <a:ext cx="1122045" cy="607695"/>
              </a:xfrm>
              <a:custGeom>
                <a:avLst/>
                <a:gdLst/>
                <a:ahLst/>
                <a:cxnLst/>
                <a:rect l="l" t="t" r="r" b="b"/>
                <a:pathLst>
                  <a:path w="1122045" h="607695">
                    <a:moveTo>
                      <a:pt x="0" y="303506"/>
                    </a:moveTo>
                    <a:lnTo>
                      <a:pt x="12937" y="238393"/>
                    </a:lnTo>
                    <a:lnTo>
                      <a:pt x="49923" y="178149"/>
                    </a:lnTo>
                    <a:lnTo>
                      <a:pt x="76580" y="150315"/>
                    </a:lnTo>
                    <a:lnTo>
                      <a:pt x="108222" y="124254"/>
                    </a:lnTo>
                    <a:lnTo>
                      <a:pt x="144508" y="100150"/>
                    </a:lnTo>
                    <a:lnTo>
                      <a:pt x="185095" y="78189"/>
                    </a:lnTo>
                    <a:lnTo>
                      <a:pt x="229641" y="58555"/>
                    </a:lnTo>
                    <a:lnTo>
                      <a:pt x="277804" y="41434"/>
                    </a:lnTo>
                    <a:lnTo>
                      <a:pt x="329242" y="27011"/>
                    </a:lnTo>
                    <a:lnTo>
                      <a:pt x="383612" y="15471"/>
                    </a:lnTo>
                    <a:lnTo>
                      <a:pt x="440573" y="6999"/>
                    </a:lnTo>
                    <a:lnTo>
                      <a:pt x="499782" y="1780"/>
                    </a:lnTo>
                    <a:lnTo>
                      <a:pt x="560897" y="0"/>
                    </a:lnTo>
                    <a:lnTo>
                      <a:pt x="622012" y="1780"/>
                    </a:lnTo>
                    <a:lnTo>
                      <a:pt x="681221" y="6999"/>
                    </a:lnTo>
                    <a:lnTo>
                      <a:pt x="738182" y="15471"/>
                    </a:lnTo>
                    <a:lnTo>
                      <a:pt x="792552" y="27011"/>
                    </a:lnTo>
                    <a:lnTo>
                      <a:pt x="843990" y="41434"/>
                    </a:lnTo>
                    <a:lnTo>
                      <a:pt x="892153" y="58555"/>
                    </a:lnTo>
                    <a:lnTo>
                      <a:pt x="936699" y="78189"/>
                    </a:lnTo>
                    <a:lnTo>
                      <a:pt x="977286" y="100150"/>
                    </a:lnTo>
                    <a:lnTo>
                      <a:pt x="1013572" y="124254"/>
                    </a:lnTo>
                    <a:lnTo>
                      <a:pt x="1045214" y="150315"/>
                    </a:lnTo>
                    <a:lnTo>
                      <a:pt x="1071870" y="178149"/>
                    </a:lnTo>
                    <a:lnTo>
                      <a:pt x="1108857" y="238393"/>
                    </a:lnTo>
                    <a:lnTo>
                      <a:pt x="1121794" y="303506"/>
                    </a:lnTo>
                    <a:lnTo>
                      <a:pt x="1118503" y="336579"/>
                    </a:lnTo>
                    <a:lnTo>
                      <a:pt x="1108857" y="368622"/>
                    </a:lnTo>
                    <a:lnTo>
                      <a:pt x="1071870" y="428873"/>
                    </a:lnTo>
                    <a:lnTo>
                      <a:pt x="1045214" y="456712"/>
                    </a:lnTo>
                    <a:lnTo>
                      <a:pt x="1013572" y="482779"/>
                    </a:lnTo>
                    <a:lnTo>
                      <a:pt x="977286" y="506888"/>
                    </a:lnTo>
                    <a:lnTo>
                      <a:pt x="936699" y="528855"/>
                    </a:lnTo>
                    <a:lnTo>
                      <a:pt x="892153" y="548494"/>
                    </a:lnTo>
                    <a:lnTo>
                      <a:pt x="843990" y="565620"/>
                    </a:lnTo>
                    <a:lnTo>
                      <a:pt x="792552" y="580048"/>
                    </a:lnTo>
                    <a:lnTo>
                      <a:pt x="738182" y="591592"/>
                    </a:lnTo>
                    <a:lnTo>
                      <a:pt x="681221" y="600067"/>
                    </a:lnTo>
                    <a:lnTo>
                      <a:pt x="622012" y="605288"/>
                    </a:lnTo>
                    <a:lnTo>
                      <a:pt x="560897" y="607070"/>
                    </a:lnTo>
                    <a:lnTo>
                      <a:pt x="499782" y="605288"/>
                    </a:lnTo>
                    <a:lnTo>
                      <a:pt x="440573" y="600067"/>
                    </a:lnTo>
                    <a:lnTo>
                      <a:pt x="383612" y="591592"/>
                    </a:lnTo>
                    <a:lnTo>
                      <a:pt x="329242" y="580048"/>
                    </a:lnTo>
                    <a:lnTo>
                      <a:pt x="277804" y="565620"/>
                    </a:lnTo>
                    <a:lnTo>
                      <a:pt x="229641" y="548494"/>
                    </a:lnTo>
                    <a:lnTo>
                      <a:pt x="185095" y="528855"/>
                    </a:lnTo>
                    <a:lnTo>
                      <a:pt x="144508" y="506888"/>
                    </a:lnTo>
                    <a:lnTo>
                      <a:pt x="108222" y="482779"/>
                    </a:lnTo>
                    <a:lnTo>
                      <a:pt x="76580" y="456712"/>
                    </a:lnTo>
                    <a:lnTo>
                      <a:pt x="49923" y="428873"/>
                    </a:lnTo>
                    <a:lnTo>
                      <a:pt x="12937" y="368622"/>
                    </a:lnTo>
                    <a:lnTo>
                      <a:pt x="3291" y="336579"/>
                    </a:lnTo>
                    <a:lnTo>
                      <a:pt x="0" y="303506"/>
                    </a:lnTo>
                    <a:close/>
                  </a:path>
                </a:pathLst>
              </a:custGeom>
              <a:ln w="3175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3" name="object 51"/>
              <p:cNvSpPr txBox="1"/>
              <p:nvPr/>
            </p:nvSpPr>
            <p:spPr>
              <a:xfrm>
                <a:off x="2578775" y="2992080"/>
                <a:ext cx="1107842" cy="359714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050" spc="-30" dirty="0">
                    <a:solidFill>
                      <a:schemeClr val="accent1"/>
                    </a:solidFill>
                    <a:latin typeface="Arial"/>
                    <a:cs typeface="Arial"/>
                  </a:rPr>
                  <a:t>View</a:t>
                </a:r>
                <a:r>
                  <a:rPr sz="1050" spc="-55" dirty="0">
                    <a:solidFill>
                      <a:schemeClr val="accent1"/>
                    </a:solidFill>
                    <a:latin typeface="Arial"/>
                    <a:cs typeface="Arial"/>
                  </a:rPr>
                  <a:t> </a:t>
                </a:r>
                <a:r>
                  <a:rPr sz="1050" spc="-30" dirty="0">
                    <a:solidFill>
                      <a:schemeClr val="accent1"/>
                    </a:solidFill>
                    <a:latin typeface="Arial"/>
                    <a:cs typeface="Arial"/>
                  </a:rPr>
                  <a:t>customer</a:t>
                </a:r>
                <a:r>
                  <a:rPr sz="1200" b="1" spc="-30" dirty="0">
                    <a:solidFill>
                      <a:srgbClr val="FFC000"/>
                    </a:solidFill>
                    <a:latin typeface="Arial"/>
                    <a:cs typeface="Arial"/>
                  </a:rPr>
                  <a:t>/</a:t>
                </a:r>
                <a:r>
                  <a:rPr sz="1050" spc="-30" dirty="0">
                    <a:solidFill>
                      <a:schemeClr val="accent1"/>
                    </a:solidFill>
                    <a:latin typeface="Arial"/>
                    <a:cs typeface="Arial"/>
                  </a:rPr>
                  <a:t>account</a:t>
                </a:r>
                <a:endParaRPr sz="1050" dirty="0">
                  <a:solidFill>
                    <a:schemeClr val="accent1"/>
                  </a:solidFill>
                  <a:latin typeface="Arial"/>
                  <a:cs typeface="Arial"/>
                </a:endParaRPr>
              </a:p>
            </p:txBody>
          </p:sp>
          <p:sp>
            <p:nvSpPr>
              <p:cNvPr id="14" name="object 52"/>
              <p:cNvSpPr/>
              <p:nvPr/>
            </p:nvSpPr>
            <p:spPr>
              <a:xfrm>
                <a:off x="2591785" y="3643059"/>
                <a:ext cx="1139190" cy="616585"/>
              </a:xfrm>
              <a:custGeom>
                <a:avLst/>
                <a:gdLst/>
                <a:ahLst/>
                <a:cxnLst/>
                <a:rect l="l" t="t" r="r" b="b"/>
                <a:pathLst>
                  <a:path w="1139189" h="616585">
                    <a:moveTo>
                      <a:pt x="569469" y="0"/>
                    </a:moveTo>
                    <a:lnTo>
                      <a:pt x="507412" y="1808"/>
                    </a:lnTo>
                    <a:lnTo>
                      <a:pt x="447291" y="7108"/>
                    </a:lnTo>
                    <a:lnTo>
                      <a:pt x="389456" y="15711"/>
                    </a:lnTo>
                    <a:lnTo>
                      <a:pt x="334252" y="27429"/>
                    </a:lnTo>
                    <a:lnTo>
                      <a:pt x="282027" y="42075"/>
                    </a:lnTo>
                    <a:lnTo>
                      <a:pt x="233128" y="59460"/>
                    </a:lnTo>
                    <a:lnTo>
                      <a:pt x="187903" y="79397"/>
                    </a:lnTo>
                    <a:lnTo>
                      <a:pt x="146698" y="101697"/>
                    </a:lnTo>
                    <a:lnTo>
                      <a:pt x="109861" y="126172"/>
                    </a:lnTo>
                    <a:lnTo>
                      <a:pt x="77739" y="152634"/>
                    </a:lnTo>
                    <a:lnTo>
                      <a:pt x="50678" y="180896"/>
                    </a:lnTo>
                    <a:lnTo>
                      <a:pt x="13132" y="242064"/>
                    </a:lnTo>
                    <a:lnTo>
                      <a:pt x="0" y="308174"/>
                    </a:lnTo>
                    <a:lnTo>
                      <a:pt x="3341" y="341752"/>
                    </a:lnTo>
                    <a:lnTo>
                      <a:pt x="29027" y="405579"/>
                    </a:lnTo>
                    <a:lnTo>
                      <a:pt x="77739" y="463713"/>
                    </a:lnTo>
                    <a:lnTo>
                      <a:pt x="109861" y="490176"/>
                    </a:lnTo>
                    <a:lnTo>
                      <a:pt x="146698" y="514651"/>
                    </a:lnTo>
                    <a:lnTo>
                      <a:pt x="187903" y="536950"/>
                    </a:lnTo>
                    <a:lnTo>
                      <a:pt x="233128" y="556887"/>
                    </a:lnTo>
                    <a:lnTo>
                      <a:pt x="282027" y="574272"/>
                    </a:lnTo>
                    <a:lnTo>
                      <a:pt x="334252" y="588918"/>
                    </a:lnTo>
                    <a:lnTo>
                      <a:pt x="389456" y="600637"/>
                    </a:lnTo>
                    <a:lnTo>
                      <a:pt x="447291" y="609240"/>
                    </a:lnTo>
                    <a:lnTo>
                      <a:pt x="507412" y="614539"/>
                    </a:lnTo>
                    <a:lnTo>
                      <a:pt x="569469" y="616348"/>
                    </a:lnTo>
                    <a:lnTo>
                      <a:pt x="631518" y="614539"/>
                    </a:lnTo>
                    <a:lnTo>
                      <a:pt x="691629" y="609240"/>
                    </a:lnTo>
                    <a:lnTo>
                      <a:pt x="749458" y="600637"/>
                    </a:lnTo>
                    <a:lnTo>
                      <a:pt x="804655" y="588918"/>
                    </a:lnTo>
                    <a:lnTo>
                      <a:pt x="856875" y="574272"/>
                    </a:lnTo>
                    <a:lnTo>
                      <a:pt x="905769" y="556887"/>
                    </a:lnTo>
                    <a:lnTo>
                      <a:pt x="950991" y="536950"/>
                    </a:lnTo>
                    <a:lnTo>
                      <a:pt x="992193" y="514651"/>
                    </a:lnTo>
                    <a:lnTo>
                      <a:pt x="1029029" y="490176"/>
                    </a:lnTo>
                    <a:lnTo>
                      <a:pt x="1061149" y="463713"/>
                    </a:lnTo>
                    <a:lnTo>
                      <a:pt x="1088209" y="435452"/>
                    </a:lnTo>
                    <a:lnTo>
                      <a:pt x="1125754" y="374283"/>
                    </a:lnTo>
                    <a:lnTo>
                      <a:pt x="1138887" y="308174"/>
                    </a:lnTo>
                    <a:lnTo>
                      <a:pt x="1135546" y="274595"/>
                    </a:lnTo>
                    <a:lnTo>
                      <a:pt x="1109860" y="210768"/>
                    </a:lnTo>
                    <a:lnTo>
                      <a:pt x="1061149" y="152634"/>
                    </a:lnTo>
                    <a:lnTo>
                      <a:pt x="1029029" y="126172"/>
                    </a:lnTo>
                    <a:lnTo>
                      <a:pt x="992193" y="101697"/>
                    </a:lnTo>
                    <a:lnTo>
                      <a:pt x="950991" y="79397"/>
                    </a:lnTo>
                    <a:lnTo>
                      <a:pt x="905769" y="59460"/>
                    </a:lnTo>
                    <a:lnTo>
                      <a:pt x="856875" y="42075"/>
                    </a:lnTo>
                    <a:lnTo>
                      <a:pt x="804655" y="27429"/>
                    </a:lnTo>
                    <a:lnTo>
                      <a:pt x="749458" y="15711"/>
                    </a:lnTo>
                    <a:lnTo>
                      <a:pt x="691629" y="7108"/>
                    </a:lnTo>
                    <a:lnTo>
                      <a:pt x="631518" y="1808"/>
                    </a:lnTo>
                    <a:lnTo>
                      <a:pt x="569469" y="0"/>
                    </a:lnTo>
                    <a:close/>
                  </a:path>
                </a:pathLst>
              </a:custGeom>
              <a:solidFill>
                <a:srgbClr val="FFFF00">
                  <a:alpha val="14901"/>
                </a:srgbClr>
              </a:solidFill>
              <a:ln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5" name="object 53"/>
              <p:cNvSpPr/>
              <p:nvPr/>
            </p:nvSpPr>
            <p:spPr>
              <a:xfrm>
                <a:off x="2591785" y="3643059"/>
                <a:ext cx="1139190" cy="616585"/>
              </a:xfrm>
              <a:custGeom>
                <a:avLst/>
                <a:gdLst/>
                <a:ahLst/>
                <a:cxnLst/>
                <a:rect l="l" t="t" r="r" b="b"/>
                <a:pathLst>
                  <a:path w="1139189" h="616585">
                    <a:moveTo>
                      <a:pt x="0" y="308174"/>
                    </a:moveTo>
                    <a:lnTo>
                      <a:pt x="13132" y="242064"/>
                    </a:lnTo>
                    <a:lnTo>
                      <a:pt x="50678" y="180896"/>
                    </a:lnTo>
                    <a:lnTo>
                      <a:pt x="77739" y="152634"/>
                    </a:lnTo>
                    <a:lnTo>
                      <a:pt x="109861" y="126172"/>
                    </a:lnTo>
                    <a:lnTo>
                      <a:pt x="146698" y="101697"/>
                    </a:lnTo>
                    <a:lnTo>
                      <a:pt x="187903" y="79397"/>
                    </a:lnTo>
                    <a:lnTo>
                      <a:pt x="233128" y="59460"/>
                    </a:lnTo>
                    <a:lnTo>
                      <a:pt x="282027" y="42075"/>
                    </a:lnTo>
                    <a:lnTo>
                      <a:pt x="334252" y="27429"/>
                    </a:lnTo>
                    <a:lnTo>
                      <a:pt x="389456" y="15711"/>
                    </a:lnTo>
                    <a:lnTo>
                      <a:pt x="447291" y="7108"/>
                    </a:lnTo>
                    <a:lnTo>
                      <a:pt x="507412" y="1808"/>
                    </a:lnTo>
                    <a:lnTo>
                      <a:pt x="569469" y="0"/>
                    </a:lnTo>
                    <a:lnTo>
                      <a:pt x="631518" y="1808"/>
                    </a:lnTo>
                    <a:lnTo>
                      <a:pt x="691629" y="7108"/>
                    </a:lnTo>
                    <a:lnTo>
                      <a:pt x="749458" y="15711"/>
                    </a:lnTo>
                    <a:lnTo>
                      <a:pt x="804655" y="27429"/>
                    </a:lnTo>
                    <a:lnTo>
                      <a:pt x="856875" y="42075"/>
                    </a:lnTo>
                    <a:lnTo>
                      <a:pt x="905769" y="59460"/>
                    </a:lnTo>
                    <a:lnTo>
                      <a:pt x="950991" y="79397"/>
                    </a:lnTo>
                    <a:lnTo>
                      <a:pt x="992193" y="101697"/>
                    </a:lnTo>
                    <a:lnTo>
                      <a:pt x="1029029" y="126172"/>
                    </a:lnTo>
                    <a:lnTo>
                      <a:pt x="1061149" y="152634"/>
                    </a:lnTo>
                    <a:lnTo>
                      <a:pt x="1088209" y="180896"/>
                    </a:lnTo>
                    <a:lnTo>
                      <a:pt x="1125754" y="242064"/>
                    </a:lnTo>
                    <a:lnTo>
                      <a:pt x="1138887" y="308174"/>
                    </a:lnTo>
                    <a:lnTo>
                      <a:pt x="1135546" y="341752"/>
                    </a:lnTo>
                    <a:lnTo>
                      <a:pt x="1125754" y="374283"/>
                    </a:lnTo>
                    <a:lnTo>
                      <a:pt x="1088209" y="435452"/>
                    </a:lnTo>
                    <a:lnTo>
                      <a:pt x="1061149" y="463713"/>
                    </a:lnTo>
                    <a:lnTo>
                      <a:pt x="1029029" y="490176"/>
                    </a:lnTo>
                    <a:lnTo>
                      <a:pt x="992193" y="514651"/>
                    </a:lnTo>
                    <a:lnTo>
                      <a:pt x="950991" y="536950"/>
                    </a:lnTo>
                    <a:lnTo>
                      <a:pt x="905769" y="556887"/>
                    </a:lnTo>
                    <a:lnTo>
                      <a:pt x="856875" y="574272"/>
                    </a:lnTo>
                    <a:lnTo>
                      <a:pt x="804655" y="588918"/>
                    </a:lnTo>
                    <a:lnTo>
                      <a:pt x="749458" y="600637"/>
                    </a:lnTo>
                    <a:lnTo>
                      <a:pt x="691629" y="609240"/>
                    </a:lnTo>
                    <a:lnTo>
                      <a:pt x="631518" y="614539"/>
                    </a:lnTo>
                    <a:lnTo>
                      <a:pt x="569469" y="616348"/>
                    </a:lnTo>
                    <a:lnTo>
                      <a:pt x="507412" y="614539"/>
                    </a:lnTo>
                    <a:lnTo>
                      <a:pt x="447291" y="609240"/>
                    </a:lnTo>
                    <a:lnTo>
                      <a:pt x="389456" y="600637"/>
                    </a:lnTo>
                    <a:lnTo>
                      <a:pt x="334252" y="588918"/>
                    </a:lnTo>
                    <a:lnTo>
                      <a:pt x="282027" y="574272"/>
                    </a:lnTo>
                    <a:lnTo>
                      <a:pt x="233128" y="556887"/>
                    </a:lnTo>
                    <a:lnTo>
                      <a:pt x="187903" y="536950"/>
                    </a:lnTo>
                    <a:lnTo>
                      <a:pt x="146698" y="514651"/>
                    </a:lnTo>
                    <a:lnTo>
                      <a:pt x="109861" y="490176"/>
                    </a:lnTo>
                    <a:lnTo>
                      <a:pt x="77739" y="463713"/>
                    </a:lnTo>
                    <a:lnTo>
                      <a:pt x="50678" y="435452"/>
                    </a:lnTo>
                    <a:lnTo>
                      <a:pt x="13132" y="374283"/>
                    </a:lnTo>
                    <a:lnTo>
                      <a:pt x="3341" y="341752"/>
                    </a:lnTo>
                    <a:lnTo>
                      <a:pt x="0" y="308174"/>
                    </a:lnTo>
                    <a:close/>
                  </a:path>
                </a:pathLst>
              </a:custGeom>
              <a:ln w="3175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6" name="object 54"/>
              <p:cNvSpPr txBox="1"/>
              <p:nvPr/>
            </p:nvSpPr>
            <p:spPr>
              <a:xfrm>
                <a:off x="2619725" y="3707077"/>
                <a:ext cx="1083310" cy="359714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3335" rIns="0" bIns="0" rtlCol="0">
                <a:spAutoFit/>
              </a:bodyPr>
              <a:lstStyle>
                <a:defPPr>
                  <a:defRPr lang="fr-FR"/>
                </a:defPPr>
                <a:lvl1pPr marL="12700" algn="ctr">
                  <a:lnSpc>
                    <a:spcPct val="100000"/>
                  </a:lnSpc>
                  <a:spcBef>
                    <a:spcPts val="105"/>
                  </a:spcBef>
                  <a:defRPr sz="900" spc="-30">
                    <a:solidFill>
                      <a:schemeClr val="accent1"/>
                    </a:solidFill>
                    <a:latin typeface="Arial"/>
                    <a:cs typeface="Arial"/>
                  </a:defRPr>
                </a:lvl1pPr>
              </a:lstStyle>
              <a:p>
                <a:r>
                  <a:rPr sz="1050" dirty="0"/>
                  <a:t>Create customer</a:t>
                </a:r>
                <a:r>
                  <a:rPr sz="1200" b="1" dirty="0">
                    <a:solidFill>
                      <a:srgbClr val="FFC000"/>
                    </a:solidFill>
                  </a:rPr>
                  <a:t>/</a:t>
                </a:r>
                <a:r>
                  <a:rPr sz="1050" dirty="0"/>
                  <a:t>account</a:t>
                </a:r>
              </a:p>
            </p:txBody>
          </p:sp>
          <p:sp>
            <p:nvSpPr>
              <p:cNvPr id="17" name="object 55"/>
              <p:cNvSpPr/>
              <p:nvPr/>
            </p:nvSpPr>
            <p:spPr>
              <a:xfrm>
                <a:off x="2585579" y="4367445"/>
                <a:ext cx="118999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1189989" h="644525">
                    <a:moveTo>
                      <a:pt x="594924" y="0"/>
                    </a:moveTo>
                    <a:lnTo>
                      <a:pt x="534100" y="1662"/>
                    </a:lnTo>
                    <a:lnTo>
                      <a:pt x="475033" y="6540"/>
                    </a:lnTo>
                    <a:lnTo>
                      <a:pt x="418020" y="14472"/>
                    </a:lnTo>
                    <a:lnTo>
                      <a:pt x="363363" y="25298"/>
                    </a:lnTo>
                    <a:lnTo>
                      <a:pt x="311358" y="38854"/>
                    </a:lnTo>
                    <a:lnTo>
                      <a:pt x="262306" y="54979"/>
                    </a:lnTo>
                    <a:lnTo>
                      <a:pt x="216507" y="73512"/>
                    </a:lnTo>
                    <a:lnTo>
                      <a:pt x="174258" y="94290"/>
                    </a:lnTo>
                    <a:lnTo>
                      <a:pt x="135859" y="117153"/>
                    </a:lnTo>
                    <a:lnTo>
                      <a:pt x="101609" y="141937"/>
                    </a:lnTo>
                    <a:lnTo>
                      <a:pt x="71808" y="168482"/>
                    </a:lnTo>
                    <a:lnTo>
                      <a:pt x="26748" y="226205"/>
                    </a:lnTo>
                    <a:lnTo>
                      <a:pt x="3071" y="289029"/>
                    </a:lnTo>
                    <a:lnTo>
                      <a:pt x="0" y="321949"/>
                    </a:lnTo>
                    <a:lnTo>
                      <a:pt x="3071" y="354869"/>
                    </a:lnTo>
                    <a:lnTo>
                      <a:pt x="26748" y="417692"/>
                    </a:lnTo>
                    <a:lnTo>
                      <a:pt x="71808" y="475416"/>
                    </a:lnTo>
                    <a:lnTo>
                      <a:pt x="101609" y="501961"/>
                    </a:lnTo>
                    <a:lnTo>
                      <a:pt x="135859" y="526745"/>
                    </a:lnTo>
                    <a:lnTo>
                      <a:pt x="174258" y="549607"/>
                    </a:lnTo>
                    <a:lnTo>
                      <a:pt x="216507" y="570385"/>
                    </a:lnTo>
                    <a:lnTo>
                      <a:pt x="262306" y="588918"/>
                    </a:lnTo>
                    <a:lnTo>
                      <a:pt x="311358" y="605044"/>
                    </a:lnTo>
                    <a:lnTo>
                      <a:pt x="363363" y="618600"/>
                    </a:lnTo>
                    <a:lnTo>
                      <a:pt x="418020" y="629425"/>
                    </a:lnTo>
                    <a:lnTo>
                      <a:pt x="475033" y="637358"/>
                    </a:lnTo>
                    <a:lnTo>
                      <a:pt x="534100" y="642236"/>
                    </a:lnTo>
                    <a:lnTo>
                      <a:pt x="594924" y="643898"/>
                    </a:lnTo>
                    <a:lnTo>
                      <a:pt x="655748" y="642236"/>
                    </a:lnTo>
                    <a:lnTo>
                      <a:pt x="714816" y="637358"/>
                    </a:lnTo>
                    <a:lnTo>
                      <a:pt x="771828" y="629425"/>
                    </a:lnTo>
                    <a:lnTo>
                      <a:pt x="826486" y="618600"/>
                    </a:lnTo>
                    <a:lnTo>
                      <a:pt x="878490" y="605044"/>
                    </a:lnTo>
                    <a:lnTo>
                      <a:pt x="927542" y="588918"/>
                    </a:lnTo>
                    <a:lnTo>
                      <a:pt x="973342" y="570385"/>
                    </a:lnTo>
                    <a:lnTo>
                      <a:pt x="1015591" y="549607"/>
                    </a:lnTo>
                    <a:lnTo>
                      <a:pt x="1053989" y="526745"/>
                    </a:lnTo>
                    <a:lnTo>
                      <a:pt x="1088239" y="501961"/>
                    </a:lnTo>
                    <a:lnTo>
                      <a:pt x="1118040" y="475416"/>
                    </a:lnTo>
                    <a:lnTo>
                      <a:pt x="1163100" y="417692"/>
                    </a:lnTo>
                    <a:lnTo>
                      <a:pt x="1186777" y="354869"/>
                    </a:lnTo>
                    <a:lnTo>
                      <a:pt x="1189849" y="321949"/>
                    </a:lnTo>
                    <a:lnTo>
                      <a:pt x="1186777" y="289029"/>
                    </a:lnTo>
                    <a:lnTo>
                      <a:pt x="1163100" y="226205"/>
                    </a:lnTo>
                    <a:lnTo>
                      <a:pt x="1118040" y="168482"/>
                    </a:lnTo>
                    <a:lnTo>
                      <a:pt x="1088239" y="141937"/>
                    </a:lnTo>
                    <a:lnTo>
                      <a:pt x="1053989" y="117153"/>
                    </a:lnTo>
                    <a:lnTo>
                      <a:pt x="1015591" y="94290"/>
                    </a:lnTo>
                    <a:lnTo>
                      <a:pt x="973342" y="73512"/>
                    </a:lnTo>
                    <a:lnTo>
                      <a:pt x="927542" y="54979"/>
                    </a:lnTo>
                    <a:lnTo>
                      <a:pt x="878490" y="38854"/>
                    </a:lnTo>
                    <a:lnTo>
                      <a:pt x="826486" y="25298"/>
                    </a:lnTo>
                    <a:lnTo>
                      <a:pt x="771828" y="14472"/>
                    </a:lnTo>
                    <a:lnTo>
                      <a:pt x="714816" y="6540"/>
                    </a:lnTo>
                    <a:lnTo>
                      <a:pt x="655748" y="1662"/>
                    </a:lnTo>
                    <a:lnTo>
                      <a:pt x="594924" y="0"/>
                    </a:lnTo>
                    <a:close/>
                  </a:path>
                </a:pathLst>
              </a:custGeom>
              <a:solidFill>
                <a:srgbClr val="FFFF00">
                  <a:alpha val="14901"/>
                </a:srgbClr>
              </a:solidFill>
              <a:ln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8" name="object 56"/>
              <p:cNvSpPr/>
              <p:nvPr/>
            </p:nvSpPr>
            <p:spPr>
              <a:xfrm>
                <a:off x="2585579" y="4367445"/>
                <a:ext cx="1189990" cy="644525"/>
              </a:xfrm>
              <a:custGeom>
                <a:avLst/>
                <a:gdLst/>
                <a:ahLst/>
                <a:cxnLst/>
                <a:rect l="l" t="t" r="r" b="b"/>
                <a:pathLst>
                  <a:path w="1189989" h="644525">
                    <a:moveTo>
                      <a:pt x="0" y="321949"/>
                    </a:moveTo>
                    <a:lnTo>
                      <a:pt x="12087" y="257060"/>
                    </a:lnTo>
                    <a:lnTo>
                      <a:pt x="46755" y="196625"/>
                    </a:lnTo>
                    <a:lnTo>
                      <a:pt x="101609" y="141937"/>
                    </a:lnTo>
                    <a:lnTo>
                      <a:pt x="135859" y="117153"/>
                    </a:lnTo>
                    <a:lnTo>
                      <a:pt x="174258" y="94290"/>
                    </a:lnTo>
                    <a:lnTo>
                      <a:pt x="216507" y="73512"/>
                    </a:lnTo>
                    <a:lnTo>
                      <a:pt x="262306" y="54979"/>
                    </a:lnTo>
                    <a:lnTo>
                      <a:pt x="311358" y="38854"/>
                    </a:lnTo>
                    <a:lnTo>
                      <a:pt x="363363" y="25298"/>
                    </a:lnTo>
                    <a:lnTo>
                      <a:pt x="418020" y="14472"/>
                    </a:lnTo>
                    <a:lnTo>
                      <a:pt x="475033" y="6540"/>
                    </a:lnTo>
                    <a:lnTo>
                      <a:pt x="534100" y="1662"/>
                    </a:lnTo>
                    <a:lnTo>
                      <a:pt x="594924" y="0"/>
                    </a:lnTo>
                    <a:lnTo>
                      <a:pt x="655748" y="1662"/>
                    </a:lnTo>
                    <a:lnTo>
                      <a:pt x="714816" y="6540"/>
                    </a:lnTo>
                    <a:lnTo>
                      <a:pt x="771828" y="14472"/>
                    </a:lnTo>
                    <a:lnTo>
                      <a:pt x="826486" y="25298"/>
                    </a:lnTo>
                    <a:lnTo>
                      <a:pt x="878490" y="38854"/>
                    </a:lnTo>
                    <a:lnTo>
                      <a:pt x="927542" y="54979"/>
                    </a:lnTo>
                    <a:lnTo>
                      <a:pt x="973342" y="73512"/>
                    </a:lnTo>
                    <a:lnTo>
                      <a:pt x="1015591" y="94290"/>
                    </a:lnTo>
                    <a:lnTo>
                      <a:pt x="1053989" y="117153"/>
                    </a:lnTo>
                    <a:lnTo>
                      <a:pt x="1088239" y="141937"/>
                    </a:lnTo>
                    <a:lnTo>
                      <a:pt x="1118040" y="168482"/>
                    </a:lnTo>
                    <a:lnTo>
                      <a:pt x="1163100" y="226205"/>
                    </a:lnTo>
                    <a:lnTo>
                      <a:pt x="1186777" y="289029"/>
                    </a:lnTo>
                    <a:lnTo>
                      <a:pt x="1189849" y="321949"/>
                    </a:lnTo>
                    <a:lnTo>
                      <a:pt x="1186777" y="354869"/>
                    </a:lnTo>
                    <a:lnTo>
                      <a:pt x="1177761" y="386837"/>
                    </a:lnTo>
                    <a:lnTo>
                      <a:pt x="1143093" y="447273"/>
                    </a:lnTo>
                    <a:lnTo>
                      <a:pt x="1088239" y="501961"/>
                    </a:lnTo>
                    <a:lnTo>
                      <a:pt x="1053989" y="526745"/>
                    </a:lnTo>
                    <a:lnTo>
                      <a:pt x="1015591" y="549607"/>
                    </a:lnTo>
                    <a:lnTo>
                      <a:pt x="973342" y="570385"/>
                    </a:lnTo>
                    <a:lnTo>
                      <a:pt x="927542" y="588918"/>
                    </a:lnTo>
                    <a:lnTo>
                      <a:pt x="878490" y="605044"/>
                    </a:lnTo>
                    <a:lnTo>
                      <a:pt x="826486" y="618600"/>
                    </a:lnTo>
                    <a:lnTo>
                      <a:pt x="771828" y="629425"/>
                    </a:lnTo>
                    <a:lnTo>
                      <a:pt x="714816" y="637358"/>
                    </a:lnTo>
                    <a:lnTo>
                      <a:pt x="655748" y="642236"/>
                    </a:lnTo>
                    <a:lnTo>
                      <a:pt x="594924" y="643898"/>
                    </a:lnTo>
                    <a:lnTo>
                      <a:pt x="534100" y="642236"/>
                    </a:lnTo>
                    <a:lnTo>
                      <a:pt x="475033" y="637358"/>
                    </a:lnTo>
                    <a:lnTo>
                      <a:pt x="418020" y="629425"/>
                    </a:lnTo>
                    <a:lnTo>
                      <a:pt x="363363" y="618600"/>
                    </a:lnTo>
                    <a:lnTo>
                      <a:pt x="311358" y="605044"/>
                    </a:lnTo>
                    <a:lnTo>
                      <a:pt x="262306" y="588918"/>
                    </a:lnTo>
                    <a:lnTo>
                      <a:pt x="216507" y="570385"/>
                    </a:lnTo>
                    <a:lnTo>
                      <a:pt x="174258" y="549607"/>
                    </a:lnTo>
                    <a:lnTo>
                      <a:pt x="135859" y="526745"/>
                    </a:lnTo>
                    <a:lnTo>
                      <a:pt x="101609" y="501961"/>
                    </a:lnTo>
                    <a:lnTo>
                      <a:pt x="71808" y="475416"/>
                    </a:lnTo>
                    <a:lnTo>
                      <a:pt x="26748" y="417692"/>
                    </a:lnTo>
                    <a:lnTo>
                      <a:pt x="3071" y="354869"/>
                    </a:lnTo>
                    <a:lnTo>
                      <a:pt x="0" y="321949"/>
                    </a:lnTo>
                    <a:close/>
                  </a:path>
                </a:pathLst>
              </a:custGeom>
              <a:ln w="3175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19" name="object 57"/>
              <p:cNvSpPr txBox="1"/>
              <p:nvPr/>
            </p:nvSpPr>
            <p:spPr>
              <a:xfrm>
                <a:off x="2593199" y="4465406"/>
                <a:ext cx="1125220" cy="359714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050" spc="-30" dirty="0">
                    <a:solidFill>
                      <a:schemeClr val="accent1"/>
                    </a:solidFill>
                    <a:latin typeface="Arial"/>
                    <a:cs typeface="Arial"/>
                  </a:rPr>
                  <a:t>Update</a:t>
                </a:r>
                <a:r>
                  <a:rPr sz="1000" spc="-50" dirty="0">
                    <a:solidFill>
                      <a:schemeClr val="accent1"/>
                    </a:solidFill>
                    <a:latin typeface="Arial"/>
                    <a:cs typeface="Arial"/>
                  </a:rPr>
                  <a:t> </a:t>
                </a:r>
                <a:r>
                  <a:rPr sz="1050" spc="-30" dirty="0">
                    <a:solidFill>
                      <a:schemeClr val="accent1"/>
                    </a:solidFill>
                    <a:latin typeface="Arial"/>
                    <a:cs typeface="Arial"/>
                  </a:rPr>
                  <a:t>Customer</a:t>
                </a:r>
                <a:r>
                  <a:rPr sz="1200" b="1" spc="-30" dirty="0">
                    <a:solidFill>
                      <a:srgbClr val="FFC000"/>
                    </a:solidFill>
                    <a:latin typeface="Arial"/>
                    <a:cs typeface="Arial"/>
                  </a:rPr>
                  <a:t>/</a:t>
                </a:r>
                <a:r>
                  <a:rPr sz="1050" spc="-30" dirty="0">
                    <a:solidFill>
                      <a:schemeClr val="accent1"/>
                    </a:solidFill>
                    <a:latin typeface="Arial"/>
                    <a:cs typeface="Arial"/>
                  </a:rPr>
                  <a:t>account</a:t>
                </a:r>
              </a:p>
            </p:txBody>
          </p:sp>
          <p:sp>
            <p:nvSpPr>
              <p:cNvPr id="20" name="object 58"/>
              <p:cNvSpPr/>
              <p:nvPr/>
            </p:nvSpPr>
            <p:spPr>
              <a:xfrm>
                <a:off x="2687135" y="5274322"/>
                <a:ext cx="1043940" cy="565150"/>
              </a:xfrm>
              <a:custGeom>
                <a:avLst/>
                <a:gdLst/>
                <a:ahLst/>
                <a:cxnLst/>
                <a:rect l="l" t="t" r="r" b="b"/>
                <a:pathLst>
                  <a:path w="1043939" h="565150">
                    <a:moveTo>
                      <a:pt x="521768" y="0"/>
                    </a:moveTo>
                    <a:lnTo>
                      <a:pt x="460921" y="1899"/>
                    </a:lnTo>
                    <a:lnTo>
                      <a:pt x="402135" y="7456"/>
                    </a:lnTo>
                    <a:lnTo>
                      <a:pt x="345802" y="16459"/>
                    </a:lnTo>
                    <a:lnTo>
                      <a:pt x="292313" y="28697"/>
                    </a:lnTo>
                    <a:lnTo>
                      <a:pt x="242059" y="43957"/>
                    </a:lnTo>
                    <a:lnTo>
                      <a:pt x="195433" y="62027"/>
                    </a:lnTo>
                    <a:lnTo>
                      <a:pt x="152826" y="82696"/>
                    </a:lnTo>
                    <a:lnTo>
                      <a:pt x="114630" y="105752"/>
                    </a:lnTo>
                    <a:lnTo>
                      <a:pt x="81235" y="130983"/>
                    </a:lnTo>
                    <a:lnTo>
                      <a:pt x="53035" y="158178"/>
                    </a:lnTo>
                    <a:lnTo>
                      <a:pt x="13780" y="217610"/>
                    </a:lnTo>
                    <a:lnTo>
                      <a:pt x="0" y="282354"/>
                    </a:lnTo>
                    <a:lnTo>
                      <a:pt x="3510" y="315284"/>
                    </a:lnTo>
                    <a:lnTo>
                      <a:pt x="30419" y="377585"/>
                    </a:lnTo>
                    <a:lnTo>
                      <a:pt x="81235" y="433728"/>
                    </a:lnTo>
                    <a:lnTo>
                      <a:pt x="114630" y="458960"/>
                    </a:lnTo>
                    <a:lnTo>
                      <a:pt x="152826" y="482018"/>
                    </a:lnTo>
                    <a:lnTo>
                      <a:pt x="195433" y="502688"/>
                    </a:lnTo>
                    <a:lnTo>
                      <a:pt x="242059" y="520759"/>
                    </a:lnTo>
                    <a:lnTo>
                      <a:pt x="292313" y="536020"/>
                    </a:lnTo>
                    <a:lnTo>
                      <a:pt x="345802" y="548259"/>
                    </a:lnTo>
                    <a:lnTo>
                      <a:pt x="402135" y="557262"/>
                    </a:lnTo>
                    <a:lnTo>
                      <a:pt x="460921" y="562820"/>
                    </a:lnTo>
                    <a:lnTo>
                      <a:pt x="521768" y="564720"/>
                    </a:lnTo>
                    <a:lnTo>
                      <a:pt x="582625" y="562820"/>
                    </a:lnTo>
                    <a:lnTo>
                      <a:pt x="641418" y="557262"/>
                    </a:lnTo>
                    <a:lnTo>
                      <a:pt x="697756" y="548258"/>
                    </a:lnTo>
                    <a:lnTo>
                      <a:pt x="751247" y="536019"/>
                    </a:lnTo>
                    <a:lnTo>
                      <a:pt x="801500" y="520758"/>
                    </a:lnTo>
                    <a:lnTo>
                      <a:pt x="848125" y="502686"/>
                    </a:lnTo>
                    <a:lnTo>
                      <a:pt x="890730" y="482015"/>
                    </a:lnTo>
                    <a:lnTo>
                      <a:pt x="928923" y="458958"/>
                    </a:lnTo>
                    <a:lnTo>
                      <a:pt x="962314" y="433725"/>
                    </a:lnTo>
                    <a:lnTo>
                      <a:pt x="990511" y="406530"/>
                    </a:lnTo>
                    <a:lnTo>
                      <a:pt x="1029759" y="347097"/>
                    </a:lnTo>
                    <a:lnTo>
                      <a:pt x="1043537" y="282354"/>
                    </a:lnTo>
                    <a:lnTo>
                      <a:pt x="1040027" y="249424"/>
                    </a:lnTo>
                    <a:lnTo>
                      <a:pt x="1013123" y="187124"/>
                    </a:lnTo>
                    <a:lnTo>
                      <a:pt x="962314" y="130983"/>
                    </a:lnTo>
                    <a:lnTo>
                      <a:pt x="928923" y="105752"/>
                    </a:lnTo>
                    <a:lnTo>
                      <a:pt x="890730" y="82696"/>
                    </a:lnTo>
                    <a:lnTo>
                      <a:pt x="848125" y="62027"/>
                    </a:lnTo>
                    <a:lnTo>
                      <a:pt x="801500" y="43957"/>
                    </a:lnTo>
                    <a:lnTo>
                      <a:pt x="751247" y="28697"/>
                    </a:lnTo>
                    <a:lnTo>
                      <a:pt x="697756" y="16459"/>
                    </a:lnTo>
                    <a:lnTo>
                      <a:pt x="641418" y="7456"/>
                    </a:lnTo>
                    <a:lnTo>
                      <a:pt x="582625" y="1899"/>
                    </a:lnTo>
                    <a:lnTo>
                      <a:pt x="521768" y="0"/>
                    </a:lnTo>
                    <a:close/>
                  </a:path>
                </a:pathLst>
              </a:custGeom>
              <a:solidFill>
                <a:srgbClr val="FFFF00">
                  <a:alpha val="14901"/>
                </a:srgbClr>
              </a:solidFill>
              <a:ln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1" name="object 59"/>
              <p:cNvSpPr/>
              <p:nvPr/>
            </p:nvSpPr>
            <p:spPr>
              <a:xfrm>
                <a:off x="2687135" y="5274322"/>
                <a:ext cx="1043940" cy="565150"/>
              </a:xfrm>
              <a:custGeom>
                <a:avLst/>
                <a:gdLst/>
                <a:ahLst/>
                <a:cxnLst/>
                <a:rect l="l" t="t" r="r" b="b"/>
                <a:pathLst>
                  <a:path w="1043939" h="565150">
                    <a:moveTo>
                      <a:pt x="0" y="282354"/>
                    </a:moveTo>
                    <a:lnTo>
                      <a:pt x="13780" y="217610"/>
                    </a:lnTo>
                    <a:lnTo>
                      <a:pt x="53035" y="158178"/>
                    </a:lnTo>
                    <a:lnTo>
                      <a:pt x="81235" y="130983"/>
                    </a:lnTo>
                    <a:lnTo>
                      <a:pt x="114630" y="105752"/>
                    </a:lnTo>
                    <a:lnTo>
                      <a:pt x="152826" y="82696"/>
                    </a:lnTo>
                    <a:lnTo>
                      <a:pt x="195433" y="62027"/>
                    </a:lnTo>
                    <a:lnTo>
                      <a:pt x="242059" y="43957"/>
                    </a:lnTo>
                    <a:lnTo>
                      <a:pt x="292313" y="28697"/>
                    </a:lnTo>
                    <a:lnTo>
                      <a:pt x="345802" y="16459"/>
                    </a:lnTo>
                    <a:lnTo>
                      <a:pt x="402135" y="7456"/>
                    </a:lnTo>
                    <a:lnTo>
                      <a:pt x="460921" y="1899"/>
                    </a:lnTo>
                    <a:lnTo>
                      <a:pt x="521768" y="0"/>
                    </a:lnTo>
                    <a:lnTo>
                      <a:pt x="582625" y="1899"/>
                    </a:lnTo>
                    <a:lnTo>
                      <a:pt x="641418" y="7456"/>
                    </a:lnTo>
                    <a:lnTo>
                      <a:pt x="697756" y="16459"/>
                    </a:lnTo>
                    <a:lnTo>
                      <a:pt x="751247" y="28697"/>
                    </a:lnTo>
                    <a:lnTo>
                      <a:pt x="801500" y="43957"/>
                    </a:lnTo>
                    <a:lnTo>
                      <a:pt x="848125" y="62027"/>
                    </a:lnTo>
                    <a:lnTo>
                      <a:pt x="890730" y="82696"/>
                    </a:lnTo>
                    <a:lnTo>
                      <a:pt x="928923" y="105752"/>
                    </a:lnTo>
                    <a:lnTo>
                      <a:pt x="962314" y="130983"/>
                    </a:lnTo>
                    <a:lnTo>
                      <a:pt x="990511" y="158178"/>
                    </a:lnTo>
                    <a:lnTo>
                      <a:pt x="1029759" y="217610"/>
                    </a:lnTo>
                    <a:lnTo>
                      <a:pt x="1043537" y="282354"/>
                    </a:lnTo>
                    <a:lnTo>
                      <a:pt x="1040027" y="315283"/>
                    </a:lnTo>
                    <a:lnTo>
                      <a:pt x="1029759" y="347097"/>
                    </a:lnTo>
                    <a:lnTo>
                      <a:pt x="990511" y="406530"/>
                    </a:lnTo>
                    <a:lnTo>
                      <a:pt x="962314" y="433725"/>
                    </a:lnTo>
                    <a:lnTo>
                      <a:pt x="928923" y="458958"/>
                    </a:lnTo>
                    <a:lnTo>
                      <a:pt x="890730" y="482015"/>
                    </a:lnTo>
                    <a:lnTo>
                      <a:pt x="848125" y="502686"/>
                    </a:lnTo>
                    <a:lnTo>
                      <a:pt x="801500" y="520758"/>
                    </a:lnTo>
                    <a:lnTo>
                      <a:pt x="751247" y="536019"/>
                    </a:lnTo>
                    <a:lnTo>
                      <a:pt x="697756" y="548258"/>
                    </a:lnTo>
                    <a:lnTo>
                      <a:pt x="641418" y="557262"/>
                    </a:lnTo>
                    <a:lnTo>
                      <a:pt x="582625" y="562820"/>
                    </a:lnTo>
                    <a:lnTo>
                      <a:pt x="521768" y="564720"/>
                    </a:lnTo>
                    <a:lnTo>
                      <a:pt x="460921" y="562820"/>
                    </a:lnTo>
                    <a:lnTo>
                      <a:pt x="402135" y="557262"/>
                    </a:lnTo>
                    <a:lnTo>
                      <a:pt x="345802" y="548258"/>
                    </a:lnTo>
                    <a:lnTo>
                      <a:pt x="292313" y="536020"/>
                    </a:lnTo>
                    <a:lnTo>
                      <a:pt x="242059" y="520759"/>
                    </a:lnTo>
                    <a:lnTo>
                      <a:pt x="195433" y="502688"/>
                    </a:lnTo>
                    <a:lnTo>
                      <a:pt x="152826" y="482018"/>
                    </a:lnTo>
                    <a:lnTo>
                      <a:pt x="114630" y="458960"/>
                    </a:lnTo>
                    <a:lnTo>
                      <a:pt x="81235" y="433728"/>
                    </a:lnTo>
                    <a:lnTo>
                      <a:pt x="53035" y="406532"/>
                    </a:lnTo>
                    <a:lnTo>
                      <a:pt x="13780" y="347099"/>
                    </a:lnTo>
                    <a:lnTo>
                      <a:pt x="3510" y="315284"/>
                    </a:lnTo>
                    <a:lnTo>
                      <a:pt x="0" y="282354"/>
                    </a:lnTo>
                    <a:close/>
                  </a:path>
                </a:pathLst>
              </a:custGeom>
              <a:ln w="3175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2" name="object 60"/>
              <p:cNvSpPr txBox="1"/>
              <p:nvPr/>
            </p:nvSpPr>
            <p:spPr>
              <a:xfrm>
                <a:off x="2859839" y="5345816"/>
                <a:ext cx="641350" cy="352019"/>
              </a:xfrm>
              <a:prstGeom prst="rect">
                <a:avLst/>
              </a:prstGeom>
              <a:ln>
                <a:noFill/>
              </a:ln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 algn="ctr">
                  <a:lnSpc>
                    <a:spcPct val="100000"/>
                  </a:lnSpc>
                  <a:spcBef>
                    <a:spcPts val="105"/>
                  </a:spcBef>
                </a:pPr>
                <a:r>
                  <a:rPr sz="1100" spc="-30" dirty="0">
                    <a:solidFill>
                      <a:schemeClr val="accent1"/>
                    </a:solidFill>
                    <a:latin typeface="Arial"/>
                    <a:cs typeface="Arial"/>
                  </a:rPr>
                  <a:t>delete</a:t>
                </a:r>
                <a:r>
                  <a:rPr sz="1050" spc="-55" dirty="0">
                    <a:solidFill>
                      <a:schemeClr val="accent1"/>
                    </a:solidFill>
                    <a:latin typeface="Arial"/>
                    <a:cs typeface="Arial"/>
                  </a:rPr>
                  <a:t> </a:t>
                </a:r>
                <a:r>
                  <a:rPr sz="1100" spc="-30" dirty="0">
                    <a:solidFill>
                      <a:schemeClr val="accent1"/>
                    </a:solidFill>
                    <a:latin typeface="Arial"/>
                    <a:cs typeface="Arial"/>
                  </a:rPr>
                  <a:t>account</a:t>
                </a:r>
              </a:p>
            </p:txBody>
          </p:sp>
          <p:sp>
            <p:nvSpPr>
              <p:cNvPr id="23" name="object 61"/>
              <p:cNvSpPr/>
              <p:nvPr/>
            </p:nvSpPr>
            <p:spPr>
              <a:xfrm>
                <a:off x="1792645" y="3276427"/>
                <a:ext cx="786130" cy="1009650"/>
              </a:xfrm>
              <a:custGeom>
                <a:avLst/>
                <a:gdLst/>
                <a:ahLst/>
                <a:cxnLst/>
                <a:rect l="l" t="t" r="r" b="b"/>
                <a:pathLst>
                  <a:path w="786130" h="1009650">
                    <a:moveTo>
                      <a:pt x="785729" y="0"/>
                    </a:moveTo>
                    <a:lnTo>
                      <a:pt x="0" y="1009620"/>
                    </a:lnTo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4" name="object 62"/>
              <p:cNvSpPr/>
              <p:nvPr/>
            </p:nvSpPr>
            <p:spPr>
              <a:xfrm>
                <a:off x="2555760" y="3237207"/>
                <a:ext cx="5334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60325">
                    <a:moveTo>
                      <a:pt x="53118" y="0"/>
                    </a:moveTo>
                    <a:lnTo>
                      <a:pt x="0" y="18556"/>
                    </a:lnTo>
                    <a:lnTo>
                      <a:pt x="45229" y="59824"/>
                    </a:lnTo>
                    <a:lnTo>
                      <a:pt x="5311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5" name="object 63"/>
              <p:cNvSpPr/>
              <p:nvPr/>
            </p:nvSpPr>
            <p:spPr>
              <a:xfrm>
                <a:off x="2555760" y="3237207"/>
                <a:ext cx="53340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53339" h="60325">
                    <a:moveTo>
                      <a:pt x="0" y="18556"/>
                    </a:moveTo>
                    <a:lnTo>
                      <a:pt x="45229" y="59824"/>
                    </a:lnTo>
                    <a:lnTo>
                      <a:pt x="53118" y="0"/>
                    </a:lnTo>
                    <a:lnTo>
                      <a:pt x="0" y="18556"/>
                    </a:lnTo>
                    <a:close/>
                  </a:path>
                </a:pathLst>
              </a:custGeom>
              <a:ln w="3924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6" name="object 64"/>
              <p:cNvSpPr/>
              <p:nvPr/>
            </p:nvSpPr>
            <p:spPr>
              <a:xfrm>
                <a:off x="1792645" y="3969733"/>
                <a:ext cx="755015" cy="316865"/>
              </a:xfrm>
              <a:custGeom>
                <a:avLst/>
                <a:gdLst/>
                <a:ahLst/>
                <a:cxnLst/>
                <a:rect l="l" t="t" r="r" b="b"/>
                <a:pathLst>
                  <a:path w="755014" h="316864">
                    <a:moveTo>
                      <a:pt x="754963" y="0"/>
                    </a:moveTo>
                    <a:lnTo>
                      <a:pt x="0" y="316313"/>
                    </a:lnTo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7" name="object 65"/>
              <p:cNvSpPr/>
              <p:nvPr/>
            </p:nvSpPr>
            <p:spPr>
              <a:xfrm>
                <a:off x="2536932" y="3939849"/>
                <a:ext cx="55244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55244" h="60325">
                    <a:moveTo>
                      <a:pt x="0" y="0"/>
                    </a:moveTo>
                    <a:lnTo>
                      <a:pt x="21352" y="59710"/>
                    </a:lnTo>
                    <a:lnTo>
                      <a:pt x="54853" y="113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8" name="object 66"/>
              <p:cNvSpPr/>
              <p:nvPr/>
            </p:nvSpPr>
            <p:spPr>
              <a:xfrm>
                <a:off x="2536932" y="3939849"/>
                <a:ext cx="55244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55244" h="60325">
                    <a:moveTo>
                      <a:pt x="0" y="0"/>
                    </a:moveTo>
                    <a:lnTo>
                      <a:pt x="21352" y="59710"/>
                    </a:lnTo>
                    <a:lnTo>
                      <a:pt x="54853" y="11384"/>
                    </a:lnTo>
                    <a:lnTo>
                      <a:pt x="0" y="0"/>
                    </a:lnTo>
                    <a:close/>
                  </a:path>
                </a:pathLst>
              </a:custGeom>
              <a:ln w="3929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29" name="object 67"/>
              <p:cNvSpPr/>
              <p:nvPr/>
            </p:nvSpPr>
            <p:spPr>
              <a:xfrm>
                <a:off x="1792645" y="4286047"/>
                <a:ext cx="750570" cy="381635"/>
              </a:xfrm>
              <a:custGeom>
                <a:avLst/>
                <a:gdLst/>
                <a:ahLst/>
                <a:cxnLst/>
                <a:rect l="l" t="t" r="r" b="b"/>
                <a:pathLst>
                  <a:path w="750569" h="381635">
                    <a:moveTo>
                      <a:pt x="750124" y="381546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0" name="object 68"/>
              <p:cNvSpPr/>
              <p:nvPr/>
            </p:nvSpPr>
            <p:spPr>
              <a:xfrm>
                <a:off x="2530200" y="4638620"/>
                <a:ext cx="5588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8420">
                    <a:moveTo>
                      <a:pt x="25139" y="0"/>
                    </a:moveTo>
                    <a:lnTo>
                      <a:pt x="0" y="57946"/>
                    </a:lnTo>
                    <a:lnTo>
                      <a:pt x="55379" y="50774"/>
                    </a:lnTo>
                    <a:lnTo>
                      <a:pt x="2513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1" name="object 69"/>
              <p:cNvSpPr/>
              <p:nvPr/>
            </p:nvSpPr>
            <p:spPr>
              <a:xfrm>
                <a:off x="2530200" y="4638620"/>
                <a:ext cx="55880" cy="58419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8420">
                    <a:moveTo>
                      <a:pt x="25139" y="0"/>
                    </a:moveTo>
                    <a:lnTo>
                      <a:pt x="0" y="57946"/>
                    </a:lnTo>
                    <a:lnTo>
                      <a:pt x="55379" y="50774"/>
                    </a:lnTo>
                    <a:lnTo>
                      <a:pt x="25139" y="0"/>
                    </a:lnTo>
                    <a:close/>
                  </a:path>
                </a:pathLst>
              </a:custGeom>
              <a:ln w="3935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2" name="object 70"/>
              <p:cNvSpPr/>
              <p:nvPr/>
            </p:nvSpPr>
            <p:spPr>
              <a:xfrm>
                <a:off x="1792645" y="4286047"/>
                <a:ext cx="866140" cy="1229995"/>
              </a:xfrm>
              <a:custGeom>
                <a:avLst/>
                <a:gdLst/>
                <a:ahLst/>
                <a:cxnLst/>
                <a:rect l="l" t="t" r="r" b="b"/>
                <a:pathLst>
                  <a:path w="866139" h="1229995">
                    <a:moveTo>
                      <a:pt x="865775" y="1229878"/>
                    </a:moveTo>
                    <a:lnTo>
                      <a:pt x="0" y="0"/>
                    </a:lnTo>
                  </a:path>
                </a:pathLst>
              </a:custGeom>
              <a:ln w="1270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3" name="object 71"/>
              <p:cNvSpPr/>
              <p:nvPr/>
            </p:nvSpPr>
            <p:spPr>
              <a:xfrm>
                <a:off x="2634911" y="5496521"/>
                <a:ext cx="52705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60325">
                    <a:moveTo>
                      <a:pt x="47070" y="0"/>
                    </a:moveTo>
                    <a:lnTo>
                      <a:pt x="0" y="38809"/>
                    </a:lnTo>
                    <a:lnTo>
                      <a:pt x="52224" y="60154"/>
                    </a:lnTo>
                    <a:lnTo>
                      <a:pt x="4707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4" name="object 72"/>
              <p:cNvSpPr/>
              <p:nvPr/>
            </p:nvSpPr>
            <p:spPr>
              <a:xfrm>
                <a:off x="2634911" y="5496521"/>
                <a:ext cx="52705" cy="60325"/>
              </a:xfrm>
              <a:custGeom>
                <a:avLst/>
                <a:gdLst/>
                <a:ahLst/>
                <a:cxnLst/>
                <a:rect l="l" t="t" r="r" b="b"/>
                <a:pathLst>
                  <a:path w="52705" h="60325">
                    <a:moveTo>
                      <a:pt x="47070" y="0"/>
                    </a:moveTo>
                    <a:lnTo>
                      <a:pt x="0" y="38809"/>
                    </a:lnTo>
                    <a:lnTo>
                      <a:pt x="52224" y="60154"/>
                    </a:lnTo>
                    <a:lnTo>
                      <a:pt x="47070" y="0"/>
                    </a:lnTo>
                    <a:close/>
                  </a:path>
                </a:pathLst>
              </a:custGeom>
              <a:ln w="3920">
                <a:solidFill>
                  <a:srgbClr val="FFC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1417320" y="3939849"/>
                <a:ext cx="152400" cy="133880"/>
              </a:xfrm>
              <a:prstGeom prst="ellipse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9" name="object 14"/>
          <p:cNvSpPr/>
          <p:nvPr/>
        </p:nvSpPr>
        <p:spPr>
          <a:xfrm>
            <a:off x="6423243" y="4039243"/>
            <a:ext cx="354330" cy="0"/>
          </a:xfrm>
          <a:custGeom>
            <a:avLst/>
            <a:gdLst/>
            <a:ahLst/>
            <a:cxnLst/>
            <a:rect l="l" t="t" r="r" b="b"/>
            <a:pathLst>
              <a:path w="354329">
                <a:moveTo>
                  <a:pt x="0" y="0"/>
                </a:moveTo>
                <a:lnTo>
                  <a:pt x="353981" y="0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15"/>
          <p:cNvSpPr/>
          <p:nvPr/>
        </p:nvSpPr>
        <p:spPr>
          <a:xfrm>
            <a:off x="6600237" y="4478124"/>
            <a:ext cx="177165" cy="439420"/>
          </a:xfrm>
          <a:custGeom>
            <a:avLst/>
            <a:gdLst/>
            <a:ahLst/>
            <a:cxnLst/>
            <a:rect l="l" t="t" r="r" b="b"/>
            <a:pathLst>
              <a:path w="177164" h="439420">
                <a:moveTo>
                  <a:pt x="0" y="0"/>
                </a:moveTo>
                <a:lnTo>
                  <a:pt x="176988" y="438880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16"/>
          <p:cNvSpPr/>
          <p:nvPr/>
        </p:nvSpPr>
        <p:spPr>
          <a:xfrm>
            <a:off x="6423243" y="3929505"/>
            <a:ext cx="177165" cy="988060"/>
          </a:xfrm>
          <a:custGeom>
            <a:avLst/>
            <a:gdLst/>
            <a:ahLst/>
            <a:cxnLst/>
            <a:rect l="l" t="t" r="r" b="b"/>
            <a:pathLst>
              <a:path w="177164" h="988060">
                <a:moveTo>
                  <a:pt x="176993" y="0"/>
                </a:moveTo>
                <a:lnTo>
                  <a:pt x="176993" y="548618"/>
                </a:lnTo>
                <a:lnTo>
                  <a:pt x="0" y="987498"/>
                </a:lnTo>
              </a:path>
            </a:pathLst>
          </a:custGeom>
          <a:ln w="1270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17"/>
          <p:cNvSpPr txBox="1"/>
          <p:nvPr/>
        </p:nvSpPr>
        <p:spPr>
          <a:xfrm>
            <a:off x="6331523" y="4920182"/>
            <a:ext cx="62115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-114" dirty="0">
                <a:solidFill>
                  <a:schemeClr val="accent1"/>
                </a:solidFill>
                <a:latin typeface="Arial"/>
                <a:cs typeface="Arial"/>
              </a:rPr>
              <a:t>Cu</a:t>
            </a:r>
            <a:r>
              <a:rPr sz="1100" b="1" spc="-90" dirty="0">
                <a:solidFill>
                  <a:schemeClr val="accent1"/>
                </a:solidFill>
                <a:latin typeface="Arial"/>
                <a:cs typeface="Arial"/>
              </a:rPr>
              <a:t>s</a:t>
            </a:r>
            <a:r>
              <a:rPr sz="1100" b="1" spc="-55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r>
              <a:rPr sz="1100" b="1" spc="-100" dirty="0">
                <a:solidFill>
                  <a:schemeClr val="accent1"/>
                </a:solidFill>
                <a:latin typeface="Arial"/>
                <a:cs typeface="Arial"/>
              </a:rPr>
              <a:t>o</a:t>
            </a:r>
            <a:r>
              <a:rPr sz="1100" b="1" spc="-150" dirty="0">
                <a:solidFill>
                  <a:schemeClr val="accent1"/>
                </a:solidFill>
                <a:latin typeface="Arial"/>
                <a:cs typeface="Arial"/>
              </a:rPr>
              <a:t>m</a:t>
            </a:r>
            <a:r>
              <a:rPr sz="1100" b="1" spc="-100" dirty="0">
                <a:solidFill>
                  <a:schemeClr val="accent1"/>
                </a:solidFill>
                <a:latin typeface="Arial"/>
                <a:cs typeface="Arial"/>
              </a:rPr>
              <a:t>e</a:t>
            </a:r>
            <a:r>
              <a:rPr sz="1100" b="1" spc="-6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endParaRPr sz="11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3" name="object 18"/>
          <p:cNvSpPr/>
          <p:nvPr/>
        </p:nvSpPr>
        <p:spPr>
          <a:xfrm>
            <a:off x="8214649" y="2558900"/>
            <a:ext cx="899794" cy="561975"/>
          </a:xfrm>
          <a:custGeom>
            <a:avLst/>
            <a:gdLst/>
            <a:ahLst/>
            <a:cxnLst/>
            <a:rect l="l" t="t" r="r" b="b"/>
            <a:pathLst>
              <a:path w="899795" h="561975">
                <a:moveTo>
                  <a:pt x="449605" y="0"/>
                </a:moveTo>
                <a:lnTo>
                  <a:pt x="393203" y="2187"/>
                </a:lnTo>
                <a:lnTo>
                  <a:pt x="338893" y="8576"/>
                </a:lnTo>
                <a:lnTo>
                  <a:pt x="287096" y="18902"/>
                </a:lnTo>
                <a:lnTo>
                  <a:pt x="238233" y="32904"/>
                </a:lnTo>
                <a:lnTo>
                  <a:pt x="192725" y="50317"/>
                </a:lnTo>
                <a:lnTo>
                  <a:pt x="150995" y="70878"/>
                </a:lnTo>
                <a:lnTo>
                  <a:pt x="113462" y="94326"/>
                </a:lnTo>
                <a:lnTo>
                  <a:pt x="80547" y="120397"/>
                </a:lnTo>
                <a:lnTo>
                  <a:pt x="52673" y="148827"/>
                </a:lnTo>
                <a:lnTo>
                  <a:pt x="13729" y="211717"/>
                </a:lnTo>
                <a:lnTo>
                  <a:pt x="0" y="280891"/>
                </a:lnTo>
                <a:lnTo>
                  <a:pt x="3502" y="316133"/>
                </a:lnTo>
                <a:lnTo>
                  <a:pt x="30260" y="382428"/>
                </a:lnTo>
                <a:lnTo>
                  <a:pt x="80547" y="441386"/>
                </a:lnTo>
                <a:lnTo>
                  <a:pt x="113462" y="467457"/>
                </a:lnTo>
                <a:lnTo>
                  <a:pt x="150995" y="490905"/>
                </a:lnTo>
                <a:lnTo>
                  <a:pt x="192725" y="511466"/>
                </a:lnTo>
                <a:lnTo>
                  <a:pt x="238233" y="528879"/>
                </a:lnTo>
                <a:lnTo>
                  <a:pt x="287096" y="542880"/>
                </a:lnTo>
                <a:lnTo>
                  <a:pt x="338893" y="553207"/>
                </a:lnTo>
                <a:lnTo>
                  <a:pt x="393203" y="559595"/>
                </a:lnTo>
                <a:lnTo>
                  <a:pt x="449605" y="561783"/>
                </a:lnTo>
                <a:lnTo>
                  <a:pt x="505996" y="559595"/>
                </a:lnTo>
                <a:lnTo>
                  <a:pt x="560298" y="553207"/>
                </a:lnTo>
                <a:lnTo>
                  <a:pt x="612091" y="542880"/>
                </a:lnTo>
                <a:lnTo>
                  <a:pt x="660952" y="528879"/>
                </a:lnTo>
                <a:lnTo>
                  <a:pt x="706459" y="511466"/>
                </a:lnTo>
                <a:lnTo>
                  <a:pt x="748192" y="490905"/>
                </a:lnTo>
                <a:lnTo>
                  <a:pt x="785728" y="467457"/>
                </a:lnTo>
                <a:lnTo>
                  <a:pt x="818647" y="441386"/>
                </a:lnTo>
                <a:lnTo>
                  <a:pt x="846525" y="412955"/>
                </a:lnTo>
                <a:lnTo>
                  <a:pt x="885477" y="350066"/>
                </a:lnTo>
                <a:lnTo>
                  <a:pt x="899210" y="280891"/>
                </a:lnTo>
                <a:lnTo>
                  <a:pt x="895707" y="245650"/>
                </a:lnTo>
                <a:lnTo>
                  <a:pt x="868943" y="179355"/>
                </a:lnTo>
                <a:lnTo>
                  <a:pt x="818647" y="120397"/>
                </a:lnTo>
                <a:lnTo>
                  <a:pt x="785728" y="94326"/>
                </a:lnTo>
                <a:lnTo>
                  <a:pt x="748192" y="70878"/>
                </a:lnTo>
                <a:lnTo>
                  <a:pt x="706459" y="50317"/>
                </a:lnTo>
                <a:lnTo>
                  <a:pt x="660952" y="32904"/>
                </a:lnTo>
                <a:lnTo>
                  <a:pt x="612091" y="18902"/>
                </a:lnTo>
                <a:lnTo>
                  <a:pt x="560298" y="8576"/>
                </a:lnTo>
                <a:lnTo>
                  <a:pt x="505996" y="2187"/>
                </a:lnTo>
                <a:lnTo>
                  <a:pt x="449605" y="0"/>
                </a:lnTo>
                <a:close/>
              </a:path>
            </a:pathLst>
          </a:custGeom>
          <a:solidFill>
            <a:srgbClr val="FFFF00">
              <a:alpha val="14901"/>
            </a:srgbClr>
          </a:solidFill>
          <a:ln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19"/>
          <p:cNvSpPr/>
          <p:nvPr/>
        </p:nvSpPr>
        <p:spPr>
          <a:xfrm>
            <a:off x="8214649" y="2558900"/>
            <a:ext cx="899794" cy="561975"/>
          </a:xfrm>
          <a:custGeom>
            <a:avLst/>
            <a:gdLst/>
            <a:ahLst/>
            <a:cxnLst/>
            <a:rect l="l" t="t" r="r" b="b"/>
            <a:pathLst>
              <a:path w="899795" h="561975">
                <a:moveTo>
                  <a:pt x="0" y="280891"/>
                </a:moveTo>
                <a:lnTo>
                  <a:pt x="13729" y="211717"/>
                </a:lnTo>
                <a:lnTo>
                  <a:pt x="52673" y="148827"/>
                </a:lnTo>
                <a:lnTo>
                  <a:pt x="80547" y="120397"/>
                </a:lnTo>
                <a:lnTo>
                  <a:pt x="113462" y="94326"/>
                </a:lnTo>
                <a:lnTo>
                  <a:pt x="150995" y="70878"/>
                </a:lnTo>
                <a:lnTo>
                  <a:pt x="192725" y="50317"/>
                </a:lnTo>
                <a:lnTo>
                  <a:pt x="238233" y="32904"/>
                </a:lnTo>
                <a:lnTo>
                  <a:pt x="287096" y="18902"/>
                </a:lnTo>
                <a:lnTo>
                  <a:pt x="338893" y="8576"/>
                </a:lnTo>
                <a:lnTo>
                  <a:pt x="393203" y="2187"/>
                </a:lnTo>
                <a:lnTo>
                  <a:pt x="449605" y="0"/>
                </a:lnTo>
                <a:lnTo>
                  <a:pt x="505996" y="2187"/>
                </a:lnTo>
                <a:lnTo>
                  <a:pt x="560298" y="8576"/>
                </a:lnTo>
                <a:lnTo>
                  <a:pt x="612091" y="18902"/>
                </a:lnTo>
                <a:lnTo>
                  <a:pt x="660952" y="32904"/>
                </a:lnTo>
                <a:lnTo>
                  <a:pt x="706459" y="50317"/>
                </a:lnTo>
                <a:lnTo>
                  <a:pt x="748192" y="70878"/>
                </a:lnTo>
                <a:lnTo>
                  <a:pt x="785728" y="94326"/>
                </a:lnTo>
                <a:lnTo>
                  <a:pt x="818647" y="120397"/>
                </a:lnTo>
                <a:lnTo>
                  <a:pt x="846525" y="148827"/>
                </a:lnTo>
                <a:lnTo>
                  <a:pt x="885477" y="211717"/>
                </a:lnTo>
                <a:lnTo>
                  <a:pt x="899210" y="280891"/>
                </a:lnTo>
                <a:lnTo>
                  <a:pt x="895707" y="316133"/>
                </a:lnTo>
                <a:lnTo>
                  <a:pt x="885477" y="350066"/>
                </a:lnTo>
                <a:lnTo>
                  <a:pt x="846525" y="412955"/>
                </a:lnTo>
                <a:lnTo>
                  <a:pt x="818647" y="441386"/>
                </a:lnTo>
                <a:lnTo>
                  <a:pt x="785728" y="467457"/>
                </a:lnTo>
                <a:lnTo>
                  <a:pt x="748192" y="490905"/>
                </a:lnTo>
                <a:lnTo>
                  <a:pt x="706459" y="511466"/>
                </a:lnTo>
                <a:lnTo>
                  <a:pt x="660952" y="528879"/>
                </a:lnTo>
                <a:lnTo>
                  <a:pt x="612091" y="542880"/>
                </a:lnTo>
                <a:lnTo>
                  <a:pt x="560298" y="553207"/>
                </a:lnTo>
                <a:lnTo>
                  <a:pt x="505996" y="559595"/>
                </a:lnTo>
                <a:lnTo>
                  <a:pt x="449605" y="561783"/>
                </a:lnTo>
                <a:lnTo>
                  <a:pt x="393203" y="559595"/>
                </a:lnTo>
                <a:lnTo>
                  <a:pt x="338893" y="553207"/>
                </a:lnTo>
                <a:lnTo>
                  <a:pt x="287096" y="542880"/>
                </a:lnTo>
                <a:lnTo>
                  <a:pt x="238233" y="528879"/>
                </a:lnTo>
                <a:lnTo>
                  <a:pt x="192725" y="511466"/>
                </a:lnTo>
                <a:lnTo>
                  <a:pt x="150995" y="490905"/>
                </a:lnTo>
                <a:lnTo>
                  <a:pt x="113462" y="467457"/>
                </a:lnTo>
                <a:lnTo>
                  <a:pt x="80547" y="441386"/>
                </a:lnTo>
                <a:lnTo>
                  <a:pt x="52673" y="412955"/>
                </a:lnTo>
                <a:lnTo>
                  <a:pt x="13729" y="350066"/>
                </a:lnTo>
                <a:lnTo>
                  <a:pt x="3502" y="316133"/>
                </a:lnTo>
                <a:lnTo>
                  <a:pt x="0" y="280891"/>
                </a:lnTo>
                <a:close/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20"/>
          <p:cNvSpPr txBox="1"/>
          <p:nvPr/>
        </p:nvSpPr>
        <p:spPr>
          <a:xfrm>
            <a:off x="8411602" y="2735945"/>
            <a:ext cx="513323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00" dirty="0">
                <a:solidFill>
                  <a:schemeClr val="accent1"/>
                </a:solidFill>
                <a:latin typeface="Arial"/>
                <a:cs typeface="Arial"/>
              </a:rPr>
              <a:t>Acce</a:t>
            </a:r>
            <a:r>
              <a:rPr sz="1100" spc="-90" dirty="0">
                <a:solidFill>
                  <a:schemeClr val="accent1"/>
                </a:solidFill>
                <a:latin typeface="Arial"/>
                <a:cs typeface="Arial"/>
              </a:rPr>
              <a:t>ss</a:t>
            </a:r>
            <a:endParaRPr sz="11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6" name="object 21"/>
          <p:cNvSpPr/>
          <p:nvPr/>
        </p:nvSpPr>
        <p:spPr>
          <a:xfrm>
            <a:off x="8254011" y="3219354"/>
            <a:ext cx="902969" cy="564515"/>
          </a:xfrm>
          <a:custGeom>
            <a:avLst/>
            <a:gdLst/>
            <a:ahLst/>
            <a:cxnLst/>
            <a:rect l="l" t="t" r="r" b="b"/>
            <a:pathLst>
              <a:path w="902970" h="564514">
                <a:moveTo>
                  <a:pt x="451226" y="0"/>
                </a:moveTo>
                <a:lnTo>
                  <a:pt x="394626" y="2196"/>
                </a:lnTo>
                <a:lnTo>
                  <a:pt x="340123" y="8610"/>
                </a:lnTo>
                <a:lnTo>
                  <a:pt x="288142" y="18978"/>
                </a:lnTo>
                <a:lnTo>
                  <a:pt x="239104" y="33035"/>
                </a:lnTo>
                <a:lnTo>
                  <a:pt x="193432" y="50517"/>
                </a:lnTo>
                <a:lnTo>
                  <a:pt x="151550" y="71159"/>
                </a:lnTo>
                <a:lnTo>
                  <a:pt x="113880" y="94699"/>
                </a:lnTo>
                <a:lnTo>
                  <a:pt x="80845" y="120871"/>
                </a:lnTo>
                <a:lnTo>
                  <a:pt x="52868" y="149411"/>
                </a:lnTo>
                <a:lnTo>
                  <a:pt x="13781" y="212542"/>
                </a:lnTo>
                <a:lnTo>
                  <a:pt x="0" y="281977"/>
                </a:lnTo>
                <a:lnTo>
                  <a:pt x="3515" y="317350"/>
                </a:lnTo>
                <a:lnTo>
                  <a:pt x="30373" y="383897"/>
                </a:lnTo>
                <a:lnTo>
                  <a:pt x="80845" y="443082"/>
                </a:lnTo>
                <a:lnTo>
                  <a:pt x="113880" y="469254"/>
                </a:lnTo>
                <a:lnTo>
                  <a:pt x="151550" y="492794"/>
                </a:lnTo>
                <a:lnTo>
                  <a:pt x="193432" y="513436"/>
                </a:lnTo>
                <a:lnTo>
                  <a:pt x="239104" y="530918"/>
                </a:lnTo>
                <a:lnTo>
                  <a:pt x="288142" y="544975"/>
                </a:lnTo>
                <a:lnTo>
                  <a:pt x="340123" y="555343"/>
                </a:lnTo>
                <a:lnTo>
                  <a:pt x="394626" y="561757"/>
                </a:lnTo>
                <a:lnTo>
                  <a:pt x="451226" y="563954"/>
                </a:lnTo>
                <a:lnTo>
                  <a:pt x="507838" y="561757"/>
                </a:lnTo>
                <a:lnTo>
                  <a:pt x="562351" y="555343"/>
                </a:lnTo>
                <a:lnTo>
                  <a:pt x="614342" y="544975"/>
                </a:lnTo>
                <a:lnTo>
                  <a:pt x="663387" y="530918"/>
                </a:lnTo>
                <a:lnTo>
                  <a:pt x="709064" y="513436"/>
                </a:lnTo>
                <a:lnTo>
                  <a:pt x="750951" y="492794"/>
                </a:lnTo>
                <a:lnTo>
                  <a:pt x="788624" y="469254"/>
                </a:lnTo>
                <a:lnTo>
                  <a:pt x="821661" y="443082"/>
                </a:lnTo>
                <a:lnTo>
                  <a:pt x="849639" y="414542"/>
                </a:lnTo>
                <a:lnTo>
                  <a:pt x="888729" y="351411"/>
                </a:lnTo>
                <a:lnTo>
                  <a:pt x="902510" y="281977"/>
                </a:lnTo>
                <a:lnTo>
                  <a:pt x="898994" y="246603"/>
                </a:lnTo>
                <a:lnTo>
                  <a:pt x="872136" y="180057"/>
                </a:lnTo>
                <a:lnTo>
                  <a:pt x="821661" y="120871"/>
                </a:lnTo>
                <a:lnTo>
                  <a:pt x="788624" y="94699"/>
                </a:lnTo>
                <a:lnTo>
                  <a:pt x="750951" y="71159"/>
                </a:lnTo>
                <a:lnTo>
                  <a:pt x="709064" y="50517"/>
                </a:lnTo>
                <a:lnTo>
                  <a:pt x="663387" y="33035"/>
                </a:lnTo>
                <a:lnTo>
                  <a:pt x="614342" y="18978"/>
                </a:lnTo>
                <a:lnTo>
                  <a:pt x="562351" y="8610"/>
                </a:lnTo>
                <a:lnTo>
                  <a:pt x="507838" y="2196"/>
                </a:lnTo>
                <a:lnTo>
                  <a:pt x="451226" y="0"/>
                </a:lnTo>
                <a:close/>
              </a:path>
            </a:pathLst>
          </a:custGeom>
          <a:solidFill>
            <a:srgbClr val="FFFF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22"/>
          <p:cNvSpPr/>
          <p:nvPr/>
        </p:nvSpPr>
        <p:spPr>
          <a:xfrm>
            <a:off x="8254011" y="3219354"/>
            <a:ext cx="902969" cy="564515"/>
          </a:xfrm>
          <a:custGeom>
            <a:avLst/>
            <a:gdLst/>
            <a:ahLst/>
            <a:cxnLst/>
            <a:rect l="l" t="t" r="r" b="b"/>
            <a:pathLst>
              <a:path w="902970" h="564514">
                <a:moveTo>
                  <a:pt x="0" y="281977"/>
                </a:moveTo>
                <a:lnTo>
                  <a:pt x="13781" y="212542"/>
                </a:lnTo>
                <a:lnTo>
                  <a:pt x="52868" y="149411"/>
                </a:lnTo>
                <a:lnTo>
                  <a:pt x="80845" y="120871"/>
                </a:lnTo>
                <a:lnTo>
                  <a:pt x="113880" y="94699"/>
                </a:lnTo>
                <a:lnTo>
                  <a:pt x="151550" y="71159"/>
                </a:lnTo>
                <a:lnTo>
                  <a:pt x="193432" y="50517"/>
                </a:lnTo>
                <a:lnTo>
                  <a:pt x="239104" y="33035"/>
                </a:lnTo>
                <a:lnTo>
                  <a:pt x="288142" y="18978"/>
                </a:lnTo>
                <a:lnTo>
                  <a:pt x="340123" y="8610"/>
                </a:lnTo>
                <a:lnTo>
                  <a:pt x="394626" y="2196"/>
                </a:lnTo>
                <a:lnTo>
                  <a:pt x="451226" y="0"/>
                </a:lnTo>
                <a:lnTo>
                  <a:pt x="507838" y="2196"/>
                </a:lnTo>
                <a:lnTo>
                  <a:pt x="562351" y="8610"/>
                </a:lnTo>
                <a:lnTo>
                  <a:pt x="614342" y="18978"/>
                </a:lnTo>
                <a:lnTo>
                  <a:pt x="663387" y="33035"/>
                </a:lnTo>
                <a:lnTo>
                  <a:pt x="709064" y="50517"/>
                </a:lnTo>
                <a:lnTo>
                  <a:pt x="750951" y="71159"/>
                </a:lnTo>
                <a:lnTo>
                  <a:pt x="788624" y="94699"/>
                </a:lnTo>
                <a:lnTo>
                  <a:pt x="821661" y="120871"/>
                </a:lnTo>
                <a:lnTo>
                  <a:pt x="849639" y="149411"/>
                </a:lnTo>
                <a:lnTo>
                  <a:pt x="888729" y="212542"/>
                </a:lnTo>
                <a:lnTo>
                  <a:pt x="902510" y="281977"/>
                </a:lnTo>
                <a:lnTo>
                  <a:pt x="898994" y="317350"/>
                </a:lnTo>
                <a:lnTo>
                  <a:pt x="888729" y="351411"/>
                </a:lnTo>
                <a:lnTo>
                  <a:pt x="849639" y="414542"/>
                </a:lnTo>
                <a:lnTo>
                  <a:pt x="821661" y="443082"/>
                </a:lnTo>
                <a:lnTo>
                  <a:pt x="788624" y="469254"/>
                </a:lnTo>
                <a:lnTo>
                  <a:pt x="750951" y="492794"/>
                </a:lnTo>
                <a:lnTo>
                  <a:pt x="709064" y="513436"/>
                </a:lnTo>
                <a:lnTo>
                  <a:pt x="663387" y="530918"/>
                </a:lnTo>
                <a:lnTo>
                  <a:pt x="614342" y="544975"/>
                </a:lnTo>
                <a:lnTo>
                  <a:pt x="562351" y="555343"/>
                </a:lnTo>
                <a:lnTo>
                  <a:pt x="507838" y="561757"/>
                </a:lnTo>
                <a:lnTo>
                  <a:pt x="451226" y="563954"/>
                </a:lnTo>
                <a:lnTo>
                  <a:pt x="394626" y="561757"/>
                </a:lnTo>
                <a:lnTo>
                  <a:pt x="340123" y="555343"/>
                </a:lnTo>
                <a:lnTo>
                  <a:pt x="288142" y="544975"/>
                </a:lnTo>
                <a:lnTo>
                  <a:pt x="239104" y="530918"/>
                </a:lnTo>
                <a:lnTo>
                  <a:pt x="193432" y="513436"/>
                </a:lnTo>
                <a:lnTo>
                  <a:pt x="151550" y="492794"/>
                </a:lnTo>
                <a:lnTo>
                  <a:pt x="113880" y="469254"/>
                </a:lnTo>
                <a:lnTo>
                  <a:pt x="80845" y="443082"/>
                </a:lnTo>
                <a:lnTo>
                  <a:pt x="52868" y="414542"/>
                </a:lnTo>
                <a:lnTo>
                  <a:pt x="13781" y="351411"/>
                </a:lnTo>
                <a:lnTo>
                  <a:pt x="3515" y="317350"/>
                </a:lnTo>
                <a:lnTo>
                  <a:pt x="0" y="281977"/>
                </a:lnTo>
                <a:close/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23"/>
          <p:cNvSpPr txBox="1"/>
          <p:nvPr/>
        </p:nvSpPr>
        <p:spPr>
          <a:xfrm>
            <a:off x="8366308" y="3396870"/>
            <a:ext cx="748135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95" dirty="0">
                <a:solidFill>
                  <a:schemeClr val="accent1"/>
                </a:solidFill>
                <a:latin typeface="Arial"/>
                <a:cs typeface="Arial"/>
              </a:rPr>
              <a:t>Account</a:t>
            </a:r>
            <a:r>
              <a:rPr sz="1100" spc="-11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spc="-70" dirty="0">
                <a:solidFill>
                  <a:schemeClr val="accent1"/>
                </a:solidFill>
                <a:latin typeface="Arial"/>
                <a:cs typeface="Arial"/>
              </a:rPr>
              <a:t>List</a:t>
            </a:r>
            <a:endParaRPr sz="11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49" name="object 24"/>
          <p:cNvSpPr/>
          <p:nvPr/>
        </p:nvSpPr>
        <p:spPr>
          <a:xfrm>
            <a:off x="8192478" y="3994248"/>
            <a:ext cx="964565" cy="602615"/>
          </a:xfrm>
          <a:custGeom>
            <a:avLst/>
            <a:gdLst/>
            <a:ahLst/>
            <a:cxnLst/>
            <a:rect l="l" t="t" r="r" b="b"/>
            <a:pathLst>
              <a:path w="964565" h="602614">
                <a:moveTo>
                  <a:pt x="482022" y="0"/>
                </a:moveTo>
                <a:lnTo>
                  <a:pt x="425806" y="2026"/>
                </a:lnTo>
                <a:lnTo>
                  <a:pt x="371496" y="7954"/>
                </a:lnTo>
                <a:lnTo>
                  <a:pt x="319452" y="17557"/>
                </a:lnTo>
                <a:lnTo>
                  <a:pt x="270037" y="30610"/>
                </a:lnTo>
                <a:lnTo>
                  <a:pt x="223612" y="46887"/>
                </a:lnTo>
                <a:lnTo>
                  <a:pt x="180538" y="66162"/>
                </a:lnTo>
                <a:lnTo>
                  <a:pt x="141178" y="88208"/>
                </a:lnTo>
                <a:lnTo>
                  <a:pt x="105892" y="112799"/>
                </a:lnTo>
                <a:lnTo>
                  <a:pt x="75043" y="139710"/>
                </a:lnTo>
                <a:lnTo>
                  <a:pt x="48992" y="168715"/>
                </a:lnTo>
                <a:lnTo>
                  <a:pt x="12730" y="232100"/>
                </a:lnTo>
                <a:lnTo>
                  <a:pt x="0" y="301146"/>
                </a:lnTo>
                <a:lnTo>
                  <a:pt x="3242" y="336279"/>
                </a:lnTo>
                <a:lnTo>
                  <a:pt x="28100" y="402743"/>
                </a:lnTo>
                <a:lnTo>
                  <a:pt x="75043" y="462636"/>
                </a:lnTo>
                <a:lnTo>
                  <a:pt x="105892" y="489552"/>
                </a:lnTo>
                <a:lnTo>
                  <a:pt x="141178" y="514148"/>
                </a:lnTo>
                <a:lnTo>
                  <a:pt x="180538" y="536198"/>
                </a:lnTo>
                <a:lnTo>
                  <a:pt x="223612" y="555474"/>
                </a:lnTo>
                <a:lnTo>
                  <a:pt x="270037" y="571753"/>
                </a:lnTo>
                <a:lnTo>
                  <a:pt x="319452" y="584807"/>
                </a:lnTo>
                <a:lnTo>
                  <a:pt x="371496" y="594411"/>
                </a:lnTo>
                <a:lnTo>
                  <a:pt x="425806" y="600339"/>
                </a:lnTo>
                <a:lnTo>
                  <a:pt x="482022" y="602365"/>
                </a:lnTo>
                <a:lnTo>
                  <a:pt x="538237" y="600339"/>
                </a:lnTo>
                <a:lnTo>
                  <a:pt x="592547" y="594411"/>
                </a:lnTo>
                <a:lnTo>
                  <a:pt x="644591" y="584807"/>
                </a:lnTo>
                <a:lnTo>
                  <a:pt x="694006" y="571753"/>
                </a:lnTo>
                <a:lnTo>
                  <a:pt x="740431" y="555474"/>
                </a:lnTo>
                <a:lnTo>
                  <a:pt x="783505" y="536198"/>
                </a:lnTo>
                <a:lnTo>
                  <a:pt x="822865" y="514148"/>
                </a:lnTo>
                <a:lnTo>
                  <a:pt x="858151" y="489552"/>
                </a:lnTo>
                <a:lnTo>
                  <a:pt x="889000" y="462636"/>
                </a:lnTo>
                <a:lnTo>
                  <a:pt x="915052" y="433624"/>
                </a:lnTo>
                <a:lnTo>
                  <a:pt x="951313" y="370220"/>
                </a:lnTo>
                <a:lnTo>
                  <a:pt x="964044" y="301146"/>
                </a:lnTo>
                <a:lnTo>
                  <a:pt x="960801" y="266028"/>
                </a:lnTo>
                <a:lnTo>
                  <a:pt x="935943" y="199587"/>
                </a:lnTo>
                <a:lnTo>
                  <a:pt x="889000" y="139710"/>
                </a:lnTo>
                <a:lnTo>
                  <a:pt x="858151" y="112799"/>
                </a:lnTo>
                <a:lnTo>
                  <a:pt x="822865" y="88208"/>
                </a:lnTo>
                <a:lnTo>
                  <a:pt x="783505" y="66162"/>
                </a:lnTo>
                <a:lnTo>
                  <a:pt x="740431" y="46887"/>
                </a:lnTo>
                <a:lnTo>
                  <a:pt x="694006" y="30610"/>
                </a:lnTo>
                <a:lnTo>
                  <a:pt x="644591" y="17557"/>
                </a:lnTo>
                <a:lnTo>
                  <a:pt x="592547" y="7954"/>
                </a:lnTo>
                <a:lnTo>
                  <a:pt x="538237" y="2026"/>
                </a:lnTo>
                <a:lnTo>
                  <a:pt x="482022" y="0"/>
                </a:lnTo>
                <a:close/>
              </a:path>
            </a:pathLst>
          </a:custGeom>
          <a:solidFill>
            <a:srgbClr val="FFFF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25"/>
          <p:cNvSpPr/>
          <p:nvPr/>
        </p:nvSpPr>
        <p:spPr>
          <a:xfrm>
            <a:off x="8192478" y="3994248"/>
            <a:ext cx="964565" cy="602615"/>
          </a:xfrm>
          <a:custGeom>
            <a:avLst/>
            <a:gdLst/>
            <a:ahLst/>
            <a:cxnLst/>
            <a:rect l="l" t="t" r="r" b="b"/>
            <a:pathLst>
              <a:path w="964565" h="602614">
                <a:moveTo>
                  <a:pt x="0" y="301146"/>
                </a:moveTo>
                <a:lnTo>
                  <a:pt x="12730" y="232100"/>
                </a:lnTo>
                <a:lnTo>
                  <a:pt x="48992" y="168715"/>
                </a:lnTo>
                <a:lnTo>
                  <a:pt x="75043" y="139710"/>
                </a:lnTo>
                <a:lnTo>
                  <a:pt x="105892" y="112799"/>
                </a:lnTo>
                <a:lnTo>
                  <a:pt x="141178" y="88208"/>
                </a:lnTo>
                <a:lnTo>
                  <a:pt x="180538" y="66162"/>
                </a:lnTo>
                <a:lnTo>
                  <a:pt x="223612" y="46887"/>
                </a:lnTo>
                <a:lnTo>
                  <a:pt x="270037" y="30610"/>
                </a:lnTo>
                <a:lnTo>
                  <a:pt x="319452" y="17557"/>
                </a:lnTo>
                <a:lnTo>
                  <a:pt x="371496" y="7954"/>
                </a:lnTo>
                <a:lnTo>
                  <a:pt x="425806" y="2026"/>
                </a:lnTo>
                <a:lnTo>
                  <a:pt x="482021" y="0"/>
                </a:lnTo>
                <a:lnTo>
                  <a:pt x="538237" y="2026"/>
                </a:lnTo>
                <a:lnTo>
                  <a:pt x="592547" y="7954"/>
                </a:lnTo>
                <a:lnTo>
                  <a:pt x="644591" y="17557"/>
                </a:lnTo>
                <a:lnTo>
                  <a:pt x="694006" y="30610"/>
                </a:lnTo>
                <a:lnTo>
                  <a:pt x="740431" y="46887"/>
                </a:lnTo>
                <a:lnTo>
                  <a:pt x="783505" y="66162"/>
                </a:lnTo>
                <a:lnTo>
                  <a:pt x="822865" y="88208"/>
                </a:lnTo>
                <a:lnTo>
                  <a:pt x="858151" y="112799"/>
                </a:lnTo>
                <a:lnTo>
                  <a:pt x="889000" y="139710"/>
                </a:lnTo>
                <a:lnTo>
                  <a:pt x="915051" y="168715"/>
                </a:lnTo>
                <a:lnTo>
                  <a:pt x="951313" y="232100"/>
                </a:lnTo>
                <a:lnTo>
                  <a:pt x="964043" y="301146"/>
                </a:lnTo>
                <a:lnTo>
                  <a:pt x="960801" y="336279"/>
                </a:lnTo>
                <a:lnTo>
                  <a:pt x="951313" y="370220"/>
                </a:lnTo>
                <a:lnTo>
                  <a:pt x="915051" y="433624"/>
                </a:lnTo>
                <a:lnTo>
                  <a:pt x="889000" y="462636"/>
                </a:lnTo>
                <a:lnTo>
                  <a:pt x="858151" y="489552"/>
                </a:lnTo>
                <a:lnTo>
                  <a:pt x="822865" y="514148"/>
                </a:lnTo>
                <a:lnTo>
                  <a:pt x="783505" y="536198"/>
                </a:lnTo>
                <a:lnTo>
                  <a:pt x="740431" y="555474"/>
                </a:lnTo>
                <a:lnTo>
                  <a:pt x="694006" y="571753"/>
                </a:lnTo>
                <a:lnTo>
                  <a:pt x="644591" y="584807"/>
                </a:lnTo>
                <a:lnTo>
                  <a:pt x="592547" y="594411"/>
                </a:lnTo>
                <a:lnTo>
                  <a:pt x="538237" y="600339"/>
                </a:lnTo>
                <a:lnTo>
                  <a:pt x="482021" y="602365"/>
                </a:lnTo>
                <a:lnTo>
                  <a:pt x="425806" y="600339"/>
                </a:lnTo>
                <a:lnTo>
                  <a:pt x="371496" y="594411"/>
                </a:lnTo>
                <a:lnTo>
                  <a:pt x="319452" y="584807"/>
                </a:lnTo>
                <a:lnTo>
                  <a:pt x="270037" y="571753"/>
                </a:lnTo>
                <a:lnTo>
                  <a:pt x="223612" y="555474"/>
                </a:lnTo>
                <a:lnTo>
                  <a:pt x="180538" y="536198"/>
                </a:lnTo>
                <a:lnTo>
                  <a:pt x="141178" y="514148"/>
                </a:lnTo>
                <a:lnTo>
                  <a:pt x="105892" y="489552"/>
                </a:lnTo>
                <a:lnTo>
                  <a:pt x="75043" y="462636"/>
                </a:lnTo>
                <a:lnTo>
                  <a:pt x="48992" y="433624"/>
                </a:lnTo>
                <a:lnTo>
                  <a:pt x="12730" y="370220"/>
                </a:lnTo>
                <a:lnTo>
                  <a:pt x="3242" y="336279"/>
                </a:lnTo>
                <a:lnTo>
                  <a:pt x="0" y="301146"/>
                </a:lnTo>
                <a:close/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26"/>
          <p:cNvSpPr txBox="1"/>
          <p:nvPr/>
        </p:nvSpPr>
        <p:spPr>
          <a:xfrm>
            <a:off x="8431225" y="4124044"/>
            <a:ext cx="493700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110" dirty="0">
                <a:solidFill>
                  <a:schemeClr val="accent1"/>
                </a:solidFill>
                <a:latin typeface="Arial"/>
                <a:cs typeface="Arial"/>
              </a:rPr>
              <a:t>Repo</a:t>
            </a:r>
            <a:r>
              <a:rPr sz="1100" spc="-60" dirty="0">
                <a:solidFill>
                  <a:schemeClr val="accent1"/>
                </a:solidFill>
                <a:latin typeface="Arial"/>
                <a:cs typeface="Arial"/>
              </a:rPr>
              <a:t>r</a:t>
            </a:r>
            <a:r>
              <a:rPr sz="1100" spc="-50" dirty="0">
                <a:solidFill>
                  <a:schemeClr val="accent1"/>
                </a:solidFill>
                <a:latin typeface="Arial"/>
                <a:cs typeface="Arial"/>
              </a:rPr>
              <a:t>t</a:t>
            </a:r>
            <a:endParaRPr sz="11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2" name="object 27"/>
          <p:cNvSpPr/>
          <p:nvPr/>
        </p:nvSpPr>
        <p:spPr>
          <a:xfrm>
            <a:off x="8208223" y="4734565"/>
            <a:ext cx="948690" cy="593090"/>
          </a:xfrm>
          <a:custGeom>
            <a:avLst/>
            <a:gdLst/>
            <a:ahLst/>
            <a:cxnLst/>
            <a:rect l="l" t="t" r="r" b="b"/>
            <a:pathLst>
              <a:path w="948690" h="593089">
                <a:moveTo>
                  <a:pt x="474149" y="0"/>
                </a:moveTo>
                <a:lnTo>
                  <a:pt x="414670" y="2308"/>
                </a:lnTo>
                <a:lnTo>
                  <a:pt x="357396" y="9049"/>
                </a:lnTo>
                <a:lnTo>
                  <a:pt x="302773" y="19945"/>
                </a:lnTo>
                <a:lnTo>
                  <a:pt x="251243" y="34718"/>
                </a:lnTo>
                <a:lnTo>
                  <a:pt x="203251" y="53090"/>
                </a:lnTo>
                <a:lnTo>
                  <a:pt x="159242" y="74783"/>
                </a:lnTo>
                <a:lnTo>
                  <a:pt x="119659" y="99520"/>
                </a:lnTo>
                <a:lnTo>
                  <a:pt x="84948" y="127022"/>
                </a:lnTo>
                <a:lnTo>
                  <a:pt x="55551" y="157013"/>
                </a:lnTo>
                <a:lnTo>
                  <a:pt x="31913" y="189213"/>
                </a:lnTo>
                <a:lnTo>
                  <a:pt x="14480" y="223347"/>
                </a:lnTo>
                <a:lnTo>
                  <a:pt x="0" y="296300"/>
                </a:lnTo>
                <a:lnTo>
                  <a:pt x="3694" y="333463"/>
                </a:lnTo>
                <a:lnTo>
                  <a:pt x="31913" y="403376"/>
                </a:lnTo>
                <a:lnTo>
                  <a:pt x="55551" y="435570"/>
                </a:lnTo>
                <a:lnTo>
                  <a:pt x="84948" y="465553"/>
                </a:lnTo>
                <a:lnTo>
                  <a:pt x="119659" y="493048"/>
                </a:lnTo>
                <a:lnTo>
                  <a:pt x="159242" y="517776"/>
                </a:lnTo>
                <a:lnTo>
                  <a:pt x="203251" y="539461"/>
                </a:lnTo>
                <a:lnTo>
                  <a:pt x="251243" y="557825"/>
                </a:lnTo>
                <a:lnTo>
                  <a:pt x="302773" y="572591"/>
                </a:lnTo>
                <a:lnTo>
                  <a:pt x="357396" y="583482"/>
                </a:lnTo>
                <a:lnTo>
                  <a:pt x="414670" y="590220"/>
                </a:lnTo>
                <a:lnTo>
                  <a:pt x="474149" y="592527"/>
                </a:lnTo>
                <a:lnTo>
                  <a:pt x="533617" y="590220"/>
                </a:lnTo>
                <a:lnTo>
                  <a:pt x="590882" y="583482"/>
                </a:lnTo>
                <a:lnTo>
                  <a:pt x="645501" y="572591"/>
                </a:lnTo>
                <a:lnTo>
                  <a:pt x="697029" y="557825"/>
                </a:lnTo>
                <a:lnTo>
                  <a:pt x="745021" y="539461"/>
                </a:lnTo>
                <a:lnTo>
                  <a:pt x="789033" y="517776"/>
                </a:lnTo>
                <a:lnTo>
                  <a:pt x="828619" y="493048"/>
                </a:lnTo>
                <a:lnTo>
                  <a:pt x="863335" y="465553"/>
                </a:lnTo>
                <a:lnTo>
                  <a:pt x="892736" y="435570"/>
                </a:lnTo>
                <a:lnTo>
                  <a:pt x="916377" y="403376"/>
                </a:lnTo>
                <a:lnTo>
                  <a:pt x="933815" y="369248"/>
                </a:lnTo>
                <a:lnTo>
                  <a:pt x="948298" y="296300"/>
                </a:lnTo>
                <a:lnTo>
                  <a:pt x="944603" y="259135"/>
                </a:lnTo>
                <a:lnTo>
                  <a:pt x="916377" y="189213"/>
                </a:lnTo>
                <a:lnTo>
                  <a:pt x="892736" y="157013"/>
                </a:lnTo>
                <a:lnTo>
                  <a:pt x="863335" y="127022"/>
                </a:lnTo>
                <a:lnTo>
                  <a:pt x="828619" y="99520"/>
                </a:lnTo>
                <a:lnTo>
                  <a:pt x="789033" y="74783"/>
                </a:lnTo>
                <a:lnTo>
                  <a:pt x="745021" y="53090"/>
                </a:lnTo>
                <a:lnTo>
                  <a:pt x="697029" y="34718"/>
                </a:lnTo>
                <a:lnTo>
                  <a:pt x="645501" y="19945"/>
                </a:lnTo>
                <a:lnTo>
                  <a:pt x="590882" y="9049"/>
                </a:lnTo>
                <a:lnTo>
                  <a:pt x="533617" y="2308"/>
                </a:lnTo>
                <a:lnTo>
                  <a:pt x="474149" y="0"/>
                </a:lnTo>
                <a:close/>
              </a:path>
            </a:pathLst>
          </a:custGeom>
          <a:solidFill>
            <a:srgbClr val="FFFF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28"/>
          <p:cNvSpPr/>
          <p:nvPr/>
        </p:nvSpPr>
        <p:spPr>
          <a:xfrm>
            <a:off x="8208223" y="4734565"/>
            <a:ext cx="948690" cy="593090"/>
          </a:xfrm>
          <a:custGeom>
            <a:avLst/>
            <a:gdLst/>
            <a:ahLst/>
            <a:cxnLst/>
            <a:rect l="l" t="t" r="r" b="b"/>
            <a:pathLst>
              <a:path w="948690" h="593089">
                <a:moveTo>
                  <a:pt x="0" y="296300"/>
                </a:moveTo>
                <a:lnTo>
                  <a:pt x="14480" y="223347"/>
                </a:lnTo>
                <a:lnTo>
                  <a:pt x="31913" y="189213"/>
                </a:lnTo>
                <a:lnTo>
                  <a:pt x="55551" y="157013"/>
                </a:lnTo>
                <a:lnTo>
                  <a:pt x="84948" y="127022"/>
                </a:lnTo>
                <a:lnTo>
                  <a:pt x="119659" y="99520"/>
                </a:lnTo>
                <a:lnTo>
                  <a:pt x="159242" y="74783"/>
                </a:lnTo>
                <a:lnTo>
                  <a:pt x="203251" y="53090"/>
                </a:lnTo>
                <a:lnTo>
                  <a:pt x="251243" y="34718"/>
                </a:lnTo>
                <a:lnTo>
                  <a:pt x="302773" y="19945"/>
                </a:lnTo>
                <a:lnTo>
                  <a:pt x="357396" y="9049"/>
                </a:lnTo>
                <a:lnTo>
                  <a:pt x="414670" y="2308"/>
                </a:lnTo>
                <a:lnTo>
                  <a:pt x="474149" y="0"/>
                </a:lnTo>
                <a:lnTo>
                  <a:pt x="533617" y="2308"/>
                </a:lnTo>
                <a:lnTo>
                  <a:pt x="590882" y="9049"/>
                </a:lnTo>
                <a:lnTo>
                  <a:pt x="645501" y="19945"/>
                </a:lnTo>
                <a:lnTo>
                  <a:pt x="697029" y="34718"/>
                </a:lnTo>
                <a:lnTo>
                  <a:pt x="745021" y="53090"/>
                </a:lnTo>
                <a:lnTo>
                  <a:pt x="789033" y="74783"/>
                </a:lnTo>
                <a:lnTo>
                  <a:pt x="828619" y="99520"/>
                </a:lnTo>
                <a:lnTo>
                  <a:pt x="863334" y="127022"/>
                </a:lnTo>
                <a:lnTo>
                  <a:pt x="892736" y="157013"/>
                </a:lnTo>
                <a:lnTo>
                  <a:pt x="916377" y="189213"/>
                </a:lnTo>
                <a:lnTo>
                  <a:pt x="933815" y="223347"/>
                </a:lnTo>
                <a:lnTo>
                  <a:pt x="948298" y="296300"/>
                </a:lnTo>
                <a:lnTo>
                  <a:pt x="944603" y="333463"/>
                </a:lnTo>
                <a:lnTo>
                  <a:pt x="933815" y="369248"/>
                </a:lnTo>
                <a:lnTo>
                  <a:pt x="916377" y="403376"/>
                </a:lnTo>
                <a:lnTo>
                  <a:pt x="892736" y="435570"/>
                </a:lnTo>
                <a:lnTo>
                  <a:pt x="863334" y="465553"/>
                </a:lnTo>
                <a:lnTo>
                  <a:pt x="828619" y="493048"/>
                </a:lnTo>
                <a:lnTo>
                  <a:pt x="789033" y="517776"/>
                </a:lnTo>
                <a:lnTo>
                  <a:pt x="745021" y="539461"/>
                </a:lnTo>
                <a:lnTo>
                  <a:pt x="697029" y="557825"/>
                </a:lnTo>
                <a:lnTo>
                  <a:pt x="645501" y="572591"/>
                </a:lnTo>
                <a:lnTo>
                  <a:pt x="590882" y="583482"/>
                </a:lnTo>
                <a:lnTo>
                  <a:pt x="533617" y="590220"/>
                </a:lnTo>
                <a:lnTo>
                  <a:pt x="474149" y="592527"/>
                </a:lnTo>
                <a:lnTo>
                  <a:pt x="414670" y="590220"/>
                </a:lnTo>
                <a:lnTo>
                  <a:pt x="357396" y="583482"/>
                </a:lnTo>
                <a:lnTo>
                  <a:pt x="302773" y="572591"/>
                </a:lnTo>
                <a:lnTo>
                  <a:pt x="251243" y="557825"/>
                </a:lnTo>
                <a:lnTo>
                  <a:pt x="203251" y="539461"/>
                </a:lnTo>
                <a:lnTo>
                  <a:pt x="159242" y="517776"/>
                </a:lnTo>
                <a:lnTo>
                  <a:pt x="119659" y="493048"/>
                </a:lnTo>
                <a:lnTo>
                  <a:pt x="84948" y="465553"/>
                </a:lnTo>
                <a:lnTo>
                  <a:pt x="55551" y="435570"/>
                </a:lnTo>
                <a:lnTo>
                  <a:pt x="31913" y="403376"/>
                </a:lnTo>
                <a:lnTo>
                  <a:pt x="14480" y="369248"/>
                </a:lnTo>
                <a:lnTo>
                  <a:pt x="3694" y="333463"/>
                </a:lnTo>
                <a:lnTo>
                  <a:pt x="0" y="296300"/>
                </a:lnTo>
                <a:close/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29"/>
          <p:cNvSpPr txBox="1"/>
          <p:nvPr/>
        </p:nvSpPr>
        <p:spPr>
          <a:xfrm>
            <a:off x="8282986" y="4920182"/>
            <a:ext cx="935988" cy="18530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85" dirty="0">
                <a:solidFill>
                  <a:schemeClr val="accent1"/>
                </a:solidFill>
                <a:latin typeface="Arial"/>
                <a:cs typeface="Arial"/>
              </a:rPr>
              <a:t>Transfer</a:t>
            </a:r>
            <a:r>
              <a:rPr sz="1100" spc="-114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chemeClr val="accent1"/>
                </a:solidFill>
                <a:latin typeface="Arial"/>
                <a:cs typeface="Arial"/>
              </a:rPr>
              <a:t>funds</a:t>
            </a:r>
            <a:endParaRPr sz="11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5" name="object 30"/>
          <p:cNvSpPr/>
          <p:nvPr/>
        </p:nvSpPr>
        <p:spPr>
          <a:xfrm>
            <a:off x="8220843" y="5613974"/>
            <a:ext cx="1017905" cy="636270"/>
          </a:xfrm>
          <a:custGeom>
            <a:avLst/>
            <a:gdLst/>
            <a:ahLst/>
            <a:cxnLst/>
            <a:rect l="l" t="t" r="r" b="b"/>
            <a:pathLst>
              <a:path w="1017904" h="636270">
                <a:moveTo>
                  <a:pt x="508881" y="0"/>
                </a:moveTo>
                <a:lnTo>
                  <a:pt x="449536" y="2139"/>
                </a:lnTo>
                <a:lnTo>
                  <a:pt x="392202" y="8397"/>
                </a:lnTo>
                <a:lnTo>
                  <a:pt x="337259" y="18535"/>
                </a:lnTo>
                <a:lnTo>
                  <a:pt x="285091" y="32316"/>
                </a:lnTo>
                <a:lnTo>
                  <a:pt x="236079" y="49499"/>
                </a:lnTo>
                <a:lnTo>
                  <a:pt x="190605" y="69848"/>
                </a:lnTo>
                <a:lnTo>
                  <a:pt x="149050" y="93122"/>
                </a:lnTo>
                <a:lnTo>
                  <a:pt x="111797" y="119084"/>
                </a:lnTo>
                <a:lnTo>
                  <a:pt x="79228" y="147496"/>
                </a:lnTo>
                <a:lnTo>
                  <a:pt x="51724" y="178117"/>
                </a:lnTo>
                <a:lnTo>
                  <a:pt x="29667" y="210711"/>
                </a:lnTo>
                <a:lnTo>
                  <a:pt x="3423" y="280859"/>
                </a:lnTo>
                <a:lnTo>
                  <a:pt x="0" y="317936"/>
                </a:lnTo>
                <a:lnTo>
                  <a:pt x="3423" y="355015"/>
                </a:lnTo>
                <a:lnTo>
                  <a:pt x="29667" y="425166"/>
                </a:lnTo>
                <a:lnTo>
                  <a:pt x="51724" y="457760"/>
                </a:lnTo>
                <a:lnTo>
                  <a:pt x="79228" y="488383"/>
                </a:lnTo>
                <a:lnTo>
                  <a:pt x="111797" y="516794"/>
                </a:lnTo>
                <a:lnTo>
                  <a:pt x="149050" y="542757"/>
                </a:lnTo>
                <a:lnTo>
                  <a:pt x="190605" y="566032"/>
                </a:lnTo>
                <a:lnTo>
                  <a:pt x="236079" y="586381"/>
                </a:lnTo>
                <a:lnTo>
                  <a:pt x="285091" y="603565"/>
                </a:lnTo>
                <a:lnTo>
                  <a:pt x="337259" y="617346"/>
                </a:lnTo>
                <a:lnTo>
                  <a:pt x="392202" y="627484"/>
                </a:lnTo>
                <a:lnTo>
                  <a:pt x="449536" y="633742"/>
                </a:lnTo>
                <a:lnTo>
                  <a:pt x="508881" y="635882"/>
                </a:lnTo>
                <a:lnTo>
                  <a:pt x="568214" y="633742"/>
                </a:lnTo>
                <a:lnTo>
                  <a:pt x="625539" y="627484"/>
                </a:lnTo>
                <a:lnTo>
                  <a:pt x="680473" y="617346"/>
                </a:lnTo>
                <a:lnTo>
                  <a:pt x="732634" y="603565"/>
                </a:lnTo>
                <a:lnTo>
                  <a:pt x="781640" y="586381"/>
                </a:lnTo>
                <a:lnTo>
                  <a:pt x="827110" y="566032"/>
                </a:lnTo>
                <a:lnTo>
                  <a:pt x="868661" y="542757"/>
                </a:lnTo>
                <a:lnTo>
                  <a:pt x="905911" y="516794"/>
                </a:lnTo>
                <a:lnTo>
                  <a:pt x="938478" y="488383"/>
                </a:lnTo>
                <a:lnTo>
                  <a:pt x="965981" y="457760"/>
                </a:lnTo>
                <a:lnTo>
                  <a:pt x="988037" y="425166"/>
                </a:lnTo>
                <a:lnTo>
                  <a:pt x="1014281" y="355015"/>
                </a:lnTo>
                <a:lnTo>
                  <a:pt x="1017704" y="317936"/>
                </a:lnTo>
                <a:lnTo>
                  <a:pt x="1014281" y="280859"/>
                </a:lnTo>
                <a:lnTo>
                  <a:pt x="988037" y="210711"/>
                </a:lnTo>
                <a:lnTo>
                  <a:pt x="965981" y="178117"/>
                </a:lnTo>
                <a:lnTo>
                  <a:pt x="938478" y="147496"/>
                </a:lnTo>
                <a:lnTo>
                  <a:pt x="905911" y="119084"/>
                </a:lnTo>
                <a:lnTo>
                  <a:pt x="868661" y="93122"/>
                </a:lnTo>
                <a:lnTo>
                  <a:pt x="827110" y="69848"/>
                </a:lnTo>
                <a:lnTo>
                  <a:pt x="781640" y="49499"/>
                </a:lnTo>
                <a:lnTo>
                  <a:pt x="732634" y="32316"/>
                </a:lnTo>
                <a:lnTo>
                  <a:pt x="680473" y="18535"/>
                </a:lnTo>
                <a:lnTo>
                  <a:pt x="625539" y="8397"/>
                </a:lnTo>
                <a:lnTo>
                  <a:pt x="568214" y="2139"/>
                </a:lnTo>
                <a:lnTo>
                  <a:pt x="508881" y="0"/>
                </a:lnTo>
                <a:close/>
              </a:path>
            </a:pathLst>
          </a:custGeom>
          <a:solidFill>
            <a:srgbClr val="FFFF00">
              <a:alpha val="1490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31"/>
          <p:cNvSpPr/>
          <p:nvPr/>
        </p:nvSpPr>
        <p:spPr>
          <a:xfrm>
            <a:off x="8220843" y="5613974"/>
            <a:ext cx="1017905" cy="636270"/>
          </a:xfrm>
          <a:custGeom>
            <a:avLst/>
            <a:gdLst/>
            <a:ahLst/>
            <a:cxnLst/>
            <a:rect l="l" t="t" r="r" b="b"/>
            <a:pathLst>
              <a:path w="1017904" h="636270">
                <a:moveTo>
                  <a:pt x="0" y="317936"/>
                </a:moveTo>
                <a:lnTo>
                  <a:pt x="13440" y="245037"/>
                </a:lnTo>
                <a:lnTo>
                  <a:pt x="51724" y="178117"/>
                </a:lnTo>
                <a:lnTo>
                  <a:pt x="79228" y="147496"/>
                </a:lnTo>
                <a:lnTo>
                  <a:pt x="111797" y="119084"/>
                </a:lnTo>
                <a:lnTo>
                  <a:pt x="149050" y="93122"/>
                </a:lnTo>
                <a:lnTo>
                  <a:pt x="190605" y="69848"/>
                </a:lnTo>
                <a:lnTo>
                  <a:pt x="236079" y="49499"/>
                </a:lnTo>
                <a:lnTo>
                  <a:pt x="285091" y="32316"/>
                </a:lnTo>
                <a:lnTo>
                  <a:pt x="337259" y="18535"/>
                </a:lnTo>
                <a:lnTo>
                  <a:pt x="392202" y="8397"/>
                </a:lnTo>
                <a:lnTo>
                  <a:pt x="449536" y="2139"/>
                </a:lnTo>
                <a:lnTo>
                  <a:pt x="508881" y="0"/>
                </a:lnTo>
                <a:lnTo>
                  <a:pt x="568214" y="2139"/>
                </a:lnTo>
                <a:lnTo>
                  <a:pt x="625539" y="8397"/>
                </a:lnTo>
                <a:lnTo>
                  <a:pt x="680473" y="18535"/>
                </a:lnTo>
                <a:lnTo>
                  <a:pt x="732634" y="32316"/>
                </a:lnTo>
                <a:lnTo>
                  <a:pt x="781640" y="49499"/>
                </a:lnTo>
                <a:lnTo>
                  <a:pt x="827110" y="69848"/>
                </a:lnTo>
                <a:lnTo>
                  <a:pt x="868661" y="93122"/>
                </a:lnTo>
                <a:lnTo>
                  <a:pt x="905911" y="119084"/>
                </a:lnTo>
                <a:lnTo>
                  <a:pt x="938478" y="147496"/>
                </a:lnTo>
                <a:lnTo>
                  <a:pt x="965981" y="178117"/>
                </a:lnTo>
                <a:lnTo>
                  <a:pt x="988037" y="210711"/>
                </a:lnTo>
                <a:lnTo>
                  <a:pt x="1014281" y="280859"/>
                </a:lnTo>
                <a:lnTo>
                  <a:pt x="1017704" y="317936"/>
                </a:lnTo>
                <a:lnTo>
                  <a:pt x="1014281" y="355015"/>
                </a:lnTo>
                <a:lnTo>
                  <a:pt x="1004264" y="390838"/>
                </a:lnTo>
                <a:lnTo>
                  <a:pt x="965981" y="457760"/>
                </a:lnTo>
                <a:lnTo>
                  <a:pt x="938478" y="488383"/>
                </a:lnTo>
                <a:lnTo>
                  <a:pt x="905911" y="516794"/>
                </a:lnTo>
                <a:lnTo>
                  <a:pt x="868661" y="542757"/>
                </a:lnTo>
                <a:lnTo>
                  <a:pt x="827110" y="566032"/>
                </a:lnTo>
                <a:lnTo>
                  <a:pt x="781640" y="586381"/>
                </a:lnTo>
                <a:lnTo>
                  <a:pt x="732634" y="603565"/>
                </a:lnTo>
                <a:lnTo>
                  <a:pt x="680473" y="617346"/>
                </a:lnTo>
                <a:lnTo>
                  <a:pt x="625539" y="627484"/>
                </a:lnTo>
                <a:lnTo>
                  <a:pt x="568214" y="633742"/>
                </a:lnTo>
                <a:lnTo>
                  <a:pt x="508881" y="635882"/>
                </a:lnTo>
                <a:lnTo>
                  <a:pt x="449536" y="633742"/>
                </a:lnTo>
                <a:lnTo>
                  <a:pt x="392202" y="627484"/>
                </a:lnTo>
                <a:lnTo>
                  <a:pt x="337259" y="617346"/>
                </a:lnTo>
                <a:lnTo>
                  <a:pt x="285091" y="603565"/>
                </a:lnTo>
                <a:lnTo>
                  <a:pt x="236079" y="586381"/>
                </a:lnTo>
                <a:lnTo>
                  <a:pt x="190605" y="566032"/>
                </a:lnTo>
                <a:lnTo>
                  <a:pt x="149050" y="542757"/>
                </a:lnTo>
                <a:lnTo>
                  <a:pt x="111797" y="516794"/>
                </a:lnTo>
                <a:lnTo>
                  <a:pt x="79228" y="488383"/>
                </a:lnTo>
                <a:lnTo>
                  <a:pt x="51724" y="457760"/>
                </a:lnTo>
                <a:lnTo>
                  <a:pt x="29667" y="425166"/>
                </a:lnTo>
                <a:lnTo>
                  <a:pt x="3423" y="355015"/>
                </a:lnTo>
                <a:lnTo>
                  <a:pt x="0" y="317936"/>
                </a:lnTo>
                <a:close/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32"/>
          <p:cNvSpPr txBox="1"/>
          <p:nvPr/>
        </p:nvSpPr>
        <p:spPr>
          <a:xfrm>
            <a:off x="8244089" y="5733176"/>
            <a:ext cx="994659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z="1100" spc="-95" dirty="0">
                <a:solidFill>
                  <a:schemeClr val="accent1"/>
                </a:solidFill>
                <a:latin typeface="Arial"/>
                <a:cs typeface="Arial"/>
              </a:rPr>
              <a:t>Withdraw </a:t>
            </a:r>
            <a:r>
              <a:rPr lang="fr-FR" sz="1100" spc="-95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spc="-80" dirty="0">
                <a:solidFill>
                  <a:schemeClr val="accent1"/>
                </a:solidFill>
                <a:latin typeface="Arial"/>
                <a:cs typeface="Arial"/>
              </a:rPr>
              <a:t>or</a:t>
            </a:r>
            <a:r>
              <a:rPr sz="1100" spc="-70" dirty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sz="1100" spc="-90" dirty="0">
                <a:solidFill>
                  <a:schemeClr val="accent1"/>
                </a:solidFill>
                <a:latin typeface="Arial"/>
                <a:cs typeface="Arial"/>
              </a:rPr>
              <a:t>Deposit</a:t>
            </a:r>
            <a:endParaRPr sz="1100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58" name="object 33"/>
          <p:cNvSpPr/>
          <p:nvPr/>
        </p:nvSpPr>
        <p:spPr>
          <a:xfrm>
            <a:off x="6941316" y="2888187"/>
            <a:ext cx="1238885" cy="1721485"/>
          </a:xfrm>
          <a:custGeom>
            <a:avLst/>
            <a:gdLst/>
            <a:ahLst/>
            <a:cxnLst/>
            <a:rect l="l" t="t" r="r" b="b"/>
            <a:pathLst>
              <a:path w="1238884" h="1721485">
                <a:moveTo>
                  <a:pt x="1238484" y="0"/>
                </a:moveTo>
                <a:lnTo>
                  <a:pt x="0" y="1721231"/>
                </a:lnTo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34"/>
          <p:cNvSpPr/>
          <p:nvPr/>
        </p:nvSpPr>
        <p:spPr>
          <a:xfrm>
            <a:off x="8153266" y="2837454"/>
            <a:ext cx="63719" cy="80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35"/>
          <p:cNvSpPr/>
          <p:nvPr/>
        </p:nvSpPr>
        <p:spPr>
          <a:xfrm>
            <a:off x="6941316" y="3537790"/>
            <a:ext cx="1270000" cy="1071880"/>
          </a:xfrm>
          <a:custGeom>
            <a:avLst/>
            <a:gdLst/>
            <a:ahLst/>
            <a:cxnLst/>
            <a:rect l="l" t="t" r="r" b="b"/>
            <a:pathLst>
              <a:path w="1270000" h="1071879">
                <a:moveTo>
                  <a:pt x="1269511" y="0"/>
                </a:moveTo>
                <a:lnTo>
                  <a:pt x="0" y="1071628"/>
                </a:lnTo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36"/>
          <p:cNvSpPr/>
          <p:nvPr/>
        </p:nvSpPr>
        <p:spPr>
          <a:xfrm>
            <a:off x="8190227" y="3498964"/>
            <a:ext cx="66152" cy="749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37"/>
          <p:cNvSpPr/>
          <p:nvPr/>
        </p:nvSpPr>
        <p:spPr>
          <a:xfrm>
            <a:off x="6973270" y="4307331"/>
            <a:ext cx="1168400" cy="272415"/>
          </a:xfrm>
          <a:custGeom>
            <a:avLst/>
            <a:gdLst/>
            <a:ahLst/>
            <a:cxnLst/>
            <a:rect l="l" t="t" r="r" b="b"/>
            <a:pathLst>
              <a:path w="1168400" h="272414">
                <a:moveTo>
                  <a:pt x="1167978" y="0"/>
                </a:moveTo>
                <a:lnTo>
                  <a:pt x="0" y="272355"/>
                </a:lnTo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38"/>
          <p:cNvSpPr/>
          <p:nvPr/>
        </p:nvSpPr>
        <p:spPr>
          <a:xfrm>
            <a:off x="8135286" y="4267400"/>
            <a:ext cx="57785" cy="80010"/>
          </a:xfrm>
          <a:custGeom>
            <a:avLst/>
            <a:gdLst/>
            <a:ahLst/>
            <a:cxnLst/>
            <a:rect l="l" t="t" r="r" b="b"/>
            <a:pathLst>
              <a:path w="57784" h="80010">
                <a:moveTo>
                  <a:pt x="0" y="0"/>
                </a:moveTo>
                <a:lnTo>
                  <a:pt x="11982" y="79934"/>
                </a:lnTo>
                <a:lnTo>
                  <a:pt x="57191" y="27995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39"/>
          <p:cNvSpPr/>
          <p:nvPr/>
        </p:nvSpPr>
        <p:spPr>
          <a:xfrm>
            <a:off x="8135286" y="4267400"/>
            <a:ext cx="57785" cy="80010"/>
          </a:xfrm>
          <a:custGeom>
            <a:avLst/>
            <a:gdLst/>
            <a:ahLst/>
            <a:cxnLst/>
            <a:rect l="l" t="t" r="r" b="b"/>
            <a:pathLst>
              <a:path w="57784" h="80010">
                <a:moveTo>
                  <a:pt x="0" y="0"/>
                </a:moveTo>
                <a:lnTo>
                  <a:pt x="11982" y="79934"/>
                </a:lnTo>
                <a:lnTo>
                  <a:pt x="57191" y="27995"/>
                </a:lnTo>
                <a:lnTo>
                  <a:pt x="0" y="0"/>
                </a:lnTo>
                <a:close/>
              </a:path>
            </a:pathLst>
          </a:custGeom>
          <a:ln w="45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40"/>
          <p:cNvSpPr/>
          <p:nvPr/>
        </p:nvSpPr>
        <p:spPr>
          <a:xfrm>
            <a:off x="6941316" y="4609419"/>
            <a:ext cx="1216660" cy="405130"/>
          </a:xfrm>
          <a:custGeom>
            <a:avLst/>
            <a:gdLst/>
            <a:ahLst/>
            <a:cxnLst/>
            <a:rect l="l" t="t" r="r" b="b"/>
            <a:pathLst>
              <a:path w="1216659" h="405129">
                <a:moveTo>
                  <a:pt x="1216545" y="404663"/>
                </a:moveTo>
                <a:lnTo>
                  <a:pt x="0" y="0"/>
                </a:lnTo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41"/>
          <p:cNvSpPr/>
          <p:nvPr/>
        </p:nvSpPr>
        <p:spPr>
          <a:xfrm>
            <a:off x="8149468" y="4974802"/>
            <a:ext cx="59055" cy="78740"/>
          </a:xfrm>
          <a:custGeom>
            <a:avLst/>
            <a:gdLst/>
            <a:ahLst/>
            <a:cxnLst/>
            <a:rect l="l" t="t" r="r" b="b"/>
            <a:pathLst>
              <a:path w="59054" h="78739">
                <a:moveTo>
                  <a:pt x="16787" y="0"/>
                </a:moveTo>
                <a:lnTo>
                  <a:pt x="0" y="78632"/>
                </a:lnTo>
                <a:lnTo>
                  <a:pt x="58754" y="56062"/>
                </a:lnTo>
                <a:lnTo>
                  <a:pt x="16787" y="0"/>
                </a:lnTo>
                <a:close/>
              </a:path>
            </a:pathLst>
          </a:custGeom>
          <a:ln w="45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42"/>
          <p:cNvSpPr/>
          <p:nvPr/>
        </p:nvSpPr>
        <p:spPr>
          <a:xfrm>
            <a:off x="6941316" y="4609419"/>
            <a:ext cx="1239520" cy="1281430"/>
          </a:xfrm>
          <a:custGeom>
            <a:avLst/>
            <a:gdLst/>
            <a:ahLst/>
            <a:cxnLst/>
            <a:rect l="l" t="t" r="r" b="b"/>
            <a:pathLst>
              <a:path w="1239520" h="1281429">
                <a:moveTo>
                  <a:pt x="1239410" y="1280998"/>
                </a:moveTo>
                <a:lnTo>
                  <a:pt x="0" y="0"/>
                </a:lnTo>
              </a:path>
            </a:pathLst>
          </a:custGeom>
          <a:ln w="190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43"/>
          <p:cNvSpPr/>
          <p:nvPr/>
        </p:nvSpPr>
        <p:spPr>
          <a:xfrm>
            <a:off x="8157590" y="5856710"/>
            <a:ext cx="65607" cy="775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Ellipse 68"/>
          <p:cNvSpPr/>
          <p:nvPr/>
        </p:nvSpPr>
        <p:spPr>
          <a:xfrm>
            <a:off x="6511825" y="3755291"/>
            <a:ext cx="176994" cy="210379"/>
          </a:xfrm>
          <a:prstGeom prst="ellipse">
            <a:avLst/>
          </a:prstGeom>
          <a:ln w="127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338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</a:t>
            </a:r>
            <a:r>
              <a:rPr lang="fr-FR" dirty="0" err="1"/>
              <a:t>Compenents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sp>
        <p:nvSpPr>
          <p:cNvPr id="5" name="object 6"/>
          <p:cNvSpPr/>
          <p:nvPr/>
        </p:nvSpPr>
        <p:spPr>
          <a:xfrm>
            <a:off x="1474828" y="1125563"/>
            <a:ext cx="3702172" cy="33637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/>
          <p:cNvSpPr txBox="1"/>
          <p:nvPr/>
        </p:nvSpPr>
        <p:spPr>
          <a:xfrm>
            <a:off x="2211767" y="4464520"/>
            <a:ext cx="20548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0" dirty="0">
                <a:solidFill>
                  <a:schemeClr val="accent1"/>
                </a:solidFill>
                <a:latin typeface="Verdana"/>
                <a:cs typeface="Verdana"/>
              </a:rPr>
              <a:t>General</a:t>
            </a:r>
            <a:r>
              <a:rPr sz="1800" b="1" spc="-180" dirty="0">
                <a:solidFill>
                  <a:schemeClr val="accent1"/>
                </a:solidFill>
                <a:latin typeface="Verdana"/>
                <a:cs typeface="Verdana"/>
              </a:rPr>
              <a:t> </a:t>
            </a:r>
            <a:r>
              <a:rPr sz="1800" b="1" spc="-15" dirty="0">
                <a:solidFill>
                  <a:schemeClr val="accent1"/>
                </a:solidFill>
                <a:latin typeface="Verdana"/>
                <a:cs typeface="Verdana"/>
              </a:rPr>
              <a:t>Overview</a:t>
            </a:r>
            <a:endParaRPr sz="1800" b="1" dirty="0">
              <a:solidFill>
                <a:schemeClr val="accent1"/>
              </a:solidFill>
              <a:latin typeface="Verdana"/>
              <a:cs typeface="Verdana"/>
            </a:endParaRPr>
          </a:p>
        </p:txBody>
      </p:sp>
      <p:sp>
        <p:nvSpPr>
          <p:cNvPr id="7" name="object 8"/>
          <p:cNvSpPr/>
          <p:nvPr/>
        </p:nvSpPr>
        <p:spPr>
          <a:xfrm>
            <a:off x="5433875" y="765138"/>
            <a:ext cx="3775439" cy="22760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/>
          <p:cNvSpPr txBox="1"/>
          <p:nvPr/>
        </p:nvSpPr>
        <p:spPr>
          <a:xfrm>
            <a:off x="6801141" y="3099905"/>
            <a:ext cx="115268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14" dirty="0">
                <a:solidFill>
                  <a:schemeClr val="accent1"/>
                </a:solidFill>
                <a:latin typeface="Verdana"/>
                <a:cs typeface="Verdana"/>
              </a:rPr>
              <a:t>EJB</a:t>
            </a:r>
            <a:r>
              <a:rPr sz="1800" b="1" spc="-200" dirty="0">
                <a:solidFill>
                  <a:schemeClr val="accent1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chemeClr val="accent1"/>
                </a:solidFill>
                <a:latin typeface="Verdana"/>
                <a:cs typeface="Verdana"/>
              </a:rPr>
              <a:t>View</a:t>
            </a:r>
          </a:p>
        </p:txBody>
      </p:sp>
      <p:sp>
        <p:nvSpPr>
          <p:cNvPr id="9" name="object 10"/>
          <p:cNvSpPr/>
          <p:nvPr/>
        </p:nvSpPr>
        <p:spPr>
          <a:xfrm>
            <a:off x="5104040" y="3482938"/>
            <a:ext cx="4105275" cy="28797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 txBox="1"/>
          <p:nvPr/>
        </p:nvSpPr>
        <p:spPr>
          <a:xfrm>
            <a:off x="6415315" y="6292997"/>
            <a:ext cx="229325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30" dirty="0">
                <a:solidFill>
                  <a:schemeClr val="accent1"/>
                </a:solidFill>
                <a:latin typeface="Verdana"/>
                <a:cs typeface="Verdana"/>
              </a:rPr>
              <a:t>Web</a:t>
            </a:r>
            <a:r>
              <a:rPr sz="1800" b="1" spc="-160" dirty="0">
                <a:solidFill>
                  <a:schemeClr val="accent1"/>
                </a:solidFill>
                <a:latin typeface="Verdana"/>
                <a:cs typeface="Verdana"/>
              </a:rPr>
              <a:t> </a:t>
            </a:r>
            <a:r>
              <a:rPr sz="1800" b="1" spc="5" dirty="0">
                <a:solidFill>
                  <a:schemeClr val="accent1"/>
                </a:solidFill>
                <a:latin typeface="Verdana"/>
                <a:cs typeface="Verdana"/>
              </a:rPr>
              <a:t>components</a:t>
            </a:r>
            <a:endParaRPr sz="1800" b="1" dirty="0">
              <a:solidFill>
                <a:schemeClr val="accent1"/>
              </a:solidFill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5478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52652" y="802201"/>
            <a:ext cx="5526116" cy="17242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Critical Use Cases: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TC1: Generate Report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TC2: Transfer Funds</a:t>
            </a:r>
          </a:p>
          <a:p>
            <a:pPr>
              <a:lnSpc>
                <a:spcPct val="100000"/>
              </a:lnSpc>
            </a:pPr>
            <a:r>
              <a:rPr lang="en-US" dirty="0"/>
              <a:t>Load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graphicFrame>
        <p:nvGraphicFramePr>
          <p:cNvPr id="5" name="object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415935"/>
              </p:ext>
            </p:extLst>
          </p:nvPr>
        </p:nvGraphicFramePr>
        <p:xfrm>
          <a:off x="1668084" y="2912221"/>
          <a:ext cx="9103179" cy="224624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56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62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77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19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5951">
                <a:tc rowSpan="2">
                  <a:txBody>
                    <a:bodyPr/>
                    <a:lstStyle/>
                    <a:p>
                      <a:pPr marL="13271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kern="1200" spc="-5" dirty="0">
                          <a:latin typeface="Fira Sans" panose="020B0503050000020004"/>
                        </a:rPr>
                        <a:t>TC #</a:t>
                      </a:r>
                      <a:endParaRPr sz="2000" b="1" kern="1200" spc="-5" dirty="0">
                        <a:solidFill>
                          <a:schemeClr val="bg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90805" marB="0" anchor="ctr"/>
                </a:tc>
                <a:tc rowSpan="2">
                  <a:txBody>
                    <a:bodyPr/>
                    <a:lstStyle/>
                    <a:p>
                      <a:pPr marL="13271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000" kern="1200" spc="-5" dirty="0">
                          <a:latin typeface="Fira Sans" panose="020B0503050000020004"/>
                        </a:rPr>
                        <a:t>TC Name</a:t>
                      </a:r>
                      <a:endParaRPr sz="2000" b="1" kern="1200" spc="-5" dirty="0">
                        <a:solidFill>
                          <a:schemeClr val="bg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90805" marB="0" anchor="ctr"/>
                </a:tc>
                <a:tc gridSpan="2">
                  <a:txBody>
                    <a:bodyPr/>
                    <a:lstStyle/>
                    <a:p>
                      <a:pPr marL="0" marR="584835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7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pc="-5" dirty="0">
                          <a:latin typeface="Fira Sans" panose="020B0503050000020004"/>
                        </a:rPr>
                        <a:t>A</a:t>
                      </a:r>
                      <a:r>
                        <a:rPr lang="en-US" sz="2000" spc="-10" dirty="0">
                          <a:latin typeface="Fira Sans" panose="020B0503050000020004"/>
                        </a:rPr>
                        <a:t>v</a:t>
                      </a:r>
                      <a:r>
                        <a:rPr lang="en-US" sz="2000" spc="-5" dirty="0">
                          <a:latin typeface="Fira Sans" panose="020B0503050000020004"/>
                        </a:rPr>
                        <a:t>er</a:t>
                      </a:r>
                      <a:r>
                        <a:rPr lang="en-US" sz="2000" dirty="0">
                          <a:latin typeface="Fira Sans" panose="020B0503050000020004"/>
                        </a:rPr>
                        <a:t>age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9080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6515" algn="ctr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2000" spc="-10" dirty="0">
                          <a:latin typeface="Fira Sans" panose="020B0503050000020004"/>
                        </a:rPr>
                        <a:t>Peak</a:t>
                      </a:r>
                      <a:endParaRPr sz="2000" b="1" dirty="0">
                        <a:solidFill>
                          <a:schemeClr val="bg1"/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90805" marB="0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386">
                <a:tc vMerge="1">
                  <a:txBody>
                    <a:bodyPr/>
                    <a:lstStyle/>
                    <a:p>
                      <a:pPr marL="13271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2000" kern="12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2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marL="132715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2000" kern="1200" spc="-5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222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132715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sz="2000" kern="1200" spc="-5" dirty="0">
                          <a:latin typeface="Fira Sans" panose="020B0503050000020004"/>
                        </a:rPr>
                        <a:t># Users</a:t>
                      </a:r>
                      <a:endParaRPr sz="2000" b="1" kern="1200" spc="-5" dirty="0">
                        <a:solidFill>
                          <a:schemeClr val="bg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2540" marB="0" anchor="b"/>
                </a:tc>
                <a:tc>
                  <a:txBody>
                    <a:bodyPr/>
                    <a:lstStyle/>
                    <a:p>
                      <a:pPr marL="132715" marR="132080" indent="-230504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kern="1200" spc="-5" dirty="0">
                          <a:latin typeface="Fira Sans" panose="020B0503050000020004"/>
                        </a:rPr>
                        <a:t># Tx /  Hr</a:t>
                      </a:r>
                      <a:endParaRPr sz="2000" b="1" kern="1200" spc="-5" dirty="0">
                        <a:solidFill>
                          <a:schemeClr val="bg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114300" marB="0" anchor="b"/>
                </a:tc>
                <a:tc>
                  <a:txBody>
                    <a:bodyPr/>
                    <a:lstStyle/>
                    <a:p>
                      <a:pPr marL="132715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sz="2000" kern="1200" spc="-5" dirty="0">
                          <a:latin typeface="Fira Sans" panose="020B0503050000020004"/>
                        </a:rPr>
                        <a:t># Users</a:t>
                      </a:r>
                      <a:endParaRPr sz="2000" b="1" kern="1200" spc="-5" dirty="0">
                        <a:solidFill>
                          <a:schemeClr val="bg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2540" marB="0" anchor="b"/>
                </a:tc>
                <a:tc>
                  <a:txBody>
                    <a:bodyPr/>
                    <a:lstStyle/>
                    <a:p>
                      <a:pPr marL="132715" marR="169545" indent="-230504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kern="1200" spc="-5" dirty="0">
                          <a:latin typeface="Fira Sans" panose="020B0503050000020004"/>
                        </a:rPr>
                        <a:t># Tx /  Hr</a:t>
                      </a:r>
                      <a:endParaRPr sz="2000" b="1" kern="1200" spc="-5" dirty="0">
                        <a:solidFill>
                          <a:schemeClr val="bg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1143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523"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1</a:t>
                      </a:r>
                      <a:endParaRPr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6350" marB="0" anchor="b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</a:pPr>
                      <a:r>
                        <a:rPr sz="20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Generate</a:t>
                      </a:r>
                      <a:r>
                        <a:rPr sz="2000" spc="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 </a:t>
                      </a:r>
                      <a:r>
                        <a:rPr sz="2000" spc="-1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Report</a:t>
                      </a:r>
                      <a:endParaRPr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6350" marB="0" anchor="b"/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100</a:t>
                      </a:r>
                      <a:endParaRPr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6350" marB="0" anchor="b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1000</a:t>
                      </a:r>
                      <a:endParaRPr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6350" marB="0" anchor="b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270</a:t>
                      </a:r>
                      <a:endParaRPr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6350" marB="0" anchor="b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2700</a:t>
                      </a:r>
                      <a:endParaRPr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635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87">
                <a:tc>
                  <a:txBody>
                    <a:bodyPr/>
                    <a:lstStyle/>
                    <a:p>
                      <a:pPr marL="126364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2</a:t>
                      </a:r>
                      <a:endParaRPr sz="200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209550" marB="0" anchor="b"/>
                </a:tc>
                <a:tc>
                  <a:txBody>
                    <a:bodyPr/>
                    <a:lstStyle/>
                    <a:p>
                      <a:pPr marL="213995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0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Transfer</a:t>
                      </a:r>
                      <a:r>
                        <a:rPr sz="2000" spc="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 </a:t>
                      </a:r>
                      <a:r>
                        <a:rPr sz="2000" spc="-5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Funds</a:t>
                      </a:r>
                      <a:endParaRPr sz="200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209550" marB="0" anchor="b"/>
                </a:tc>
                <a:tc>
                  <a:txBody>
                    <a:bodyPr/>
                    <a:lstStyle/>
                    <a:p>
                      <a:pPr marL="13271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200</a:t>
                      </a:r>
                      <a:endParaRPr sz="200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209550" marB="0" anchor="b"/>
                </a:tc>
                <a:tc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2000</a:t>
                      </a:r>
                      <a:endParaRPr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209550" marB="0" anchor="b"/>
                </a:tc>
                <a:tc>
                  <a:txBody>
                    <a:bodyPr/>
                    <a:lstStyle/>
                    <a:p>
                      <a:pPr marL="1714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620</a:t>
                      </a:r>
                      <a:endParaRPr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209550" marB="0" anchor="b"/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  <a:spcBef>
                          <a:spcPts val="1650"/>
                        </a:spcBef>
                      </a:pPr>
                      <a:r>
                        <a:rPr sz="20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6200</a:t>
                      </a:r>
                      <a:endParaRPr sz="20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20955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ZoneTexte 5"/>
          <p:cNvSpPr txBox="1"/>
          <p:nvPr/>
        </p:nvSpPr>
        <p:spPr>
          <a:xfrm>
            <a:off x="481268" y="5509460"/>
            <a:ext cx="8015618" cy="653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>
              <a:lnSpc>
                <a:spcPct val="150000"/>
              </a:lnSpc>
              <a:spcBef>
                <a:spcPts val="1000"/>
              </a:spcBef>
              <a:buFontTx/>
              <a:buBlip>
                <a:blip r:embed="rId2"/>
              </a:buBlip>
              <a:defRPr sz="2800">
                <a:latin typeface="Fira Sans" panose="020B0503050000020004" pitchFamily="34" charset="0"/>
              </a:defRPr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>
                <a:latin typeface="Fira Sans" panose="020B05030500000200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>
                <a:latin typeface="Fira Sans" panose="020B05030500000200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latin typeface="Fira Sans" panose="020B05030500000200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>
                <a:latin typeface="Fira Sans" panose="020B05030500000200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Expected Response Time: Below 2 seconds</a:t>
            </a:r>
          </a:p>
        </p:txBody>
      </p:sp>
    </p:spTree>
    <p:extLst>
      <p:ext uri="{BB962C8B-B14F-4D97-AF65-F5344CB8AC3E}">
        <p14:creationId xmlns:p14="http://schemas.microsoft.com/office/powerpoint/2010/main" val="161605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Agenda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974754" y="484280"/>
            <a:ext cx="6776543" cy="5931034"/>
          </a:xfrm>
        </p:spPr>
        <p:txBody>
          <a:bodyPr>
            <a:no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US" sz="2600" dirty="0">
                <a:latin typeface="Fira Sans" panose="020B0503050000020004"/>
                <a:cs typeface="Verdana"/>
              </a:rPr>
              <a:t>APEP</a:t>
            </a:r>
            <a:r>
              <a:rPr lang="en-US" sz="2600" spc="-10" dirty="0">
                <a:latin typeface="Fira Sans" panose="020B0503050000020004"/>
                <a:cs typeface="Verdana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Overview</a:t>
            </a:r>
          </a:p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US" sz="2600" dirty="0">
                <a:latin typeface="Fira Sans" panose="020B0503050000020004"/>
                <a:cs typeface="Verdana"/>
              </a:rPr>
              <a:t>APEP – </a:t>
            </a:r>
            <a:r>
              <a:rPr lang="en-US" sz="2600" spc="-5" dirty="0">
                <a:latin typeface="Fira Sans" panose="020B0503050000020004"/>
                <a:cs typeface="Verdana"/>
              </a:rPr>
              <a:t>Requirements specification</a:t>
            </a:r>
          </a:p>
          <a:p>
            <a:pPr marL="12700" marR="709295">
              <a:lnSpc>
                <a:spcPct val="200000"/>
              </a:lnSpc>
              <a:spcBef>
                <a:spcPts val="5"/>
              </a:spcBef>
            </a:pPr>
            <a:r>
              <a:rPr lang="en-US" sz="2600" dirty="0">
                <a:latin typeface="Fira Sans" panose="020B0503050000020004"/>
                <a:cs typeface="Verdana"/>
              </a:rPr>
              <a:t>APEP – Planning &amp; </a:t>
            </a:r>
            <a:r>
              <a:rPr lang="en-US" sz="2600" spc="-5" dirty="0">
                <a:latin typeface="Fira Sans" panose="020B0503050000020004"/>
                <a:cs typeface="Verdana"/>
              </a:rPr>
              <a:t>Design</a:t>
            </a:r>
          </a:p>
          <a:p>
            <a:pPr marL="12700" marR="709295">
              <a:lnSpc>
                <a:spcPct val="200000"/>
              </a:lnSpc>
              <a:spcBef>
                <a:spcPts val="5"/>
              </a:spcBef>
            </a:pPr>
            <a:r>
              <a:rPr lang="en-US" sz="2600" dirty="0">
                <a:latin typeface="Fira Sans" panose="020B0503050000020004"/>
                <a:cs typeface="Verdana"/>
              </a:rPr>
              <a:t>APEP – </a:t>
            </a:r>
            <a:r>
              <a:rPr lang="en-US" sz="2600" spc="-5" dirty="0">
                <a:latin typeface="Fira Sans" panose="020B0503050000020004"/>
                <a:cs typeface="Verdana"/>
              </a:rPr>
              <a:t>Implementation </a:t>
            </a:r>
          </a:p>
          <a:p>
            <a:pPr marL="12700" marR="709295">
              <a:lnSpc>
                <a:spcPct val="200000"/>
              </a:lnSpc>
              <a:spcBef>
                <a:spcPts val="5"/>
              </a:spcBef>
            </a:pPr>
            <a:r>
              <a:rPr lang="en-US" sz="2600" dirty="0">
                <a:latin typeface="Fira Sans" panose="020B0503050000020004"/>
                <a:cs typeface="Verdana"/>
              </a:rPr>
              <a:t>APEP – </a:t>
            </a:r>
            <a:r>
              <a:rPr lang="en-US" sz="2600" spc="-5" dirty="0">
                <a:latin typeface="Fira Sans" panose="020B0503050000020004"/>
                <a:cs typeface="Verdana"/>
              </a:rPr>
              <a:t>Execution </a:t>
            </a:r>
            <a:r>
              <a:rPr lang="en-US" sz="2600" dirty="0">
                <a:latin typeface="Fira Sans" panose="020B0503050000020004"/>
                <a:cs typeface="Verdana"/>
              </a:rPr>
              <a:t>&amp;</a:t>
            </a:r>
            <a:r>
              <a:rPr lang="en-US" sz="2600" spc="-45" dirty="0">
                <a:latin typeface="Fira Sans" panose="020B0503050000020004"/>
                <a:cs typeface="Verdana"/>
              </a:rPr>
              <a:t> </a:t>
            </a:r>
            <a:r>
              <a:rPr lang="en-US" sz="2600" dirty="0">
                <a:latin typeface="Fira Sans" panose="020B0503050000020004"/>
                <a:cs typeface="Verdana"/>
              </a:rPr>
              <a:t>Analysis</a:t>
            </a:r>
          </a:p>
          <a:p>
            <a:pPr marL="12700" marR="709295">
              <a:lnSpc>
                <a:spcPct val="200000"/>
              </a:lnSpc>
              <a:spcBef>
                <a:spcPts val="5"/>
              </a:spcBef>
            </a:pPr>
            <a:r>
              <a:rPr lang="en-US" sz="2600" dirty="0">
                <a:latin typeface="Fira Sans" panose="020B0503050000020004"/>
                <a:cs typeface="Verdana"/>
              </a:rPr>
              <a:t>APEP -</a:t>
            </a:r>
            <a:r>
              <a:rPr lang="en-US" sz="2600" spc="-15" dirty="0">
                <a:latin typeface="Fira Sans" panose="020B0503050000020004"/>
                <a:cs typeface="Verdana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Reporting</a:t>
            </a:r>
            <a:endParaRPr lang="en-US" sz="2600" dirty="0">
              <a:latin typeface="Fira Sans" panose="020B0503050000020004"/>
              <a:cs typeface="Verdan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32214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...Performance Requirements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51052" y="768125"/>
            <a:ext cx="2579234" cy="610732"/>
          </a:xfrm>
        </p:spPr>
        <p:txBody>
          <a:bodyPr>
            <a:normAutofit/>
          </a:bodyPr>
          <a:lstStyle/>
          <a:p>
            <a:r>
              <a:rPr lang="en-US" dirty="0"/>
              <a:t>TC Workflows: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graphicFrame>
        <p:nvGraphicFramePr>
          <p:cNvPr id="5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298684"/>
              </p:ext>
            </p:extLst>
          </p:nvPr>
        </p:nvGraphicFramePr>
        <p:xfrm>
          <a:off x="673100" y="1446330"/>
          <a:ext cx="10172700" cy="4643545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5086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091">
                <a:tc>
                  <a:txBody>
                    <a:bodyPr/>
                    <a:lstStyle/>
                    <a:p>
                      <a:pPr marL="83058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latin typeface="Fira Sans" panose="020B0503050000020004"/>
                        </a:rPr>
                        <a:t>T</a:t>
                      </a:r>
                      <a:r>
                        <a:rPr sz="1800" spc="-5" dirty="0">
                          <a:latin typeface="Fira Sans" panose="020B0503050000020004"/>
                        </a:rPr>
                        <a:t>C1: </a:t>
                      </a:r>
                      <a:r>
                        <a:rPr sz="1800" dirty="0">
                          <a:latin typeface="Fira Sans" panose="020B0503050000020004"/>
                        </a:rPr>
                        <a:t>Generate</a:t>
                      </a:r>
                      <a:r>
                        <a:rPr sz="1800" spc="-130" dirty="0">
                          <a:latin typeface="Fira Sans" panose="020B0503050000020004"/>
                        </a:rPr>
                        <a:t> </a:t>
                      </a:r>
                      <a:r>
                        <a:rPr sz="1800" spc="-5" dirty="0">
                          <a:latin typeface="Fira Sans" panose="020B0503050000020004"/>
                        </a:rPr>
                        <a:t>report</a:t>
                      </a:r>
                      <a:endParaRPr sz="1800" dirty="0">
                        <a:latin typeface="Fira Sans" panose="020B0503050000020004"/>
                        <a:cs typeface="Arial"/>
                      </a:endParaRPr>
                    </a:p>
                  </a:txBody>
                  <a:tcPr marL="0" marR="0" marT="101600" marB="0"/>
                </a:tc>
                <a:tc>
                  <a:txBody>
                    <a:bodyPr/>
                    <a:lstStyle/>
                    <a:p>
                      <a:pPr marL="854710">
                        <a:lnSpc>
                          <a:spcPct val="100000"/>
                        </a:lnSpc>
                        <a:spcBef>
                          <a:spcPts val="800"/>
                        </a:spcBef>
                      </a:pPr>
                      <a:r>
                        <a:rPr sz="1800" dirty="0">
                          <a:latin typeface="Fira Sans" panose="020B0503050000020004"/>
                        </a:rPr>
                        <a:t>T</a:t>
                      </a:r>
                      <a:r>
                        <a:rPr sz="1800" spc="-229" dirty="0">
                          <a:latin typeface="Fira Sans" panose="020B0503050000020004"/>
                        </a:rPr>
                        <a:t> </a:t>
                      </a:r>
                      <a:r>
                        <a:rPr sz="1800" dirty="0">
                          <a:latin typeface="Fira Sans" panose="020B0503050000020004"/>
                        </a:rPr>
                        <a:t>C</a:t>
                      </a:r>
                      <a:r>
                        <a:rPr sz="1800" spc="-190" dirty="0">
                          <a:latin typeface="Fira Sans" panose="020B0503050000020004"/>
                        </a:rPr>
                        <a:t> </a:t>
                      </a:r>
                      <a:r>
                        <a:rPr sz="1800" dirty="0">
                          <a:latin typeface="Fira Sans" panose="020B0503050000020004"/>
                        </a:rPr>
                        <a:t>2</a:t>
                      </a:r>
                      <a:r>
                        <a:rPr sz="1800" spc="-235" dirty="0">
                          <a:latin typeface="Fira Sans" panose="020B0503050000020004"/>
                        </a:rPr>
                        <a:t> </a:t>
                      </a:r>
                      <a:r>
                        <a:rPr sz="1800" dirty="0">
                          <a:latin typeface="Fira Sans" panose="020B0503050000020004"/>
                        </a:rPr>
                        <a:t>:</a:t>
                      </a:r>
                      <a:r>
                        <a:rPr sz="1800" spc="175" dirty="0">
                          <a:latin typeface="Fira Sans" panose="020B0503050000020004"/>
                        </a:rPr>
                        <a:t> </a:t>
                      </a:r>
                      <a:r>
                        <a:rPr sz="1800" dirty="0">
                          <a:latin typeface="Fira Sans" panose="020B0503050000020004"/>
                        </a:rPr>
                        <a:t>T</a:t>
                      </a:r>
                      <a:r>
                        <a:rPr sz="1800" spc="-225" dirty="0">
                          <a:latin typeface="Fira Sans" panose="020B0503050000020004"/>
                        </a:rPr>
                        <a:t> </a:t>
                      </a:r>
                      <a:r>
                        <a:rPr sz="1800" dirty="0">
                          <a:latin typeface="Fira Sans" panose="020B0503050000020004"/>
                        </a:rPr>
                        <a:t>ransfer</a:t>
                      </a:r>
                      <a:r>
                        <a:rPr sz="1800" spc="-35" dirty="0">
                          <a:latin typeface="Fira Sans" panose="020B0503050000020004"/>
                        </a:rPr>
                        <a:t> </a:t>
                      </a:r>
                      <a:r>
                        <a:rPr sz="1800" spc="-10" dirty="0">
                          <a:latin typeface="Fira Sans" panose="020B0503050000020004"/>
                        </a:rPr>
                        <a:t>Funds</a:t>
                      </a:r>
                      <a:endParaRPr sz="1800" dirty="0">
                        <a:latin typeface="Fira Sans" panose="020B0503050000020004"/>
                        <a:cs typeface="Arial"/>
                      </a:endParaRPr>
                    </a:p>
                  </a:txBody>
                  <a:tcPr marL="0" marR="0" marT="10160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8454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spc="-5" dirty="0">
                          <a:latin typeface="Fira Sans" panose="020B0503050000020004"/>
                        </a:rPr>
                        <a:t>Login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5049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spc="-5" dirty="0">
                          <a:latin typeface="Fira Sans" panose="020B0503050000020004"/>
                        </a:rPr>
                        <a:t>Begin </a:t>
                      </a:r>
                      <a:r>
                        <a:rPr sz="1400" b="1" spc="-10" dirty="0">
                          <a:latin typeface="Fira Sans" panose="020B0503050000020004"/>
                        </a:rPr>
                        <a:t>Transaction</a:t>
                      </a:r>
                      <a:endParaRPr sz="1400" b="1" dirty="0">
                        <a:latin typeface="Fira Sans" panose="020B05030500000200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 dirty="0">
                        <a:latin typeface="Fira Sans" panose="020B0503050000020004"/>
                      </a:endParaRPr>
                    </a:p>
                    <a:p>
                      <a:pPr marL="1094105" indent="-353060">
                        <a:lnSpc>
                          <a:spcPct val="100000"/>
                        </a:lnSpc>
                        <a:buClr>
                          <a:schemeClr val="accent1"/>
                        </a:buClr>
                        <a:buSzPct val="150000"/>
                        <a:buFont typeface="Wingdings"/>
                        <a:buChar char=""/>
                        <a:tabLst>
                          <a:tab pos="1094105" algn="l"/>
                          <a:tab pos="1094740" algn="l"/>
                          <a:tab pos="2647950" algn="l"/>
                        </a:tabLst>
                      </a:pPr>
                      <a:r>
                        <a:rPr sz="1400" spc="-5" dirty="0">
                          <a:latin typeface="Fira Sans" panose="020B0503050000020004"/>
                        </a:rPr>
                        <a:t>Click </a:t>
                      </a:r>
                      <a:r>
                        <a:rPr sz="1400" dirty="0">
                          <a:latin typeface="Fira Sans" panose="020B0503050000020004"/>
                        </a:rPr>
                        <a:t>on</a:t>
                      </a:r>
                      <a:r>
                        <a:rPr sz="1400" spc="-20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“ </a:t>
                      </a:r>
                      <a:r>
                        <a:rPr sz="1400" spc="190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Reporting	“</a:t>
                      </a:r>
                      <a:r>
                        <a:rPr sz="1400" spc="120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link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094105" indent="-353060">
                        <a:lnSpc>
                          <a:spcPct val="100000"/>
                        </a:lnSpc>
                        <a:spcBef>
                          <a:spcPts val="1125"/>
                        </a:spcBef>
                        <a:buClr>
                          <a:schemeClr val="accent1"/>
                        </a:buClr>
                        <a:buSzPct val="150000"/>
                        <a:buFont typeface="Wingdings"/>
                        <a:buChar char=""/>
                        <a:tabLst>
                          <a:tab pos="1094105" algn="l"/>
                          <a:tab pos="1094740" algn="l"/>
                        </a:tabLst>
                      </a:pPr>
                      <a:r>
                        <a:rPr sz="1400" dirty="0">
                          <a:latin typeface="Fira Sans" panose="020B0503050000020004"/>
                        </a:rPr>
                        <a:t>Choose</a:t>
                      </a:r>
                      <a:r>
                        <a:rPr sz="1400" spc="-110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Account</a:t>
                      </a:r>
                    </a:p>
                    <a:p>
                      <a:pPr marL="1090295">
                        <a:lnSpc>
                          <a:spcPct val="100000"/>
                        </a:lnSpc>
                        <a:spcBef>
                          <a:spcPts val="560"/>
                        </a:spcBef>
                        <a:tabLst>
                          <a:tab pos="1916430" algn="l"/>
                        </a:tabLst>
                      </a:pPr>
                      <a:r>
                        <a:rPr sz="1400" spc="-5" dirty="0">
                          <a:latin typeface="Fira Sans" panose="020B0503050000020004"/>
                        </a:rPr>
                        <a:t>And</a:t>
                      </a:r>
                      <a:r>
                        <a:rPr sz="1400" spc="-10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Click	</a:t>
                      </a:r>
                      <a:r>
                        <a:rPr sz="1400" dirty="0">
                          <a:latin typeface="Fira Sans" panose="020B0503050000020004"/>
                        </a:rPr>
                        <a:t>the </a:t>
                      </a:r>
                      <a:r>
                        <a:rPr sz="1400" spc="5" dirty="0">
                          <a:latin typeface="Fira Sans" panose="020B0503050000020004"/>
                        </a:rPr>
                        <a:t>“account </a:t>
                      </a:r>
                      <a:r>
                        <a:rPr sz="1400" dirty="0">
                          <a:latin typeface="Fira Sans" panose="020B0503050000020004"/>
                        </a:rPr>
                        <a:t>”</a:t>
                      </a:r>
                      <a:r>
                        <a:rPr sz="1400" spc="85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link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094105" indent="-353060">
                        <a:lnSpc>
                          <a:spcPct val="100000"/>
                        </a:lnSpc>
                        <a:spcBef>
                          <a:spcPts val="1135"/>
                        </a:spcBef>
                        <a:buClr>
                          <a:schemeClr val="accent1"/>
                        </a:buClr>
                        <a:buSzPct val="150000"/>
                        <a:buFont typeface="Wingdings"/>
                        <a:buChar char=""/>
                        <a:tabLst>
                          <a:tab pos="1094105" algn="l"/>
                          <a:tab pos="1094740" algn="l"/>
                        </a:tabLst>
                      </a:pPr>
                      <a:r>
                        <a:rPr sz="1400" dirty="0">
                          <a:latin typeface="Fira Sans" panose="020B0503050000020004"/>
                        </a:rPr>
                        <a:t>Update</a:t>
                      </a:r>
                      <a:r>
                        <a:rPr sz="1400" spc="-35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details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360805" lvl="1" indent="-299085">
                        <a:lnSpc>
                          <a:spcPct val="100000"/>
                        </a:lnSpc>
                        <a:spcBef>
                          <a:spcPts val="560"/>
                        </a:spcBef>
                        <a:buClr>
                          <a:schemeClr val="accent1"/>
                        </a:buClr>
                        <a:buFont typeface="Wingdings"/>
                        <a:buChar char=""/>
                        <a:tabLst>
                          <a:tab pos="1360805" algn="l"/>
                          <a:tab pos="1361440" algn="l"/>
                          <a:tab pos="2635250" algn="l"/>
                        </a:tabLst>
                      </a:pPr>
                      <a:r>
                        <a:rPr sz="1400" spc="-5" dirty="0">
                          <a:latin typeface="Fira Sans" panose="020B0503050000020004"/>
                        </a:rPr>
                        <a:t>Select</a:t>
                      </a:r>
                      <a:r>
                        <a:rPr sz="1400" spc="5" dirty="0">
                          <a:latin typeface="Fira Sans" panose="020B0503050000020004"/>
                        </a:rPr>
                        <a:t> </a:t>
                      </a:r>
                      <a:r>
                        <a:rPr sz="1400" spc="-10" dirty="0">
                          <a:latin typeface="Fira Sans" panose="020B0503050000020004"/>
                        </a:rPr>
                        <a:t>view:</a:t>
                      </a:r>
                      <a:r>
                        <a:rPr sz="1400" spc="40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all	transactions,</a:t>
                      </a:r>
                      <a:r>
                        <a:rPr lang="en-US" sz="1400" spc="-5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Credits or</a:t>
                      </a:r>
                      <a:r>
                        <a:rPr sz="1400" spc="-55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debits.</a:t>
                      </a:r>
                    </a:p>
                    <a:p>
                      <a:pPr marL="1404620" lvl="1" indent="-342900">
                        <a:lnSpc>
                          <a:spcPct val="100000"/>
                        </a:lnSpc>
                        <a:spcBef>
                          <a:spcPts val="56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tabLst>
                          <a:tab pos="1360805" algn="l"/>
                          <a:tab pos="1361440" algn="l"/>
                        </a:tabLst>
                      </a:pPr>
                      <a:r>
                        <a:rPr sz="1400" spc="-5" dirty="0">
                          <a:latin typeface="Fira Sans" panose="020B0503050000020004"/>
                        </a:rPr>
                        <a:t>Select sorting</a:t>
                      </a:r>
                      <a:r>
                        <a:rPr sz="1400" spc="300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preferences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404620" lvl="1" indent="-342900">
                        <a:lnSpc>
                          <a:spcPct val="100000"/>
                        </a:lnSpc>
                        <a:spcBef>
                          <a:spcPts val="545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tabLst>
                          <a:tab pos="1360805" algn="l"/>
                          <a:tab pos="1361440" algn="l"/>
                        </a:tabLst>
                      </a:pPr>
                      <a:r>
                        <a:rPr sz="1400" spc="-5" dirty="0">
                          <a:latin typeface="Fira Sans" panose="020B0503050000020004"/>
                        </a:rPr>
                        <a:t>Select date</a:t>
                      </a:r>
                      <a:r>
                        <a:rPr sz="1400" spc="-40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interval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404620" lvl="1" indent="-342900">
                        <a:lnSpc>
                          <a:spcPct val="100000"/>
                        </a:lnSpc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Arial" panose="020B0604020202020204" pitchFamily="34" charset="0"/>
                        <a:buChar char="•"/>
                        <a:tabLst>
                          <a:tab pos="1360805" algn="l"/>
                          <a:tab pos="1361440" algn="l"/>
                          <a:tab pos="2151380" algn="l"/>
                          <a:tab pos="2802255" algn="l"/>
                        </a:tabLst>
                      </a:pPr>
                      <a:r>
                        <a:rPr sz="1400" spc="-5" dirty="0">
                          <a:latin typeface="Fira Sans" panose="020B0503050000020004"/>
                        </a:rPr>
                        <a:t>Click </a:t>
                      </a:r>
                      <a:r>
                        <a:rPr sz="1400" dirty="0">
                          <a:latin typeface="Fira Sans" panose="020B0503050000020004"/>
                        </a:rPr>
                        <a:t>on</a:t>
                      </a:r>
                      <a:r>
                        <a:rPr sz="1400" spc="-20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“	</a:t>
                      </a:r>
                      <a:r>
                        <a:rPr sz="2000" spc="-7" baseline="2314" dirty="0">
                          <a:latin typeface="Fira Sans" panose="020B0503050000020004"/>
                        </a:rPr>
                        <a:t>Update	</a:t>
                      </a:r>
                      <a:r>
                        <a:rPr sz="1400" dirty="0">
                          <a:latin typeface="Fira Sans" panose="020B0503050000020004"/>
                        </a:rPr>
                        <a:t>”</a:t>
                      </a:r>
                      <a:r>
                        <a:rPr sz="1400" spc="-10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button</a:t>
                      </a:r>
                    </a:p>
                    <a:p>
                      <a:pPr marL="1026795" marR="267970" indent="-285750">
                        <a:lnSpc>
                          <a:spcPct val="137200"/>
                        </a:lnSpc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150000"/>
                        <a:buFont typeface="Arial" panose="020B0604020202020204" pitchFamily="34" charset="0"/>
                        <a:buChar char="•"/>
                        <a:tabLst>
                          <a:tab pos="1094105" algn="l"/>
                          <a:tab pos="1094740" algn="l"/>
                          <a:tab pos="3092450" algn="l"/>
                        </a:tabLst>
                      </a:pPr>
                      <a:r>
                        <a:rPr sz="1400" spc="-5" dirty="0">
                          <a:latin typeface="Fira Sans" panose="020B0503050000020004"/>
                        </a:rPr>
                        <a:t>Click </a:t>
                      </a:r>
                      <a:r>
                        <a:rPr sz="1400" dirty="0">
                          <a:latin typeface="Fira Sans" panose="020B0503050000020004"/>
                        </a:rPr>
                        <a:t>on “   </a:t>
                      </a:r>
                      <a:r>
                        <a:rPr sz="1400" spc="-5" dirty="0">
                          <a:latin typeface="Fira Sans" panose="020B0503050000020004"/>
                        </a:rPr>
                        <a:t>gene</a:t>
                      </a:r>
                      <a:r>
                        <a:rPr sz="1400" spc="-40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rate</a:t>
                      </a:r>
                      <a:r>
                        <a:rPr sz="1400" spc="5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report	</a:t>
                      </a:r>
                      <a:r>
                        <a:rPr sz="1400" dirty="0">
                          <a:latin typeface="Fira Sans" panose="020B0503050000020004"/>
                        </a:rPr>
                        <a:t>“ PDF  </a:t>
                      </a:r>
                      <a:r>
                        <a:rPr sz="1400" spc="-5" dirty="0">
                          <a:latin typeface="Fira Sans" panose="020B0503050000020004"/>
                        </a:rPr>
                        <a:t>icon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1400" b="1" dirty="0">
                          <a:latin typeface="Fira Sans" panose="020B0503050000020004"/>
                        </a:rPr>
                        <a:t>End</a:t>
                      </a:r>
                      <a:r>
                        <a:rPr sz="1400" b="1" spc="5" dirty="0">
                          <a:latin typeface="Fira Sans" panose="020B0503050000020004"/>
                        </a:rPr>
                        <a:t> </a:t>
                      </a:r>
                      <a:r>
                        <a:rPr sz="1400" b="1" spc="-10" dirty="0">
                          <a:latin typeface="Fira Sans" panose="020B0503050000020004"/>
                        </a:rPr>
                        <a:t>Transaction</a:t>
                      </a:r>
                      <a:endParaRPr sz="1400" b="1" dirty="0">
                        <a:latin typeface="Fira Sans" panose="020B0503050000020004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-5" dirty="0">
                          <a:latin typeface="Fira Sans" panose="020B0503050000020004"/>
                        </a:rPr>
                        <a:t>Logoff</a:t>
                      </a:r>
                      <a:endParaRPr sz="1400" dirty="0">
                        <a:latin typeface="Fira Sans" panose="020B0503050000020004"/>
                        <a:cs typeface="Arial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Fira Sans" panose="020B05030500000200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Fira Sans" panose="020B05030500000200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Fira Sans" panose="020B0503050000020004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Fira Sans" panose="020B05030500000200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200" dirty="0">
                        <a:latin typeface="Fira Sans" panose="020B0503050000020004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</a:pPr>
                      <a:r>
                        <a:rPr sz="1400" spc="-5" dirty="0">
                          <a:latin typeface="Fira Sans" panose="020B0503050000020004"/>
                        </a:rPr>
                        <a:t>Login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5113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400" b="1" spc="-5" dirty="0">
                          <a:latin typeface="Fira Sans" panose="020B0503050000020004"/>
                        </a:rPr>
                        <a:t>Begin </a:t>
                      </a:r>
                      <a:r>
                        <a:rPr sz="1400" b="1" spc="-10" dirty="0">
                          <a:latin typeface="Fira Sans" panose="020B0503050000020004"/>
                        </a:rPr>
                        <a:t>Transaction</a:t>
                      </a:r>
                      <a:endParaRPr sz="1400" b="1" dirty="0">
                        <a:latin typeface="Fira Sans" panose="020B0503050000020004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 dirty="0">
                        <a:latin typeface="Fira Sans" panose="020B0503050000020004"/>
                      </a:endParaRPr>
                    </a:p>
                    <a:p>
                      <a:pPr marL="1096010" indent="-352425">
                        <a:lnSpc>
                          <a:spcPct val="100000"/>
                        </a:lnSpc>
                        <a:buClr>
                          <a:schemeClr val="accent1"/>
                        </a:buClr>
                        <a:buSzPct val="150000"/>
                        <a:buFont typeface="Wingdings"/>
                        <a:buChar char=""/>
                        <a:tabLst>
                          <a:tab pos="1096010" algn="l"/>
                          <a:tab pos="1096645" algn="l"/>
                          <a:tab pos="3135630" algn="l"/>
                        </a:tabLst>
                      </a:pPr>
                      <a:r>
                        <a:rPr sz="1400" spc="-5" dirty="0">
                          <a:latin typeface="Fira Sans" panose="020B0503050000020004"/>
                        </a:rPr>
                        <a:t>Click   </a:t>
                      </a:r>
                      <a:r>
                        <a:rPr sz="1400" dirty="0">
                          <a:latin typeface="Fira Sans" panose="020B0503050000020004"/>
                        </a:rPr>
                        <a:t>the</a:t>
                      </a:r>
                      <a:r>
                        <a:rPr sz="1400" spc="160" dirty="0">
                          <a:latin typeface="Fira Sans" panose="020B0503050000020004"/>
                        </a:rPr>
                        <a:t> </a:t>
                      </a:r>
                      <a:r>
                        <a:rPr sz="1400" spc="5" dirty="0">
                          <a:latin typeface="Fira Sans" panose="020B0503050000020004"/>
                        </a:rPr>
                        <a:t>“Transfer</a:t>
                      </a:r>
                      <a:r>
                        <a:rPr sz="1400" spc="-35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Funds	“</a:t>
                      </a:r>
                      <a:r>
                        <a:rPr sz="1400" spc="110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link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096010" marR="110489" indent="-352425">
                        <a:lnSpc>
                          <a:spcPct val="138800"/>
                        </a:lnSpc>
                        <a:spcBef>
                          <a:spcPts val="565"/>
                        </a:spcBef>
                        <a:buClr>
                          <a:schemeClr val="accent1"/>
                        </a:buClr>
                        <a:buSzPct val="150000"/>
                        <a:buFont typeface="Wingdings"/>
                        <a:buChar char=""/>
                        <a:tabLst>
                          <a:tab pos="1096010" algn="l"/>
                          <a:tab pos="1096645" algn="l"/>
                          <a:tab pos="2399665" algn="l"/>
                          <a:tab pos="3428365" algn="l"/>
                        </a:tabLst>
                      </a:pPr>
                      <a:r>
                        <a:rPr sz="1400" dirty="0">
                          <a:latin typeface="Fira Sans" panose="020B0503050000020004"/>
                        </a:rPr>
                        <a:t>Choose</a:t>
                      </a:r>
                      <a:r>
                        <a:rPr sz="1400" spc="-105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Account	s and</a:t>
                      </a:r>
                      <a:r>
                        <a:rPr sz="1400" spc="-15" dirty="0">
                          <a:latin typeface="Fira Sans" panose="020B0503050000020004"/>
                        </a:rPr>
                        <a:t> </a:t>
                      </a:r>
                      <a:r>
                        <a:rPr sz="1400" dirty="0">
                          <a:latin typeface="Fira Sans" panose="020B0503050000020004"/>
                        </a:rPr>
                        <a:t>amoun	t </a:t>
                      </a:r>
                      <a:r>
                        <a:rPr sz="1400" spc="30" dirty="0">
                          <a:latin typeface="Fira Sans" panose="020B0503050000020004"/>
                        </a:rPr>
                        <a:t>to  </a:t>
                      </a:r>
                      <a:r>
                        <a:rPr sz="1400" dirty="0">
                          <a:latin typeface="Fira Sans" panose="020B0503050000020004"/>
                        </a:rPr>
                        <a:t>transfer</a:t>
                      </a:r>
                    </a:p>
                    <a:p>
                      <a:pPr marL="1096010" indent="-352425">
                        <a:lnSpc>
                          <a:spcPct val="100000"/>
                        </a:lnSpc>
                        <a:spcBef>
                          <a:spcPts val="1125"/>
                        </a:spcBef>
                        <a:buClr>
                          <a:schemeClr val="accent1"/>
                        </a:buClr>
                        <a:buSzPct val="150000"/>
                        <a:buFont typeface="Wingdings"/>
                        <a:buChar char=""/>
                        <a:tabLst>
                          <a:tab pos="1096010" algn="l"/>
                          <a:tab pos="1096645" algn="l"/>
                        </a:tabLst>
                      </a:pPr>
                      <a:r>
                        <a:rPr sz="1400" spc="-5" dirty="0">
                          <a:latin typeface="Fira Sans" panose="020B0503050000020004"/>
                        </a:rPr>
                        <a:t>Click </a:t>
                      </a:r>
                      <a:r>
                        <a:rPr sz="1400" dirty="0">
                          <a:latin typeface="Fira Sans" panose="020B0503050000020004"/>
                        </a:rPr>
                        <a:t>the “ </a:t>
                      </a:r>
                      <a:r>
                        <a:rPr sz="2000" baseline="2314" dirty="0">
                          <a:latin typeface="Fira Sans" panose="020B0503050000020004"/>
                        </a:rPr>
                        <a:t>S ubmit </a:t>
                      </a:r>
                      <a:r>
                        <a:rPr sz="1400" dirty="0">
                          <a:latin typeface="Fira Sans" panose="020B0503050000020004"/>
                        </a:rPr>
                        <a:t>”</a:t>
                      </a:r>
                      <a:r>
                        <a:rPr sz="1400" spc="95" dirty="0">
                          <a:latin typeface="Fira Sans" panose="020B0503050000020004"/>
                        </a:rPr>
                        <a:t> </a:t>
                      </a:r>
                      <a:r>
                        <a:rPr sz="1400" spc="-5" dirty="0">
                          <a:latin typeface="Fira Sans" panose="020B0503050000020004"/>
                        </a:rPr>
                        <a:t>button</a:t>
                      </a:r>
                      <a:endParaRPr sz="1400" dirty="0">
                        <a:latin typeface="Fira Sans" panose="020B0503050000020004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400" b="1" dirty="0">
                          <a:latin typeface="Fira Sans" panose="020B0503050000020004"/>
                        </a:rPr>
                        <a:t>End</a:t>
                      </a:r>
                      <a:r>
                        <a:rPr sz="1400" b="1" spc="5" dirty="0">
                          <a:latin typeface="Fira Sans" panose="020B0503050000020004"/>
                        </a:rPr>
                        <a:t> </a:t>
                      </a:r>
                      <a:r>
                        <a:rPr sz="1400" b="1" spc="-10" dirty="0">
                          <a:latin typeface="Fira Sans" panose="020B0503050000020004"/>
                        </a:rPr>
                        <a:t>Transaction</a:t>
                      </a:r>
                      <a:endParaRPr sz="1400" b="1" dirty="0">
                        <a:latin typeface="Fira Sans" panose="020B0503050000020004"/>
                      </a:endParaRPr>
                    </a:p>
                    <a:p>
                      <a:pPr marL="102235">
                        <a:lnSpc>
                          <a:spcPct val="100000"/>
                        </a:lnSpc>
                        <a:spcBef>
                          <a:spcPts val="610"/>
                        </a:spcBef>
                      </a:pPr>
                      <a:r>
                        <a:rPr sz="1400" spc="-5" dirty="0">
                          <a:latin typeface="Fira Sans" panose="020B0503050000020004"/>
                        </a:rPr>
                        <a:t>Logoff</a:t>
                      </a:r>
                      <a:endParaRPr sz="1400" dirty="0">
                        <a:latin typeface="Fira Sans" panose="020B0503050000020004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519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Exercice 1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94595" y="840696"/>
            <a:ext cx="10515600" cy="1438048"/>
          </a:xfrm>
        </p:spPr>
        <p:txBody>
          <a:bodyPr/>
          <a:lstStyle/>
          <a:p>
            <a:r>
              <a:rPr lang="en-US" dirty="0"/>
              <a:t>Define the Load parameters for Average and peak Scenarios for each test case :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graphicFrame>
        <p:nvGraphicFramePr>
          <p:cNvPr id="5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59643"/>
              </p:ext>
            </p:extLst>
          </p:nvPr>
        </p:nvGraphicFramePr>
        <p:xfrm>
          <a:off x="720950" y="1559720"/>
          <a:ext cx="8205335" cy="34394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2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3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9709">
                <a:tc>
                  <a:txBody>
                    <a:bodyPr/>
                    <a:lstStyle/>
                    <a:p>
                      <a:pPr marL="408940" lvl="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Test</a:t>
                      </a:r>
                      <a:r>
                        <a:rPr sz="2000" spc="-15" dirty="0">
                          <a:latin typeface="Fira Sans" panose="020B0503050000020004"/>
                        </a:rPr>
                        <a:t> </a:t>
                      </a:r>
                      <a:r>
                        <a:rPr sz="2000" spc="-10" dirty="0">
                          <a:latin typeface="Fira Sans" panose="020B0503050000020004"/>
                        </a:rPr>
                        <a:t>Scenario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tc gridSpan="2">
                  <a:txBody>
                    <a:bodyPr/>
                    <a:lstStyle/>
                    <a:p>
                      <a:pPr marL="130175" lvl="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#</a:t>
                      </a:r>
                      <a:r>
                        <a:rPr sz="2000" spc="-5" dirty="0">
                          <a:latin typeface="Fira Sans" panose="020B0503050000020004"/>
                        </a:rPr>
                        <a:t>Users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43815" marB="0" anchor="b"/>
                </a:tc>
                <a:tc hMerge="1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5735" marB="0"/>
                </a:tc>
                <a:tc>
                  <a:txBody>
                    <a:bodyPr/>
                    <a:lstStyle/>
                    <a:p>
                      <a:pPr marL="165735" lvl="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10" dirty="0">
                          <a:latin typeface="Fira Sans" panose="020B0503050000020004"/>
                        </a:rPr>
                        <a:t>Pacing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tc>
                  <a:txBody>
                    <a:bodyPr/>
                    <a:lstStyle/>
                    <a:p>
                      <a:pPr marL="242570" marR="190500" lvl="0" indent="-336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S</a:t>
                      </a:r>
                      <a:r>
                        <a:rPr sz="2000" spc="-10" dirty="0">
                          <a:latin typeface="Fira Sans" panose="020B0503050000020004"/>
                        </a:rPr>
                        <a:t>l</a:t>
                      </a:r>
                      <a:r>
                        <a:rPr sz="2000" spc="-5" dirty="0">
                          <a:latin typeface="Fira Sans" panose="020B0503050000020004"/>
                        </a:rPr>
                        <a:t>eep  Time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43815" marB="0" anchor="b"/>
                </a:tc>
                <a:tc>
                  <a:txBody>
                    <a:bodyPr/>
                    <a:lstStyle/>
                    <a:p>
                      <a:pPr marL="441959" marR="132080" lvl="0" indent="-230504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Ra</a:t>
                      </a:r>
                      <a:r>
                        <a:rPr sz="2000" dirty="0">
                          <a:latin typeface="Fira Sans" panose="020B0503050000020004"/>
                        </a:rPr>
                        <a:t>m</a:t>
                      </a:r>
                      <a:r>
                        <a:rPr sz="2000" spc="5" dirty="0">
                          <a:latin typeface="Fira Sans" panose="020B0503050000020004"/>
                        </a:rPr>
                        <a:t>p</a:t>
                      </a:r>
                      <a:r>
                        <a:rPr sz="2000" dirty="0">
                          <a:latin typeface="Fira Sans" panose="020B0503050000020004"/>
                        </a:rPr>
                        <a:t>- </a:t>
                      </a:r>
                      <a:r>
                        <a:rPr sz="2000" spc="-5" dirty="0">
                          <a:latin typeface="Fira Sans" panose="020B0503050000020004"/>
                        </a:rPr>
                        <a:t>up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43815" marB="0" anchor="b"/>
                </a:tc>
                <a:tc>
                  <a:txBody>
                    <a:bodyPr/>
                    <a:lstStyle/>
                    <a:p>
                      <a:pPr marL="41910" lvl="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Tx /</a:t>
                      </a:r>
                      <a:r>
                        <a:rPr sz="2000" spc="-40" dirty="0">
                          <a:latin typeface="Fira Sans" panose="020B0503050000020004"/>
                        </a:rPr>
                        <a:t> </a:t>
                      </a:r>
                      <a:r>
                        <a:rPr sz="2000" spc="-5" dirty="0">
                          <a:latin typeface="Fira Sans" panose="020B0503050000020004"/>
                        </a:rPr>
                        <a:t>h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7">
                <a:tc gridSpan="7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i="1" spc="-10" dirty="0">
                          <a:latin typeface="Fira Sans" panose="020B0503050000020004"/>
                        </a:rPr>
                        <a:t>Real</a:t>
                      </a:r>
                      <a:r>
                        <a:rPr sz="2000" b="1" i="1" spc="10" dirty="0">
                          <a:latin typeface="Fira Sans" panose="020B0503050000020004"/>
                        </a:rPr>
                        <a:t> </a:t>
                      </a:r>
                      <a:r>
                        <a:rPr sz="2000" b="1" i="1" spc="-10" dirty="0">
                          <a:latin typeface="Fira Sans" panose="020B0503050000020004"/>
                        </a:rPr>
                        <a:t>Average</a:t>
                      </a:r>
                      <a:endParaRPr sz="2000" b="1" i="1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RealAverage1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100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1000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55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RealAverage2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200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2000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48">
                <a:tc gridSpan="7">
                  <a:txBody>
                    <a:bodyPr/>
                    <a:lstStyle/>
                    <a:p>
                      <a:pPr marL="9779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i="1" kern="1200" spc="-10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Real Peak</a:t>
                      </a:r>
                    </a:p>
                  </a:txBody>
                  <a:tcPr marL="0" marR="0" marT="793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RealPeak1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270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2700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RealPeak2</a:t>
                      </a:r>
                      <a:endParaRPr sz="200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620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6200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25"/>
          <p:cNvSpPr txBox="1"/>
          <p:nvPr/>
        </p:nvSpPr>
        <p:spPr>
          <a:xfrm>
            <a:off x="1231698" y="5274504"/>
            <a:ext cx="28468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>
                <a:latin typeface="Fira Sans" panose="020B0503050000020004"/>
                <a:cs typeface="Verdana"/>
              </a:rPr>
              <a:t>Pacing?</a:t>
            </a:r>
            <a:r>
              <a:rPr sz="2800" spc="-45" dirty="0">
                <a:latin typeface="Fira Sans" panose="020B0503050000020004"/>
                <a:cs typeface="Verdana"/>
              </a:rPr>
              <a:t> </a:t>
            </a:r>
            <a:r>
              <a:rPr lang="fr-FR" sz="2800" spc="-45" dirty="0">
                <a:latin typeface="Fira Sans" panose="020B0503050000020004"/>
                <a:cs typeface="Verdana"/>
              </a:rPr>
              <a:t>  </a:t>
            </a:r>
            <a:r>
              <a:rPr sz="2800" spc="-10" dirty="0">
                <a:latin typeface="Fira Sans" panose="020B0503050000020004"/>
                <a:cs typeface="Verdana"/>
              </a:rPr>
              <a:t>Ramp-up?</a:t>
            </a:r>
            <a:endParaRPr sz="2800" dirty="0">
              <a:latin typeface="Fira Sans" panose="020B0503050000020004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712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Exercice 1 (</a:t>
            </a:r>
            <a:r>
              <a:rPr lang="fr-FR" b="1" dirty="0" err="1"/>
              <a:t>Answer</a:t>
            </a:r>
            <a:r>
              <a:rPr lang="fr-FR" b="1" dirty="0"/>
              <a:t>)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81268" y="797152"/>
            <a:ext cx="8009589" cy="784905"/>
          </a:xfrm>
        </p:spPr>
        <p:txBody>
          <a:bodyPr/>
          <a:lstStyle/>
          <a:p>
            <a:r>
              <a:rPr lang="en-US" sz="2800" spc="-5" dirty="0">
                <a:solidFill>
                  <a:srgbClr val="990000"/>
                </a:solidFill>
                <a:latin typeface="Fira Sans" panose="020B0503050000020004"/>
                <a:cs typeface="Verdana"/>
              </a:rPr>
              <a:t>Load parameters</a:t>
            </a:r>
            <a:r>
              <a:rPr lang="en-US" sz="2800" spc="-70" dirty="0">
                <a:solidFill>
                  <a:srgbClr val="990000"/>
                </a:solidFill>
                <a:latin typeface="Fira Sans" panose="020B0503050000020004"/>
                <a:cs typeface="Verdana"/>
              </a:rPr>
              <a:t> </a:t>
            </a:r>
            <a:r>
              <a:rPr lang="en-US" sz="2800" dirty="0">
                <a:solidFill>
                  <a:srgbClr val="990000"/>
                </a:solidFill>
                <a:latin typeface="Fira Sans" panose="020B0503050000020004"/>
                <a:cs typeface="Verdana"/>
              </a:rPr>
              <a:t>:</a:t>
            </a:r>
            <a:endParaRPr lang="en-US" sz="2800" dirty="0">
              <a:latin typeface="Fira Sans" panose="020B0503050000020004"/>
              <a:cs typeface="Verdana"/>
            </a:endParaRPr>
          </a:p>
          <a:p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graphicFrame>
        <p:nvGraphicFramePr>
          <p:cNvPr id="5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139495"/>
              </p:ext>
            </p:extLst>
          </p:nvPr>
        </p:nvGraphicFramePr>
        <p:xfrm>
          <a:off x="720950" y="1559720"/>
          <a:ext cx="8205335" cy="34394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42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6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60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1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394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9709">
                <a:tc>
                  <a:txBody>
                    <a:bodyPr/>
                    <a:lstStyle/>
                    <a:p>
                      <a:pPr marL="408940" lvl="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Test</a:t>
                      </a:r>
                      <a:r>
                        <a:rPr sz="2000" spc="-15" dirty="0">
                          <a:latin typeface="Fira Sans" panose="020B0503050000020004"/>
                        </a:rPr>
                        <a:t> </a:t>
                      </a:r>
                      <a:r>
                        <a:rPr sz="2000" spc="-10" dirty="0">
                          <a:latin typeface="Fira Sans" panose="020B0503050000020004"/>
                        </a:rPr>
                        <a:t>Scenario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tc gridSpan="2">
                  <a:txBody>
                    <a:bodyPr/>
                    <a:lstStyle/>
                    <a:p>
                      <a:pPr marL="130175" lvl="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#</a:t>
                      </a:r>
                      <a:r>
                        <a:rPr sz="2000" spc="-5" dirty="0">
                          <a:latin typeface="Fira Sans" panose="020B0503050000020004"/>
                        </a:rPr>
                        <a:t>Users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43815" marB="0" anchor="b"/>
                </a:tc>
                <a:tc hMerge="1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5735" marB="0"/>
                </a:tc>
                <a:tc>
                  <a:txBody>
                    <a:bodyPr/>
                    <a:lstStyle/>
                    <a:p>
                      <a:pPr marL="165735" lvl="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10" dirty="0">
                          <a:latin typeface="Fira Sans" panose="020B0503050000020004"/>
                        </a:rPr>
                        <a:t>Pacing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tc>
                  <a:txBody>
                    <a:bodyPr/>
                    <a:lstStyle/>
                    <a:p>
                      <a:pPr marL="242570" marR="190500" lvl="0" indent="-336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S</a:t>
                      </a:r>
                      <a:r>
                        <a:rPr sz="2000" spc="-10" dirty="0">
                          <a:latin typeface="Fira Sans" panose="020B0503050000020004"/>
                        </a:rPr>
                        <a:t>l</a:t>
                      </a:r>
                      <a:r>
                        <a:rPr sz="2000" spc="-5" dirty="0">
                          <a:latin typeface="Fira Sans" panose="020B0503050000020004"/>
                        </a:rPr>
                        <a:t>eep  Time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43815" marB="0" anchor="b"/>
                </a:tc>
                <a:tc>
                  <a:txBody>
                    <a:bodyPr/>
                    <a:lstStyle/>
                    <a:p>
                      <a:pPr marL="441959" marR="132080" lvl="0" indent="-230504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Ra</a:t>
                      </a:r>
                      <a:r>
                        <a:rPr sz="2000" dirty="0">
                          <a:latin typeface="Fira Sans" panose="020B0503050000020004"/>
                        </a:rPr>
                        <a:t>m</a:t>
                      </a:r>
                      <a:r>
                        <a:rPr sz="2000" spc="5" dirty="0">
                          <a:latin typeface="Fira Sans" panose="020B0503050000020004"/>
                        </a:rPr>
                        <a:t>p</a:t>
                      </a:r>
                      <a:r>
                        <a:rPr sz="2000" dirty="0">
                          <a:latin typeface="Fira Sans" panose="020B0503050000020004"/>
                        </a:rPr>
                        <a:t>- </a:t>
                      </a:r>
                      <a:r>
                        <a:rPr sz="2000" spc="-5" dirty="0">
                          <a:latin typeface="Fira Sans" panose="020B0503050000020004"/>
                        </a:rPr>
                        <a:t>up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43815" marB="0" anchor="b"/>
                </a:tc>
                <a:tc>
                  <a:txBody>
                    <a:bodyPr/>
                    <a:lstStyle/>
                    <a:p>
                      <a:pPr marL="41910" lvl="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Tx /</a:t>
                      </a:r>
                      <a:r>
                        <a:rPr sz="2000" spc="-40" dirty="0">
                          <a:latin typeface="Fira Sans" panose="020B0503050000020004"/>
                        </a:rPr>
                        <a:t> </a:t>
                      </a:r>
                      <a:r>
                        <a:rPr sz="2000" spc="-5" dirty="0">
                          <a:latin typeface="Fira Sans" panose="020B0503050000020004"/>
                        </a:rPr>
                        <a:t>h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7">
                <a:tc gridSpan="7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i="1" spc="-10" dirty="0">
                          <a:latin typeface="Fira Sans" panose="020B0503050000020004"/>
                        </a:rPr>
                        <a:t>Real</a:t>
                      </a:r>
                      <a:r>
                        <a:rPr sz="2000" b="1" i="1" spc="10" dirty="0">
                          <a:latin typeface="Fira Sans" panose="020B0503050000020004"/>
                        </a:rPr>
                        <a:t> </a:t>
                      </a:r>
                      <a:r>
                        <a:rPr sz="2000" b="1" i="1" spc="-10" dirty="0">
                          <a:latin typeface="Fira Sans" panose="020B0503050000020004"/>
                        </a:rPr>
                        <a:t>Average</a:t>
                      </a:r>
                      <a:endParaRPr sz="2000" b="1" i="1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RealAverage1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100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Times New Roman"/>
                        </a:rPr>
                        <a:t>360</a:t>
                      </a:r>
                      <a:endParaRPr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dirty="0">
                          <a:latin typeface="Fira Sans" panose="020B0503050000020004"/>
                          <a:cs typeface="Times New Roman"/>
                        </a:rPr>
                        <a:t>13</a:t>
                      </a: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Times New Roman"/>
                        </a:rPr>
                        <a:t>5/18</a:t>
                      </a:r>
                      <a:endParaRPr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1000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55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RealAverage2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200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Times New Roman"/>
                        </a:rPr>
                        <a:t>360</a:t>
                      </a:r>
                      <a:endParaRPr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dirty="0">
                          <a:latin typeface="Fira Sans" panose="020B0503050000020004"/>
                          <a:cs typeface="Times New Roman"/>
                        </a:rPr>
                        <a:t>28</a:t>
                      </a: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Times New Roman"/>
                        </a:rPr>
                        <a:t>5/9</a:t>
                      </a:r>
                      <a:endParaRPr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2000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48">
                <a:tc gridSpan="7">
                  <a:txBody>
                    <a:bodyPr/>
                    <a:lstStyle/>
                    <a:p>
                      <a:pPr marL="9779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i="1" kern="1200" spc="-10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Real Peak</a:t>
                      </a:r>
                    </a:p>
                  </a:txBody>
                  <a:tcPr marL="0" marR="0" marT="793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RealPeak1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270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Times New Roman"/>
                        </a:rPr>
                        <a:t>360</a:t>
                      </a:r>
                      <a:endParaRPr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dirty="0">
                          <a:latin typeface="Fira Sans" panose="020B0503050000020004"/>
                          <a:cs typeface="Times New Roman"/>
                        </a:rPr>
                        <a:t>13</a:t>
                      </a: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Times New Roman"/>
                        </a:rPr>
                        <a:t>¾</a:t>
                      </a:r>
                      <a:endParaRPr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2700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RealPeak2</a:t>
                      </a:r>
                      <a:endParaRPr sz="200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620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Times New Roman"/>
                        </a:rPr>
                        <a:t>360</a:t>
                      </a:r>
                      <a:endParaRPr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dirty="0">
                          <a:latin typeface="Fira Sans" panose="020B0503050000020004"/>
                          <a:cs typeface="Times New Roman"/>
                        </a:rPr>
                        <a:t>28</a:t>
                      </a:r>
                      <a:endParaRPr sz="2000" dirty="0"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Times New Roman"/>
                        </a:rPr>
                        <a:t>31/18</a:t>
                      </a:r>
                      <a:endParaRPr sz="20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Times New Roman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6200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79879" y="5220185"/>
            <a:ext cx="1218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400" spc="-30" dirty="0">
                <a:latin typeface="Fira Sans" panose="020B0503050000020004"/>
                <a:cs typeface="Verdana"/>
              </a:rPr>
              <a:t>Wait</a:t>
            </a:r>
            <a:r>
              <a:rPr lang="en-US" sz="2400" spc="-80" dirty="0">
                <a:latin typeface="Fira Sans" panose="020B0503050000020004"/>
                <a:cs typeface="Verdana"/>
              </a:rPr>
              <a:t> </a:t>
            </a:r>
            <a:r>
              <a:rPr lang="en-US" sz="2400" spc="-5" dirty="0">
                <a:latin typeface="Fira Sans" panose="020B0503050000020004"/>
                <a:cs typeface="Verdana"/>
              </a:rPr>
              <a:t>Time?</a:t>
            </a:r>
            <a:endParaRPr lang="en-US" sz="2400" dirty="0">
              <a:latin typeface="Fira Sans" panose="020B0503050000020004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8521570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Exercice 1 (</a:t>
            </a:r>
            <a:r>
              <a:rPr lang="fr-FR" dirty="0" err="1"/>
              <a:t>Answr</a:t>
            </a:r>
            <a:r>
              <a:rPr lang="fr-FR" dirty="0"/>
              <a:t>)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36538" y="884239"/>
            <a:ext cx="7339919" cy="552676"/>
          </a:xfrm>
        </p:spPr>
        <p:txBody>
          <a:bodyPr>
            <a:normAutofit fontScale="92500"/>
          </a:bodyPr>
          <a:lstStyle/>
          <a:p>
            <a:r>
              <a:rPr lang="fr-FR" dirty="0"/>
              <a:t>Load </a:t>
            </a:r>
            <a:r>
              <a:rPr lang="fr-FR" dirty="0" err="1"/>
              <a:t>parameters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graphicFrame>
        <p:nvGraphicFramePr>
          <p:cNvPr id="5" name="object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909099"/>
              </p:ext>
            </p:extLst>
          </p:nvPr>
        </p:nvGraphicFramePr>
        <p:xfrm>
          <a:off x="720950" y="1559720"/>
          <a:ext cx="9105221" cy="3439471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384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8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0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73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817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3640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3640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9709">
                <a:tc>
                  <a:txBody>
                    <a:bodyPr/>
                    <a:lstStyle/>
                    <a:p>
                      <a:pPr marL="408940" lvl="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Test</a:t>
                      </a:r>
                      <a:r>
                        <a:rPr sz="2000" spc="-15" dirty="0">
                          <a:latin typeface="Fira Sans" panose="020B0503050000020004"/>
                        </a:rPr>
                        <a:t> </a:t>
                      </a:r>
                      <a:r>
                        <a:rPr sz="2000" spc="-10" dirty="0">
                          <a:latin typeface="Fira Sans" panose="020B0503050000020004"/>
                        </a:rPr>
                        <a:t>Scenario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tc gridSpan="2">
                  <a:txBody>
                    <a:bodyPr/>
                    <a:lstStyle/>
                    <a:p>
                      <a:pPr marL="130175" lvl="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#</a:t>
                      </a:r>
                      <a:r>
                        <a:rPr sz="2000" spc="-5" dirty="0">
                          <a:latin typeface="Fira Sans" panose="020B0503050000020004"/>
                        </a:rPr>
                        <a:t>Users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43815" marB="0" anchor="b"/>
                </a:tc>
                <a:tc hMerge="1">
                  <a:txBody>
                    <a:bodyPr/>
                    <a:lstStyle/>
                    <a:p>
                      <a:pPr marL="165735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endParaRPr sz="1600">
                        <a:latin typeface="Verdana"/>
                        <a:cs typeface="Verdana"/>
                      </a:endParaRPr>
                    </a:p>
                  </a:txBody>
                  <a:tcPr marL="0" marR="0" marT="165735" marB="0"/>
                </a:tc>
                <a:tc>
                  <a:txBody>
                    <a:bodyPr/>
                    <a:lstStyle/>
                    <a:p>
                      <a:pPr marL="165735" lvl="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10" dirty="0">
                          <a:latin typeface="Fira Sans" panose="020B0503050000020004"/>
                        </a:rPr>
                        <a:t>Pacing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tc>
                  <a:txBody>
                    <a:bodyPr/>
                    <a:lstStyle/>
                    <a:p>
                      <a:pPr marL="242570" marR="190500" lvl="0" indent="-3365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S</a:t>
                      </a:r>
                      <a:r>
                        <a:rPr sz="2000" spc="-10" dirty="0">
                          <a:latin typeface="Fira Sans" panose="020B0503050000020004"/>
                        </a:rPr>
                        <a:t>l</a:t>
                      </a:r>
                      <a:r>
                        <a:rPr sz="2000" spc="-5" dirty="0">
                          <a:latin typeface="Fira Sans" panose="020B0503050000020004"/>
                        </a:rPr>
                        <a:t>eep  Time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43815" marB="0" anchor="b"/>
                </a:tc>
                <a:tc>
                  <a:txBody>
                    <a:bodyPr/>
                    <a:lstStyle/>
                    <a:p>
                      <a:pPr marL="441959" marR="132080" lvl="0" indent="-230504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Ra</a:t>
                      </a:r>
                      <a:r>
                        <a:rPr sz="2000" dirty="0">
                          <a:latin typeface="Fira Sans" panose="020B0503050000020004"/>
                        </a:rPr>
                        <a:t>m</a:t>
                      </a:r>
                      <a:r>
                        <a:rPr sz="2000" spc="5" dirty="0">
                          <a:latin typeface="Fira Sans" panose="020B0503050000020004"/>
                        </a:rPr>
                        <a:t>p</a:t>
                      </a:r>
                      <a:r>
                        <a:rPr sz="2000" dirty="0">
                          <a:latin typeface="Fira Sans" panose="020B0503050000020004"/>
                        </a:rPr>
                        <a:t>- </a:t>
                      </a:r>
                      <a:r>
                        <a:rPr sz="2000" spc="-5" dirty="0">
                          <a:latin typeface="Fira Sans" panose="020B0503050000020004"/>
                        </a:rPr>
                        <a:t>up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43815" marB="0" anchor="b"/>
                </a:tc>
                <a:tc>
                  <a:txBody>
                    <a:bodyPr/>
                    <a:lstStyle/>
                    <a:p>
                      <a:pPr marL="41910" lvl="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2000" spc="-5" dirty="0">
                          <a:latin typeface="Fira Sans" panose="020B0503050000020004"/>
                        </a:rPr>
                        <a:t>Tx /</a:t>
                      </a:r>
                      <a:r>
                        <a:rPr sz="2000" spc="-40" dirty="0">
                          <a:latin typeface="Fira Sans" panose="020B0503050000020004"/>
                        </a:rPr>
                        <a:t> </a:t>
                      </a:r>
                      <a:r>
                        <a:rPr sz="2000" spc="-5" dirty="0">
                          <a:latin typeface="Fira Sans" panose="020B0503050000020004"/>
                        </a:rPr>
                        <a:t>h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tc>
                  <a:txBody>
                    <a:bodyPr/>
                    <a:lstStyle/>
                    <a:p>
                      <a:pPr marL="41910" lvl="0" algn="ctr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lang="fr-FR" sz="2400" dirty="0">
                          <a:latin typeface="Fira Sans" panose="020B0503050000020004"/>
                          <a:cs typeface="Verdana"/>
                        </a:rPr>
                        <a:t>W T</a:t>
                      </a:r>
                      <a:endParaRPr sz="24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6573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4827">
                <a:tc gridSpan="8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i="1" spc="-10" dirty="0">
                          <a:latin typeface="Fira Sans" panose="020B0503050000020004"/>
                        </a:rPr>
                        <a:t>Real</a:t>
                      </a:r>
                      <a:r>
                        <a:rPr sz="2000" b="1" i="1" spc="10" dirty="0">
                          <a:latin typeface="Fira Sans" panose="020B0503050000020004"/>
                        </a:rPr>
                        <a:t> </a:t>
                      </a:r>
                      <a:r>
                        <a:rPr sz="2000" b="1" i="1" spc="-10" dirty="0">
                          <a:latin typeface="Fira Sans" panose="020B0503050000020004"/>
                        </a:rPr>
                        <a:t>Average</a:t>
                      </a:r>
                      <a:endParaRPr sz="2000" b="1" i="1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endParaRPr sz="2000" b="1" i="1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40000"/>
                        <a:lumOff val="60000"/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RealAverage1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100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360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13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5/18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1000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fr-FR" sz="2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Verdana"/>
                        </a:rPr>
                        <a:t>300</a:t>
                      </a:r>
                      <a:endParaRPr sz="2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552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RealAverage2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200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360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28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5/9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2000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fr-FR" sz="2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Fira Sans" panose="020B0503050000020004"/>
                          <a:cs typeface="Verdana"/>
                        </a:rPr>
                        <a:t>270</a:t>
                      </a:r>
                      <a:endParaRPr sz="21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2648">
                <a:tc gridSpan="8">
                  <a:txBody>
                    <a:bodyPr/>
                    <a:lstStyle/>
                    <a:p>
                      <a:pPr marL="9779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b="1" i="1" kern="1200" spc="-10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Real Peak</a:t>
                      </a:r>
                    </a:p>
                  </a:txBody>
                  <a:tcPr marL="0" marR="0" marT="793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marL="97790" algn="l" defTabSz="914400" rtl="0" eaLnBrk="1" latinLnBrk="0" hangingPunct="1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endParaRPr sz="2000" b="1" i="1" kern="1200" spc="-10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79375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4101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RealPeak1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270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360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13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24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¾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2700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lang="fr-FR" sz="2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Fira Sans" panose="020B0503050000020004"/>
                          <a:cs typeface="Verdana"/>
                        </a:rPr>
                        <a:t>300</a:t>
                      </a:r>
                      <a:endParaRPr sz="2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01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4827"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-15" dirty="0">
                          <a:latin typeface="Fira Sans" panose="020B0503050000020004"/>
                        </a:rPr>
                        <a:t>RealPeak2</a:t>
                      </a:r>
                      <a:endParaRPr sz="200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247650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5" dirty="0">
                          <a:latin typeface="Fira Sans" panose="020B0503050000020004"/>
                        </a:rPr>
                        <a:t>620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360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28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</a:pPr>
                      <a:r>
                        <a:rPr lang="fr-FR" sz="2000" kern="1200" spc="5" dirty="0">
                          <a:solidFill>
                            <a:schemeClr val="dk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31/18</a:t>
                      </a:r>
                      <a:endParaRPr sz="2000" kern="1200" spc="5" dirty="0">
                        <a:solidFill>
                          <a:schemeClr val="dk1"/>
                        </a:solidFill>
                        <a:latin typeface="Fira Sans" panose="020B0503050000020004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dirty="0">
                          <a:latin typeface="Fira Sans" panose="020B0503050000020004"/>
                        </a:rPr>
                        <a:t>6200</a:t>
                      </a:r>
                      <a:endParaRPr sz="20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127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lang="fr-FR" sz="21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Fira Sans" panose="020B0503050000020004"/>
                          <a:cs typeface="Verdana"/>
                        </a:rPr>
                        <a:t>270</a:t>
                      </a:r>
                      <a:endParaRPr sz="2100" b="1" dirty="0">
                        <a:solidFill>
                          <a:schemeClr val="accent6">
                            <a:lumMod val="50000"/>
                          </a:schemeClr>
                        </a:solidFill>
                        <a:effectLst/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80645" marB="0" anchor="b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9228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Exercice 2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81268" y="808604"/>
            <a:ext cx="11113832" cy="5240791"/>
          </a:xfrm>
        </p:spPr>
        <p:txBody>
          <a:bodyPr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Give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a </a:t>
            </a:r>
            <a:r>
              <a:rPr lang="en-US" sz="2800" spc="-5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proposition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of </a:t>
            </a:r>
            <a:r>
              <a:rPr lang="en-US" sz="2800" spc="-5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attributes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of </a:t>
            </a:r>
            <a:r>
              <a:rPr lang="en-US" sz="2800" spc="-5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Average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Scenarios for </a:t>
            </a:r>
            <a:r>
              <a:rPr lang="en-US" sz="2800" spc="-5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each  test</a:t>
            </a:r>
            <a:r>
              <a:rPr lang="en-US" sz="2800" spc="15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  <a:cs typeface="Verdana"/>
              </a:rPr>
              <a:t>case:</a:t>
            </a:r>
            <a:endParaRPr lang="en-US" sz="2800" dirty="0">
              <a:solidFill>
                <a:schemeClr val="accent6">
                  <a:lumMod val="50000"/>
                </a:schemeClr>
              </a:solidFill>
              <a:latin typeface="Fira Sans" panose="020B0503050000020004"/>
              <a:cs typeface="Verdana"/>
            </a:endParaRPr>
          </a:p>
          <a:p>
            <a:pPr marL="1327784" marR="4869815" lvl="2">
              <a:lnSpc>
                <a:spcPct val="100000"/>
              </a:lnSpc>
            </a:pPr>
            <a:r>
              <a:rPr lang="en-US" sz="2400" spc="-5" dirty="0">
                <a:latin typeface="Fira Sans" panose="020B0503050000020004"/>
                <a:cs typeface="Verdana"/>
              </a:rPr>
              <a:t>Objectives</a:t>
            </a:r>
          </a:p>
          <a:p>
            <a:pPr marL="1327784" marR="4869815" lvl="2">
              <a:lnSpc>
                <a:spcPct val="100000"/>
              </a:lnSpc>
            </a:pPr>
            <a:r>
              <a:rPr lang="en-US" sz="2400" dirty="0">
                <a:latin typeface="Fira Sans" panose="020B0503050000020004"/>
                <a:cs typeface="Verdana"/>
              </a:rPr>
              <a:t>Success</a:t>
            </a:r>
            <a:r>
              <a:rPr lang="en-US" sz="2400" spc="-75" dirty="0">
                <a:latin typeface="Fira Sans" panose="020B0503050000020004"/>
                <a:cs typeface="Verdana"/>
              </a:rPr>
              <a:t> </a:t>
            </a:r>
            <a:r>
              <a:rPr lang="en-US" sz="2400" spc="-5" dirty="0">
                <a:latin typeface="Fira Sans" panose="020B0503050000020004"/>
                <a:cs typeface="Verdana"/>
              </a:rPr>
              <a:t>Criteria</a:t>
            </a:r>
          </a:p>
          <a:p>
            <a:pPr marL="1327784" marR="4869815" lvl="2">
              <a:lnSpc>
                <a:spcPct val="100000"/>
              </a:lnSpc>
            </a:pPr>
            <a:r>
              <a:rPr lang="en-US" sz="2400" dirty="0">
                <a:latin typeface="Fira Sans" panose="020B0503050000020004"/>
                <a:cs typeface="Verdana"/>
              </a:rPr>
              <a:t>Abort </a:t>
            </a:r>
            <a:r>
              <a:rPr lang="en-US" sz="2400" spc="-5" dirty="0">
                <a:latin typeface="Fira Sans" panose="020B0503050000020004"/>
                <a:cs typeface="Verdana"/>
              </a:rPr>
              <a:t>Criteria</a:t>
            </a:r>
          </a:p>
          <a:p>
            <a:pPr marL="1327784" marR="4869815" lvl="2">
              <a:lnSpc>
                <a:spcPct val="100000"/>
              </a:lnSpc>
            </a:pPr>
            <a:r>
              <a:rPr lang="en-US" sz="2400" spc="-5" dirty="0">
                <a:latin typeface="Fira Sans" panose="020B0503050000020004"/>
                <a:cs typeface="Verdana"/>
              </a:rPr>
              <a:t>Pre-conditions</a:t>
            </a:r>
          </a:p>
          <a:p>
            <a:pPr marL="1327784" marR="4869815" lvl="2">
              <a:lnSpc>
                <a:spcPct val="100000"/>
              </a:lnSpc>
            </a:pPr>
            <a:r>
              <a:rPr lang="en-US" sz="2400" spc="-5" dirty="0">
                <a:latin typeface="Fira Sans" panose="020B0503050000020004"/>
                <a:cs typeface="Verdana"/>
              </a:rPr>
              <a:t>Parameters:</a:t>
            </a:r>
            <a:endParaRPr lang="en-US" sz="2400" dirty="0">
              <a:latin typeface="Fira Sans" panose="020B0503050000020004"/>
              <a:cs typeface="Verdana"/>
            </a:endParaRPr>
          </a:p>
          <a:p>
            <a:pPr marL="1727200" marR="5177790" lvl="2">
              <a:lnSpc>
                <a:spcPct val="100000"/>
              </a:lnSpc>
              <a:spcBef>
                <a:spcPts val="140"/>
              </a:spcBef>
            </a:pPr>
            <a:r>
              <a:rPr lang="en-US" sz="2200" spc="-10" dirty="0">
                <a:latin typeface="Fira Sans" panose="020B0503050000020004"/>
                <a:cs typeface="Verdana"/>
              </a:rPr>
              <a:t>Sleep</a:t>
            </a:r>
            <a:r>
              <a:rPr lang="en-US" sz="2200" spc="-45" dirty="0">
                <a:latin typeface="Fira Sans" panose="020B0503050000020004"/>
                <a:cs typeface="Verdana"/>
              </a:rPr>
              <a:t> </a:t>
            </a:r>
            <a:r>
              <a:rPr lang="en-US" sz="2200" spc="-10" dirty="0">
                <a:latin typeface="Fira Sans" panose="020B0503050000020004"/>
                <a:cs typeface="Verdana"/>
              </a:rPr>
              <a:t>Time</a:t>
            </a:r>
          </a:p>
          <a:p>
            <a:pPr marL="1727200" marR="5177790" lvl="2">
              <a:lnSpc>
                <a:spcPct val="100000"/>
              </a:lnSpc>
              <a:spcBef>
                <a:spcPts val="140"/>
              </a:spcBef>
            </a:pPr>
            <a:r>
              <a:rPr lang="en-US" sz="2200" spc="-5" dirty="0">
                <a:latin typeface="Fira Sans" panose="020B0503050000020004"/>
                <a:cs typeface="Verdana"/>
              </a:rPr>
              <a:t>Pacing</a:t>
            </a:r>
          </a:p>
          <a:p>
            <a:pPr marL="1727200" marR="5177790" lvl="2">
              <a:lnSpc>
                <a:spcPct val="100000"/>
              </a:lnSpc>
              <a:spcBef>
                <a:spcPts val="140"/>
              </a:spcBef>
            </a:pPr>
            <a:r>
              <a:rPr lang="en-US" sz="2200" spc="-10" dirty="0">
                <a:latin typeface="Fira Sans" panose="020B0503050000020004"/>
                <a:cs typeface="Verdana"/>
              </a:rPr>
              <a:t>Ramp-up</a:t>
            </a:r>
            <a:endParaRPr lang="en-US" sz="2200" dirty="0">
              <a:latin typeface="Fira Sans" panose="020B0503050000020004"/>
              <a:cs typeface="Verdana"/>
            </a:endParaRPr>
          </a:p>
          <a:p>
            <a:pPr marL="1327784" marR="4855210" lvl="2">
              <a:lnSpc>
                <a:spcPct val="100000"/>
              </a:lnSpc>
              <a:spcBef>
                <a:spcPts val="265"/>
              </a:spcBef>
            </a:pPr>
            <a:r>
              <a:rPr lang="en-US" sz="2400" spc="-5" dirty="0">
                <a:latin typeface="Fira Sans" panose="020B0503050000020004"/>
                <a:cs typeface="Verdana"/>
              </a:rPr>
              <a:t>Test </a:t>
            </a:r>
            <a:r>
              <a:rPr lang="en-US" sz="2400" dirty="0">
                <a:latin typeface="Fira Sans" panose="020B0503050000020004"/>
                <a:cs typeface="Verdana"/>
              </a:rPr>
              <a:t>Duration</a:t>
            </a:r>
          </a:p>
          <a:p>
            <a:pPr marL="1327784" marR="4855210" lvl="2">
              <a:lnSpc>
                <a:spcPct val="100000"/>
              </a:lnSpc>
              <a:spcBef>
                <a:spcPts val="265"/>
              </a:spcBef>
            </a:pPr>
            <a:r>
              <a:rPr lang="en-US" sz="2400" spc="-5" dirty="0">
                <a:latin typeface="Fira Sans" panose="020B0503050000020004"/>
                <a:cs typeface="Verdana"/>
              </a:rPr>
              <a:t>Runtime</a:t>
            </a:r>
            <a:r>
              <a:rPr lang="en-US" sz="2400" spc="-80" dirty="0">
                <a:latin typeface="Fira Sans" panose="020B0503050000020004"/>
                <a:cs typeface="Verdana"/>
              </a:rPr>
              <a:t> </a:t>
            </a:r>
            <a:r>
              <a:rPr lang="en-US" sz="2400" spc="-5" dirty="0">
                <a:latin typeface="Fira Sans" panose="020B0503050000020004"/>
                <a:cs typeface="Verdana"/>
              </a:rPr>
              <a:t>Checks</a:t>
            </a:r>
          </a:p>
          <a:p>
            <a:pPr marL="1327784" marR="4855210" lvl="2">
              <a:lnSpc>
                <a:spcPct val="100000"/>
              </a:lnSpc>
              <a:spcBef>
                <a:spcPts val="265"/>
              </a:spcBef>
            </a:pPr>
            <a:r>
              <a:rPr lang="en-US" sz="2400" spc="-5" dirty="0">
                <a:latin typeface="Fira Sans" panose="020B0503050000020004"/>
                <a:cs typeface="Verdana"/>
              </a:rPr>
              <a:t>Post-Conditions</a:t>
            </a:r>
            <a:endParaRPr lang="en-US" sz="2400" dirty="0">
              <a:latin typeface="Fira Sans" panose="020B0503050000020004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2800" dirty="0">
              <a:latin typeface="Fira Sans" panose="020B0503050000020004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38111190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Exercice 2 (</a:t>
            </a:r>
            <a:r>
              <a:rPr lang="fr-FR" b="1" dirty="0" err="1"/>
              <a:t>Answer</a:t>
            </a:r>
            <a:r>
              <a:rPr lang="fr-FR" b="1" dirty="0"/>
              <a:t>)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76471" y="645319"/>
            <a:ext cx="10418960" cy="515824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Scenario RealAverage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1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sp>
        <p:nvSpPr>
          <p:cNvPr id="6" name="Espace réservé du texte 2"/>
          <p:cNvSpPr txBox="1">
            <a:spLocks/>
          </p:cNvSpPr>
          <p:nvPr/>
        </p:nvSpPr>
        <p:spPr>
          <a:xfrm>
            <a:off x="316926" y="1154668"/>
            <a:ext cx="11875073" cy="485795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b="1" dirty="0"/>
              <a:t>Objectives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Ensure that the end user RT is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sz="2400" dirty="0"/>
              <a:t> below 2 sec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Ensure that the system is stable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Success Criteria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end user RT is below 2 sec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system is stable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Abort Criteria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End user RT is superior than 3 sec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More than 10 % of the users failed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list of accounts is not empty</a:t>
            </a:r>
          </a:p>
          <a:p>
            <a:pPr>
              <a:lnSpc>
                <a:spcPct val="100000"/>
              </a:lnSpc>
            </a:pPr>
            <a:r>
              <a:rPr lang="en-US" b="1" dirty="0"/>
              <a:t>Test Duration: 	</a:t>
            </a:r>
            <a:r>
              <a:rPr lang="en-US" sz="2000" dirty="0">
                <a:latin typeface="+mn-lt"/>
              </a:rPr>
              <a:t>1</a:t>
            </a:r>
            <a:r>
              <a:rPr lang="en-US" sz="2000" dirty="0"/>
              <a:t> Hour after Ramp up</a:t>
            </a:r>
          </a:p>
          <a:p>
            <a:pPr>
              <a:lnSpc>
                <a:spcPct val="100000"/>
              </a:lnSpc>
            </a:pPr>
            <a:r>
              <a:rPr lang="en-US" b="1" dirty="0"/>
              <a:t>Runtime Checks:	</a:t>
            </a:r>
            <a:r>
              <a:rPr lang="en-US" sz="2000" dirty="0"/>
              <a:t>Standard </a:t>
            </a:r>
            <a:r>
              <a:rPr lang="en-US" sz="2000" dirty="0" err="1"/>
              <a:t>Introscope</a:t>
            </a:r>
            <a:r>
              <a:rPr lang="en-US" sz="2000" dirty="0"/>
              <a:t> checks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Post-Conditions</a:t>
            </a:r>
            <a:r>
              <a:rPr lang="en-US" dirty="0"/>
              <a:t>:	</a:t>
            </a:r>
            <a:r>
              <a:rPr lang="en-US" sz="2000" dirty="0"/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179839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Exercice 2 (</a:t>
            </a:r>
            <a:r>
              <a:rPr lang="fr-FR" b="1" dirty="0" err="1"/>
              <a:t>Answer</a:t>
            </a:r>
            <a:r>
              <a:rPr lang="fr-FR" b="1" dirty="0"/>
              <a:t>)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81268" y="1223337"/>
            <a:ext cx="11710732" cy="4565780"/>
          </a:xfrm>
        </p:spPr>
        <p:txBody>
          <a:bodyPr numCol="2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dirty="0"/>
              <a:t>Objectives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Ensure that the end user RT is below 2 sec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Ensure that the system is stable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Success Criteria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end user RT is below 2 sec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system is stable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Abort Criteria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End user RT is superior than 3 sec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More than 10 % of the users failed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Preconditions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The list of accounts is not empty</a:t>
            </a:r>
          </a:p>
          <a:p>
            <a:pPr lvl="1">
              <a:lnSpc>
                <a:spcPct val="100000"/>
              </a:lnSpc>
            </a:pPr>
            <a:r>
              <a:rPr lang="en-US" sz="2400" dirty="0"/>
              <a:t>Fill accounts with maximum money (enough to succeed the transfer in all the needed target total transactions)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Test Duration: 	</a:t>
            </a:r>
            <a:r>
              <a:rPr lang="en-US" sz="2400" dirty="0">
                <a:latin typeface="+mj-lt"/>
              </a:rPr>
              <a:t>1</a:t>
            </a:r>
            <a:r>
              <a:rPr lang="en-US" sz="2400" dirty="0"/>
              <a:t> Hour after Ramp up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Runtime Checks:	</a:t>
            </a:r>
            <a:r>
              <a:rPr lang="en-US" sz="2400" dirty="0"/>
              <a:t>Standard </a:t>
            </a:r>
            <a:r>
              <a:rPr lang="en-US" sz="2400" dirty="0" err="1"/>
              <a:t>Introscope</a:t>
            </a:r>
            <a:r>
              <a:rPr lang="en-US" sz="2400" dirty="0"/>
              <a:t> checks</a:t>
            </a:r>
          </a:p>
          <a:p>
            <a:pPr>
              <a:lnSpc>
                <a:spcPct val="100000"/>
              </a:lnSpc>
            </a:pPr>
            <a:r>
              <a:rPr lang="en-US" sz="2800" b="1" dirty="0"/>
              <a:t>Post-Conditions:	</a:t>
            </a:r>
            <a:r>
              <a:rPr lang="en-US" sz="2400" dirty="0"/>
              <a:t>None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sp>
        <p:nvSpPr>
          <p:cNvPr id="5" name="Espace réservé du texte 2"/>
          <p:cNvSpPr txBox="1">
            <a:spLocks/>
          </p:cNvSpPr>
          <p:nvPr/>
        </p:nvSpPr>
        <p:spPr>
          <a:xfrm>
            <a:off x="106136" y="666050"/>
            <a:ext cx="10418960" cy="515824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Scenario RealAverage 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2</a:t>
            </a:r>
            <a:r>
              <a:rPr lang="en-US" sz="2800" b="1" dirty="0">
                <a:solidFill>
                  <a:schemeClr val="accent6">
                    <a:lumMod val="50000"/>
                  </a:schemeClr>
                </a:solidFill>
              </a:rPr>
              <a:t>: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686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/>
              <a:t>Exercise</a:t>
            </a:r>
            <a:r>
              <a:rPr lang="en-US" b="1" spc="-90" dirty="0"/>
              <a:t> </a:t>
            </a:r>
            <a:r>
              <a:rPr lang="en-US" b="1" dirty="0"/>
              <a:t>3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graphicFrame>
        <p:nvGraphicFramePr>
          <p:cNvPr id="5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753723"/>
              </p:ext>
            </p:extLst>
          </p:nvPr>
        </p:nvGraphicFramePr>
        <p:xfrm>
          <a:off x="346798" y="841674"/>
          <a:ext cx="10727602" cy="5493653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57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598">
                <a:tc>
                  <a:txBody>
                    <a:bodyPr/>
                    <a:lstStyle/>
                    <a:p>
                      <a:pPr marL="34290" algn="ctr">
                        <a:lnSpc>
                          <a:spcPts val="2370"/>
                        </a:lnSpc>
                      </a:pPr>
                      <a:r>
                        <a:rPr sz="2400" spc="-215" dirty="0">
                          <a:latin typeface="Fira Sans" panose="020B0503050000020004"/>
                        </a:rPr>
                        <a:t>Attribute</a:t>
                      </a:r>
                      <a:endParaRPr sz="24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680720">
                        <a:lnSpc>
                          <a:spcPts val="2370"/>
                        </a:lnSpc>
                      </a:pPr>
                      <a:r>
                        <a:rPr sz="2400" spc="-200" dirty="0">
                          <a:latin typeface="Fira Sans" panose="020B0503050000020004"/>
                        </a:rPr>
                        <a:t>Type </a:t>
                      </a:r>
                      <a:r>
                        <a:rPr sz="2400" spc="-190" dirty="0">
                          <a:latin typeface="Fira Sans" panose="020B0503050000020004"/>
                        </a:rPr>
                        <a:t>of</a:t>
                      </a:r>
                      <a:r>
                        <a:rPr sz="2400" spc="-75" dirty="0">
                          <a:latin typeface="Fira Sans" panose="020B0503050000020004"/>
                        </a:rPr>
                        <a:t> </a:t>
                      </a:r>
                      <a:r>
                        <a:rPr sz="2400" spc="-210" dirty="0">
                          <a:latin typeface="Fira Sans" panose="020B0503050000020004"/>
                        </a:rPr>
                        <a:t>attribute</a:t>
                      </a:r>
                      <a:endParaRPr sz="24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47">
                <a:tc rowSpan="6">
                  <a:txBody>
                    <a:bodyPr/>
                    <a:lstStyle/>
                    <a:p>
                      <a:pPr marL="661670" lvl="0" algn="l">
                        <a:lnSpc>
                          <a:spcPct val="150000"/>
                        </a:lnSpc>
                      </a:pPr>
                      <a:r>
                        <a:rPr lang="fr-FR" sz="2400" b="1" spc="-45" dirty="0">
                          <a:solidFill>
                            <a:schemeClr val="accent1"/>
                          </a:solidFill>
                          <a:latin typeface="Fira Sans" panose="020B0503050000020004"/>
                        </a:rPr>
                        <a:t>-</a:t>
                      </a:r>
                      <a:r>
                        <a:rPr lang="fr-FR" sz="2400" spc="-45" dirty="0">
                          <a:latin typeface="Fira Sans" panose="020B0503050000020004"/>
                        </a:rPr>
                        <a:t> </a:t>
                      </a:r>
                      <a:r>
                        <a:rPr sz="2400" spc="-45" dirty="0">
                          <a:latin typeface="Fira Sans" panose="020B0503050000020004"/>
                        </a:rPr>
                        <a:t>End </a:t>
                      </a:r>
                      <a:r>
                        <a:rPr sz="2400" spc="-110" dirty="0">
                          <a:latin typeface="Fira Sans" panose="020B0503050000020004"/>
                        </a:rPr>
                        <a:t>user </a:t>
                      </a:r>
                      <a:r>
                        <a:rPr sz="2400" spc="-254" dirty="0">
                          <a:latin typeface="Fira Sans" panose="020B0503050000020004"/>
                        </a:rPr>
                        <a:t>RT</a:t>
                      </a:r>
                      <a:r>
                        <a:rPr sz="2400" spc="-240" dirty="0">
                          <a:latin typeface="Fira Sans" panose="020B0503050000020004"/>
                        </a:rPr>
                        <a:t> </a:t>
                      </a:r>
                      <a:r>
                        <a:rPr lang="fr-FR" sz="2400" spc="-240" dirty="0">
                          <a:latin typeface="Fira Sans" panose="020B0503050000020004"/>
                        </a:rPr>
                        <a:t> </a:t>
                      </a:r>
                      <a:r>
                        <a:rPr sz="2400" spc="-260" dirty="0">
                          <a:latin typeface="Fira Sans" panose="020B0503050000020004"/>
                        </a:rPr>
                        <a:t>&lt;</a:t>
                      </a:r>
                      <a:r>
                        <a:rPr lang="fr-FR" sz="2400" spc="-260" dirty="0">
                          <a:latin typeface="Fira Sans" panose="020B0503050000020004"/>
                        </a:rPr>
                        <a:t> </a:t>
                      </a:r>
                      <a:r>
                        <a:rPr sz="2400" spc="-260" dirty="0">
                          <a:latin typeface="Fira Sans" panose="020B0503050000020004"/>
                        </a:rPr>
                        <a:t>2</a:t>
                      </a:r>
                      <a:r>
                        <a:rPr lang="fr-FR" sz="2400" spc="-260" dirty="0">
                          <a:latin typeface="Fira Sans" panose="020B0503050000020004"/>
                        </a:rPr>
                        <a:t> </a:t>
                      </a:r>
                      <a:r>
                        <a:rPr sz="2400" spc="-260" dirty="0">
                          <a:latin typeface="Fira Sans" panose="020B0503050000020004"/>
                        </a:rPr>
                        <a:t>s</a:t>
                      </a:r>
                      <a:endParaRPr lang="fr-FR" sz="2400" spc="0" dirty="0">
                        <a:latin typeface="Fira Sans" panose="020B0503050000020004"/>
                      </a:endParaRPr>
                    </a:p>
                    <a:p>
                      <a:pPr marL="661670" lvl="0" algn="l">
                        <a:lnSpc>
                          <a:spcPct val="150000"/>
                        </a:lnSpc>
                      </a:pPr>
                      <a:r>
                        <a:rPr lang="fr-FR" sz="2400" b="1" kern="1200" spc="-45" dirty="0">
                          <a:solidFill>
                            <a:schemeClr val="accent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2400" spc="-105" dirty="0">
                          <a:latin typeface="Fira Sans" panose="020B0503050000020004"/>
                        </a:rPr>
                        <a:t> </a:t>
                      </a:r>
                      <a:r>
                        <a:rPr sz="2400" spc="-105" dirty="0">
                          <a:latin typeface="Fira Sans" panose="020B0503050000020004"/>
                        </a:rPr>
                        <a:t>The </a:t>
                      </a:r>
                      <a:r>
                        <a:rPr sz="2400" spc="-114" dirty="0">
                          <a:latin typeface="Fira Sans" panose="020B0503050000020004"/>
                        </a:rPr>
                        <a:t>system </a:t>
                      </a:r>
                      <a:r>
                        <a:rPr sz="2400" spc="-180" dirty="0">
                          <a:latin typeface="Fira Sans" panose="020B0503050000020004"/>
                        </a:rPr>
                        <a:t>is</a:t>
                      </a:r>
                      <a:r>
                        <a:rPr sz="2400" spc="-245" dirty="0">
                          <a:latin typeface="Fira Sans" panose="020B0503050000020004"/>
                        </a:rPr>
                        <a:t> </a:t>
                      </a:r>
                      <a:r>
                        <a:rPr sz="2400" spc="-25" dirty="0">
                          <a:latin typeface="Fira Sans" panose="020B0503050000020004"/>
                        </a:rPr>
                        <a:t>stable</a:t>
                      </a:r>
                      <a:endParaRPr lang="fr-FR" sz="2400" spc="-25" dirty="0">
                        <a:latin typeface="Fira Sans" panose="020B0503050000020004"/>
                      </a:endParaRPr>
                    </a:p>
                    <a:p>
                      <a:pPr marL="661670" lvl="0" algn="l">
                        <a:lnSpc>
                          <a:spcPct val="150000"/>
                        </a:lnSpc>
                      </a:pPr>
                      <a:r>
                        <a:rPr lang="fr-FR" sz="2400" b="1" kern="1200" spc="-45" dirty="0">
                          <a:solidFill>
                            <a:schemeClr val="accent1"/>
                          </a:solidFill>
                          <a:latin typeface="Fira Sans" panose="020B0503050000020004"/>
                          <a:ea typeface="+mn-ea"/>
                          <a:cs typeface="+mn-cs"/>
                        </a:rPr>
                        <a:t>-</a:t>
                      </a:r>
                      <a:r>
                        <a:rPr lang="fr-FR" sz="2400" spc="-45" dirty="0">
                          <a:latin typeface="Fira Sans" panose="020B0503050000020004"/>
                        </a:rPr>
                        <a:t> </a:t>
                      </a:r>
                      <a:r>
                        <a:rPr sz="2400" spc="-45" dirty="0">
                          <a:latin typeface="Fira Sans" panose="020B0503050000020004"/>
                        </a:rPr>
                        <a:t>End </a:t>
                      </a:r>
                      <a:r>
                        <a:rPr sz="2400" spc="-110" dirty="0">
                          <a:latin typeface="Fira Sans" panose="020B0503050000020004"/>
                        </a:rPr>
                        <a:t>user </a:t>
                      </a:r>
                      <a:r>
                        <a:rPr sz="2400" spc="-254" dirty="0">
                          <a:latin typeface="Fira Sans" panose="020B0503050000020004"/>
                        </a:rPr>
                        <a:t>RT </a:t>
                      </a:r>
                      <a:r>
                        <a:rPr sz="2400" spc="-385" dirty="0">
                          <a:latin typeface="Fira Sans" panose="020B0503050000020004"/>
                        </a:rPr>
                        <a:t>&gt;</a:t>
                      </a:r>
                      <a:r>
                        <a:rPr lang="fr-FR" sz="2400" spc="-385" dirty="0">
                          <a:latin typeface="Fira Sans" panose="020B0503050000020004"/>
                        </a:rPr>
                        <a:t> </a:t>
                      </a:r>
                      <a:r>
                        <a:rPr sz="2400" spc="-145" dirty="0">
                          <a:latin typeface="Fira Sans" panose="020B0503050000020004"/>
                        </a:rPr>
                        <a:t> </a:t>
                      </a:r>
                      <a:r>
                        <a:rPr sz="2400" b="1" spc="-185" dirty="0">
                          <a:latin typeface="Fira Sans" panose="020B0503050000020004"/>
                        </a:rPr>
                        <a:t>10</a:t>
                      </a:r>
                      <a:r>
                        <a:rPr lang="fr-FR" sz="2400" spc="-185" dirty="0">
                          <a:latin typeface="Fira Sans" panose="020B0503050000020004"/>
                        </a:rPr>
                        <a:t> </a:t>
                      </a:r>
                      <a:r>
                        <a:rPr sz="2400" spc="-185" dirty="0">
                          <a:latin typeface="Fira Sans" panose="020B0503050000020004"/>
                        </a:rPr>
                        <a:t>s</a:t>
                      </a:r>
                      <a:r>
                        <a:rPr lang="fr-FR" sz="2400" spc="-185" dirty="0">
                          <a:latin typeface="Fira Sans" panose="020B0503050000020004"/>
                        </a:rPr>
                        <a:t> </a:t>
                      </a:r>
                    </a:p>
                    <a:p>
                      <a:pPr marL="661670" lvl="0" algn="l">
                        <a:lnSpc>
                          <a:spcPct val="150000"/>
                        </a:lnSpc>
                      </a:pPr>
                      <a:r>
                        <a:rPr lang="fr-FR" sz="2400" b="1" spc="-150" dirty="0">
                          <a:solidFill>
                            <a:schemeClr val="accent1"/>
                          </a:solidFill>
                          <a:latin typeface="Fira Sans" panose="020B0503050000020004"/>
                        </a:rPr>
                        <a:t>-</a:t>
                      </a:r>
                      <a:r>
                        <a:rPr lang="fr-FR" sz="2400" spc="-150" dirty="0">
                          <a:latin typeface="Fira Sans" panose="020B0503050000020004"/>
                        </a:rPr>
                        <a:t> </a:t>
                      </a:r>
                      <a:r>
                        <a:rPr sz="2400" spc="-150" dirty="0">
                          <a:latin typeface="Fira Sans" panose="020B0503050000020004"/>
                        </a:rPr>
                        <a:t>1 </a:t>
                      </a:r>
                      <a:r>
                        <a:rPr sz="2400" spc="-60" dirty="0">
                          <a:latin typeface="Fira Sans" panose="020B0503050000020004"/>
                        </a:rPr>
                        <a:t>hour </a:t>
                      </a:r>
                      <a:r>
                        <a:rPr sz="2400" spc="-40" dirty="0">
                          <a:latin typeface="Fira Sans" panose="020B0503050000020004"/>
                        </a:rPr>
                        <a:t>after </a:t>
                      </a:r>
                      <a:r>
                        <a:rPr sz="2400" spc="5" dirty="0">
                          <a:latin typeface="Fira Sans" panose="020B0503050000020004"/>
                        </a:rPr>
                        <a:t>Ramp</a:t>
                      </a:r>
                      <a:r>
                        <a:rPr sz="2400" spc="-305" dirty="0">
                          <a:latin typeface="Fira Sans" panose="020B0503050000020004"/>
                        </a:rPr>
                        <a:t> </a:t>
                      </a:r>
                      <a:r>
                        <a:rPr sz="2400" spc="-95" dirty="0">
                          <a:latin typeface="Fira Sans" panose="020B0503050000020004"/>
                        </a:rPr>
                        <a:t>UP</a:t>
                      </a:r>
                      <a:endParaRPr lang="fr-FR" sz="2400" spc="-95" dirty="0">
                        <a:latin typeface="Fira Sans" panose="020B0503050000020004"/>
                      </a:endParaRPr>
                    </a:p>
                    <a:p>
                      <a:pPr marL="661670" lvl="0" algn="l">
                        <a:lnSpc>
                          <a:spcPct val="150000"/>
                        </a:lnSpc>
                      </a:pPr>
                      <a:r>
                        <a:rPr lang="fr-FR" sz="2400" b="1" spc="-105" dirty="0">
                          <a:solidFill>
                            <a:schemeClr val="accent1"/>
                          </a:solidFill>
                          <a:latin typeface="Fira Sans" panose="020B0503050000020004"/>
                        </a:rPr>
                        <a:t>-</a:t>
                      </a:r>
                      <a:r>
                        <a:rPr lang="fr-FR" sz="2400" spc="-105" dirty="0">
                          <a:latin typeface="Fira Sans" panose="020B0503050000020004"/>
                        </a:rPr>
                        <a:t> </a:t>
                      </a:r>
                      <a:r>
                        <a:rPr sz="2400" spc="-105" dirty="0">
                          <a:latin typeface="Fira Sans" panose="020B0503050000020004"/>
                        </a:rPr>
                        <a:t>The </a:t>
                      </a:r>
                      <a:r>
                        <a:rPr sz="2400" spc="-150" dirty="0">
                          <a:latin typeface="Fira Sans" panose="020B0503050000020004"/>
                        </a:rPr>
                        <a:t>list </a:t>
                      </a:r>
                      <a:r>
                        <a:rPr sz="2400" spc="10" dirty="0">
                          <a:latin typeface="Fira Sans" panose="020B0503050000020004"/>
                        </a:rPr>
                        <a:t>of </a:t>
                      </a:r>
                      <a:r>
                        <a:rPr sz="2400" spc="25" dirty="0">
                          <a:latin typeface="Fira Sans" panose="020B0503050000020004"/>
                        </a:rPr>
                        <a:t>accounts</a:t>
                      </a:r>
                      <a:r>
                        <a:rPr sz="2400" spc="-315" dirty="0">
                          <a:latin typeface="Fira Sans" panose="020B0503050000020004"/>
                        </a:rPr>
                        <a:t> </a:t>
                      </a:r>
                      <a:r>
                        <a:rPr sz="2400" spc="-180" dirty="0">
                          <a:latin typeface="Fira Sans" panose="020B0503050000020004"/>
                        </a:rPr>
                        <a:t>is</a:t>
                      </a:r>
                      <a:r>
                        <a:rPr lang="fr-FR" sz="2400" spc="0" baseline="0" dirty="0">
                          <a:latin typeface="Fira Sans" panose="020B0503050000020004"/>
                        </a:rPr>
                        <a:t> </a:t>
                      </a:r>
                      <a:r>
                        <a:rPr sz="2400" spc="-25" dirty="0">
                          <a:latin typeface="Fira Sans" panose="020B0503050000020004"/>
                        </a:rPr>
                        <a:t>not</a:t>
                      </a:r>
                      <a:r>
                        <a:rPr sz="2400" spc="-140" dirty="0">
                          <a:latin typeface="Fira Sans" panose="020B0503050000020004"/>
                        </a:rPr>
                        <a:t> </a:t>
                      </a:r>
                      <a:r>
                        <a:rPr sz="2400" spc="-20" dirty="0">
                          <a:latin typeface="Fira Sans" panose="020B0503050000020004"/>
                        </a:rPr>
                        <a:t>empty</a:t>
                      </a:r>
                      <a:endParaRPr lang="fr-FR" sz="2400" spc="-20" dirty="0">
                        <a:latin typeface="Fira Sans" panose="020B0503050000020004"/>
                      </a:endParaRPr>
                    </a:p>
                    <a:p>
                      <a:pPr marL="661670" lvl="0" algn="l">
                        <a:lnSpc>
                          <a:spcPct val="150000"/>
                        </a:lnSpc>
                      </a:pPr>
                      <a:r>
                        <a:rPr lang="fr-FR" sz="2400" b="1" spc="-105" dirty="0">
                          <a:solidFill>
                            <a:schemeClr val="accent1"/>
                          </a:solidFill>
                          <a:latin typeface="Fira Sans" panose="020B0503050000020004"/>
                        </a:rPr>
                        <a:t>-</a:t>
                      </a:r>
                      <a:r>
                        <a:rPr lang="fr-FR" sz="2400" spc="-105" dirty="0">
                          <a:latin typeface="Fira Sans" panose="020B0503050000020004"/>
                        </a:rPr>
                        <a:t> </a:t>
                      </a:r>
                      <a:r>
                        <a:rPr sz="2400" spc="-105" dirty="0">
                          <a:latin typeface="Fira Sans" panose="020B0503050000020004"/>
                        </a:rPr>
                        <a:t>The </a:t>
                      </a:r>
                      <a:r>
                        <a:rPr sz="2400" spc="75" dirty="0">
                          <a:latin typeface="Fira Sans" panose="020B0503050000020004"/>
                        </a:rPr>
                        <a:t>balance </a:t>
                      </a:r>
                      <a:r>
                        <a:rPr sz="2400" spc="5" dirty="0">
                          <a:latin typeface="Fira Sans" panose="020B0503050000020004"/>
                        </a:rPr>
                        <a:t>of</a:t>
                      </a:r>
                      <a:r>
                        <a:rPr sz="2400" spc="-430" dirty="0">
                          <a:latin typeface="Fira Sans" panose="020B0503050000020004"/>
                        </a:rPr>
                        <a:t> </a:t>
                      </a:r>
                      <a:r>
                        <a:rPr sz="2400" spc="65" dirty="0">
                          <a:latin typeface="Fira Sans" panose="020B0503050000020004"/>
                        </a:rPr>
                        <a:t>account </a:t>
                      </a:r>
                      <a:r>
                        <a:rPr sz="2400" spc="-204" dirty="0">
                          <a:latin typeface="Fira Sans" panose="020B0503050000020004"/>
                        </a:rPr>
                        <a:t>B</a:t>
                      </a:r>
                      <a:r>
                        <a:rPr lang="fr-FR" sz="2400" spc="-204" dirty="0">
                          <a:latin typeface="Fira Sans" panose="020B0503050000020004"/>
                        </a:rPr>
                        <a:t> </a:t>
                      </a:r>
                      <a:r>
                        <a:rPr sz="2400" spc="-204" dirty="0">
                          <a:latin typeface="Fira Sans" panose="020B0503050000020004"/>
                        </a:rPr>
                        <a:t> </a:t>
                      </a:r>
                      <a:r>
                        <a:rPr sz="2400" spc="-50" dirty="0">
                          <a:latin typeface="Fira Sans" panose="020B0503050000020004"/>
                        </a:rPr>
                        <a:t>has</a:t>
                      </a:r>
                      <a:r>
                        <a:rPr lang="fr-FR" sz="2400" spc="-50" baseline="0" dirty="0">
                          <a:latin typeface="Fira Sans" panose="020B0503050000020004"/>
                        </a:rPr>
                        <a:t> </a:t>
                      </a:r>
                      <a:r>
                        <a:rPr sz="2400" dirty="0">
                          <a:latin typeface="Fira Sans" panose="020B0503050000020004"/>
                        </a:rPr>
                        <a:t>increased </a:t>
                      </a:r>
                      <a:r>
                        <a:rPr sz="2400" spc="-75" dirty="0">
                          <a:latin typeface="Fira Sans" panose="020B0503050000020004"/>
                        </a:rPr>
                        <a:t>with </a:t>
                      </a:r>
                      <a:r>
                        <a:rPr sz="2400" spc="-25" dirty="0">
                          <a:latin typeface="Fira Sans" panose="020B0503050000020004"/>
                        </a:rPr>
                        <a:t>the  </a:t>
                      </a:r>
                      <a:r>
                        <a:rPr sz="2400" spc="-10" dirty="0">
                          <a:latin typeface="Fira Sans" panose="020B0503050000020004"/>
                        </a:rPr>
                        <a:t>amount </a:t>
                      </a:r>
                      <a:r>
                        <a:rPr sz="2400" spc="5" dirty="0">
                          <a:latin typeface="Fira Sans" panose="020B0503050000020004"/>
                        </a:rPr>
                        <a:t>of </a:t>
                      </a:r>
                      <a:r>
                        <a:rPr sz="2400" spc="-25" dirty="0">
                          <a:latin typeface="Fira Sans" panose="020B0503050000020004"/>
                        </a:rPr>
                        <a:t>the</a:t>
                      </a:r>
                      <a:r>
                        <a:rPr sz="2400" spc="-395" dirty="0">
                          <a:latin typeface="Fira Sans" panose="020B0503050000020004"/>
                        </a:rPr>
                        <a:t> </a:t>
                      </a:r>
                      <a:r>
                        <a:rPr sz="2400" spc="-90" dirty="0">
                          <a:latin typeface="Fira Sans" panose="020B0503050000020004"/>
                        </a:rPr>
                        <a:t>transfer</a:t>
                      </a:r>
                      <a:endParaRPr lang="fr-FR" sz="2400" spc="0" dirty="0">
                        <a:latin typeface="Fira Sans" panose="020B0503050000020004"/>
                      </a:endParaRPr>
                    </a:p>
                    <a:p>
                      <a:pPr marL="661670" lvl="0" algn="l">
                        <a:lnSpc>
                          <a:spcPct val="150000"/>
                        </a:lnSpc>
                      </a:pPr>
                      <a:r>
                        <a:rPr lang="fr-FR" sz="2400" b="1" spc="-145" dirty="0">
                          <a:solidFill>
                            <a:schemeClr val="accent1"/>
                          </a:solidFill>
                          <a:latin typeface="Fira Sans" panose="020B0503050000020004"/>
                        </a:rPr>
                        <a:t>-</a:t>
                      </a:r>
                      <a:r>
                        <a:rPr lang="fr-FR" sz="2400" spc="-145" dirty="0">
                          <a:latin typeface="Fira Sans" panose="020B0503050000020004"/>
                        </a:rPr>
                        <a:t>  </a:t>
                      </a:r>
                      <a:r>
                        <a:rPr sz="2400" spc="-145" dirty="0">
                          <a:latin typeface="Fira Sans" panose="020B0503050000020004"/>
                        </a:rPr>
                        <a:t>Disk</a:t>
                      </a:r>
                      <a:r>
                        <a:rPr sz="2400" spc="-180" dirty="0">
                          <a:latin typeface="Fira Sans" panose="020B0503050000020004"/>
                        </a:rPr>
                        <a:t> </a:t>
                      </a:r>
                      <a:r>
                        <a:rPr sz="2400" spc="60" dirty="0">
                          <a:latin typeface="Fira Sans" panose="020B0503050000020004"/>
                        </a:rPr>
                        <a:t>space</a:t>
                      </a:r>
                      <a:r>
                        <a:rPr sz="2400" spc="-135" dirty="0">
                          <a:latin typeface="Fira Sans" panose="020B0503050000020004"/>
                        </a:rPr>
                        <a:t> </a:t>
                      </a:r>
                      <a:r>
                        <a:rPr sz="2400" spc="-75" dirty="0">
                          <a:latin typeface="Fira Sans" panose="020B0503050000020004"/>
                        </a:rPr>
                        <a:t>for</a:t>
                      </a:r>
                      <a:r>
                        <a:rPr sz="2400" spc="-135" dirty="0">
                          <a:latin typeface="Fira Sans" panose="020B0503050000020004"/>
                        </a:rPr>
                        <a:t> </a:t>
                      </a:r>
                      <a:r>
                        <a:rPr sz="2400" spc="15" dirty="0">
                          <a:latin typeface="Fira Sans" panose="020B0503050000020004"/>
                        </a:rPr>
                        <a:t>log</a:t>
                      </a:r>
                      <a:r>
                        <a:rPr sz="2400" spc="-165" dirty="0">
                          <a:latin typeface="Fira Sans" panose="020B0503050000020004"/>
                        </a:rPr>
                        <a:t> </a:t>
                      </a:r>
                      <a:r>
                        <a:rPr sz="2400" spc="-55" dirty="0">
                          <a:latin typeface="Fira Sans" panose="020B0503050000020004"/>
                        </a:rPr>
                        <a:t>file</a:t>
                      </a:r>
                      <a:r>
                        <a:rPr sz="2400" spc="-170" dirty="0">
                          <a:latin typeface="Fira Sans" panose="020B0503050000020004"/>
                        </a:rPr>
                        <a:t> </a:t>
                      </a:r>
                      <a:r>
                        <a:rPr sz="2400" spc="-180" dirty="0">
                          <a:latin typeface="Fira Sans" panose="020B0503050000020004"/>
                        </a:rPr>
                        <a:t>is</a:t>
                      </a:r>
                      <a:r>
                        <a:rPr lang="fr-FR" sz="2400" spc="-180" dirty="0">
                          <a:latin typeface="Fira Sans" panose="020B0503050000020004"/>
                        </a:rPr>
                        <a:t> </a:t>
                      </a:r>
                      <a:r>
                        <a:rPr sz="2400" spc="15" dirty="0">
                          <a:latin typeface="Fira Sans" panose="020B0503050000020004"/>
                        </a:rPr>
                        <a:t>available</a:t>
                      </a:r>
                      <a:r>
                        <a:rPr lang="fr-FR" sz="2400" spc="15" dirty="0">
                          <a:latin typeface="Fira Sans" panose="020B0503050000020004"/>
                        </a:rPr>
                        <a:t> </a:t>
                      </a:r>
                    </a:p>
                    <a:p>
                      <a:pPr marL="661670" lvl="0" algn="l">
                        <a:lnSpc>
                          <a:spcPct val="150000"/>
                        </a:lnSpc>
                      </a:pPr>
                      <a:r>
                        <a:rPr lang="fr-FR" sz="2400" spc="25" dirty="0">
                          <a:solidFill>
                            <a:schemeClr val="accent1"/>
                          </a:solidFill>
                          <a:latin typeface="Fira Sans" panose="020B0503050000020004"/>
                        </a:rPr>
                        <a:t>-</a:t>
                      </a:r>
                      <a:r>
                        <a:rPr lang="fr-FR" sz="2400" spc="25" dirty="0">
                          <a:latin typeface="Fira Sans" panose="020B0503050000020004"/>
                        </a:rPr>
                        <a:t> </a:t>
                      </a:r>
                      <a:r>
                        <a:rPr sz="2400" spc="25" dirty="0">
                          <a:latin typeface="Fira Sans" panose="020B0503050000020004"/>
                        </a:rPr>
                        <a:t>More </a:t>
                      </a:r>
                      <a:r>
                        <a:rPr sz="2400" spc="-20" dirty="0">
                          <a:latin typeface="Fira Sans" panose="020B0503050000020004"/>
                        </a:rPr>
                        <a:t>than </a:t>
                      </a:r>
                      <a:r>
                        <a:rPr sz="2400" b="1" spc="-285" dirty="0">
                          <a:latin typeface="Fira Sans" panose="020B0503050000020004"/>
                        </a:rPr>
                        <a:t>10</a:t>
                      </a:r>
                      <a:r>
                        <a:rPr lang="fr-FR" sz="2400" b="1" spc="-285" dirty="0">
                          <a:latin typeface="Fira Sans" panose="020B0503050000020004"/>
                        </a:rPr>
                        <a:t> </a:t>
                      </a:r>
                      <a:r>
                        <a:rPr lang="fr-FR" sz="2400" spc="-285" dirty="0">
                          <a:latin typeface="Fira Sans" panose="020B0503050000020004"/>
                        </a:rPr>
                        <a:t> </a:t>
                      </a:r>
                      <a:r>
                        <a:rPr sz="2400" spc="-285" dirty="0">
                          <a:latin typeface="Fira Sans" panose="020B0503050000020004"/>
                        </a:rPr>
                        <a:t>% </a:t>
                      </a:r>
                      <a:r>
                        <a:rPr lang="fr-FR" sz="2400" spc="-285" dirty="0">
                          <a:latin typeface="Fira Sans" panose="020B0503050000020004"/>
                        </a:rPr>
                        <a:t> </a:t>
                      </a:r>
                      <a:r>
                        <a:rPr sz="2400" spc="5" dirty="0">
                          <a:latin typeface="Fira Sans" panose="020B0503050000020004"/>
                        </a:rPr>
                        <a:t>of</a:t>
                      </a:r>
                      <a:r>
                        <a:rPr sz="2400" spc="-315" dirty="0">
                          <a:latin typeface="Fira Sans" panose="020B0503050000020004"/>
                        </a:rPr>
                        <a:t> </a:t>
                      </a:r>
                      <a:r>
                        <a:rPr sz="2400" spc="-25" dirty="0">
                          <a:latin typeface="Fira Sans" panose="020B0503050000020004"/>
                        </a:rPr>
                        <a:t>the  </a:t>
                      </a:r>
                      <a:r>
                        <a:rPr sz="2400" spc="-135" dirty="0">
                          <a:latin typeface="Fira Sans" panose="020B0503050000020004"/>
                        </a:rPr>
                        <a:t>users</a:t>
                      </a:r>
                      <a:r>
                        <a:rPr sz="2400" spc="-114" dirty="0">
                          <a:latin typeface="Fira Sans" panose="020B0503050000020004"/>
                        </a:rPr>
                        <a:t> </a:t>
                      </a:r>
                      <a:r>
                        <a:rPr sz="2400" spc="5" dirty="0">
                          <a:latin typeface="Fira Sans" panose="020B0503050000020004"/>
                        </a:rPr>
                        <a:t>failed</a:t>
                      </a:r>
                      <a:endParaRPr sz="1800" dirty="0">
                        <a:latin typeface="Fira Sans" panose="020B0503050000020004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150"/>
                        </a:spcBef>
                      </a:pPr>
                      <a:r>
                        <a:rPr sz="2400" spc="-65" dirty="0">
                          <a:latin typeface="Fira Sans" panose="020B0503050000020004"/>
                        </a:rPr>
                        <a:t>Runtime</a:t>
                      </a:r>
                      <a:r>
                        <a:rPr sz="2400" spc="-140" dirty="0">
                          <a:latin typeface="Fira Sans" panose="020B0503050000020004"/>
                        </a:rPr>
                        <a:t> </a:t>
                      </a:r>
                      <a:r>
                        <a:rPr sz="2400" spc="10" dirty="0">
                          <a:latin typeface="Fira Sans" panose="020B0503050000020004"/>
                        </a:rPr>
                        <a:t>Checks</a:t>
                      </a:r>
                      <a:endParaRPr sz="24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46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2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spc="-50" dirty="0">
                          <a:latin typeface="Fira Sans" panose="020B0503050000020004"/>
                        </a:rPr>
                        <a:t>Post-conditions</a:t>
                      </a:r>
                      <a:endParaRPr sz="24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8288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spc="-40" dirty="0">
                          <a:latin typeface="Fira Sans" panose="020B0503050000020004"/>
                        </a:rPr>
                        <a:t>Pre-conditions</a:t>
                      </a:r>
                      <a:endParaRPr sz="24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8288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2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400" spc="-50" dirty="0">
                          <a:latin typeface="Fira Sans" panose="020B0503050000020004"/>
                        </a:rPr>
                        <a:t>Success</a:t>
                      </a:r>
                      <a:r>
                        <a:rPr sz="2400" spc="-120" dirty="0">
                          <a:latin typeface="Fira Sans" panose="020B0503050000020004"/>
                        </a:rPr>
                        <a:t> </a:t>
                      </a:r>
                      <a:r>
                        <a:rPr sz="2400" spc="-45" dirty="0">
                          <a:latin typeface="Fira Sans" panose="020B0503050000020004"/>
                        </a:rPr>
                        <a:t>criteria</a:t>
                      </a:r>
                      <a:endParaRPr sz="24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18288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65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725"/>
                        </a:spcBef>
                      </a:pPr>
                      <a:r>
                        <a:rPr sz="2400" spc="-10" dirty="0">
                          <a:latin typeface="Fira Sans" panose="020B0503050000020004"/>
                        </a:rPr>
                        <a:t>Abort</a:t>
                      </a:r>
                      <a:r>
                        <a:rPr sz="2400" spc="-160" dirty="0">
                          <a:latin typeface="Fira Sans" panose="020B0503050000020004"/>
                        </a:rPr>
                        <a:t> </a:t>
                      </a:r>
                      <a:r>
                        <a:rPr sz="2400" spc="-45" dirty="0">
                          <a:latin typeface="Fira Sans" panose="020B0503050000020004"/>
                        </a:rPr>
                        <a:t>criteria</a:t>
                      </a:r>
                      <a:endParaRPr sz="24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21907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5713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78155">
                        <a:lnSpc>
                          <a:spcPct val="100000"/>
                        </a:lnSpc>
                        <a:spcBef>
                          <a:spcPts val="1695"/>
                        </a:spcBef>
                      </a:pPr>
                      <a:r>
                        <a:rPr sz="2400" spc="-155" dirty="0">
                          <a:latin typeface="Fira Sans" panose="020B0503050000020004"/>
                        </a:rPr>
                        <a:t>Test</a:t>
                      </a:r>
                      <a:r>
                        <a:rPr sz="2400" spc="-130" dirty="0">
                          <a:latin typeface="Fira Sans" panose="020B0503050000020004"/>
                        </a:rPr>
                        <a:t> </a:t>
                      </a:r>
                      <a:r>
                        <a:rPr sz="2400" spc="-30" dirty="0">
                          <a:latin typeface="Fira Sans" panose="020B0503050000020004"/>
                        </a:rPr>
                        <a:t>duration</a:t>
                      </a:r>
                      <a:endParaRPr sz="2400" dirty="0">
                        <a:latin typeface="Fira Sans" panose="020B0503050000020004"/>
                        <a:cs typeface="Verdana"/>
                      </a:endParaRPr>
                    </a:p>
                  </a:txBody>
                  <a:tcPr marL="0" marR="0" marT="21526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918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/>
              <a:t>Exercise </a:t>
            </a:r>
            <a:r>
              <a:rPr lang="en-US" b="1" dirty="0"/>
              <a:t>3</a:t>
            </a:r>
            <a:r>
              <a:rPr lang="en-US" b="1" spc="-55" dirty="0"/>
              <a:t> </a:t>
            </a:r>
            <a:r>
              <a:rPr lang="en-US" b="1" spc="-5" dirty="0"/>
              <a:t>(Answer)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82388" y="781143"/>
            <a:ext cx="11497236" cy="4473575"/>
          </a:xfrm>
        </p:spPr>
        <p:txBody>
          <a:bodyPr numCol="1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5" dirty="0">
                <a:solidFill>
                  <a:schemeClr val="accent1">
                    <a:lumMod val="75000"/>
                  </a:schemeClr>
                </a:solidFill>
                <a:latin typeface="Fira Sans" panose="020B0503050000020004"/>
                <a:cs typeface="Verdana"/>
              </a:rPr>
              <a:t>Match each attribute </a:t>
            </a:r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Fira Sans" panose="020B0503050000020004"/>
                <a:cs typeface="Verdana"/>
              </a:rPr>
              <a:t>with </a:t>
            </a:r>
            <a:r>
              <a:rPr lang="en-US" sz="2600" spc="-5" dirty="0">
                <a:solidFill>
                  <a:schemeClr val="accent1">
                    <a:lumMod val="75000"/>
                  </a:schemeClr>
                </a:solidFill>
                <a:latin typeface="Fira Sans" panose="020B0503050000020004"/>
                <a:cs typeface="Verdana"/>
              </a:rPr>
              <a:t>the right</a:t>
            </a:r>
            <a:r>
              <a:rPr lang="en-US" sz="2600" spc="25" dirty="0">
                <a:solidFill>
                  <a:schemeClr val="accent1">
                    <a:lumMod val="75000"/>
                  </a:schemeClr>
                </a:solidFill>
                <a:latin typeface="Fira Sans" panose="020B0503050000020004"/>
                <a:cs typeface="Verdana"/>
              </a:rPr>
              <a:t> </a:t>
            </a:r>
            <a:r>
              <a:rPr lang="en-US" sz="2600" spc="-5" dirty="0">
                <a:solidFill>
                  <a:schemeClr val="accent1">
                    <a:lumMod val="75000"/>
                  </a:schemeClr>
                </a:solidFill>
                <a:latin typeface="Fira Sans" panose="020B0503050000020004"/>
                <a:cs typeface="Verdana"/>
              </a:rPr>
              <a:t>type:</a:t>
            </a:r>
            <a:endParaRPr lang="en-US" sz="2600" dirty="0">
              <a:solidFill>
                <a:schemeClr val="accent1">
                  <a:lumMod val="75000"/>
                </a:schemeClr>
              </a:solidFill>
              <a:latin typeface="Fira Sans" panose="020B0503050000020004"/>
              <a:cs typeface="Verdana"/>
            </a:endParaRPr>
          </a:p>
          <a:p>
            <a:pPr marL="12700" marR="2246630">
              <a:lnSpc>
                <a:spcPct val="100000"/>
              </a:lnSpc>
              <a:spcBef>
                <a:spcPts val="1280"/>
              </a:spcBef>
            </a:pPr>
            <a:r>
              <a:rPr lang="en-US" sz="2600" spc="-5" dirty="0">
                <a:latin typeface="Fira Sans" panose="020B0503050000020004"/>
                <a:cs typeface="Verdana"/>
              </a:rPr>
              <a:t>End user RT </a:t>
            </a:r>
            <a:r>
              <a:rPr lang="en-US" sz="2600" dirty="0">
                <a:latin typeface="Fira Sans" panose="020B0503050000020004"/>
                <a:cs typeface="Verdana"/>
              </a:rPr>
              <a:t>&lt; 2s 	</a:t>
            </a:r>
            <a:r>
              <a:rPr lang="en-US" sz="2600" dirty="0">
                <a:solidFill>
                  <a:schemeClr val="accent1"/>
                </a:solidFill>
                <a:latin typeface="Fira Sans" panose="020B0503050000020004"/>
                <a:cs typeface="Wingdings"/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Fira Sans" panose="020B0503050000020004"/>
                <a:cs typeface="Times New Roman"/>
              </a:rPr>
              <a:t> </a:t>
            </a:r>
            <a:r>
              <a:rPr lang="en-US" sz="2600" dirty="0">
                <a:latin typeface="Fira Sans" panose="020B0503050000020004"/>
                <a:cs typeface="Verdana"/>
              </a:rPr>
              <a:t>Success </a:t>
            </a:r>
            <a:r>
              <a:rPr lang="en-US" sz="2600" spc="-5" dirty="0">
                <a:latin typeface="Fira Sans" panose="020B0503050000020004"/>
                <a:cs typeface="Verdana"/>
              </a:rPr>
              <a:t>Criteria</a:t>
            </a:r>
          </a:p>
          <a:p>
            <a:pPr marL="12700" marR="2246630">
              <a:lnSpc>
                <a:spcPct val="100000"/>
              </a:lnSpc>
              <a:spcBef>
                <a:spcPts val="1280"/>
              </a:spcBef>
            </a:pPr>
            <a:r>
              <a:rPr lang="en-US" sz="2600" spc="-5" dirty="0">
                <a:latin typeface="Fira Sans" panose="020B0503050000020004"/>
                <a:cs typeface="Verdana"/>
              </a:rPr>
              <a:t>The system </a:t>
            </a:r>
            <a:r>
              <a:rPr lang="en-US" sz="2600" dirty="0">
                <a:latin typeface="Fira Sans" panose="020B0503050000020004"/>
                <a:cs typeface="Verdana"/>
              </a:rPr>
              <a:t>is </a:t>
            </a:r>
            <a:r>
              <a:rPr lang="en-US" sz="2600" spc="-5" dirty="0">
                <a:latin typeface="Fira Sans" panose="020B0503050000020004"/>
                <a:cs typeface="Verdana"/>
              </a:rPr>
              <a:t>stable 	</a:t>
            </a:r>
            <a:r>
              <a:rPr lang="en-US" sz="2600" dirty="0">
                <a:solidFill>
                  <a:schemeClr val="accent1"/>
                </a:solidFill>
                <a:latin typeface="Fira Sans" panose="020B0503050000020004"/>
                <a:cs typeface="Wingdings"/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Fira Sans" panose="020B0503050000020004"/>
                <a:cs typeface="Wingdings"/>
                <a:sym typeface="Wingdings" panose="05000000000000000000" pitchFamily="2" charset="2"/>
              </a:rPr>
              <a:t> </a:t>
            </a:r>
            <a:r>
              <a:rPr lang="en-US" sz="2600" dirty="0">
                <a:latin typeface="Fira Sans" panose="020B0503050000020004"/>
                <a:cs typeface="Verdana"/>
              </a:rPr>
              <a:t>Success C</a:t>
            </a:r>
            <a:r>
              <a:rPr lang="en-US" sz="2600" spc="-5" dirty="0">
                <a:latin typeface="Fira Sans" panose="020B0503050000020004"/>
                <a:cs typeface="Verdana"/>
              </a:rPr>
              <a:t>riteria</a:t>
            </a:r>
          </a:p>
          <a:p>
            <a:pPr marL="12700" marR="2246630">
              <a:lnSpc>
                <a:spcPct val="100000"/>
              </a:lnSpc>
              <a:spcBef>
                <a:spcPts val="1280"/>
              </a:spcBef>
            </a:pPr>
            <a:r>
              <a:rPr lang="en-US" sz="2600" spc="-5" dirty="0">
                <a:latin typeface="Fira Sans" panose="020B0503050000020004"/>
                <a:cs typeface="Verdana"/>
              </a:rPr>
              <a:t>End </a:t>
            </a:r>
            <a:r>
              <a:rPr lang="en-US" sz="2600" dirty="0">
                <a:latin typeface="Fira Sans" panose="020B0503050000020004"/>
                <a:cs typeface="Verdana"/>
              </a:rPr>
              <a:t>User </a:t>
            </a:r>
            <a:r>
              <a:rPr lang="en-US" sz="2600" spc="-5" dirty="0">
                <a:latin typeface="Fira Sans" panose="020B0503050000020004"/>
                <a:cs typeface="Verdana"/>
              </a:rPr>
              <a:t>RT </a:t>
            </a:r>
            <a:r>
              <a:rPr lang="en-US" sz="2600" dirty="0">
                <a:latin typeface="Fira Sans" panose="020B0503050000020004"/>
                <a:cs typeface="Verdana"/>
              </a:rPr>
              <a:t>&gt; </a:t>
            </a:r>
            <a:r>
              <a:rPr lang="en-US" sz="2600" spc="-5" dirty="0">
                <a:latin typeface="Fira Sans" panose="020B0503050000020004"/>
                <a:cs typeface="Verdana"/>
              </a:rPr>
              <a:t>10s 	</a:t>
            </a:r>
            <a:r>
              <a:rPr lang="en-US" sz="2600" dirty="0">
                <a:solidFill>
                  <a:schemeClr val="accent1"/>
                </a:solidFill>
                <a:latin typeface="Fira Sans" panose="020B0503050000020004"/>
                <a:cs typeface="Wingdings"/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Fira Sans" panose="020B0503050000020004"/>
                <a:cs typeface="Times New Roman"/>
              </a:rPr>
              <a:t> </a:t>
            </a:r>
            <a:r>
              <a:rPr lang="en-US" sz="2600" dirty="0">
                <a:latin typeface="Fira Sans" panose="020B0503050000020004"/>
                <a:cs typeface="Verdana"/>
              </a:rPr>
              <a:t>Abort</a:t>
            </a:r>
            <a:r>
              <a:rPr lang="en-US" sz="2600" spc="-250" dirty="0">
                <a:latin typeface="Fira Sans" panose="020B0503050000020004"/>
                <a:cs typeface="Verdana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Criteria</a:t>
            </a:r>
            <a:endParaRPr lang="en-US" sz="2600" dirty="0">
              <a:latin typeface="Fira Sans" panose="020B0503050000020004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sz="2600" dirty="0">
                <a:latin typeface="Fira Sans" panose="020B0503050000020004"/>
                <a:cs typeface="Verdana"/>
              </a:rPr>
              <a:t>1 hour </a:t>
            </a:r>
            <a:r>
              <a:rPr lang="en-US" sz="2600" spc="-5" dirty="0">
                <a:latin typeface="Fira Sans" panose="020B0503050000020004"/>
                <a:cs typeface="Verdana"/>
              </a:rPr>
              <a:t>after Ramp-up 	</a:t>
            </a:r>
            <a:r>
              <a:rPr lang="en-US" sz="2600" dirty="0">
                <a:solidFill>
                  <a:schemeClr val="accent1"/>
                </a:solidFill>
                <a:latin typeface="Fira Sans" panose="020B0503050000020004"/>
                <a:cs typeface="Wingdings"/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Fira Sans" panose="020B0503050000020004"/>
                <a:cs typeface="Wingdings"/>
                <a:sym typeface="Wingdings" panose="05000000000000000000" pitchFamily="2" charset="2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Test</a:t>
            </a:r>
            <a:r>
              <a:rPr lang="en-US" sz="2600" spc="-235" dirty="0">
                <a:latin typeface="Fira Sans" panose="020B0503050000020004"/>
                <a:cs typeface="Verdana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duration</a:t>
            </a:r>
            <a:endParaRPr lang="en-US" sz="2600" dirty="0">
              <a:latin typeface="Fira Sans" panose="020B0503050000020004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sz="2600" spc="-5" dirty="0">
                <a:latin typeface="Fira Sans" panose="020B0503050000020004"/>
                <a:cs typeface="Verdana"/>
              </a:rPr>
              <a:t>The </a:t>
            </a:r>
            <a:r>
              <a:rPr lang="en-US" sz="2600" dirty="0">
                <a:latin typeface="Fira Sans" panose="020B0503050000020004"/>
                <a:cs typeface="Verdana"/>
              </a:rPr>
              <a:t>list </a:t>
            </a:r>
            <a:r>
              <a:rPr lang="en-US" sz="2600" spc="-5" dirty="0">
                <a:latin typeface="Fira Sans" panose="020B0503050000020004"/>
                <a:cs typeface="Verdana"/>
              </a:rPr>
              <a:t>of accounts </a:t>
            </a:r>
            <a:r>
              <a:rPr lang="en-US" sz="2600" dirty="0">
                <a:latin typeface="Fira Sans" panose="020B0503050000020004"/>
                <a:cs typeface="Verdana"/>
              </a:rPr>
              <a:t>is not </a:t>
            </a:r>
            <a:r>
              <a:rPr lang="en-US" sz="2600" spc="-5" dirty="0">
                <a:latin typeface="Fira Sans" panose="020B0503050000020004"/>
                <a:cs typeface="Verdana"/>
              </a:rPr>
              <a:t>empty 	</a:t>
            </a:r>
            <a:r>
              <a:rPr lang="en-US" sz="2600" dirty="0">
                <a:solidFill>
                  <a:schemeClr val="accent1"/>
                </a:solidFill>
                <a:latin typeface="Fira Sans" panose="020B0503050000020004"/>
                <a:cs typeface="Wingdings"/>
                <a:sym typeface="Wingdings" panose="05000000000000000000" pitchFamily="2" charset="2"/>
              </a:rPr>
              <a:t></a:t>
            </a:r>
            <a:r>
              <a:rPr lang="en-US" sz="2600" spc="220" dirty="0">
                <a:latin typeface="Fira Sans" panose="020B0503050000020004"/>
                <a:cs typeface="Times New Roman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Pre-condition</a:t>
            </a:r>
            <a:endParaRPr lang="en-US" sz="2600" dirty="0">
              <a:latin typeface="Fira Sans" panose="020B0503050000020004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580"/>
              </a:spcBef>
            </a:pPr>
            <a:r>
              <a:rPr lang="en-US" sz="2600" spc="-5" dirty="0">
                <a:latin typeface="Fira Sans" panose="020B0503050000020004"/>
                <a:cs typeface="Verdana"/>
              </a:rPr>
              <a:t>The balance </a:t>
            </a:r>
            <a:r>
              <a:rPr lang="en-US" sz="2600" dirty="0">
                <a:latin typeface="Fira Sans" panose="020B0503050000020004"/>
                <a:cs typeface="Verdana"/>
              </a:rPr>
              <a:t>of </a:t>
            </a:r>
            <a:r>
              <a:rPr lang="en-US" sz="2600" spc="-5" dirty="0">
                <a:latin typeface="Fira Sans" panose="020B0503050000020004"/>
                <a:cs typeface="Verdana"/>
              </a:rPr>
              <a:t>account </a:t>
            </a:r>
            <a:r>
              <a:rPr lang="en-US" sz="2600" dirty="0">
                <a:latin typeface="Fira Sans" panose="020B0503050000020004"/>
                <a:cs typeface="Verdana"/>
              </a:rPr>
              <a:t>B has </a:t>
            </a:r>
            <a:r>
              <a:rPr lang="en-US" sz="2600" spc="-5" dirty="0">
                <a:latin typeface="Fira Sans" panose="020B0503050000020004"/>
                <a:cs typeface="Verdana"/>
              </a:rPr>
              <a:t>increased </a:t>
            </a:r>
            <a:r>
              <a:rPr lang="en-US" sz="2600" dirty="0">
                <a:latin typeface="Fira Sans" panose="020B0503050000020004"/>
                <a:cs typeface="Verdana"/>
              </a:rPr>
              <a:t>with </a:t>
            </a:r>
            <a:r>
              <a:rPr lang="en-US" sz="2600" spc="-5" dirty="0">
                <a:latin typeface="Fira Sans" panose="020B0503050000020004"/>
                <a:cs typeface="Verdana"/>
              </a:rPr>
              <a:t>the </a:t>
            </a:r>
            <a:r>
              <a:rPr lang="en-US" sz="2600" dirty="0">
                <a:latin typeface="Fira Sans" panose="020B0503050000020004"/>
                <a:cs typeface="Verdana"/>
              </a:rPr>
              <a:t>amount of </a:t>
            </a:r>
            <a:r>
              <a:rPr lang="en-US" sz="2600" spc="-5" dirty="0">
                <a:latin typeface="Fira Sans" panose="020B0503050000020004"/>
                <a:cs typeface="Verdana"/>
              </a:rPr>
              <a:t>the transfer 	</a:t>
            </a:r>
            <a:r>
              <a:rPr lang="en-US" sz="2600" dirty="0">
                <a:solidFill>
                  <a:schemeClr val="accent1"/>
                </a:solidFill>
                <a:latin typeface="Fira Sans" panose="020B0503050000020004"/>
                <a:cs typeface="Wingdings"/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Fira Sans" panose="020B0503050000020004"/>
                <a:cs typeface="Wingdings"/>
                <a:sym typeface="Wingdings" panose="05000000000000000000" pitchFamily="2" charset="2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Post-condition</a:t>
            </a:r>
            <a:endParaRPr lang="en-US" sz="2600" dirty="0">
              <a:latin typeface="Fira Sans" panose="020B0503050000020004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lang="en-US" sz="2600" dirty="0">
                <a:latin typeface="Fira Sans" panose="020B0503050000020004"/>
                <a:cs typeface="Verdana"/>
              </a:rPr>
              <a:t>Disk </a:t>
            </a:r>
            <a:r>
              <a:rPr lang="en-US" sz="2600" spc="-5" dirty="0">
                <a:latin typeface="Fira Sans" panose="020B0503050000020004"/>
                <a:cs typeface="Verdana"/>
              </a:rPr>
              <a:t>space </a:t>
            </a:r>
            <a:r>
              <a:rPr lang="en-US" sz="2600" dirty="0">
                <a:latin typeface="Fira Sans" panose="020B0503050000020004"/>
                <a:cs typeface="Verdana"/>
              </a:rPr>
              <a:t>for log </a:t>
            </a:r>
            <a:r>
              <a:rPr lang="en-US" sz="2600" spc="5" dirty="0">
                <a:latin typeface="Fira Sans" panose="020B0503050000020004"/>
                <a:cs typeface="Verdana"/>
              </a:rPr>
              <a:t>file </a:t>
            </a:r>
            <a:r>
              <a:rPr lang="en-US" sz="2600" dirty="0">
                <a:latin typeface="Fira Sans" panose="020B0503050000020004"/>
                <a:cs typeface="Verdana"/>
              </a:rPr>
              <a:t>is available 	</a:t>
            </a:r>
            <a:r>
              <a:rPr lang="en-US" sz="2600" dirty="0">
                <a:solidFill>
                  <a:schemeClr val="accent1"/>
                </a:solidFill>
                <a:latin typeface="Fira Sans" panose="020B0503050000020004"/>
                <a:cs typeface="Wingdings"/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Fira Sans" panose="020B0503050000020004"/>
                <a:cs typeface="Wingdings"/>
                <a:sym typeface="Wingdings" panose="05000000000000000000" pitchFamily="2" charset="2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Run-time</a:t>
            </a:r>
            <a:r>
              <a:rPr lang="en-US" sz="2600" spc="-290" dirty="0">
                <a:latin typeface="Fira Sans" panose="020B0503050000020004"/>
                <a:cs typeface="Verdana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check</a:t>
            </a:r>
            <a:endParaRPr lang="en-US" sz="2600" dirty="0">
              <a:latin typeface="Fira Sans" panose="020B0503050000020004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lang="en-US" sz="2600" spc="-5" dirty="0">
                <a:latin typeface="Fira Sans" panose="020B0503050000020004"/>
                <a:cs typeface="Verdana"/>
              </a:rPr>
              <a:t>More than 10% </a:t>
            </a:r>
            <a:r>
              <a:rPr lang="en-US" sz="2600" dirty="0">
                <a:latin typeface="Fira Sans" panose="020B0503050000020004"/>
                <a:cs typeface="Verdana"/>
              </a:rPr>
              <a:t>of </a:t>
            </a:r>
            <a:r>
              <a:rPr lang="en-US" sz="2600" spc="-5" dirty="0">
                <a:latin typeface="Fira Sans" panose="020B0503050000020004"/>
                <a:cs typeface="Verdana"/>
              </a:rPr>
              <a:t>the users </a:t>
            </a:r>
            <a:r>
              <a:rPr lang="en-US" sz="2600" dirty="0">
                <a:latin typeface="Fira Sans" panose="020B0503050000020004"/>
                <a:cs typeface="Verdana"/>
              </a:rPr>
              <a:t>failed 	</a:t>
            </a:r>
            <a:r>
              <a:rPr lang="en-US" sz="2600" dirty="0">
                <a:solidFill>
                  <a:schemeClr val="accent1"/>
                </a:solidFill>
                <a:latin typeface="Fira Sans" panose="020B0503050000020004"/>
                <a:cs typeface="Wingdings"/>
                <a:sym typeface="Wingdings" panose="05000000000000000000" pitchFamily="2" charset="2"/>
              </a:rPr>
              <a:t></a:t>
            </a:r>
            <a:r>
              <a:rPr lang="en-US" sz="2600" dirty="0">
                <a:latin typeface="Fira Sans" panose="020B0503050000020004"/>
                <a:cs typeface="Wingdings"/>
                <a:sym typeface="Wingdings" panose="05000000000000000000" pitchFamily="2" charset="2"/>
              </a:rPr>
              <a:t> </a:t>
            </a:r>
            <a:r>
              <a:rPr lang="en-US" sz="2600" dirty="0">
                <a:latin typeface="Fira Sans" panose="020B0503050000020004"/>
                <a:cs typeface="Verdana"/>
              </a:rPr>
              <a:t>Abort</a:t>
            </a:r>
            <a:r>
              <a:rPr lang="en-US" sz="2600" spc="-235" dirty="0">
                <a:latin typeface="Fira Sans" panose="020B0503050000020004"/>
                <a:cs typeface="Verdana"/>
              </a:rPr>
              <a:t> </a:t>
            </a:r>
            <a:r>
              <a:rPr lang="en-US" sz="2600" spc="-5" dirty="0">
                <a:latin typeface="Fira Sans" panose="020B0503050000020004"/>
                <a:cs typeface="Verdana"/>
              </a:rPr>
              <a:t>criteria</a:t>
            </a:r>
            <a:endParaRPr lang="en-US" sz="2600" dirty="0">
              <a:latin typeface="Fira Sans" panose="020B0503050000020004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2600" dirty="0">
              <a:latin typeface="Fira Sans" panose="020B0503050000020004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20262104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2400" dirty="0">
                <a:solidFill>
                  <a:srgbClr val="808080"/>
                </a:solidFill>
                <a:latin typeface="Verdana"/>
                <a:cs typeface="Verdana"/>
              </a:rPr>
              <a:t>APEP -</a:t>
            </a:r>
            <a:r>
              <a:rPr lang="en-US" sz="2400" spc="-100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808080"/>
                </a:solidFill>
                <a:latin typeface="Verdana"/>
                <a:cs typeface="Verdana"/>
              </a:rPr>
              <a:t>Implementation</a:t>
            </a:r>
            <a:endParaRPr 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31687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fr-FR" sz="2400" dirty="0">
                <a:solidFill>
                  <a:srgbClr val="4D4D4D"/>
                </a:solidFill>
                <a:latin typeface="Fira Sans" panose="020B0503050000020004"/>
              </a:rPr>
              <a:t>APEP </a:t>
            </a:r>
            <a:r>
              <a:rPr lang="fr-FR" sz="2400" dirty="0" err="1">
                <a:solidFill>
                  <a:srgbClr val="4D4D4D"/>
                </a:solidFill>
                <a:latin typeface="Fira Sans" panose="020B0503050000020004"/>
              </a:rPr>
              <a:t>Overview</a:t>
            </a:r>
            <a:endParaRPr lang="en-US" sz="2400" dirty="0">
              <a:latin typeface="Fira Sans" panose="020B050305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12143707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/>
              <a:t>Implement Scripts </a:t>
            </a:r>
            <a:r>
              <a:rPr lang="en-US" b="1" dirty="0"/>
              <a:t>and</a:t>
            </a:r>
            <a:r>
              <a:rPr lang="en-US" b="1" spc="-45" dirty="0"/>
              <a:t> </a:t>
            </a:r>
            <a:r>
              <a:rPr lang="en-US" b="1" spc="-5" dirty="0"/>
              <a:t>Scenarios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06136" y="526111"/>
            <a:ext cx="10515600" cy="4473575"/>
          </a:xfrm>
        </p:spPr>
        <p:txBody>
          <a:bodyPr>
            <a:noAutofit/>
          </a:bodyPr>
          <a:lstStyle/>
          <a:p>
            <a:pPr marL="12700" marR="5080">
              <a:lnSpc>
                <a:spcPct val="100000"/>
              </a:lnSpc>
              <a:spcBef>
                <a:spcPts val="345"/>
              </a:spcBef>
            </a:pPr>
            <a:r>
              <a:rPr lang="en-US" sz="2800" spc="-5" dirty="0">
                <a:latin typeface="Fira Sans" panose="020B0503050000020004"/>
                <a:cs typeface="Verdana"/>
              </a:rPr>
              <a:t>The objective </a:t>
            </a:r>
            <a:r>
              <a:rPr lang="en-US" sz="2800" spc="5" dirty="0">
                <a:latin typeface="Fira Sans" panose="020B0503050000020004"/>
                <a:cs typeface="Verdana"/>
              </a:rPr>
              <a:t>is </a:t>
            </a:r>
            <a:r>
              <a:rPr lang="en-US" sz="2800" spc="-5" dirty="0">
                <a:latin typeface="Fira Sans" panose="020B0503050000020004"/>
                <a:cs typeface="Verdana"/>
              </a:rPr>
              <a:t>to Implement </a:t>
            </a:r>
            <a:r>
              <a:rPr lang="en-US" sz="2800" dirty="0">
                <a:latin typeface="Fira Sans" panose="020B0503050000020004"/>
                <a:cs typeface="Verdana"/>
              </a:rPr>
              <a:t>designed </a:t>
            </a:r>
            <a:r>
              <a:rPr lang="en-US" sz="2800" spc="-5" dirty="0">
                <a:latin typeface="Fira Sans" panose="020B0503050000020004"/>
                <a:cs typeface="Verdana"/>
              </a:rPr>
              <a:t>scenario </a:t>
            </a:r>
            <a:r>
              <a:rPr lang="en-US" sz="2800" dirty="0">
                <a:latin typeface="Fira Sans" panose="020B0503050000020004"/>
                <a:cs typeface="Verdana"/>
              </a:rPr>
              <a:t>using </a:t>
            </a:r>
            <a:r>
              <a:rPr lang="en-US" sz="2800" spc="-5" dirty="0">
                <a:latin typeface="Fira Sans" panose="020B0503050000020004"/>
                <a:cs typeface="Verdana"/>
              </a:rPr>
              <a:t>the Load  Generator</a:t>
            </a:r>
            <a:endParaRPr lang="en-US" sz="2800" dirty="0">
              <a:latin typeface="Fira Sans" panose="020B0503050000020004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2800" spc="-5" dirty="0">
                <a:latin typeface="Fira Sans" panose="020B0503050000020004"/>
                <a:cs typeface="Verdana"/>
              </a:rPr>
              <a:t>Implement</a:t>
            </a:r>
            <a:r>
              <a:rPr lang="en-US" sz="2800" spc="15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means:</a:t>
            </a:r>
            <a:endParaRPr lang="en-US" sz="2800" dirty="0">
              <a:latin typeface="Fira Sans" panose="020B0503050000020004"/>
              <a:cs typeface="Verdana"/>
            </a:endParaRPr>
          </a:p>
          <a:p>
            <a:pPr marL="870584" lvl="1">
              <a:lnSpc>
                <a:spcPct val="100000"/>
              </a:lnSpc>
              <a:spcBef>
                <a:spcPts val="190"/>
              </a:spcBef>
            </a:pPr>
            <a:r>
              <a:rPr lang="en-US" sz="2200" spc="-5" dirty="0">
                <a:latin typeface="Fira Sans" panose="020B0503050000020004"/>
                <a:cs typeface="Verdana"/>
              </a:rPr>
              <a:t>Generate the</a:t>
            </a:r>
            <a:r>
              <a:rPr lang="en-US" sz="2200" spc="15" dirty="0">
                <a:latin typeface="Fira Sans" panose="020B0503050000020004"/>
                <a:cs typeface="Verdana"/>
              </a:rPr>
              <a:t> </a:t>
            </a:r>
            <a:r>
              <a:rPr lang="en-US" sz="2200" spc="-5" dirty="0">
                <a:latin typeface="Fira Sans" panose="020B0503050000020004"/>
                <a:cs typeface="Verdana"/>
              </a:rPr>
              <a:t>script</a:t>
            </a:r>
            <a:endParaRPr lang="en-US" sz="2200" dirty="0">
              <a:latin typeface="Fira Sans" panose="020B0503050000020004"/>
              <a:cs typeface="Verdana"/>
            </a:endParaRPr>
          </a:p>
          <a:p>
            <a:pPr marL="870584" lvl="1">
              <a:lnSpc>
                <a:spcPct val="100000"/>
              </a:lnSpc>
              <a:spcBef>
                <a:spcPts val="190"/>
              </a:spcBef>
            </a:pPr>
            <a:r>
              <a:rPr lang="en-US" sz="2200" spc="-5" dirty="0">
                <a:latin typeface="Fira Sans" panose="020B0503050000020004"/>
                <a:cs typeface="Verdana"/>
              </a:rPr>
              <a:t>Attach scenario parameters </a:t>
            </a:r>
            <a:r>
              <a:rPr lang="en-US" sz="2200" spc="-10" dirty="0">
                <a:latin typeface="Fira Sans" panose="020B0503050000020004"/>
                <a:cs typeface="Verdana"/>
              </a:rPr>
              <a:t>into </a:t>
            </a:r>
            <a:r>
              <a:rPr lang="en-US" sz="2200" spc="-5" dirty="0">
                <a:latin typeface="Fira Sans" panose="020B0503050000020004"/>
                <a:cs typeface="Verdana"/>
              </a:rPr>
              <a:t>the measurement</a:t>
            </a:r>
            <a:r>
              <a:rPr lang="en-US" sz="2200" spc="165" dirty="0">
                <a:latin typeface="Fira Sans" panose="020B0503050000020004"/>
                <a:cs typeface="Verdana"/>
              </a:rPr>
              <a:t> </a:t>
            </a:r>
            <a:r>
              <a:rPr lang="en-US" sz="2200" spc="-5" dirty="0">
                <a:latin typeface="Fira Sans" panose="020B0503050000020004"/>
                <a:cs typeface="Verdana"/>
              </a:rPr>
              <a:t>tool</a:t>
            </a:r>
            <a:endParaRPr lang="en-US" sz="2200" dirty="0">
              <a:latin typeface="Fira Sans" panose="020B0503050000020004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Fira Sans" panose="020B0503050000020004"/>
                <a:cs typeface="Verdana"/>
              </a:rPr>
              <a:t>For </a:t>
            </a:r>
            <a:r>
              <a:rPr lang="en-US" sz="2800" spc="-5" dirty="0">
                <a:latin typeface="Fira Sans" panose="020B0503050000020004"/>
                <a:cs typeface="Verdana"/>
              </a:rPr>
              <a:t>each test</a:t>
            </a:r>
            <a:r>
              <a:rPr lang="en-US" sz="2800" spc="20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case:</a:t>
            </a:r>
            <a:endParaRPr lang="en-US" sz="2800" dirty="0">
              <a:latin typeface="Fira Sans" panose="020B0503050000020004"/>
              <a:cs typeface="Verdana"/>
            </a:endParaRPr>
          </a:p>
          <a:p>
            <a:pPr marL="870584" marR="2970530" lvl="1"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>
                <a:latin typeface="Fira Sans" panose="020B0503050000020004"/>
                <a:cs typeface="Verdana"/>
              </a:rPr>
              <a:t>Install and configure the load generator</a:t>
            </a:r>
          </a:p>
          <a:p>
            <a:pPr marL="870584" marR="2970530" lvl="1">
              <a:lnSpc>
                <a:spcPct val="100000"/>
              </a:lnSpc>
              <a:spcBef>
                <a:spcPts val="100"/>
              </a:spcBef>
            </a:pPr>
            <a:r>
              <a:rPr lang="en-US" sz="2200" spc="-5" dirty="0">
                <a:latin typeface="Fira Sans" panose="020B0503050000020004"/>
                <a:cs typeface="Verdana"/>
              </a:rPr>
              <a:t>Build the script</a:t>
            </a:r>
          </a:p>
          <a:p>
            <a:pPr marL="870584" lvl="1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>
                <a:latin typeface="Fira Sans" panose="020B0503050000020004"/>
                <a:cs typeface="Verdana"/>
              </a:rPr>
              <a:t>Create test input data</a:t>
            </a:r>
          </a:p>
          <a:p>
            <a:pPr marL="870584" lvl="1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>
                <a:latin typeface="Fira Sans" panose="020B0503050000020004"/>
                <a:cs typeface="Verdana"/>
              </a:rPr>
              <a:t>Customize and </a:t>
            </a:r>
            <a:r>
              <a:rPr lang="en-US" sz="2200" spc="-5" dirty="0" err="1">
                <a:latin typeface="Fira Sans" panose="020B0503050000020004"/>
                <a:cs typeface="Verdana"/>
              </a:rPr>
              <a:t>variabilize</a:t>
            </a:r>
            <a:r>
              <a:rPr lang="en-US" sz="2200" spc="-5" dirty="0">
                <a:latin typeface="Fira Sans" panose="020B0503050000020004"/>
                <a:cs typeface="Verdana"/>
              </a:rPr>
              <a:t> the script</a:t>
            </a:r>
          </a:p>
          <a:p>
            <a:pPr marL="870584" lvl="1">
              <a:lnSpc>
                <a:spcPct val="100000"/>
              </a:lnSpc>
              <a:spcBef>
                <a:spcPts val="95"/>
              </a:spcBef>
            </a:pPr>
            <a:r>
              <a:rPr lang="en-US" sz="2200" spc="-5" dirty="0">
                <a:latin typeface="Fira Sans" panose="020B0503050000020004"/>
                <a:cs typeface="Verdana"/>
              </a:rPr>
              <a:t>Single test the script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800" spc="-5" dirty="0">
                <a:latin typeface="Fira Sans" panose="020B0503050000020004"/>
                <a:cs typeface="Verdana"/>
              </a:rPr>
              <a:t>Create </a:t>
            </a:r>
            <a:r>
              <a:rPr lang="en-US" sz="2800" dirty="0">
                <a:latin typeface="Fira Sans" panose="020B0503050000020004"/>
                <a:cs typeface="Verdana"/>
              </a:rPr>
              <a:t>a </a:t>
            </a:r>
            <a:r>
              <a:rPr lang="en-US" sz="2800" spc="-5" dirty="0">
                <a:latin typeface="Fira Sans" panose="020B0503050000020004"/>
                <a:cs typeface="Verdana"/>
              </a:rPr>
              <a:t>session </a:t>
            </a:r>
            <a:r>
              <a:rPr lang="en-US" sz="2800" dirty="0">
                <a:latin typeface="Fira Sans" panose="020B0503050000020004"/>
                <a:cs typeface="Verdana"/>
              </a:rPr>
              <a:t>for </a:t>
            </a:r>
            <a:r>
              <a:rPr lang="en-US" sz="2800" spc="-5" dirty="0">
                <a:latin typeface="Fira Sans" panose="020B0503050000020004"/>
                <a:cs typeface="Verdana"/>
              </a:rPr>
              <a:t>each scenario </a:t>
            </a:r>
            <a:r>
              <a:rPr lang="en-US" sz="2800" dirty="0">
                <a:latin typeface="Fira Sans" panose="020B0503050000020004"/>
                <a:cs typeface="Verdana"/>
              </a:rPr>
              <a:t>within </a:t>
            </a:r>
            <a:r>
              <a:rPr lang="en-US" sz="2800" spc="-5" dirty="0">
                <a:latin typeface="Fira Sans" panose="020B0503050000020004"/>
                <a:cs typeface="Verdana"/>
              </a:rPr>
              <a:t>the </a:t>
            </a:r>
            <a:r>
              <a:rPr lang="en-US" sz="2800" dirty="0">
                <a:latin typeface="Fira Sans" panose="020B0503050000020004"/>
                <a:cs typeface="Verdana"/>
              </a:rPr>
              <a:t>load</a:t>
            </a:r>
            <a:r>
              <a:rPr lang="en-US" sz="2800" spc="25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generator</a:t>
            </a:r>
            <a:endParaRPr lang="en-US" sz="2800" dirty="0">
              <a:latin typeface="Fira Sans" panose="020B0503050000020004"/>
              <a:cs typeface="Verdana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25639924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 </a:t>
            </a:r>
            <a:r>
              <a:rPr lang="fr-FR" b="1" dirty="0">
                <a:latin typeface="+mj-lt"/>
              </a:rPr>
              <a:t>&amp;</a:t>
            </a:r>
            <a:r>
              <a:rPr lang="fr-FR" b="1" dirty="0"/>
              <a:t> A</a:t>
            </a:r>
            <a:endParaRPr lang="en-US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pic>
        <p:nvPicPr>
          <p:cNvPr id="3074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9336" y="1602404"/>
            <a:ext cx="3637013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Image result for ALTERSIS PERFORMANCE CONTA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" y="715774"/>
            <a:ext cx="5685026" cy="568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63416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pc="-5" dirty="0"/>
              <a:t>Questions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09282" y="982849"/>
            <a:ext cx="11497236" cy="4473575"/>
          </a:xfrm>
        </p:spPr>
        <p:txBody>
          <a:bodyPr>
            <a:noAutofit/>
          </a:bodyPr>
          <a:lstStyle/>
          <a:p>
            <a:pPr marL="12700">
              <a:lnSpc>
                <a:spcPct val="200000"/>
              </a:lnSpc>
              <a:spcBef>
                <a:spcPts val="100"/>
              </a:spcBef>
            </a:pPr>
            <a:r>
              <a:rPr lang="en-US" spc="-5" dirty="0">
                <a:latin typeface="Verdana"/>
                <a:cs typeface="Verdana"/>
              </a:rPr>
              <a:t>What </a:t>
            </a:r>
            <a:r>
              <a:rPr lang="en-US" dirty="0">
                <a:latin typeface="Verdana"/>
                <a:cs typeface="Verdana"/>
              </a:rPr>
              <a:t>are </a:t>
            </a:r>
            <a:r>
              <a:rPr lang="en-US" spc="-5" dirty="0">
                <a:latin typeface="Verdana"/>
                <a:cs typeface="Verdana"/>
              </a:rPr>
              <a:t>the </a:t>
            </a:r>
            <a:r>
              <a:rPr lang="en-US" dirty="0">
                <a:latin typeface="Verdana"/>
                <a:cs typeface="Verdana"/>
              </a:rPr>
              <a:t>key </a:t>
            </a:r>
            <a:r>
              <a:rPr lang="en-US" spc="-5" dirty="0">
                <a:latin typeface="Verdana"/>
                <a:cs typeface="Verdana"/>
              </a:rPr>
              <a:t>elements of Test </a:t>
            </a:r>
            <a:r>
              <a:rPr lang="en-US" dirty="0">
                <a:latin typeface="Verdana"/>
                <a:cs typeface="Verdana"/>
              </a:rPr>
              <a:t>Scenario</a:t>
            </a:r>
            <a:r>
              <a:rPr lang="en-US" spc="2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Design?</a:t>
            </a:r>
            <a:endParaRPr lang="en-US" dirty="0">
              <a:latin typeface="Verdana"/>
              <a:cs typeface="Verdana"/>
            </a:endParaRPr>
          </a:p>
          <a:p>
            <a:pPr marL="12700" marR="5080">
              <a:lnSpc>
                <a:spcPct val="200000"/>
              </a:lnSpc>
            </a:pPr>
            <a:r>
              <a:rPr lang="en-US" spc="-5" dirty="0">
                <a:latin typeface="Verdana"/>
                <a:cs typeface="Verdana"/>
              </a:rPr>
              <a:t>What </a:t>
            </a:r>
            <a:r>
              <a:rPr lang="en-US" dirty="0">
                <a:latin typeface="Verdana"/>
                <a:cs typeface="Verdana"/>
              </a:rPr>
              <a:t>are </a:t>
            </a:r>
            <a:r>
              <a:rPr lang="en-US" spc="-5" dirty="0">
                <a:latin typeface="Verdana"/>
                <a:cs typeface="Verdana"/>
              </a:rPr>
              <a:t>the </a:t>
            </a:r>
            <a:r>
              <a:rPr lang="en-US" dirty="0">
                <a:latin typeface="Verdana"/>
                <a:cs typeface="Verdana"/>
              </a:rPr>
              <a:t>different scenario levels? </a:t>
            </a:r>
            <a:r>
              <a:rPr lang="en-US" spc="-5" dirty="0">
                <a:latin typeface="Verdana"/>
                <a:cs typeface="Verdana"/>
              </a:rPr>
              <a:t>What </a:t>
            </a:r>
            <a:r>
              <a:rPr lang="en-US" spc="5" dirty="0">
                <a:latin typeface="Verdana"/>
                <a:cs typeface="Verdana"/>
              </a:rPr>
              <a:t>is </a:t>
            </a:r>
            <a:r>
              <a:rPr lang="en-US" spc="-5" dirty="0">
                <a:latin typeface="Verdana"/>
                <a:cs typeface="Verdana"/>
              </a:rPr>
              <a:t>the objective of each </a:t>
            </a:r>
            <a:r>
              <a:rPr lang="en-US" dirty="0">
                <a:latin typeface="Verdana"/>
                <a:cs typeface="Verdana"/>
              </a:rPr>
              <a:t>level?</a:t>
            </a:r>
          </a:p>
          <a:p>
            <a:pPr marL="12700">
              <a:lnSpc>
                <a:spcPct val="200000"/>
              </a:lnSpc>
            </a:pPr>
            <a:r>
              <a:rPr lang="en-US" spc="-5" dirty="0">
                <a:latin typeface="Verdana"/>
                <a:cs typeface="Verdana"/>
              </a:rPr>
              <a:t>Give some examples of </a:t>
            </a:r>
            <a:r>
              <a:rPr lang="en-US" dirty="0">
                <a:latin typeface="Verdana"/>
                <a:cs typeface="Verdana"/>
              </a:rPr>
              <a:t>load</a:t>
            </a:r>
            <a:r>
              <a:rPr lang="en-US" spc="25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parameters?</a:t>
            </a:r>
          </a:p>
          <a:p>
            <a:pPr marL="12700">
              <a:lnSpc>
                <a:spcPct val="200000"/>
              </a:lnSpc>
            </a:pPr>
            <a:r>
              <a:rPr lang="en-US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How to </a:t>
            </a:r>
            <a:r>
              <a:rPr lang="en-US" spc="-10" dirty="0">
                <a:latin typeface="Verdana"/>
                <a:cs typeface="Verdana"/>
              </a:rPr>
              <a:t>get </a:t>
            </a:r>
            <a:r>
              <a:rPr lang="en-US" spc="-5" dirty="0">
                <a:latin typeface="Verdana"/>
                <a:cs typeface="Verdana"/>
              </a:rPr>
              <a:t>these</a:t>
            </a:r>
            <a:r>
              <a:rPr lang="en-US" spc="55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values?</a:t>
            </a:r>
          </a:p>
          <a:p>
            <a:pPr marL="12700">
              <a:lnSpc>
                <a:spcPct val="200000"/>
              </a:lnSpc>
            </a:pPr>
            <a:r>
              <a:rPr lang="en-US" spc="-5" dirty="0">
                <a:latin typeface="Verdana"/>
                <a:cs typeface="Verdana"/>
              </a:rPr>
              <a:t>How to implement </a:t>
            </a:r>
            <a:r>
              <a:rPr lang="en-US" dirty="0">
                <a:latin typeface="Verdana"/>
                <a:cs typeface="Verdana"/>
              </a:rPr>
              <a:t>a </a:t>
            </a:r>
            <a:r>
              <a:rPr lang="en-US" spc="-5" dirty="0">
                <a:latin typeface="Verdana"/>
                <a:cs typeface="Verdana"/>
              </a:rPr>
              <a:t>scenario (main</a:t>
            </a:r>
            <a:r>
              <a:rPr lang="en-US" spc="20" dirty="0">
                <a:latin typeface="Verdana"/>
                <a:cs typeface="Verdana"/>
              </a:rPr>
              <a:t> </a:t>
            </a:r>
            <a:r>
              <a:rPr lang="en-US" spc="-5" dirty="0">
                <a:latin typeface="Verdana"/>
                <a:cs typeface="Verdana"/>
              </a:rPr>
              <a:t>steps)?</a:t>
            </a:r>
            <a:endParaRPr lang="en-US" dirty="0">
              <a:latin typeface="Verdana"/>
              <a:cs typeface="Verdana"/>
            </a:endParaRP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32719392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lang="en-US" sz="2400" dirty="0">
                <a:solidFill>
                  <a:srgbClr val="808080"/>
                </a:solidFill>
                <a:latin typeface="Verdana"/>
                <a:cs typeface="Verdana"/>
              </a:rPr>
              <a:t>APEP –</a:t>
            </a:r>
            <a:r>
              <a:rPr lang="en-US" sz="2400" spc="-100" dirty="0">
                <a:solidFill>
                  <a:srgbClr val="808080"/>
                </a:solidFill>
                <a:latin typeface="Verdana"/>
                <a:cs typeface="Verdana"/>
              </a:rPr>
              <a:t> </a:t>
            </a:r>
            <a:r>
              <a:rPr lang="en-US" sz="2400" spc="-5" dirty="0">
                <a:solidFill>
                  <a:srgbClr val="808080"/>
                </a:solidFill>
                <a:latin typeface="Verdana"/>
                <a:cs typeface="Verdana"/>
              </a:rPr>
              <a:t>Execution et analysis</a:t>
            </a:r>
            <a:endParaRPr lang="en-US" sz="24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491235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Introduction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79562" y="754250"/>
            <a:ext cx="11099638" cy="4473575"/>
          </a:xfrm>
        </p:spPr>
        <p:txBody>
          <a:bodyPr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latin typeface="Fira Sans" panose="020B0503050000020004"/>
                <a:cs typeface="Verdana"/>
              </a:rPr>
              <a:t>The</a:t>
            </a:r>
            <a:r>
              <a:rPr lang="en-US" sz="2800" spc="204" dirty="0">
                <a:latin typeface="Fira Sans" panose="020B0503050000020004"/>
                <a:cs typeface="Verdana"/>
              </a:rPr>
              <a:t> </a:t>
            </a:r>
            <a:r>
              <a:rPr lang="en-US" sz="2800" dirty="0">
                <a:latin typeface="Fira Sans" panose="020B0503050000020004"/>
                <a:cs typeface="Verdana"/>
              </a:rPr>
              <a:t>execution</a:t>
            </a:r>
            <a:r>
              <a:rPr lang="en-US" sz="2800" spc="210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of</a:t>
            </a:r>
            <a:r>
              <a:rPr lang="en-US" sz="2800" spc="210" dirty="0">
                <a:latin typeface="Fira Sans" panose="020B0503050000020004"/>
                <a:cs typeface="Verdana"/>
              </a:rPr>
              <a:t> </a:t>
            </a:r>
            <a:r>
              <a:rPr lang="en-US" sz="2800" dirty="0">
                <a:latin typeface="Fira Sans" panose="020B0503050000020004"/>
                <a:cs typeface="Verdana"/>
              </a:rPr>
              <a:t>implemented</a:t>
            </a:r>
            <a:r>
              <a:rPr lang="en-US" sz="2800" spc="220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scenarios</a:t>
            </a:r>
            <a:r>
              <a:rPr lang="en-US" sz="2800" spc="200" dirty="0">
                <a:latin typeface="Fira Sans" panose="020B0503050000020004"/>
                <a:cs typeface="Verdana"/>
              </a:rPr>
              <a:t> </a:t>
            </a:r>
            <a:r>
              <a:rPr lang="en-US" sz="2800" dirty="0">
                <a:latin typeface="Fira Sans" panose="020B0503050000020004"/>
                <a:cs typeface="Verdana"/>
              </a:rPr>
              <a:t>will</a:t>
            </a:r>
            <a:r>
              <a:rPr lang="en-US" sz="2800" spc="220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allow</a:t>
            </a:r>
            <a:r>
              <a:rPr lang="en-US" sz="2800" spc="200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to</a:t>
            </a:r>
            <a:r>
              <a:rPr lang="en-US" sz="2800" spc="204" dirty="0">
                <a:latin typeface="Fira Sans" panose="020B0503050000020004"/>
                <a:cs typeface="Verdana"/>
              </a:rPr>
              <a:t> </a:t>
            </a:r>
            <a:r>
              <a:rPr lang="en-US" sz="2800" dirty="0">
                <a:latin typeface="Fira Sans" panose="020B0503050000020004"/>
                <a:cs typeface="Verdana"/>
              </a:rPr>
              <a:t>identify</a:t>
            </a:r>
          </a:p>
          <a:p>
            <a:pPr marL="12700">
              <a:lnSpc>
                <a:spcPct val="100000"/>
              </a:lnSpc>
            </a:pPr>
            <a:r>
              <a:rPr lang="en-US" sz="2800" spc="-5" dirty="0">
                <a:latin typeface="Fira Sans" panose="020B0503050000020004"/>
                <a:cs typeface="Verdana"/>
              </a:rPr>
              <a:t>possible performance</a:t>
            </a:r>
            <a:r>
              <a:rPr lang="en-US" sz="2800" spc="25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problems</a:t>
            </a:r>
            <a:endParaRPr lang="en-US" sz="2800" dirty="0">
              <a:latin typeface="Fira Sans" panose="020B0503050000020004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lang="en-US" sz="2800" spc="-5" dirty="0">
                <a:latin typeface="Fira Sans" panose="020B0503050000020004"/>
                <a:cs typeface="Verdana"/>
              </a:rPr>
              <a:t>Once performance problems </a:t>
            </a:r>
            <a:r>
              <a:rPr lang="en-US" sz="2800" dirty="0">
                <a:latin typeface="Fira Sans" panose="020B0503050000020004"/>
                <a:cs typeface="Verdana"/>
              </a:rPr>
              <a:t>are </a:t>
            </a:r>
            <a:r>
              <a:rPr lang="en-US" sz="2800" spc="-5" dirty="0">
                <a:latin typeface="Fira Sans" panose="020B0503050000020004"/>
                <a:cs typeface="Verdana"/>
              </a:rPr>
              <a:t>identified, </a:t>
            </a:r>
            <a:r>
              <a:rPr lang="en-US" sz="2800" dirty="0">
                <a:latin typeface="Fira Sans" panose="020B0503050000020004"/>
                <a:cs typeface="Verdana"/>
              </a:rPr>
              <a:t>you </a:t>
            </a:r>
            <a:r>
              <a:rPr lang="en-US" sz="2800" spc="-5" dirty="0">
                <a:latin typeface="Fira Sans" panose="020B0503050000020004"/>
                <a:cs typeface="Verdana"/>
              </a:rPr>
              <a:t>might require  additional data gathering to decide upon the root</a:t>
            </a:r>
            <a:r>
              <a:rPr lang="en-US" sz="2800" spc="90" dirty="0">
                <a:latin typeface="Fira Sans" panose="020B0503050000020004"/>
                <a:cs typeface="Verdana"/>
              </a:rPr>
              <a:t> </a:t>
            </a:r>
            <a:r>
              <a:rPr lang="en-US" sz="2800" dirty="0">
                <a:latin typeface="Fira Sans" panose="020B0503050000020004"/>
                <a:cs typeface="Verdana"/>
              </a:rPr>
              <a:t>cause</a:t>
            </a:r>
          </a:p>
          <a:p>
            <a:pPr marL="12700">
              <a:lnSpc>
                <a:spcPct val="100000"/>
              </a:lnSpc>
            </a:pPr>
            <a:r>
              <a:rPr lang="en-US" sz="2800" spc="-5" dirty="0">
                <a:latin typeface="Fira Sans" panose="020B0503050000020004"/>
                <a:cs typeface="Verdana"/>
              </a:rPr>
              <a:t>Performance problems mostly</a:t>
            </a:r>
            <a:r>
              <a:rPr lang="en-US" sz="2800" spc="5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include:</a:t>
            </a:r>
          </a:p>
          <a:p>
            <a:pPr marL="870584" marR="3876040" lvl="1">
              <a:lnSpc>
                <a:spcPct val="100000"/>
              </a:lnSpc>
              <a:spcBef>
                <a:spcPts val="100"/>
              </a:spcBef>
            </a:pPr>
            <a:r>
              <a:rPr lang="en-US" sz="2300" spc="-5" dirty="0">
                <a:latin typeface="Fira Sans" panose="020B0503050000020004"/>
                <a:cs typeface="Verdana"/>
              </a:rPr>
              <a:t>Poor </a:t>
            </a:r>
            <a:r>
              <a:rPr lang="en-US" sz="2300" spc="-10" dirty="0">
                <a:latin typeface="Fira Sans" panose="020B0503050000020004"/>
                <a:cs typeface="Verdana"/>
              </a:rPr>
              <a:t>End </a:t>
            </a:r>
            <a:r>
              <a:rPr lang="en-US" sz="2300" spc="-5" dirty="0">
                <a:latin typeface="Fira Sans" panose="020B0503050000020004"/>
                <a:cs typeface="Verdana"/>
              </a:rPr>
              <a:t>User response </a:t>
            </a:r>
            <a:r>
              <a:rPr lang="en-US" sz="2300" spc="-10" dirty="0">
                <a:latin typeface="Fira Sans" panose="020B0503050000020004"/>
                <a:cs typeface="Verdana"/>
              </a:rPr>
              <a:t>time</a:t>
            </a:r>
          </a:p>
          <a:p>
            <a:pPr marL="870584" marR="3876040" lvl="1">
              <a:lnSpc>
                <a:spcPct val="100000"/>
              </a:lnSpc>
              <a:spcBef>
                <a:spcPts val="100"/>
              </a:spcBef>
            </a:pPr>
            <a:r>
              <a:rPr lang="en-US" sz="2300" spc="-10" dirty="0">
                <a:latin typeface="Fira Sans" panose="020B0503050000020004"/>
                <a:cs typeface="Verdana"/>
              </a:rPr>
              <a:t>Out </a:t>
            </a:r>
            <a:r>
              <a:rPr lang="en-US" sz="2300" spc="-5" dirty="0">
                <a:latin typeface="Fira Sans" panose="020B0503050000020004"/>
                <a:cs typeface="Verdana"/>
              </a:rPr>
              <a:t>of Memory </a:t>
            </a:r>
            <a:r>
              <a:rPr lang="en-US" sz="2300" spc="-10" dirty="0">
                <a:latin typeface="Fira Sans" panose="020B0503050000020004"/>
                <a:cs typeface="Verdana"/>
              </a:rPr>
              <a:t>problem</a:t>
            </a:r>
          </a:p>
          <a:p>
            <a:pPr marL="870584" marR="3876040" lvl="1">
              <a:lnSpc>
                <a:spcPct val="100000"/>
              </a:lnSpc>
              <a:spcBef>
                <a:spcPts val="100"/>
              </a:spcBef>
            </a:pPr>
            <a:r>
              <a:rPr lang="en-US" sz="2300" spc="-10" dirty="0">
                <a:latin typeface="Fira Sans" panose="020B0503050000020004"/>
                <a:cs typeface="Verdana"/>
              </a:rPr>
              <a:t>High CPU</a:t>
            </a:r>
            <a:r>
              <a:rPr lang="en-US" sz="2300" spc="10" dirty="0">
                <a:latin typeface="Fira Sans" panose="020B0503050000020004"/>
                <a:cs typeface="Verdana"/>
              </a:rPr>
              <a:t> </a:t>
            </a:r>
            <a:r>
              <a:rPr lang="en-US" sz="2300" spc="-10" dirty="0">
                <a:latin typeface="Fira Sans" panose="020B0503050000020004"/>
                <a:cs typeface="Verdana"/>
              </a:rPr>
              <a:t>utilization</a:t>
            </a:r>
            <a:endParaRPr lang="en-US" sz="2300" dirty="0">
              <a:latin typeface="Fira Sans" panose="020B0503050000020004"/>
              <a:cs typeface="Verdana"/>
            </a:endParaRPr>
          </a:p>
          <a:p>
            <a:pPr marL="870584" lvl="1">
              <a:lnSpc>
                <a:spcPct val="100000"/>
              </a:lnSpc>
              <a:spcBef>
                <a:spcPts val="95"/>
              </a:spcBef>
            </a:pPr>
            <a:r>
              <a:rPr lang="en-US" sz="2300" spc="-5" dirty="0">
                <a:latin typeface="Fira Sans" panose="020B0503050000020004"/>
                <a:cs typeface="Verdana"/>
              </a:rPr>
              <a:t>Low </a:t>
            </a:r>
            <a:r>
              <a:rPr lang="en-US" sz="2300" spc="-10" dirty="0">
                <a:latin typeface="Fira Sans" panose="020B0503050000020004"/>
                <a:cs typeface="Verdana"/>
              </a:rPr>
              <a:t>disk</a:t>
            </a:r>
            <a:r>
              <a:rPr lang="en-US" sz="2300" spc="30" dirty="0">
                <a:latin typeface="Fira Sans" panose="020B0503050000020004"/>
                <a:cs typeface="Verdana"/>
              </a:rPr>
              <a:t> </a:t>
            </a:r>
            <a:r>
              <a:rPr lang="en-US" sz="2300" spc="-5" dirty="0">
                <a:latin typeface="Fira Sans" panose="020B0503050000020004"/>
                <a:cs typeface="Verdana"/>
              </a:rPr>
              <a:t>space</a:t>
            </a:r>
            <a:endParaRPr lang="en-US" sz="2300" dirty="0">
              <a:latin typeface="Fira Sans" panose="020B0503050000020004"/>
              <a:cs typeface="Verdana"/>
            </a:endParaRPr>
          </a:p>
          <a:p>
            <a:pPr marL="870584" marR="3963670" lvl="1">
              <a:lnSpc>
                <a:spcPct val="100000"/>
              </a:lnSpc>
              <a:spcBef>
                <a:spcPts val="105"/>
              </a:spcBef>
            </a:pPr>
            <a:r>
              <a:rPr lang="en-US" sz="2300" spc="-5" dirty="0">
                <a:latin typeface="Fira Sans" panose="020B0503050000020004"/>
                <a:cs typeface="Verdana"/>
              </a:rPr>
              <a:t>Problem </a:t>
            </a:r>
            <a:r>
              <a:rPr lang="en-US" sz="2300" spc="-10" dirty="0">
                <a:latin typeface="Fira Sans" panose="020B0503050000020004"/>
                <a:cs typeface="Verdana"/>
              </a:rPr>
              <a:t>with </a:t>
            </a:r>
            <a:r>
              <a:rPr lang="en-US" sz="2300" spc="-5" dirty="0">
                <a:latin typeface="Fira Sans" panose="020B0503050000020004"/>
                <a:cs typeface="Verdana"/>
              </a:rPr>
              <a:t>load </a:t>
            </a:r>
            <a:r>
              <a:rPr lang="en-US" sz="2300" spc="-10" dirty="0">
                <a:latin typeface="Fira Sans" panose="020B0503050000020004"/>
                <a:cs typeface="Verdana"/>
              </a:rPr>
              <a:t>balancing</a:t>
            </a:r>
          </a:p>
          <a:p>
            <a:pPr marL="870584" marR="3963670" lvl="1">
              <a:lnSpc>
                <a:spcPct val="100000"/>
              </a:lnSpc>
              <a:spcBef>
                <a:spcPts val="105"/>
              </a:spcBef>
            </a:pPr>
            <a:r>
              <a:rPr lang="en-US" sz="2300" spc="-10" dirty="0">
                <a:latin typeface="Fira Sans" panose="020B0503050000020004"/>
                <a:cs typeface="Verdana"/>
              </a:rPr>
              <a:t>Etc.</a:t>
            </a:r>
            <a:endParaRPr lang="en-US" sz="2300" dirty="0">
              <a:latin typeface="Fira Sans" panose="020B0503050000020004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en-US" sz="2800" dirty="0">
                <a:latin typeface="Fira Sans" panose="020B0503050000020004"/>
                <a:cs typeface="Verdana"/>
              </a:rPr>
              <a:t>Use </a:t>
            </a:r>
            <a:r>
              <a:rPr lang="en-US" sz="2800" spc="-5" dirty="0">
                <a:latin typeface="Fira Sans" panose="020B0503050000020004"/>
                <a:cs typeface="Verdana"/>
              </a:rPr>
              <a:t>monitoring </a:t>
            </a:r>
            <a:r>
              <a:rPr lang="en-US" sz="2800" dirty="0">
                <a:latin typeface="Fira Sans" panose="020B0503050000020004"/>
                <a:cs typeface="Verdana"/>
              </a:rPr>
              <a:t>and analysis </a:t>
            </a:r>
            <a:r>
              <a:rPr lang="en-US" sz="2800" spc="-5" dirty="0">
                <a:latin typeface="Fira Sans" panose="020B0503050000020004"/>
                <a:cs typeface="Verdana"/>
              </a:rPr>
              <a:t>tools to </a:t>
            </a:r>
            <a:r>
              <a:rPr lang="en-US" sz="2800" spc="-10" dirty="0">
                <a:latin typeface="Fira Sans" panose="020B0503050000020004"/>
                <a:cs typeface="Verdana"/>
              </a:rPr>
              <a:t>get </a:t>
            </a:r>
            <a:r>
              <a:rPr lang="en-US" sz="2800" spc="-5" dirty="0">
                <a:latin typeface="Fira Sans" panose="020B0503050000020004"/>
                <a:cs typeface="Verdana"/>
              </a:rPr>
              <a:t>this additional</a:t>
            </a:r>
            <a:r>
              <a:rPr lang="en-US" sz="2800" spc="55" dirty="0">
                <a:latin typeface="Fira Sans" panose="020B0503050000020004"/>
                <a:cs typeface="Verdana"/>
              </a:rPr>
              <a:t> </a:t>
            </a:r>
            <a:r>
              <a:rPr lang="en-US" sz="2800" spc="-5" dirty="0">
                <a:latin typeface="Fira Sans" panose="020B0503050000020004"/>
                <a:cs typeface="Verdana"/>
              </a:rPr>
              <a:t>data</a:t>
            </a:r>
            <a:endParaRPr lang="en-US" sz="2800" dirty="0">
              <a:latin typeface="Fira Sans" panose="020B0503050000020004"/>
              <a:cs typeface="Verdana"/>
            </a:endParaRPr>
          </a:p>
          <a:p>
            <a:pPr>
              <a:lnSpc>
                <a:spcPct val="100000"/>
              </a:lnSpc>
            </a:pPr>
            <a:endParaRPr lang="en-US" sz="3200" dirty="0">
              <a:latin typeface="Fira Sans" panose="020B0503050000020004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521656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err="1"/>
              <a:t>Execution</a:t>
            </a:r>
            <a:r>
              <a:rPr lang="fr-FR" b="1" dirty="0"/>
              <a:t>: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018296" y="1175922"/>
            <a:ext cx="10515600" cy="4473575"/>
          </a:xfrm>
        </p:spPr>
        <p:txBody>
          <a:bodyPr>
            <a:norm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5" dirty="0">
                <a:latin typeface="Verdana"/>
                <a:cs typeface="Verdana"/>
              </a:rPr>
              <a:t>The execution phase gathers </a:t>
            </a:r>
            <a:r>
              <a:rPr lang="en-US" sz="2800" dirty="0">
                <a:latin typeface="Verdana"/>
                <a:cs typeface="Verdana"/>
              </a:rPr>
              <a:t>a list </a:t>
            </a:r>
            <a:r>
              <a:rPr lang="en-US" sz="2800" spc="-5" dirty="0">
                <a:latin typeface="Verdana"/>
                <a:cs typeface="Verdana"/>
              </a:rPr>
              <a:t>of</a:t>
            </a:r>
            <a:r>
              <a:rPr lang="en-US" sz="2800" spc="50" dirty="0">
                <a:latin typeface="Verdana"/>
                <a:cs typeface="Verdana"/>
              </a:rPr>
              <a:t> </a:t>
            </a:r>
            <a:r>
              <a:rPr lang="en-US" sz="2800" dirty="0">
                <a:latin typeface="Verdana"/>
                <a:cs typeface="Verdana"/>
              </a:rPr>
              <a:t>activities:</a:t>
            </a:r>
          </a:p>
          <a:p>
            <a:pPr marL="413384" marR="2686050">
              <a:lnSpc>
                <a:spcPct val="240000"/>
              </a:lnSpc>
              <a:spcBef>
                <a:spcPts val="285"/>
              </a:spcBef>
            </a:pPr>
            <a:r>
              <a:rPr lang="en-US" spc="-10" dirty="0">
                <a:latin typeface="Verdana"/>
                <a:cs typeface="Verdana"/>
              </a:rPr>
              <a:t>Pre-execution activities</a:t>
            </a:r>
          </a:p>
          <a:p>
            <a:pPr marL="413384" marR="2686050">
              <a:lnSpc>
                <a:spcPct val="240000"/>
              </a:lnSpc>
              <a:spcBef>
                <a:spcPts val="285"/>
              </a:spcBef>
            </a:pPr>
            <a:r>
              <a:rPr lang="en-US" spc="-10" dirty="0">
                <a:latin typeface="Verdana"/>
                <a:cs typeface="Verdana"/>
              </a:rPr>
              <a:t>Execution</a:t>
            </a:r>
            <a:r>
              <a:rPr lang="en-US" spc="3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activities</a:t>
            </a:r>
          </a:p>
          <a:p>
            <a:pPr marL="413384" marR="2686050">
              <a:lnSpc>
                <a:spcPct val="240000"/>
              </a:lnSpc>
              <a:spcBef>
                <a:spcPts val="285"/>
              </a:spcBef>
            </a:pPr>
            <a:r>
              <a:rPr lang="en-US" spc="-10" dirty="0">
                <a:latin typeface="Verdana"/>
                <a:cs typeface="Verdana"/>
              </a:rPr>
              <a:t>Post-execution</a:t>
            </a:r>
            <a:r>
              <a:rPr lang="en-US" spc="45" dirty="0">
                <a:latin typeface="Verdana"/>
                <a:cs typeface="Verdana"/>
              </a:rPr>
              <a:t> </a:t>
            </a:r>
            <a:r>
              <a:rPr lang="en-US" spc="-10" dirty="0">
                <a:latin typeface="Verdana"/>
                <a:cs typeface="Verdana"/>
              </a:rPr>
              <a:t>activities</a:t>
            </a:r>
            <a:endParaRPr lang="en-US" dirty="0">
              <a:latin typeface="Verdana"/>
              <a:cs typeface="Verdana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2701680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Pre-execution activities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889681" y="956810"/>
            <a:ext cx="10515600" cy="4473575"/>
          </a:xfrm>
        </p:spPr>
        <p:txBody>
          <a:bodyPr>
            <a:noAutofit/>
          </a:bodyPr>
          <a:lstStyle/>
          <a:p>
            <a:r>
              <a:rPr lang="en-US" sz="2800" dirty="0"/>
              <a:t>Prepare a common repository for test data</a:t>
            </a:r>
          </a:p>
          <a:p>
            <a:r>
              <a:rPr lang="en-US" sz="2800" dirty="0"/>
              <a:t>Start measurement tools</a:t>
            </a:r>
          </a:p>
          <a:p>
            <a:r>
              <a:rPr lang="en-US" sz="2800" dirty="0"/>
              <a:t>Get a reference on the environment</a:t>
            </a:r>
          </a:p>
          <a:p>
            <a:r>
              <a:rPr lang="en-US" sz="2800" dirty="0"/>
              <a:t>Execute unit tests</a:t>
            </a:r>
          </a:p>
          <a:p>
            <a:r>
              <a:rPr lang="en-US" sz="2800" dirty="0"/>
              <a:t>Check the disk space for log files</a:t>
            </a:r>
          </a:p>
          <a:p>
            <a:r>
              <a:rPr lang="en-US" sz="2800" dirty="0"/>
              <a:t>Manually Check Application availability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2224231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Execution activities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954797" y="1000353"/>
            <a:ext cx="10515600" cy="4473575"/>
          </a:xfrm>
        </p:spPr>
        <p:txBody>
          <a:bodyPr>
            <a:normAutofit/>
          </a:bodyPr>
          <a:lstStyle/>
          <a:p>
            <a:r>
              <a:rPr lang="en-US" sz="2800" dirty="0"/>
              <a:t>Check the application behavior under the applied load</a:t>
            </a:r>
          </a:p>
          <a:p>
            <a:r>
              <a:rPr lang="en-US" sz="2800" dirty="0"/>
              <a:t>Check resource usage</a:t>
            </a:r>
          </a:p>
          <a:p>
            <a:r>
              <a:rPr lang="en-US" sz="2800" dirty="0"/>
              <a:t>Check the abort criteria</a:t>
            </a:r>
          </a:p>
          <a:p>
            <a:r>
              <a:rPr lang="en-US" sz="2800" dirty="0"/>
              <a:t>Check the disk space for log files</a:t>
            </a:r>
          </a:p>
          <a:p>
            <a:r>
              <a:rPr lang="en-US" sz="2800" dirty="0"/>
              <a:t>Check errors and exceptions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22176198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Post-execution activities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947738" y="1072924"/>
            <a:ext cx="10515600" cy="4473575"/>
          </a:xfrm>
        </p:spPr>
        <p:txBody>
          <a:bodyPr>
            <a:normAutofit/>
          </a:bodyPr>
          <a:lstStyle/>
          <a:p>
            <a:r>
              <a:rPr lang="en-US" sz="3200" dirty="0"/>
              <a:t>Gather test data that will be used for analysis phase</a:t>
            </a:r>
          </a:p>
          <a:p>
            <a:r>
              <a:rPr lang="en-US" sz="3200" dirty="0"/>
              <a:t>Test data include: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Application server log files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Garbage Collector log files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Load generator log files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Dashboards (resources, application)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13819956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Analysis Workflow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1034824" y="1130980"/>
            <a:ext cx="10515600" cy="4473575"/>
          </a:xfrm>
        </p:spPr>
        <p:txBody>
          <a:bodyPr>
            <a:normAutofit/>
          </a:bodyPr>
          <a:lstStyle/>
          <a:p>
            <a:r>
              <a:rPr lang="en-US" sz="2800" dirty="0"/>
              <a:t>Check end user response time</a:t>
            </a:r>
          </a:p>
          <a:p>
            <a:r>
              <a:rPr lang="en-US" sz="2800" dirty="0"/>
              <a:t>Check resources usage</a:t>
            </a:r>
          </a:p>
          <a:p>
            <a:r>
              <a:rPr lang="en-US" sz="2800" dirty="0"/>
              <a:t>Check errors and exceptions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70991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From the “</a:t>
            </a:r>
            <a:r>
              <a:rPr lang="en-US" altLang="en-US" b="1" dirty="0" err="1"/>
              <a:t>ReAL</a:t>
            </a:r>
            <a:r>
              <a:rPr lang="en-US" altLang="en-US" b="1" dirty="0"/>
              <a:t>” Performance Triangle perspective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494709" y="4762023"/>
            <a:ext cx="4363615" cy="1440851"/>
          </a:xfrm>
        </p:spPr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sz="1900" b="1" dirty="0"/>
              <a:t>Load/usage vs. Application vs. Resources 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US" sz="1000" b="1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2-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Acceptance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sp>
        <p:nvSpPr>
          <p:cNvPr id="7" name="Espace réservé du texte 2"/>
          <p:cNvSpPr txBox="1">
            <a:spLocks/>
          </p:cNvSpPr>
          <p:nvPr/>
        </p:nvSpPr>
        <p:spPr>
          <a:xfrm>
            <a:off x="131694" y="4799016"/>
            <a:ext cx="3090111" cy="1402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b="1" dirty="0"/>
              <a:t>Load/usage vs. Application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US" sz="1800" b="1" dirty="0"/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1- Build/Integration</a:t>
            </a:r>
            <a:endParaRPr lang="en-US" sz="3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70" name="Groupe 69"/>
          <p:cNvGrpSpPr/>
          <p:nvPr/>
        </p:nvGrpSpPr>
        <p:grpSpPr>
          <a:xfrm>
            <a:off x="177956" y="1976932"/>
            <a:ext cx="3470415" cy="2765363"/>
            <a:chOff x="889024" y="1350878"/>
            <a:chExt cx="2484437" cy="2027470"/>
          </a:xfrm>
        </p:grpSpPr>
        <p:sp>
          <p:nvSpPr>
            <p:cNvPr id="33" name="Rectangle 5"/>
            <p:cNvSpPr>
              <a:spLocks noChangeArrowheads="1"/>
            </p:cNvSpPr>
            <p:nvPr/>
          </p:nvSpPr>
          <p:spPr bwMode="auto">
            <a:xfrm>
              <a:off x="2729108" y="1494776"/>
              <a:ext cx="264208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7" name="AutoShape 12"/>
            <p:cNvSpPr>
              <a:spLocks noChangeAspect="1" noChangeArrowheads="1"/>
            </p:cNvSpPr>
            <p:nvPr/>
          </p:nvSpPr>
          <p:spPr bwMode="auto">
            <a:xfrm>
              <a:off x="889024" y="1350878"/>
              <a:ext cx="2484437" cy="2009776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endParaRPr lang="fr-FR" altLang="en-US" sz="2400" b="1"/>
            </a:p>
          </p:txBody>
        </p:sp>
        <p:sp>
          <p:nvSpPr>
            <p:cNvPr id="38" name="AutoShape 13"/>
            <p:cNvSpPr>
              <a:spLocks noChangeAspect="1" noChangeArrowheads="1"/>
            </p:cNvSpPr>
            <p:nvPr/>
          </p:nvSpPr>
          <p:spPr bwMode="auto">
            <a:xfrm>
              <a:off x="1170131" y="1620531"/>
              <a:ext cx="1929745" cy="1625260"/>
            </a:xfrm>
            <a:prstGeom prst="triangle">
              <a:avLst>
                <a:gd name="adj" fmla="val 51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9" name="AutoShape 14"/>
            <p:cNvSpPr>
              <a:spLocks noChangeAspect="1" noChangeArrowheads="1"/>
            </p:cNvSpPr>
            <p:nvPr/>
          </p:nvSpPr>
          <p:spPr bwMode="auto">
            <a:xfrm>
              <a:off x="1413235" y="1881564"/>
              <a:ext cx="1430522" cy="1224000"/>
            </a:xfrm>
            <a:prstGeom prst="triangle">
              <a:avLst>
                <a:gd name="adj" fmla="val 5146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r>
                <a:rPr lang="de-CH" altLang="en-US" sz="1000" b="1" dirty="0">
                  <a:solidFill>
                    <a:schemeClr val="bg1"/>
                  </a:solidFill>
                  <a:latin typeface="Tahoma" panose="020B0604030504040204" pitchFamily="34" charset="0"/>
                </a:rPr>
                <a:t>„</a:t>
              </a:r>
              <a:r>
                <a:rPr lang="de-CH" altLang="en-US" sz="1000" b="1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ReAL</a:t>
              </a:r>
              <a:r>
                <a:rPr lang="de-CH" altLang="en-US" sz="1000" b="1" dirty="0">
                  <a:solidFill>
                    <a:schemeClr val="bg1"/>
                  </a:solidFill>
                  <a:latin typeface="Tahoma" panose="020B0604030504040204" pitchFamily="34" charset="0"/>
                </a:rPr>
                <a:t>“</a:t>
              </a:r>
            </a:p>
            <a:p>
              <a:pPr algn="ctr" eaLnBrk="1" hangingPunct="1"/>
              <a:r>
                <a:rPr lang="de-CH" altLang="en-US" sz="1000" b="1" dirty="0">
                  <a:solidFill>
                    <a:schemeClr val="bg1"/>
                  </a:solidFill>
                  <a:latin typeface="Tahoma" panose="020B0604030504040204" pitchFamily="34" charset="0"/>
                </a:rPr>
                <a:t> Performance </a:t>
              </a:r>
              <a:r>
                <a:rPr lang="de-CH" altLang="en-US" sz="1000" b="1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Triangle</a:t>
              </a:r>
              <a:endParaRPr lang="en-US" altLang="en-US" sz="1000" b="1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0" name="Text Box 15"/>
            <p:cNvSpPr txBox="1">
              <a:spLocks noChangeAspect="1" noChangeArrowheads="1"/>
            </p:cNvSpPr>
            <p:nvPr/>
          </p:nvSpPr>
          <p:spPr bwMode="auto">
            <a:xfrm>
              <a:off x="1917506" y="3221978"/>
              <a:ext cx="470658" cy="1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800" b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Resources</a:t>
              </a:r>
              <a:endParaRPr lang="en-US" altLang="en-US" sz="600" b="1" dirty="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41" name="Text Box 16"/>
            <p:cNvSpPr txBox="1">
              <a:spLocks noChangeAspect="1" noChangeArrowheads="1"/>
            </p:cNvSpPr>
            <p:nvPr/>
          </p:nvSpPr>
          <p:spPr bwMode="auto">
            <a:xfrm rot="18210439">
              <a:off x="1263877" y="2368456"/>
              <a:ext cx="554044" cy="141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800" b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42" name="Text Box 17"/>
            <p:cNvSpPr txBox="1">
              <a:spLocks noChangeAspect="1" noChangeArrowheads="1"/>
            </p:cNvSpPr>
            <p:nvPr/>
          </p:nvSpPr>
          <p:spPr bwMode="auto">
            <a:xfrm rot="3460169">
              <a:off x="2402805" y="2324006"/>
              <a:ext cx="585457" cy="141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800" b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Load/Usage</a:t>
              </a:r>
            </a:p>
          </p:txBody>
        </p:sp>
        <p:sp>
          <p:nvSpPr>
            <p:cNvPr id="43" name="Text Box 18"/>
            <p:cNvSpPr txBox="1">
              <a:spLocks noChangeAspect="1" noChangeArrowheads="1"/>
            </p:cNvSpPr>
            <p:nvPr/>
          </p:nvSpPr>
          <p:spPr bwMode="auto">
            <a:xfrm>
              <a:off x="1263553" y="3110853"/>
              <a:ext cx="413698" cy="145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Hardware</a:t>
              </a:r>
              <a:endParaRPr lang="en-US" altLang="en-US" sz="700" b="1" dirty="0">
                <a:latin typeface="Tahoma" panose="020B0604030504040204" pitchFamily="34" charset="0"/>
              </a:endParaRPr>
            </a:p>
          </p:txBody>
        </p:sp>
        <p:sp>
          <p:nvSpPr>
            <p:cNvPr id="44" name="Text Box 19"/>
            <p:cNvSpPr txBox="1">
              <a:spLocks noChangeAspect="1" noChangeArrowheads="1"/>
            </p:cNvSpPr>
            <p:nvPr/>
          </p:nvSpPr>
          <p:spPr bwMode="auto">
            <a:xfrm>
              <a:off x="1948160" y="3110853"/>
              <a:ext cx="467494" cy="145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700" b="1">
                  <a:latin typeface="Tahoma" panose="020B0604030504040204" pitchFamily="34" charset="0"/>
                </a:rPr>
                <a:t>Middleware</a:t>
              </a:r>
              <a:endParaRPr lang="en-US" altLang="en-US" sz="700" b="1">
                <a:latin typeface="Tahoma" panose="020B0604030504040204" pitchFamily="34" charset="0"/>
              </a:endParaRPr>
            </a:p>
          </p:txBody>
        </p:sp>
        <p:sp>
          <p:nvSpPr>
            <p:cNvPr id="45" name="Text Box 20"/>
            <p:cNvSpPr txBox="1">
              <a:spLocks noChangeAspect="1" noChangeArrowheads="1"/>
            </p:cNvSpPr>
            <p:nvPr/>
          </p:nvSpPr>
          <p:spPr bwMode="auto">
            <a:xfrm>
              <a:off x="2695535" y="3110853"/>
              <a:ext cx="390492" cy="145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700" b="1">
                  <a:latin typeface="Tahoma" panose="020B0604030504040204" pitchFamily="34" charset="0"/>
                </a:rPr>
                <a:t>Software</a:t>
              </a:r>
              <a:endParaRPr lang="en-US" altLang="en-US" sz="700" b="1">
                <a:latin typeface="Tahoma" panose="020B0604030504040204" pitchFamily="34" charset="0"/>
              </a:endParaRPr>
            </a:p>
          </p:txBody>
        </p:sp>
        <p:sp>
          <p:nvSpPr>
            <p:cNvPr id="46" name="Text Box 21"/>
            <p:cNvSpPr txBox="1">
              <a:spLocks noChangeAspect="1" noChangeArrowheads="1"/>
            </p:cNvSpPr>
            <p:nvPr/>
          </p:nvSpPr>
          <p:spPr bwMode="auto">
            <a:xfrm rot="18217163">
              <a:off x="1719385" y="1942559"/>
              <a:ext cx="537755" cy="13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700" b="1" dirty="0">
                  <a:latin typeface="Tahoma" panose="020B0604030504040204" pitchFamily="34" charset="0"/>
                </a:rPr>
                <a:t>Architecture</a:t>
              </a:r>
            </a:p>
          </p:txBody>
        </p:sp>
        <p:sp>
          <p:nvSpPr>
            <p:cNvPr id="47" name="Text Box 22"/>
            <p:cNvSpPr txBox="1">
              <a:spLocks noChangeAspect="1" noChangeArrowheads="1"/>
            </p:cNvSpPr>
            <p:nvPr/>
          </p:nvSpPr>
          <p:spPr bwMode="auto">
            <a:xfrm rot="18208482">
              <a:off x="1588723" y="2324741"/>
              <a:ext cx="357418" cy="13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Design</a:t>
              </a:r>
              <a:endParaRPr lang="en-US" altLang="en-US" sz="700" b="1" dirty="0">
                <a:latin typeface="Tahoma" panose="020B0604030504040204" pitchFamily="34" charset="0"/>
              </a:endParaRPr>
            </a:p>
          </p:txBody>
        </p:sp>
        <p:sp>
          <p:nvSpPr>
            <p:cNvPr id="48" name="Text Box 23"/>
            <p:cNvSpPr txBox="1">
              <a:spLocks noChangeAspect="1" noChangeArrowheads="1"/>
            </p:cNvSpPr>
            <p:nvPr/>
          </p:nvSpPr>
          <p:spPr bwMode="auto">
            <a:xfrm rot="18216964">
              <a:off x="1235752" y="2714832"/>
              <a:ext cx="579641" cy="13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700" b="1" dirty="0">
                  <a:latin typeface="Tahoma" panose="020B0604030504040204" pitchFamily="34" charset="0"/>
                </a:rPr>
                <a:t>Programming</a:t>
              </a:r>
            </a:p>
          </p:txBody>
        </p:sp>
        <p:sp>
          <p:nvSpPr>
            <p:cNvPr id="49" name="Text Box 24"/>
            <p:cNvSpPr txBox="1">
              <a:spLocks noChangeAspect="1" noChangeArrowheads="1"/>
            </p:cNvSpPr>
            <p:nvPr/>
          </p:nvSpPr>
          <p:spPr bwMode="auto">
            <a:xfrm rot="3553695">
              <a:off x="2397353" y="2670685"/>
              <a:ext cx="675045" cy="2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System Volume/</a:t>
              </a:r>
            </a:p>
            <a:p>
              <a:pPr algn="ctr"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Load</a:t>
              </a:r>
              <a:endParaRPr lang="en-US" altLang="en-US" sz="700" b="1" dirty="0">
                <a:latin typeface="Tahoma" panose="020B0604030504040204" pitchFamily="34" charset="0"/>
              </a:endParaRPr>
            </a:p>
          </p:txBody>
        </p:sp>
        <p:sp>
          <p:nvSpPr>
            <p:cNvPr id="50" name="Text Box 25"/>
            <p:cNvSpPr txBox="1">
              <a:spLocks noChangeAspect="1" noChangeArrowheads="1"/>
            </p:cNvSpPr>
            <p:nvPr/>
          </p:nvSpPr>
          <p:spPr bwMode="auto">
            <a:xfrm rot="3434427">
              <a:off x="1999970" y="2028001"/>
              <a:ext cx="748343" cy="2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User </a:t>
              </a:r>
              <a:r>
                <a:rPr lang="de-CH" altLang="en-US" sz="700" b="1" dirty="0" err="1">
                  <a:latin typeface="Tahoma" panose="020B0604030504040204" pitchFamily="34" charset="0"/>
                </a:rPr>
                <a:t>Concurrency</a:t>
              </a:r>
              <a:r>
                <a:rPr lang="de-CH" altLang="en-US" sz="700" b="1" dirty="0">
                  <a:latin typeface="Tahoma" panose="020B0604030504040204" pitchFamily="34" charset="0"/>
                </a:rPr>
                <a:t>/</a:t>
              </a:r>
            </a:p>
            <a:p>
              <a:pPr algn="ctr"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Load</a:t>
              </a:r>
              <a:endParaRPr lang="en-US" altLang="en-US" sz="700" b="1" dirty="0">
                <a:latin typeface="Tahoma" panose="020B0604030504040204" pitchFamily="34" charset="0"/>
              </a:endParaRPr>
            </a:p>
          </p:txBody>
        </p:sp>
        <p:sp>
          <p:nvSpPr>
            <p:cNvPr id="35" name="Oval 59"/>
            <p:cNvSpPr>
              <a:spLocks noChangeArrowheads="1"/>
            </p:cNvSpPr>
            <p:nvPr/>
          </p:nvSpPr>
          <p:spPr bwMode="auto">
            <a:xfrm rot="1841074">
              <a:off x="1415463" y="2159191"/>
              <a:ext cx="222793" cy="57626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36" name="Oval 60"/>
            <p:cNvSpPr>
              <a:spLocks noChangeArrowheads="1"/>
            </p:cNvSpPr>
            <p:nvPr/>
          </p:nvSpPr>
          <p:spPr bwMode="auto">
            <a:xfrm rot="8786136">
              <a:off x="2597319" y="2105722"/>
              <a:ext cx="218212" cy="57626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71" name="Groupe 70"/>
          <p:cNvGrpSpPr/>
          <p:nvPr/>
        </p:nvGrpSpPr>
        <p:grpSpPr>
          <a:xfrm>
            <a:off x="3755226" y="1980561"/>
            <a:ext cx="3699023" cy="2765363"/>
            <a:chOff x="889024" y="1350878"/>
            <a:chExt cx="2484437" cy="2027470"/>
          </a:xfrm>
        </p:grpSpPr>
        <p:sp>
          <p:nvSpPr>
            <p:cNvPr id="72" name="Rectangle 5"/>
            <p:cNvSpPr>
              <a:spLocks noChangeArrowheads="1"/>
            </p:cNvSpPr>
            <p:nvPr/>
          </p:nvSpPr>
          <p:spPr bwMode="auto">
            <a:xfrm>
              <a:off x="2729108" y="1494776"/>
              <a:ext cx="264208" cy="431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3" name="AutoShape 12"/>
            <p:cNvSpPr>
              <a:spLocks noChangeAspect="1" noChangeArrowheads="1"/>
            </p:cNvSpPr>
            <p:nvPr/>
          </p:nvSpPr>
          <p:spPr bwMode="auto">
            <a:xfrm>
              <a:off x="889024" y="1350878"/>
              <a:ext cx="2484437" cy="2009776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endParaRPr lang="fr-FR" altLang="en-US" sz="2400" b="1"/>
            </a:p>
          </p:txBody>
        </p:sp>
        <p:sp>
          <p:nvSpPr>
            <p:cNvPr id="74" name="AutoShape 13"/>
            <p:cNvSpPr>
              <a:spLocks noChangeAspect="1" noChangeArrowheads="1"/>
            </p:cNvSpPr>
            <p:nvPr/>
          </p:nvSpPr>
          <p:spPr bwMode="auto">
            <a:xfrm>
              <a:off x="1170131" y="1620531"/>
              <a:ext cx="1929745" cy="1625260"/>
            </a:xfrm>
            <a:prstGeom prst="triangle">
              <a:avLst>
                <a:gd name="adj" fmla="val 51083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75" name="AutoShape 14"/>
            <p:cNvSpPr>
              <a:spLocks noChangeAspect="1" noChangeArrowheads="1"/>
            </p:cNvSpPr>
            <p:nvPr/>
          </p:nvSpPr>
          <p:spPr bwMode="auto">
            <a:xfrm>
              <a:off x="1413235" y="1881564"/>
              <a:ext cx="1430522" cy="1224000"/>
            </a:xfrm>
            <a:prstGeom prst="triangle">
              <a:avLst>
                <a:gd name="adj" fmla="val 5146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r>
                <a:rPr lang="de-CH" altLang="en-US" sz="1000" b="1" dirty="0">
                  <a:solidFill>
                    <a:schemeClr val="bg1"/>
                  </a:solidFill>
                  <a:latin typeface="Tahoma" panose="020B0604030504040204" pitchFamily="34" charset="0"/>
                </a:rPr>
                <a:t>„</a:t>
              </a:r>
              <a:r>
                <a:rPr lang="de-CH" altLang="en-US" sz="1000" b="1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ReAL</a:t>
              </a:r>
              <a:r>
                <a:rPr lang="de-CH" altLang="en-US" sz="1000" b="1" dirty="0">
                  <a:solidFill>
                    <a:schemeClr val="bg1"/>
                  </a:solidFill>
                  <a:latin typeface="Tahoma" panose="020B0604030504040204" pitchFamily="34" charset="0"/>
                </a:rPr>
                <a:t>“</a:t>
              </a:r>
            </a:p>
            <a:p>
              <a:pPr algn="ctr" eaLnBrk="1" hangingPunct="1"/>
              <a:r>
                <a:rPr lang="de-CH" altLang="en-US" sz="1000" b="1" dirty="0">
                  <a:solidFill>
                    <a:schemeClr val="bg1"/>
                  </a:solidFill>
                  <a:latin typeface="Tahoma" panose="020B0604030504040204" pitchFamily="34" charset="0"/>
                </a:rPr>
                <a:t> Performance </a:t>
              </a:r>
              <a:r>
                <a:rPr lang="de-CH" altLang="en-US" sz="1000" b="1" dirty="0" err="1">
                  <a:solidFill>
                    <a:schemeClr val="bg1"/>
                  </a:solidFill>
                  <a:latin typeface="Tahoma" panose="020B0604030504040204" pitchFamily="34" charset="0"/>
                </a:rPr>
                <a:t>Triangle</a:t>
              </a:r>
              <a:endParaRPr lang="en-US" altLang="en-US" sz="1000" b="1" dirty="0">
                <a:solidFill>
                  <a:schemeClr val="bg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6" name="Text Box 15"/>
            <p:cNvSpPr txBox="1">
              <a:spLocks noChangeAspect="1" noChangeArrowheads="1"/>
            </p:cNvSpPr>
            <p:nvPr/>
          </p:nvSpPr>
          <p:spPr bwMode="auto">
            <a:xfrm>
              <a:off x="1917506" y="3221978"/>
              <a:ext cx="470658" cy="1563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800" b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Resources</a:t>
              </a:r>
              <a:endParaRPr lang="en-US" altLang="en-US" sz="600" b="1" dirty="0">
                <a:solidFill>
                  <a:schemeClr val="accent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77" name="Text Box 16"/>
            <p:cNvSpPr txBox="1">
              <a:spLocks noChangeAspect="1" noChangeArrowheads="1"/>
            </p:cNvSpPr>
            <p:nvPr/>
          </p:nvSpPr>
          <p:spPr bwMode="auto">
            <a:xfrm rot="18210439">
              <a:off x="1263877" y="2368456"/>
              <a:ext cx="554044" cy="141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800" b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Application</a:t>
              </a:r>
            </a:p>
          </p:txBody>
        </p:sp>
        <p:sp>
          <p:nvSpPr>
            <p:cNvPr id="78" name="Text Box 17"/>
            <p:cNvSpPr txBox="1">
              <a:spLocks noChangeAspect="1" noChangeArrowheads="1"/>
            </p:cNvSpPr>
            <p:nvPr/>
          </p:nvSpPr>
          <p:spPr bwMode="auto">
            <a:xfrm rot="3460169">
              <a:off x="2402805" y="2324006"/>
              <a:ext cx="585457" cy="1417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800" b="1" dirty="0">
                  <a:solidFill>
                    <a:schemeClr val="accent1"/>
                  </a:solidFill>
                  <a:latin typeface="Tahoma" panose="020B0604030504040204" pitchFamily="34" charset="0"/>
                </a:rPr>
                <a:t>Load/Usage</a:t>
              </a:r>
            </a:p>
          </p:txBody>
        </p:sp>
        <p:sp>
          <p:nvSpPr>
            <p:cNvPr id="79" name="Text Box 18"/>
            <p:cNvSpPr txBox="1">
              <a:spLocks noChangeAspect="1" noChangeArrowheads="1"/>
            </p:cNvSpPr>
            <p:nvPr/>
          </p:nvSpPr>
          <p:spPr bwMode="auto">
            <a:xfrm>
              <a:off x="1263553" y="3110853"/>
              <a:ext cx="413698" cy="145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Hardware</a:t>
              </a:r>
              <a:endParaRPr lang="en-US" altLang="en-US" sz="700" b="1" dirty="0">
                <a:latin typeface="Tahoma" panose="020B0604030504040204" pitchFamily="34" charset="0"/>
              </a:endParaRPr>
            </a:p>
          </p:txBody>
        </p:sp>
        <p:sp>
          <p:nvSpPr>
            <p:cNvPr id="80" name="Text Box 19"/>
            <p:cNvSpPr txBox="1">
              <a:spLocks noChangeAspect="1" noChangeArrowheads="1"/>
            </p:cNvSpPr>
            <p:nvPr/>
          </p:nvSpPr>
          <p:spPr bwMode="auto">
            <a:xfrm>
              <a:off x="1948160" y="3110853"/>
              <a:ext cx="467494" cy="145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700" b="1">
                  <a:latin typeface="Tahoma" panose="020B0604030504040204" pitchFamily="34" charset="0"/>
                </a:rPr>
                <a:t>Middleware</a:t>
              </a:r>
              <a:endParaRPr lang="en-US" altLang="en-US" sz="700" b="1">
                <a:latin typeface="Tahoma" panose="020B0604030504040204" pitchFamily="34" charset="0"/>
              </a:endParaRPr>
            </a:p>
          </p:txBody>
        </p:sp>
        <p:sp>
          <p:nvSpPr>
            <p:cNvPr id="81" name="Text Box 20"/>
            <p:cNvSpPr txBox="1">
              <a:spLocks noChangeAspect="1" noChangeArrowheads="1"/>
            </p:cNvSpPr>
            <p:nvPr/>
          </p:nvSpPr>
          <p:spPr bwMode="auto">
            <a:xfrm>
              <a:off x="2695535" y="3110853"/>
              <a:ext cx="390492" cy="1452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700" b="1">
                  <a:latin typeface="Tahoma" panose="020B0604030504040204" pitchFamily="34" charset="0"/>
                </a:rPr>
                <a:t>Software</a:t>
              </a:r>
              <a:endParaRPr lang="en-US" altLang="en-US" sz="700" b="1">
                <a:latin typeface="Tahoma" panose="020B0604030504040204" pitchFamily="34" charset="0"/>
              </a:endParaRPr>
            </a:p>
          </p:txBody>
        </p:sp>
        <p:sp>
          <p:nvSpPr>
            <p:cNvPr id="82" name="Text Box 21"/>
            <p:cNvSpPr txBox="1">
              <a:spLocks noChangeAspect="1" noChangeArrowheads="1"/>
            </p:cNvSpPr>
            <p:nvPr/>
          </p:nvSpPr>
          <p:spPr bwMode="auto">
            <a:xfrm rot="18217163">
              <a:off x="1719385" y="1942559"/>
              <a:ext cx="537755" cy="13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700" b="1" dirty="0">
                  <a:latin typeface="Tahoma" panose="020B0604030504040204" pitchFamily="34" charset="0"/>
                </a:rPr>
                <a:t>Architecture</a:t>
              </a:r>
            </a:p>
          </p:txBody>
        </p:sp>
        <p:sp>
          <p:nvSpPr>
            <p:cNvPr id="83" name="Text Box 22"/>
            <p:cNvSpPr txBox="1">
              <a:spLocks noChangeAspect="1" noChangeArrowheads="1"/>
            </p:cNvSpPr>
            <p:nvPr/>
          </p:nvSpPr>
          <p:spPr bwMode="auto">
            <a:xfrm rot="18208482">
              <a:off x="1588723" y="2324741"/>
              <a:ext cx="357418" cy="13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Design</a:t>
              </a:r>
              <a:endParaRPr lang="en-US" altLang="en-US" sz="700" b="1" dirty="0">
                <a:latin typeface="Tahoma" panose="020B0604030504040204" pitchFamily="34" charset="0"/>
              </a:endParaRPr>
            </a:p>
          </p:txBody>
        </p:sp>
        <p:sp>
          <p:nvSpPr>
            <p:cNvPr id="84" name="Text Box 23"/>
            <p:cNvSpPr txBox="1">
              <a:spLocks noChangeAspect="1" noChangeArrowheads="1"/>
            </p:cNvSpPr>
            <p:nvPr/>
          </p:nvSpPr>
          <p:spPr bwMode="auto">
            <a:xfrm rot="18216964">
              <a:off x="1235752" y="2714832"/>
              <a:ext cx="579641" cy="131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en-US" altLang="en-US" sz="700" b="1" dirty="0">
                  <a:latin typeface="Tahoma" panose="020B0604030504040204" pitchFamily="34" charset="0"/>
                </a:rPr>
                <a:t>Programming</a:t>
              </a:r>
            </a:p>
          </p:txBody>
        </p:sp>
        <p:sp>
          <p:nvSpPr>
            <p:cNvPr id="85" name="Text Box 24"/>
            <p:cNvSpPr txBox="1">
              <a:spLocks noChangeAspect="1" noChangeArrowheads="1"/>
            </p:cNvSpPr>
            <p:nvPr/>
          </p:nvSpPr>
          <p:spPr bwMode="auto">
            <a:xfrm rot="3553695">
              <a:off x="2397353" y="2670685"/>
              <a:ext cx="675045" cy="2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System Volume/</a:t>
              </a:r>
            </a:p>
            <a:p>
              <a:pPr algn="ctr"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Load</a:t>
              </a:r>
              <a:endParaRPr lang="en-US" altLang="en-US" sz="700" b="1" dirty="0">
                <a:latin typeface="Tahoma" panose="020B0604030504040204" pitchFamily="34" charset="0"/>
              </a:endParaRPr>
            </a:p>
          </p:txBody>
        </p:sp>
        <p:sp>
          <p:nvSpPr>
            <p:cNvPr id="86" name="Text Box 25"/>
            <p:cNvSpPr txBox="1">
              <a:spLocks noChangeAspect="1" noChangeArrowheads="1"/>
            </p:cNvSpPr>
            <p:nvPr/>
          </p:nvSpPr>
          <p:spPr bwMode="auto">
            <a:xfrm rot="3434427">
              <a:off x="1999970" y="2028001"/>
              <a:ext cx="748343" cy="202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User </a:t>
              </a:r>
              <a:r>
                <a:rPr lang="de-CH" altLang="en-US" sz="700" b="1" dirty="0" err="1">
                  <a:latin typeface="Tahoma" panose="020B0604030504040204" pitchFamily="34" charset="0"/>
                </a:rPr>
                <a:t>Concurrency</a:t>
              </a:r>
              <a:r>
                <a:rPr lang="de-CH" altLang="en-US" sz="700" b="1" dirty="0">
                  <a:latin typeface="Tahoma" panose="020B0604030504040204" pitchFamily="34" charset="0"/>
                </a:rPr>
                <a:t>/</a:t>
              </a:r>
            </a:p>
            <a:p>
              <a:pPr algn="ctr" eaLnBrk="1" hangingPunct="1"/>
              <a:r>
                <a:rPr lang="de-CH" altLang="en-US" sz="700" b="1" dirty="0">
                  <a:latin typeface="Tahoma" panose="020B0604030504040204" pitchFamily="34" charset="0"/>
                </a:rPr>
                <a:t>Load</a:t>
              </a:r>
              <a:endParaRPr lang="en-US" altLang="en-US" sz="700" b="1" dirty="0">
                <a:latin typeface="Tahoma" panose="020B0604030504040204" pitchFamily="34" charset="0"/>
              </a:endParaRPr>
            </a:p>
          </p:txBody>
        </p:sp>
        <p:sp>
          <p:nvSpPr>
            <p:cNvPr id="87" name="Oval 59"/>
            <p:cNvSpPr>
              <a:spLocks noChangeArrowheads="1"/>
            </p:cNvSpPr>
            <p:nvPr/>
          </p:nvSpPr>
          <p:spPr bwMode="auto">
            <a:xfrm rot="1841074">
              <a:off x="1415463" y="2159191"/>
              <a:ext cx="222793" cy="57626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8" name="Oval 60"/>
            <p:cNvSpPr>
              <a:spLocks noChangeArrowheads="1"/>
            </p:cNvSpPr>
            <p:nvPr/>
          </p:nvSpPr>
          <p:spPr bwMode="auto">
            <a:xfrm rot="8786136">
              <a:off x="2597319" y="2105722"/>
              <a:ext cx="218212" cy="576262"/>
            </a:xfrm>
            <a:prstGeom prst="ellipse">
              <a:avLst/>
            </a:prstGeom>
            <a:noFill/>
            <a:ln w="19050">
              <a:solidFill>
                <a:schemeClr val="accent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90" name="Oval 59"/>
          <p:cNvSpPr>
            <a:spLocks noChangeArrowheads="1"/>
          </p:cNvSpPr>
          <p:nvPr/>
        </p:nvSpPr>
        <p:spPr bwMode="auto">
          <a:xfrm rot="5400000">
            <a:off x="5498954" y="4243809"/>
            <a:ext cx="242466" cy="793962"/>
          </a:xfrm>
          <a:prstGeom prst="ellipse">
            <a:avLst/>
          </a:prstGeom>
          <a:noFill/>
          <a:ln w="19050">
            <a:solidFill>
              <a:schemeClr val="accent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120" name="Groupe 119"/>
          <p:cNvGrpSpPr/>
          <p:nvPr/>
        </p:nvGrpSpPr>
        <p:grpSpPr>
          <a:xfrm>
            <a:off x="7587147" y="1530101"/>
            <a:ext cx="4480971" cy="3201170"/>
            <a:chOff x="7620599" y="514350"/>
            <a:chExt cx="4571401" cy="3342630"/>
          </a:xfrm>
        </p:grpSpPr>
        <p:sp>
          <p:nvSpPr>
            <p:cNvPr id="114" name="AutoShape 2"/>
            <p:cNvSpPr>
              <a:spLocks noChangeArrowheads="1"/>
            </p:cNvSpPr>
            <p:nvPr/>
          </p:nvSpPr>
          <p:spPr bwMode="auto">
            <a:xfrm>
              <a:off x="7620599" y="514350"/>
              <a:ext cx="4571401" cy="3329230"/>
            </a:xfrm>
            <a:prstGeom prst="triangle">
              <a:avLst>
                <a:gd name="adj" fmla="val 50000"/>
              </a:avLst>
            </a:prstGeom>
            <a:solidFill>
              <a:srgbClr val="E8590C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algn="ctr" eaLnBrk="1" hangingPunct="1"/>
              <a:endParaRPr lang="fr-FR" altLang="en-US" sz="2400" b="1"/>
            </a:p>
          </p:txBody>
        </p:sp>
        <p:grpSp>
          <p:nvGrpSpPr>
            <p:cNvPr id="91" name="Groupe 90"/>
            <p:cNvGrpSpPr/>
            <p:nvPr/>
          </p:nvGrpSpPr>
          <p:grpSpPr>
            <a:xfrm>
              <a:off x="8023831" y="895466"/>
              <a:ext cx="3775604" cy="2793407"/>
              <a:chOff x="889024" y="1350878"/>
              <a:chExt cx="2484437" cy="2027470"/>
            </a:xfrm>
          </p:grpSpPr>
          <p:sp>
            <p:nvSpPr>
              <p:cNvPr id="92" name="Rectangle 5"/>
              <p:cNvSpPr>
                <a:spLocks noChangeArrowheads="1"/>
              </p:cNvSpPr>
              <p:nvPr/>
            </p:nvSpPr>
            <p:spPr bwMode="auto">
              <a:xfrm>
                <a:off x="2729108" y="1494776"/>
                <a:ext cx="264208" cy="4318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3" name="AutoShape 12"/>
              <p:cNvSpPr>
                <a:spLocks noChangeAspect="1" noChangeArrowheads="1"/>
              </p:cNvSpPr>
              <p:nvPr/>
            </p:nvSpPr>
            <p:spPr bwMode="auto">
              <a:xfrm>
                <a:off x="889024" y="1350878"/>
                <a:ext cx="2484437" cy="2009776"/>
              </a:xfrm>
              <a:prstGeom prst="triangle">
                <a:avLst>
                  <a:gd name="adj" fmla="val 50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/>
                <a:endParaRPr lang="fr-FR" altLang="en-US" sz="2400" b="1"/>
              </a:p>
            </p:txBody>
          </p:sp>
          <p:sp>
            <p:nvSpPr>
              <p:cNvPr id="94" name="AutoShape 13"/>
              <p:cNvSpPr>
                <a:spLocks noChangeAspect="1" noChangeArrowheads="1"/>
              </p:cNvSpPr>
              <p:nvPr/>
            </p:nvSpPr>
            <p:spPr bwMode="auto">
              <a:xfrm>
                <a:off x="1170131" y="1620531"/>
                <a:ext cx="1929745" cy="1625260"/>
              </a:xfrm>
              <a:prstGeom prst="triangle">
                <a:avLst>
                  <a:gd name="adj" fmla="val 51083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95" name="AutoShape 14"/>
              <p:cNvSpPr>
                <a:spLocks noChangeAspect="1" noChangeArrowheads="1"/>
              </p:cNvSpPr>
              <p:nvPr/>
            </p:nvSpPr>
            <p:spPr bwMode="auto">
              <a:xfrm>
                <a:off x="1413235" y="1881564"/>
                <a:ext cx="1430522" cy="1224000"/>
              </a:xfrm>
              <a:prstGeom prst="triangle">
                <a:avLst>
                  <a:gd name="adj" fmla="val 51460"/>
                </a:avLst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/>
                <a:r>
                  <a:rPr lang="de-CH" altLang="en-US" sz="1000" b="1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„</a:t>
                </a:r>
                <a:r>
                  <a:rPr lang="de-CH" altLang="en-US" sz="1000" b="1" dirty="0" err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ReAL</a:t>
                </a:r>
                <a:r>
                  <a:rPr lang="de-CH" altLang="en-US" sz="1000" b="1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“</a:t>
                </a:r>
              </a:p>
              <a:p>
                <a:pPr algn="ctr" eaLnBrk="1" hangingPunct="1"/>
                <a:r>
                  <a:rPr lang="de-CH" altLang="en-US" sz="1000" b="1" dirty="0">
                    <a:solidFill>
                      <a:schemeClr val="bg1"/>
                    </a:solidFill>
                    <a:latin typeface="Tahoma" panose="020B0604030504040204" pitchFamily="34" charset="0"/>
                  </a:rPr>
                  <a:t> Performance </a:t>
                </a:r>
                <a:r>
                  <a:rPr lang="de-CH" altLang="en-US" sz="1000" b="1" dirty="0" err="1">
                    <a:solidFill>
                      <a:schemeClr val="bg1"/>
                    </a:solidFill>
                    <a:latin typeface="Tahoma" panose="020B0604030504040204" pitchFamily="34" charset="0"/>
                  </a:rPr>
                  <a:t>Triangle</a:t>
                </a:r>
                <a:endParaRPr lang="en-US" altLang="en-US" sz="1000" b="1" dirty="0">
                  <a:solidFill>
                    <a:schemeClr val="bg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6" name="Text Box 15"/>
              <p:cNvSpPr txBox="1">
                <a:spLocks noChangeAspect="1" noChangeArrowheads="1"/>
              </p:cNvSpPr>
              <p:nvPr/>
            </p:nvSpPr>
            <p:spPr bwMode="auto">
              <a:xfrm>
                <a:off x="1917506" y="3221978"/>
                <a:ext cx="470658" cy="15637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800" b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Resources</a:t>
                </a:r>
                <a:endParaRPr lang="en-US" altLang="en-US" sz="600" b="1" dirty="0">
                  <a:solidFill>
                    <a:schemeClr val="accent1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7" name="Text Box 16"/>
              <p:cNvSpPr txBox="1">
                <a:spLocks noChangeAspect="1" noChangeArrowheads="1"/>
              </p:cNvSpPr>
              <p:nvPr/>
            </p:nvSpPr>
            <p:spPr bwMode="auto">
              <a:xfrm rot="18210439">
                <a:off x="1263877" y="2368456"/>
                <a:ext cx="554044" cy="141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800" b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Application</a:t>
                </a:r>
              </a:p>
            </p:txBody>
          </p:sp>
          <p:sp>
            <p:nvSpPr>
              <p:cNvPr id="98" name="Text Box 17"/>
              <p:cNvSpPr txBox="1">
                <a:spLocks noChangeAspect="1" noChangeArrowheads="1"/>
              </p:cNvSpPr>
              <p:nvPr/>
            </p:nvSpPr>
            <p:spPr bwMode="auto">
              <a:xfrm rot="3460169">
                <a:off x="2402805" y="2324006"/>
                <a:ext cx="585457" cy="1417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800" b="1" dirty="0">
                    <a:solidFill>
                      <a:schemeClr val="accent1"/>
                    </a:solidFill>
                    <a:latin typeface="Tahoma" panose="020B0604030504040204" pitchFamily="34" charset="0"/>
                  </a:rPr>
                  <a:t>Load/Usage</a:t>
                </a:r>
              </a:p>
            </p:txBody>
          </p:sp>
          <p:sp>
            <p:nvSpPr>
              <p:cNvPr id="99" name="Text Box 18"/>
              <p:cNvSpPr txBox="1">
                <a:spLocks noChangeAspect="1" noChangeArrowheads="1"/>
              </p:cNvSpPr>
              <p:nvPr/>
            </p:nvSpPr>
            <p:spPr bwMode="auto">
              <a:xfrm>
                <a:off x="1263553" y="3110853"/>
                <a:ext cx="413698" cy="145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r>
                  <a:rPr lang="de-CH" altLang="en-US" sz="700" b="1" dirty="0">
                    <a:latin typeface="Tahoma" panose="020B0604030504040204" pitchFamily="34" charset="0"/>
                  </a:rPr>
                  <a:t>Hardware</a:t>
                </a:r>
                <a:endParaRPr lang="en-US" altLang="en-US" sz="700" b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0" name="Text Box 19"/>
              <p:cNvSpPr txBox="1">
                <a:spLocks noChangeAspect="1" noChangeArrowheads="1"/>
              </p:cNvSpPr>
              <p:nvPr/>
            </p:nvSpPr>
            <p:spPr bwMode="auto">
              <a:xfrm>
                <a:off x="1948160" y="3110853"/>
                <a:ext cx="467494" cy="145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r>
                  <a:rPr lang="de-CH" altLang="en-US" sz="700" b="1">
                    <a:latin typeface="Tahoma" panose="020B0604030504040204" pitchFamily="34" charset="0"/>
                  </a:rPr>
                  <a:t>Middleware</a:t>
                </a:r>
                <a:endParaRPr lang="en-US" altLang="en-US" sz="7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01" name="Text Box 20"/>
              <p:cNvSpPr txBox="1">
                <a:spLocks noChangeAspect="1" noChangeArrowheads="1"/>
              </p:cNvSpPr>
              <p:nvPr/>
            </p:nvSpPr>
            <p:spPr bwMode="auto">
              <a:xfrm>
                <a:off x="2695535" y="3110853"/>
                <a:ext cx="390492" cy="145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r>
                  <a:rPr lang="de-CH" altLang="en-US" sz="700" b="1">
                    <a:latin typeface="Tahoma" panose="020B0604030504040204" pitchFamily="34" charset="0"/>
                  </a:rPr>
                  <a:t>Software</a:t>
                </a:r>
                <a:endParaRPr lang="en-US" altLang="en-US" sz="700" b="1">
                  <a:latin typeface="Tahoma" panose="020B0604030504040204" pitchFamily="34" charset="0"/>
                </a:endParaRPr>
              </a:p>
            </p:txBody>
          </p:sp>
          <p:sp>
            <p:nvSpPr>
              <p:cNvPr id="102" name="Text Box 21"/>
              <p:cNvSpPr txBox="1">
                <a:spLocks noChangeAspect="1" noChangeArrowheads="1"/>
              </p:cNvSpPr>
              <p:nvPr/>
            </p:nvSpPr>
            <p:spPr bwMode="auto">
              <a:xfrm rot="18217163">
                <a:off x="1719385" y="1942559"/>
                <a:ext cx="537755" cy="131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700" b="1" dirty="0">
                    <a:latin typeface="Tahoma" panose="020B0604030504040204" pitchFamily="34" charset="0"/>
                  </a:rPr>
                  <a:t>Architecture</a:t>
                </a:r>
              </a:p>
            </p:txBody>
          </p:sp>
          <p:sp>
            <p:nvSpPr>
              <p:cNvPr id="103" name="Text Box 22"/>
              <p:cNvSpPr txBox="1">
                <a:spLocks noChangeAspect="1" noChangeArrowheads="1"/>
              </p:cNvSpPr>
              <p:nvPr/>
            </p:nvSpPr>
            <p:spPr bwMode="auto">
              <a:xfrm rot="18208482">
                <a:off x="1588723" y="2324741"/>
                <a:ext cx="357418" cy="131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r>
                  <a:rPr lang="de-CH" altLang="en-US" sz="700" b="1" dirty="0">
                    <a:latin typeface="Tahoma" panose="020B0604030504040204" pitchFamily="34" charset="0"/>
                  </a:rPr>
                  <a:t>Design</a:t>
                </a:r>
                <a:endParaRPr lang="en-US" altLang="en-US" sz="700" b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4" name="Text Box 23"/>
              <p:cNvSpPr txBox="1">
                <a:spLocks noChangeAspect="1" noChangeArrowheads="1"/>
              </p:cNvSpPr>
              <p:nvPr/>
            </p:nvSpPr>
            <p:spPr bwMode="auto">
              <a:xfrm rot="18216964">
                <a:off x="1235752" y="2714832"/>
                <a:ext cx="579641" cy="1316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eaLnBrk="1" hangingPunct="1"/>
                <a:r>
                  <a:rPr lang="en-US" altLang="en-US" sz="700" b="1" dirty="0">
                    <a:latin typeface="Tahoma" panose="020B0604030504040204" pitchFamily="34" charset="0"/>
                  </a:rPr>
                  <a:t>Programming</a:t>
                </a:r>
              </a:p>
            </p:txBody>
          </p:sp>
          <p:sp>
            <p:nvSpPr>
              <p:cNvPr id="105" name="Text Box 24"/>
              <p:cNvSpPr txBox="1">
                <a:spLocks noChangeAspect="1" noChangeArrowheads="1"/>
              </p:cNvSpPr>
              <p:nvPr/>
            </p:nvSpPr>
            <p:spPr bwMode="auto">
              <a:xfrm rot="3553695">
                <a:off x="2397353" y="2670685"/>
                <a:ext cx="675045" cy="202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/>
                <a:r>
                  <a:rPr lang="de-CH" altLang="en-US" sz="700" b="1" dirty="0">
                    <a:latin typeface="Tahoma" panose="020B0604030504040204" pitchFamily="34" charset="0"/>
                  </a:rPr>
                  <a:t>System Volume/</a:t>
                </a:r>
              </a:p>
              <a:p>
                <a:pPr algn="ctr" eaLnBrk="1" hangingPunct="1"/>
                <a:r>
                  <a:rPr lang="de-CH" altLang="en-US" sz="700" b="1" dirty="0">
                    <a:latin typeface="Tahoma" panose="020B0604030504040204" pitchFamily="34" charset="0"/>
                  </a:rPr>
                  <a:t>Load</a:t>
                </a:r>
                <a:endParaRPr lang="en-US" altLang="en-US" sz="700" b="1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06" name="Text Box 25"/>
              <p:cNvSpPr txBox="1">
                <a:spLocks noChangeAspect="1" noChangeArrowheads="1"/>
              </p:cNvSpPr>
              <p:nvPr/>
            </p:nvSpPr>
            <p:spPr bwMode="auto">
              <a:xfrm rot="3434427">
                <a:off x="1999970" y="2028001"/>
                <a:ext cx="748343" cy="2025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1pPr>
                <a:lvl2pPr marL="742950" indent="-28575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2pPr>
                <a:lvl3pPr marL="11430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3pPr>
                <a:lvl4pPr marL="16002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4pPr>
                <a:lvl5pPr marL="2057400" indent="-228600" eaLnBrk="0" hangingPunct="0"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Century Gothic" panose="020B0502020202020204" pitchFamily="34" charset="0"/>
                  </a:defRPr>
                </a:lvl9pPr>
              </a:lstStyle>
              <a:p>
                <a:pPr algn="ctr" eaLnBrk="1" hangingPunct="1"/>
                <a:r>
                  <a:rPr lang="de-CH" altLang="en-US" sz="700" b="1" dirty="0">
                    <a:latin typeface="Tahoma" panose="020B0604030504040204" pitchFamily="34" charset="0"/>
                  </a:rPr>
                  <a:t>User </a:t>
                </a:r>
                <a:r>
                  <a:rPr lang="de-CH" altLang="en-US" sz="700" b="1" dirty="0" err="1">
                    <a:latin typeface="Tahoma" panose="020B0604030504040204" pitchFamily="34" charset="0"/>
                  </a:rPr>
                  <a:t>Concurrency</a:t>
                </a:r>
                <a:r>
                  <a:rPr lang="de-CH" altLang="en-US" sz="700" b="1" dirty="0">
                    <a:latin typeface="Tahoma" panose="020B0604030504040204" pitchFamily="34" charset="0"/>
                  </a:rPr>
                  <a:t>/</a:t>
                </a:r>
              </a:p>
              <a:p>
                <a:pPr algn="ctr" eaLnBrk="1" hangingPunct="1"/>
                <a:r>
                  <a:rPr lang="de-CH" altLang="en-US" sz="700" b="1" dirty="0">
                    <a:latin typeface="Tahoma" panose="020B0604030504040204" pitchFamily="34" charset="0"/>
                  </a:rPr>
                  <a:t>Load</a:t>
                </a:r>
                <a:endParaRPr lang="en-US" altLang="en-US" sz="700" b="1" dirty="0"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115" name="Text Box 64"/>
            <p:cNvSpPr txBox="1">
              <a:spLocks noChangeArrowheads="1"/>
            </p:cNvSpPr>
            <p:nvPr/>
          </p:nvSpPr>
          <p:spPr bwMode="auto">
            <a:xfrm>
              <a:off x="8196214" y="3611232"/>
              <a:ext cx="1045192" cy="23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900" b="1" dirty="0">
                  <a:solidFill>
                    <a:schemeClr val="bg1"/>
                  </a:solidFill>
                </a:rPr>
                <a:t>CHANGES!</a:t>
              </a:r>
              <a:endParaRPr lang="en-US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16" name="Text Box 65"/>
            <p:cNvSpPr txBox="1">
              <a:spLocks noChangeArrowheads="1"/>
            </p:cNvSpPr>
            <p:nvPr/>
          </p:nvSpPr>
          <p:spPr bwMode="auto">
            <a:xfrm>
              <a:off x="9488206" y="3611232"/>
              <a:ext cx="1045193" cy="23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900" b="1">
                  <a:solidFill>
                    <a:schemeClr val="bg1"/>
                  </a:solidFill>
                </a:rPr>
                <a:t>CHANGES!</a:t>
              </a:r>
              <a:endParaRPr lang="en-US" altLang="en-US" sz="900" b="1">
                <a:solidFill>
                  <a:schemeClr val="bg1"/>
                </a:solidFill>
              </a:endParaRPr>
            </a:p>
          </p:txBody>
        </p:sp>
        <p:sp>
          <p:nvSpPr>
            <p:cNvPr id="117" name="Text Box 66"/>
            <p:cNvSpPr txBox="1">
              <a:spLocks noChangeArrowheads="1"/>
            </p:cNvSpPr>
            <p:nvPr/>
          </p:nvSpPr>
          <p:spPr bwMode="auto">
            <a:xfrm>
              <a:off x="10705309" y="3618656"/>
              <a:ext cx="1045193" cy="23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900" b="1" dirty="0">
                  <a:solidFill>
                    <a:schemeClr val="bg1"/>
                  </a:solidFill>
                </a:rPr>
                <a:t>CHANGES!</a:t>
              </a:r>
              <a:endParaRPr lang="en-US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 Box 67"/>
            <p:cNvSpPr txBox="1">
              <a:spLocks noChangeArrowheads="1"/>
            </p:cNvSpPr>
            <p:nvPr/>
          </p:nvSpPr>
          <p:spPr bwMode="auto">
            <a:xfrm rot="18334548">
              <a:off x="8402456" y="2043049"/>
              <a:ext cx="106131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900" b="1" dirty="0">
                  <a:solidFill>
                    <a:schemeClr val="bg1"/>
                  </a:solidFill>
                </a:rPr>
                <a:t>CHANGES!</a:t>
              </a:r>
              <a:endParaRPr lang="en-US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 Box 68"/>
            <p:cNvSpPr txBox="1">
              <a:spLocks noChangeArrowheads="1"/>
            </p:cNvSpPr>
            <p:nvPr/>
          </p:nvSpPr>
          <p:spPr bwMode="auto">
            <a:xfrm rot="3187807">
              <a:off x="10473286" y="2209289"/>
              <a:ext cx="106132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Century Gothic" panose="020B0502020202020204" pitchFamily="34" charset="0"/>
                </a:defRPr>
              </a:lvl9pPr>
            </a:lstStyle>
            <a:p>
              <a:pPr eaLnBrk="1" hangingPunct="1"/>
              <a:r>
                <a:rPr lang="de-CH" altLang="en-US" sz="900" b="1" dirty="0">
                  <a:solidFill>
                    <a:schemeClr val="bg1"/>
                  </a:solidFill>
                </a:rPr>
                <a:t>CHANGES!</a:t>
              </a:r>
              <a:endParaRPr lang="en-US" altLang="en-US" sz="9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89" name="Espace réservé du texte 2"/>
          <p:cNvSpPr txBox="1">
            <a:spLocks/>
          </p:cNvSpPr>
          <p:nvPr/>
        </p:nvSpPr>
        <p:spPr>
          <a:xfrm>
            <a:off x="8438968" y="4745924"/>
            <a:ext cx="2819871" cy="1402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Tx/>
              <a:buBlip>
                <a:blip r:embed="rId2"/>
              </a:buBlip>
              <a:defRPr sz="24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600" kern="1200">
                <a:solidFill>
                  <a:schemeClr val="tx1"/>
                </a:solidFill>
                <a:latin typeface="Fira Sans" panose="020B05030500000200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sz="2000" b="1" dirty="0" err="1"/>
              <a:t>ReAL</a:t>
            </a:r>
            <a:r>
              <a:rPr lang="en-US" sz="2000" b="1" dirty="0"/>
              <a:t> vs. Changes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endParaRPr lang="en-US" sz="1100" b="1" dirty="0"/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3- Production</a:t>
            </a:r>
            <a:endParaRPr lang="en-US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9" name="Diagramme 8"/>
          <p:cNvGraphicFramePr/>
          <p:nvPr>
            <p:extLst>
              <p:ext uri="{D42A27DB-BD31-4B8C-83A1-F6EECF244321}">
                <p14:modId xmlns:p14="http://schemas.microsoft.com/office/powerpoint/2010/main" val="446640958"/>
              </p:ext>
            </p:extLst>
          </p:nvPr>
        </p:nvGraphicFramePr>
        <p:xfrm>
          <a:off x="163395" y="870898"/>
          <a:ext cx="11890162" cy="5632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0871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End User Response Time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744538" y="1072924"/>
            <a:ext cx="10515600" cy="4473575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Check all the end user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checkpoints</a:t>
            </a:r>
            <a:r>
              <a:rPr lang="en-US" sz="2800" dirty="0"/>
              <a:t> and verify that they all 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meet the requirements in term of performance.</a:t>
            </a:r>
          </a:p>
          <a:p>
            <a:pPr algn="just"/>
            <a:r>
              <a:rPr lang="en-US" sz="2800" dirty="0"/>
              <a:t>Consider that the test has failed if some or all checkpoints have a high end user response time exceeding the threshold.</a:t>
            </a:r>
          </a:p>
          <a:p>
            <a:r>
              <a:rPr lang="en-US" sz="2800" dirty="0"/>
              <a:t>Start the investigations in case of failure.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37117967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Resource Usage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81268" y="1192212"/>
            <a:ext cx="11069197" cy="447357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600" dirty="0"/>
              <a:t>Check servers’ resources usage and compare them beyond the baseline (CPU usage, Application servers’ instances process consumption, memory, Idle and active threads, database connection pool).</a:t>
            </a:r>
          </a:p>
          <a:p>
            <a:r>
              <a:rPr lang="en-US" sz="3600" dirty="0"/>
              <a:t>Take a look at the resource usage on the different players’ machines.</a:t>
            </a:r>
          </a:p>
          <a:p>
            <a:r>
              <a:rPr lang="en-US" sz="3600" dirty="0"/>
              <a:t>Survey the JVM memory usage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sz="3300" b="1" dirty="0">
                <a:solidFill>
                  <a:schemeClr val="accent1">
                    <a:lumMod val="75000"/>
                  </a:schemeClr>
                </a:solidFill>
              </a:rPr>
              <a:t>The high resource usage is always very likely the cause  behind high end user RT.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89163" y="4650216"/>
            <a:ext cx="435334" cy="42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72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Errors And Exceptions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81268" y="729493"/>
            <a:ext cx="10515600" cy="4473575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Check and analyze End user errors in the Load generation tool level (players log files, generated error files,...)</a:t>
            </a:r>
          </a:p>
          <a:p>
            <a:pPr algn="just"/>
            <a:r>
              <a:rPr lang="en-US" sz="2600" dirty="0"/>
              <a:t>Check exceptions in log files of the different layers</a:t>
            </a:r>
          </a:p>
          <a:p>
            <a:pPr algn="just"/>
            <a:r>
              <a:rPr lang="en-US" sz="2600" dirty="0"/>
              <a:t>Use Analysis tools in order to analyze GC logging files and dump analysis files (GC viewer, SAP memory analyzer, IBM heap dump analyzer, IBM thread dump analyzer...)</a:t>
            </a:r>
          </a:p>
          <a:p>
            <a:pPr algn="just"/>
            <a:r>
              <a:rPr lang="en-US" sz="2600" dirty="0"/>
              <a:t>Correlate exceptions of the different layers and try to explain the cause of failure with coordination with concerned key people from different environment components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180286604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Errors And Exceptions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481268" y="785764"/>
            <a:ext cx="11124578" cy="4473575"/>
          </a:xfrm>
        </p:spPr>
        <p:txBody>
          <a:bodyPr>
            <a:noAutofit/>
          </a:bodyPr>
          <a:lstStyle/>
          <a:p>
            <a:pPr algn="just"/>
            <a:r>
              <a:rPr lang="en-US" sz="2600" dirty="0"/>
              <a:t>Check and analyze End user errors in the Load generation tool level (players log files, generated error files,...)</a:t>
            </a:r>
          </a:p>
          <a:p>
            <a:pPr algn="just"/>
            <a:r>
              <a:rPr lang="en-US" sz="2600" dirty="0"/>
              <a:t>Check exceptions in log files of the different layers</a:t>
            </a:r>
          </a:p>
          <a:p>
            <a:pPr algn="just"/>
            <a:r>
              <a:rPr lang="en-US" sz="2600" dirty="0"/>
              <a:t>Use Analysis tools in order to analyze GC logging files and dump analysis files (GC viewer, SAP memory analyzer, IBM heap dump analyzer, IBM thread dump analyzer...)</a:t>
            </a:r>
          </a:p>
          <a:p>
            <a:pPr algn="just"/>
            <a:r>
              <a:rPr lang="en-US" sz="2600" dirty="0"/>
              <a:t>Correlate exceptions of the different layers and try to explain the cause of failure with coordination with concerned key people from different environment components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2042113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 </a:t>
            </a:r>
            <a:r>
              <a:rPr lang="fr-FR" b="1" dirty="0">
                <a:latin typeface="+mj-lt"/>
              </a:rPr>
              <a:t>&amp;</a:t>
            </a:r>
            <a:r>
              <a:rPr lang="fr-FR" b="1" dirty="0"/>
              <a:t> A</a:t>
            </a:r>
            <a:endParaRPr lang="en-US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86" y="1577874"/>
            <a:ext cx="3637013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Image result for ALTERS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Image result for ALTER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" y="730968"/>
            <a:ext cx="5818207" cy="581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342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en-US" sz="2400" dirty="0">
                <a:solidFill>
                  <a:srgbClr val="4D4D4D"/>
                </a:solidFill>
                <a:latin typeface="Fira Sans" panose="020B0503050000020004"/>
              </a:rPr>
              <a:t>APEP-Reporting</a:t>
            </a:r>
          </a:p>
        </p:txBody>
      </p:sp>
    </p:spTree>
    <p:extLst>
      <p:ext uri="{BB962C8B-B14F-4D97-AF65-F5344CB8AC3E}">
        <p14:creationId xmlns:p14="http://schemas.microsoft.com/office/powerpoint/2010/main" val="3508669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817109" y="1014866"/>
            <a:ext cx="10515600" cy="4473575"/>
          </a:xfrm>
        </p:spPr>
        <p:txBody>
          <a:bodyPr>
            <a:normAutofit/>
          </a:bodyPr>
          <a:lstStyle/>
          <a:p>
            <a:r>
              <a:rPr lang="en-US" sz="3200" dirty="0"/>
              <a:t>Reporting consists in: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Report Intermediate Results.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Report Execution Results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Report Execution Issues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Report Tuning and Optimization Actions</a:t>
            </a:r>
          </a:p>
          <a:p>
            <a:pPr lvl="2">
              <a:lnSpc>
                <a:spcPct val="120000"/>
              </a:lnSpc>
            </a:pPr>
            <a:r>
              <a:rPr lang="en-US" sz="2400" dirty="0"/>
              <a:t>Project Status Reporting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Report Final Results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7170956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Report Execution Results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258111" y="739095"/>
            <a:ext cx="10515600" cy="48489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Collect and record results: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the start of L</a:t>
            </a:r>
            <a:r>
              <a:rPr lang="en-US" dirty="0">
                <a:latin typeface="+mn-lt"/>
              </a:rPr>
              <a:t>&amp;</a:t>
            </a:r>
            <a:r>
              <a:rPr lang="en-US" dirty="0"/>
              <a:t>P test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During the execution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At the end of it</a:t>
            </a:r>
          </a:p>
          <a:p>
            <a:pPr>
              <a:lnSpc>
                <a:spcPct val="100000"/>
              </a:lnSpc>
            </a:pPr>
            <a:r>
              <a:rPr lang="en-US" dirty="0"/>
              <a:t>At the start: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Note down test properties (Name, Description, Start Date &amp; Time)</a:t>
            </a:r>
          </a:p>
          <a:p>
            <a:pPr>
              <a:lnSpc>
                <a:spcPct val="100000"/>
              </a:lnSpc>
            </a:pPr>
            <a:r>
              <a:rPr lang="en-US" dirty="0"/>
              <a:t>During the execution: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Inscribe relevant observed events and symptoms (remarks)</a:t>
            </a:r>
          </a:p>
          <a:p>
            <a:pPr>
              <a:lnSpc>
                <a:spcPct val="100000"/>
              </a:lnSpc>
            </a:pPr>
            <a:r>
              <a:rPr lang="en-US" dirty="0"/>
              <a:t>At test end /stop: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Record test results and attributes (Success-Failure, End Date &amp; Time)</a:t>
            </a:r>
          </a:p>
          <a:p>
            <a:pPr>
              <a:lnSpc>
                <a:spcPct val="100000"/>
              </a:lnSpc>
            </a:pPr>
            <a:r>
              <a:rPr lang="en-US" dirty="0"/>
              <a:t>Generate a Performance Test Log (PTL)</a:t>
            </a:r>
            <a:endParaRPr lang="en-US" sz="1000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Note that some tools, like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Altersis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Performance Studio, generate automatically this artifact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37276500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Tuning </a:t>
            </a:r>
            <a:r>
              <a:rPr lang="en-US" b="1" dirty="0">
                <a:latin typeface="+mn-lt"/>
              </a:rPr>
              <a:t>&amp;</a:t>
            </a:r>
            <a:r>
              <a:rPr lang="en-US" b="1" dirty="0"/>
              <a:t> Optimization Actions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620968" y="956809"/>
            <a:ext cx="10515600" cy="4473575"/>
          </a:xfrm>
        </p:spPr>
        <p:txBody>
          <a:bodyPr>
            <a:normAutofit/>
          </a:bodyPr>
          <a:lstStyle/>
          <a:p>
            <a:r>
              <a:rPr lang="en-US" sz="2800" dirty="0"/>
              <a:t>Collect and record tuning and optimization actions</a:t>
            </a:r>
          </a:p>
          <a:p>
            <a:r>
              <a:rPr lang="en-US" sz="2800" dirty="0"/>
              <a:t>Note the reason behind each action</a:t>
            </a:r>
          </a:p>
          <a:p>
            <a:r>
              <a:rPr lang="en-US" sz="2800" dirty="0"/>
              <a:t>Note the result from each action</a:t>
            </a:r>
          </a:p>
          <a:p>
            <a:r>
              <a:rPr lang="en-US" sz="2800" dirty="0"/>
              <a:t>Communicate these actions in the intermediary report and in the final report</a:t>
            </a:r>
          </a:p>
          <a:p>
            <a:r>
              <a:rPr lang="en-US" sz="2800" dirty="0"/>
              <a:t>Communicate recommendations for production environments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30418964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Status Reporting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620968" y="942295"/>
            <a:ext cx="10515600" cy="4473575"/>
          </a:xfrm>
        </p:spPr>
        <p:txBody>
          <a:bodyPr>
            <a:normAutofit/>
          </a:bodyPr>
          <a:lstStyle/>
          <a:p>
            <a:r>
              <a:rPr lang="en-US" sz="2800" dirty="0"/>
              <a:t>Report realized steps and deliverables</a:t>
            </a:r>
          </a:p>
          <a:p>
            <a:r>
              <a:rPr lang="en-US" sz="2800" dirty="0"/>
              <a:t>State current activities and eventual related constraints</a:t>
            </a:r>
          </a:p>
          <a:p>
            <a:r>
              <a:rPr lang="en-US" sz="2800" dirty="0"/>
              <a:t>Calculate approximate progress rate</a:t>
            </a:r>
          </a:p>
          <a:p>
            <a:r>
              <a:rPr lang="en-US" sz="2800" dirty="0"/>
              <a:t>Define next steps with involved responsibilities and related deliverables</a:t>
            </a:r>
          </a:p>
          <a:p>
            <a:r>
              <a:rPr lang="en-US" sz="2800" dirty="0"/>
              <a:t>Schedule next steps (if required)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238382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APEP </a:t>
            </a:r>
            <a:r>
              <a:rPr lang="fr-FR" b="1" dirty="0" err="1"/>
              <a:t>Overview</a:t>
            </a:r>
            <a:endParaRPr lang="en-US" b="1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50639" y="624587"/>
            <a:ext cx="10515600" cy="3179761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en-US" sz="2800" dirty="0"/>
              <a:t>Objective: assure composite-application Performance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Key Elements: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Scenario driven (SDRM)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Measurement based (ACMM)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Life-cycle integration (LCI)</a:t>
            </a:r>
          </a:p>
          <a:p>
            <a:pPr>
              <a:lnSpc>
                <a:spcPct val="100000"/>
              </a:lnSpc>
            </a:pPr>
            <a:r>
              <a:rPr lang="en-US" altLang="en-US" sz="2800" dirty="0"/>
              <a:t>Supporting Elements to be considered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Software (composite-application)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Requirements engineering</a:t>
            </a:r>
          </a:p>
          <a:p>
            <a:pPr lvl="1">
              <a:lnSpc>
                <a:spcPct val="100000"/>
              </a:lnSpc>
            </a:pPr>
            <a:r>
              <a:rPr lang="en-US" altLang="en-US" sz="2200" dirty="0"/>
              <a:t>Performance-related Best Practices related to</a:t>
            </a:r>
            <a:r>
              <a:rPr lang="en-US" altLang="en-US" dirty="0"/>
              <a:t>: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Software Performance Engineering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Load Testing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System Management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Tuning</a:t>
            </a:r>
          </a:p>
          <a:p>
            <a:pPr lvl="2">
              <a:lnSpc>
                <a:spcPct val="100000"/>
              </a:lnSpc>
            </a:pPr>
            <a:r>
              <a:rPr lang="en-US" altLang="en-US" sz="2000" dirty="0"/>
              <a:t>Performance Optimization techniques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51730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Report Final Results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620968" y="1000353"/>
            <a:ext cx="10515600" cy="389096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Final report represents the result of an accurate and challenging performance engineering work</a:t>
            </a:r>
          </a:p>
          <a:p>
            <a:r>
              <a:rPr lang="en-US" sz="2800" dirty="0"/>
              <a:t>Final report should reflect the performance health state of the system under test</a:t>
            </a:r>
          </a:p>
          <a:p>
            <a:r>
              <a:rPr lang="en-US" sz="2800" dirty="0"/>
              <a:t>In the case of successful test scenario, report the system limits and performance risks</a:t>
            </a:r>
          </a:p>
          <a:p>
            <a:r>
              <a:rPr lang="en-US" sz="2800" dirty="0"/>
              <a:t>The generated artifact is the Performance Test Report (PTR)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</p:spTree>
    <p:extLst>
      <p:ext uri="{BB962C8B-B14F-4D97-AF65-F5344CB8AC3E}">
        <p14:creationId xmlns:p14="http://schemas.microsoft.com/office/powerpoint/2010/main" val="32960395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 </a:t>
            </a:r>
            <a:r>
              <a:rPr lang="fr-FR" b="1" dirty="0">
                <a:latin typeface="+mj-lt"/>
              </a:rPr>
              <a:t>&amp;</a:t>
            </a:r>
            <a:r>
              <a:rPr lang="fr-FR" b="1" dirty="0"/>
              <a:t> A</a:t>
            </a:r>
            <a:endParaRPr lang="en-US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8386" y="1577874"/>
            <a:ext cx="3637013" cy="3637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4" descr="Image result for ALTERSI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6" name="Picture 6" descr="Image result for ALTERSI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6" y="730968"/>
            <a:ext cx="5818207" cy="581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1324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4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1"/>
          </p:nvPr>
        </p:nvSpPr>
        <p:spPr>
          <a:xfrm>
            <a:off x="336125" y="752689"/>
            <a:ext cx="11115646" cy="14090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table below gives, for each test case, its duration and the total number of successfully executed transactions (Runs).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Precise for each test case if it will be aborted or continued? Explain.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399741"/>
              </p:ext>
            </p:extLst>
          </p:nvPr>
        </p:nvGraphicFramePr>
        <p:xfrm>
          <a:off x="812799" y="2161708"/>
          <a:ext cx="10184069" cy="30594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3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2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1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345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TC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TC Name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Scenario </a:t>
                      </a:r>
                      <a:r>
                        <a:rPr lang="fr-FR" sz="2000" dirty="0" err="1">
                          <a:latin typeface="Fira Sans" panose="020B0503050000020004"/>
                        </a:rPr>
                        <a:t>Level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Duration</a:t>
                      </a:r>
                    </a:p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(minutes)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Fira Sans" panose="020B0503050000020004"/>
                        </a:rPr>
                        <a:t>Runs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Fira Sans" panose="020B0503050000020004"/>
                        </a:rPr>
                        <a:t>Obtained</a:t>
                      </a:r>
                      <a:endParaRPr lang="fr-FR" sz="2000" dirty="0">
                        <a:latin typeface="Fira Sans" panose="020B0503050000020004"/>
                      </a:endParaRPr>
                    </a:p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 </a:t>
                      </a:r>
                      <a:r>
                        <a:rPr lang="fr-FR" sz="2000" dirty="0" err="1">
                          <a:latin typeface="Fira Sans" panose="020B0503050000020004"/>
                        </a:rPr>
                        <a:t>Tx</a:t>
                      </a:r>
                      <a:r>
                        <a:rPr lang="fr-FR" sz="2000" dirty="0">
                          <a:latin typeface="Fira Sans" panose="020B0503050000020004"/>
                        </a:rPr>
                        <a:t> Rate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Fira Sans" panose="020B0503050000020004"/>
                        </a:rPr>
                        <a:t>Aborted</a:t>
                      </a:r>
                      <a:r>
                        <a:rPr lang="fr-FR" sz="2000" dirty="0">
                          <a:latin typeface="Fira Sans" panose="020B0503050000020004"/>
                        </a:rPr>
                        <a:t> / </a:t>
                      </a:r>
                      <a:r>
                        <a:rPr lang="fr-FR" sz="2000" dirty="0" err="1">
                          <a:latin typeface="Fira Sans" panose="020B0503050000020004"/>
                        </a:rPr>
                        <a:t>Continued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Fira Sans" panose="020B0503050000020004"/>
                        </a:rPr>
                        <a:t>1</a:t>
                      </a:r>
                      <a:endParaRPr lang="en-US" sz="2400" b="1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Fira Sans" panose="020B0503050000020004"/>
                        </a:rPr>
                        <a:t>Account</a:t>
                      </a:r>
                      <a:r>
                        <a:rPr lang="fr-FR" sz="2400" dirty="0">
                          <a:latin typeface="Fira Sans" panose="020B0503050000020004"/>
                        </a:rPr>
                        <a:t> </a:t>
                      </a:r>
                      <a:r>
                        <a:rPr lang="fr-FR" sz="2400" dirty="0" err="1">
                          <a:latin typeface="Fira Sans" panose="020B0503050000020004"/>
                        </a:rPr>
                        <a:t>Details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Fira Sans" panose="020B0503050000020004"/>
                        </a:rPr>
                        <a:t>Average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20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138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Peak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40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600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Fira Sans" panose="020B0503050000020004"/>
                        </a:rPr>
                        <a:t>2</a:t>
                      </a:r>
                      <a:endParaRPr lang="en-US" sz="2400" b="1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Fira Sans" panose="020B0503050000020004"/>
                        </a:rPr>
                        <a:t>Generate</a:t>
                      </a:r>
                      <a:r>
                        <a:rPr lang="fr-FR" sz="2400" dirty="0">
                          <a:latin typeface="Fira Sans" panose="020B0503050000020004"/>
                        </a:rPr>
                        <a:t> Report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err="1">
                          <a:latin typeface="Fira Sans" panose="020B0503050000020004"/>
                        </a:rPr>
                        <a:t>Average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40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60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Peak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80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140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Peak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60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>
                          <a:latin typeface="Fira Sans" panose="020B0503050000020004"/>
                        </a:rPr>
                        <a:t>700</a:t>
                      </a:r>
                      <a:endParaRPr lang="en-US" sz="24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…..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812799" y="5413734"/>
            <a:ext cx="1018406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latin typeface="Fira Sans" panose="020B0503050000020004"/>
              </a:rPr>
              <a:t>The test will be successful if: </a:t>
            </a:r>
          </a:p>
          <a:p>
            <a:pPr algn="just"/>
            <a:r>
              <a:rPr lang="en-US" sz="2400" b="1" dirty="0">
                <a:latin typeface="Fira Sans" panose="020B0503050000020004"/>
              </a:rPr>
              <a:t>Obtained Transaction  Rate  &gt;=  90 %   of Expected Transaction Rate.</a:t>
            </a:r>
          </a:p>
        </p:txBody>
      </p:sp>
    </p:spTree>
    <p:extLst>
      <p:ext uri="{BB962C8B-B14F-4D97-AF65-F5344CB8AC3E}">
        <p14:creationId xmlns:p14="http://schemas.microsoft.com/office/powerpoint/2010/main" val="17074535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4 (Answer)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306472"/>
              </p:ext>
            </p:extLst>
          </p:nvPr>
        </p:nvGraphicFramePr>
        <p:xfrm>
          <a:off x="786733" y="1824598"/>
          <a:ext cx="10184069" cy="33337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0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4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48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48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548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73459"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TC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TC Name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Scenario </a:t>
                      </a:r>
                      <a:r>
                        <a:rPr lang="fr-FR" sz="2000" dirty="0" err="1">
                          <a:latin typeface="Fira Sans" panose="020B0503050000020004"/>
                        </a:rPr>
                        <a:t>Level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Duration</a:t>
                      </a:r>
                    </a:p>
                    <a:p>
                      <a:pPr algn="ctr"/>
                      <a:r>
                        <a:rPr lang="fr-FR" sz="2000" dirty="0">
                          <a:latin typeface="Fira Sans" panose="020B0503050000020004"/>
                        </a:rPr>
                        <a:t>(minutes)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Fira Sans" panose="020B0503050000020004"/>
                        </a:rPr>
                        <a:t>Runs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Fira Sans" panose="020B0503050000020004"/>
                        </a:rPr>
                        <a:t>Obtained</a:t>
                      </a:r>
                      <a:endParaRPr lang="fr-FR" sz="2000" dirty="0">
                        <a:latin typeface="Fira Sans" panose="020B0503050000020004"/>
                      </a:endParaRPr>
                    </a:p>
                    <a:p>
                      <a:pPr algn="ctr"/>
                      <a:r>
                        <a:rPr lang="fr-FR" sz="2000" dirty="0" err="1">
                          <a:latin typeface="Fira Sans" panose="020B0503050000020004"/>
                        </a:rPr>
                        <a:t>Tx</a:t>
                      </a:r>
                      <a:r>
                        <a:rPr lang="fr-FR" sz="2000" dirty="0">
                          <a:latin typeface="Fira Sans" panose="020B0503050000020004"/>
                        </a:rPr>
                        <a:t> Rate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>
                          <a:latin typeface="Fira Sans" panose="020B0503050000020004"/>
                        </a:rPr>
                        <a:t>Aborted</a:t>
                      </a:r>
                      <a:r>
                        <a:rPr lang="fr-FR" sz="2000" dirty="0">
                          <a:latin typeface="Fira Sans" panose="020B0503050000020004"/>
                        </a:rPr>
                        <a:t> / </a:t>
                      </a:r>
                      <a:r>
                        <a:rPr lang="fr-FR" sz="2000" dirty="0" err="1">
                          <a:latin typeface="Fira Sans" panose="020B0503050000020004"/>
                        </a:rPr>
                        <a:t>Continued</a:t>
                      </a:r>
                      <a:endParaRPr lang="en-US" sz="2000" dirty="0"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Fira Sans" panose="020B0503050000020004"/>
                        </a:rPr>
                        <a:t>1</a:t>
                      </a:r>
                      <a:endParaRPr lang="en-US" sz="2400" b="1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200" dirty="0" err="1">
                          <a:latin typeface="Fira Sans" panose="020B0503050000020004"/>
                        </a:rPr>
                        <a:t>Account</a:t>
                      </a:r>
                      <a:r>
                        <a:rPr lang="fr-FR" sz="2200" dirty="0">
                          <a:latin typeface="Fira Sans" panose="020B0503050000020004"/>
                        </a:rPr>
                        <a:t> </a:t>
                      </a:r>
                      <a:r>
                        <a:rPr lang="fr-FR" sz="2200" dirty="0" err="1">
                          <a:latin typeface="Fira Sans" panose="020B0503050000020004"/>
                        </a:rPr>
                        <a:t>Details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>
                          <a:latin typeface="Fira Sans" panose="020B0503050000020004"/>
                        </a:rPr>
                        <a:t>Average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20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138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414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Accepted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Peak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40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600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900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Accepted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Fira Sans" panose="020B0503050000020004"/>
                        </a:rPr>
                        <a:t>2</a:t>
                      </a:r>
                      <a:endParaRPr lang="en-US" sz="2400" b="1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200" dirty="0" err="1">
                          <a:latin typeface="Fira Sans" panose="020B0503050000020004"/>
                        </a:rPr>
                        <a:t>Generate</a:t>
                      </a:r>
                      <a:r>
                        <a:rPr lang="fr-FR" sz="2200" dirty="0">
                          <a:latin typeface="Fira Sans" panose="020B0503050000020004"/>
                        </a:rPr>
                        <a:t> Report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>
                          <a:latin typeface="Fira Sans" panose="020B0503050000020004"/>
                        </a:rPr>
                        <a:t>Average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40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60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90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Accepted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Peak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80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140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105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Accepted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fr-FR" sz="2400" b="1" dirty="0">
                          <a:latin typeface="Fira Sans" panose="020B0503050000020004"/>
                        </a:rPr>
                        <a:t>3</a:t>
                      </a:r>
                      <a:endParaRPr lang="en-US" sz="2400" b="1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ATM </a:t>
                      </a:r>
                      <a:r>
                        <a:rPr lang="fr-FR" sz="2200" dirty="0" err="1">
                          <a:latin typeface="Fira Sans" panose="020B0503050000020004"/>
                        </a:rPr>
                        <a:t>Deposit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 err="1">
                          <a:latin typeface="Fira Sans" panose="020B0503050000020004"/>
                        </a:rPr>
                        <a:t>Average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30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156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312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Accepted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Peak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60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dirty="0">
                          <a:latin typeface="Fira Sans" panose="020B0503050000020004"/>
                        </a:rPr>
                        <a:t>700</a:t>
                      </a:r>
                      <a:endParaRPr lang="en-US" sz="2200" dirty="0"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700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Fira Sans" panose="020B0503050000020004"/>
                        </a:rPr>
                        <a:t>Accepted</a:t>
                      </a:r>
                      <a:endParaRPr lang="en-US" sz="22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Fira Sans" panose="020B050305000002000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91934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b="1" dirty="0" err="1">
                <a:solidFill>
                  <a:schemeClr val="bg2"/>
                </a:solidFill>
                <a:latin typeface="Verdana" panose="020B0604030504040204" pitchFamily="34" charset="0"/>
              </a:rPr>
              <a:t>Thank</a:t>
            </a:r>
            <a:r>
              <a:rPr lang="de-CH" altLang="en-US" b="1" dirty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de-CH" altLang="en-US" b="1" dirty="0" err="1">
                <a:solidFill>
                  <a:schemeClr val="bg2"/>
                </a:solidFill>
                <a:latin typeface="Verdana" panose="020B0604030504040204" pitchFamily="34" charset="0"/>
              </a:rPr>
              <a:t>you</a:t>
            </a:r>
            <a:r>
              <a:rPr lang="de-CH" altLang="en-US" b="1" dirty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de-CH" altLang="en-US" b="1" dirty="0" err="1">
                <a:solidFill>
                  <a:schemeClr val="bg2"/>
                </a:solidFill>
                <a:latin typeface="Verdana" panose="020B0604030504040204" pitchFamily="34" charset="0"/>
              </a:rPr>
              <a:t>for</a:t>
            </a:r>
            <a:r>
              <a:rPr lang="de-CH" altLang="en-US" b="1" dirty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de-CH" altLang="en-US" b="1" dirty="0" err="1">
                <a:solidFill>
                  <a:schemeClr val="bg2"/>
                </a:solidFill>
                <a:latin typeface="Verdana" panose="020B0604030504040204" pitchFamily="34" charset="0"/>
              </a:rPr>
              <a:t>your</a:t>
            </a:r>
            <a:r>
              <a:rPr lang="de-CH" altLang="en-US" b="1" dirty="0">
                <a:solidFill>
                  <a:schemeClr val="bg2"/>
                </a:solidFill>
                <a:latin typeface="Verdana" panose="020B0604030504040204" pitchFamily="34" charset="0"/>
              </a:rPr>
              <a:t> </a:t>
            </a:r>
            <a:r>
              <a:rPr lang="de-CH" altLang="en-US" b="1" dirty="0" err="1">
                <a:solidFill>
                  <a:schemeClr val="bg2"/>
                </a:solidFill>
                <a:latin typeface="Verdana" panose="020B0604030504040204" pitchFamily="34" charset="0"/>
              </a:rPr>
              <a:t>attention</a:t>
            </a:r>
            <a:endParaRPr lang="en-US" b="1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  <a:endParaRPr lang="en-US" dirty="0"/>
          </a:p>
        </p:txBody>
      </p:sp>
      <p:pic>
        <p:nvPicPr>
          <p:cNvPr id="13318" name="Picture 6" descr="Image result for GLOBAL ALTERS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04" y="1164022"/>
            <a:ext cx="1360872" cy="1360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591055" y="1143000"/>
            <a:ext cx="8915400" cy="5416868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  <a:latin typeface="Fira Sans" panose="020B0503050000020004"/>
              </a:rPr>
              <a:t>Basel</a:t>
            </a:r>
          </a:p>
          <a:p>
            <a:r>
              <a:rPr lang="en-US" sz="1600" dirty="0" err="1">
                <a:latin typeface="Fira Sans" panose="020B0503050000020004"/>
              </a:rPr>
              <a:t>Schützengraben</a:t>
            </a:r>
            <a:r>
              <a:rPr lang="en-US" sz="1600" dirty="0">
                <a:latin typeface="Fira Sans" panose="020B0503050000020004"/>
              </a:rPr>
              <a:t> 7</a:t>
            </a:r>
            <a:br>
              <a:rPr lang="en-US" sz="1600" dirty="0">
                <a:latin typeface="Fira Sans" panose="020B0503050000020004"/>
              </a:rPr>
            </a:br>
            <a:r>
              <a:rPr lang="en-US" sz="1600" dirty="0">
                <a:latin typeface="Fira Sans" panose="020B0503050000020004"/>
              </a:rPr>
              <a:t>4051 Basel, Switzerland</a:t>
            </a:r>
            <a:br>
              <a:rPr lang="en-US" sz="1600" dirty="0">
                <a:latin typeface="Fira Sans" panose="020B0503050000020004"/>
              </a:rPr>
            </a:br>
            <a:r>
              <a:rPr lang="en-US" sz="1600" dirty="0">
                <a:latin typeface="Fira Sans" panose="020B0503050000020004"/>
              </a:rPr>
              <a:t>Tel: + 41 61 723 01 88</a:t>
            </a:r>
          </a:p>
          <a:p>
            <a:endParaRPr lang="en-US" dirty="0">
              <a:latin typeface="Fira Sans" panose="020B0503050000020004"/>
            </a:endParaRPr>
          </a:p>
          <a:p>
            <a:r>
              <a:rPr lang="en-US" b="1" dirty="0">
                <a:solidFill>
                  <a:schemeClr val="accent6"/>
                </a:solidFill>
                <a:latin typeface="Fira Sans" panose="020B0503050000020004"/>
              </a:rPr>
              <a:t>Paris</a:t>
            </a:r>
          </a:p>
          <a:p>
            <a:r>
              <a:rPr lang="en-US" sz="1600" dirty="0">
                <a:latin typeface="Fira Sans" panose="020B0503050000020004"/>
              </a:rPr>
              <a:t>100-101 </a:t>
            </a:r>
            <a:r>
              <a:rPr lang="en-US" sz="1600" dirty="0" err="1">
                <a:latin typeface="Fira Sans" panose="020B0503050000020004"/>
              </a:rPr>
              <a:t>terrasse</a:t>
            </a:r>
            <a:r>
              <a:rPr lang="en-US" sz="1600" dirty="0">
                <a:latin typeface="Fira Sans" panose="020B0503050000020004"/>
              </a:rPr>
              <a:t> </a:t>
            </a:r>
            <a:r>
              <a:rPr lang="en-US" sz="1600" dirty="0" err="1">
                <a:latin typeface="Fira Sans" panose="020B0503050000020004"/>
              </a:rPr>
              <a:t>boieldieu</a:t>
            </a:r>
            <a:br>
              <a:rPr lang="en-US" sz="1600" dirty="0">
                <a:latin typeface="Fira Sans" panose="020B0503050000020004"/>
              </a:rPr>
            </a:br>
            <a:r>
              <a:rPr lang="en-US" sz="1600" dirty="0">
                <a:latin typeface="Fira Sans" panose="020B0503050000020004"/>
              </a:rPr>
              <a:t>92042 Paris La </a:t>
            </a:r>
            <a:r>
              <a:rPr lang="en-US" sz="1600" dirty="0" err="1">
                <a:latin typeface="Fira Sans" panose="020B0503050000020004"/>
              </a:rPr>
              <a:t>Défense</a:t>
            </a:r>
            <a:r>
              <a:rPr lang="en-US" sz="1600" dirty="0">
                <a:latin typeface="Fira Sans" panose="020B0503050000020004"/>
              </a:rPr>
              <a:t> </a:t>
            </a:r>
            <a:r>
              <a:rPr lang="en-US" sz="1600" dirty="0" err="1">
                <a:latin typeface="Fira Sans" panose="020B0503050000020004"/>
              </a:rPr>
              <a:t>Cedex</a:t>
            </a:r>
            <a:br>
              <a:rPr lang="en-US" sz="1600" dirty="0">
                <a:latin typeface="Fira Sans" panose="020B0503050000020004"/>
              </a:rPr>
            </a:br>
            <a:r>
              <a:rPr lang="en-US" sz="1600" dirty="0">
                <a:latin typeface="Fira Sans" panose="020B0503050000020004"/>
              </a:rPr>
              <a:t>Tel: +33 (0)1 75 61 29 40</a:t>
            </a:r>
          </a:p>
          <a:p>
            <a:endParaRPr lang="en-US" dirty="0">
              <a:latin typeface="Fira Sans" panose="020B0503050000020004"/>
            </a:endParaRPr>
          </a:p>
          <a:p>
            <a:r>
              <a:rPr lang="en-US" b="1" dirty="0">
                <a:solidFill>
                  <a:schemeClr val="accent6"/>
                </a:solidFill>
                <a:latin typeface="Fira Sans" panose="020B0503050000020004"/>
              </a:rPr>
              <a:t>AIX-EN-PROVENCE</a:t>
            </a:r>
          </a:p>
          <a:p>
            <a:r>
              <a:rPr lang="en-US" sz="1600" dirty="0">
                <a:latin typeface="Fira Sans" panose="020B0503050000020004"/>
              </a:rPr>
              <a:t>Latitude </a:t>
            </a:r>
            <a:r>
              <a:rPr lang="en-US" sz="1600" dirty="0" err="1">
                <a:latin typeface="Fira Sans" panose="020B0503050000020004"/>
              </a:rPr>
              <a:t>Arbois</a:t>
            </a:r>
            <a:r>
              <a:rPr lang="en-US" sz="1600" dirty="0">
                <a:latin typeface="Fira Sans" panose="020B0503050000020004"/>
              </a:rPr>
              <a:t> – </a:t>
            </a:r>
            <a:r>
              <a:rPr lang="en-US" sz="1600" dirty="0" err="1">
                <a:latin typeface="Fira Sans" panose="020B0503050000020004"/>
              </a:rPr>
              <a:t>Bâtiment</a:t>
            </a:r>
            <a:r>
              <a:rPr lang="en-US" sz="1600" dirty="0">
                <a:latin typeface="Fira Sans" panose="020B0503050000020004"/>
              </a:rPr>
              <a:t> B  </a:t>
            </a:r>
            <a:r>
              <a:rPr lang="en-US" sz="1600" dirty="0" err="1">
                <a:latin typeface="Fira Sans" panose="020B0503050000020004"/>
              </a:rPr>
              <a:t>Parc</a:t>
            </a:r>
            <a:r>
              <a:rPr lang="en-US" sz="1600" dirty="0">
                <a:latin typeface="Fira Sans" panose="020B0503050000020004"/>
              </a:rPr>
              <a:t> de la </a:t>
            </a:r>
            <a:r>
              <a:rPr lang="en-US" sz="1600" dirty="0" err="1">
                <a:latin typeface="Fira Sans" panose="020B0503050000020004"/>
              </a:rPr>
              <a:t>Duranne</a:t>
            </a:r>
            <a:br>
              <a:rPr lang="en-US" sz="1600" dirty="0">
                <a:latin typeface="Fira Sans" panose="020B0503050000020004"/>
              </a:rPr>
            </a:br>
            <a:r>
              <a:rPr lang="en-US" sz="1600" dirty="0">
                <a:latin typeface="Fira Sans" panose="020B0503050000020004"/>
              </a:rPr>
              <a:t>1060 rue René Descartes      –    13857 Aix-en-Provence </a:t>
            </a:r>
            <a:r>
              <a:rPr lang="en-US" sz="1600" dirty="0" err="1">
                <a:latin typeface="Fira Sans" panose="020B0503050000020004"/>
              </a:rPr>
              <a:t>Cedex</a:t>
            </a:r>
            <a:r>
              <a:rPr lang="en-US" sz="1600" dirty="0">
                <a:latin typeface="Fira Sans" panose="020B0503050000020004"/>
              </a:rPr>
              <a:t> 3</a:t>
            </a:r>
            <a:br>
              <a:rPr lang="en-US" sz="1600" dirty="0">
                <a:latin typeface="Fira Sans" panose="020B0503050000020004"/>
              </a:rPr>
            </a:br>
            <a:r>
              <a:rPr lang="en-US" sz="1600" dirty="0">
                <a:latin typeface="Fira Sans" panose="020B0503050000020004"/>
              </a:rPr>
              <a:t>Tel: +33 (0)4 42 16 01 80</a:t>
            </a:r>
          </a:p>
          <a:p>
            <a:endParaRPr lang="fr-FR" dirty="0">
              <a:latin typeface="Fira Sans" panose="020B0503050000020004"/>
            </a:endParaRPr>
          </a:p>
          <a:p>
            <a:r>
              <a:rPr lang="en-US" sz="1400" u="sng" dirty="0">
                <a:solidFill>
                  <a:schemeClr val="accent6"/>
                </a:solidFill>
                <a:hlinkClick r:id="rId3"/>
              </a:rPr>
              <a:t>https://www.altersis-performance.com/</a:t>
            </a:r>
            <a:endParaRPr lang="en-US" sz="1400" u="sng" dirty="0">
              <a:solidFill>
                <a:schemeClr val="accent6"/>
              </a:solidFill>
            </a:endParaRPr>
          </a:p>
          <a:p>
            <a:endParaRPr lang="fr-FR" sz="1400" u="sng" dirty="0">
              <a:solidFill>
                <a:schemeClr val="accent6"/>
              </a:solidFill>
              <a:latin typeface="Fira Sans" panose="020B0503050000020004"/>
            </a:endParaRPr>
          </a:p>
          <a:p>
            <a:endParaRPr lang="fr-FR" sz="1400" u="sng" dirty="0">
              <a:solidFill>
                <a:schemeClr val="accent6"/>
              </a:solidFill>
              <a:latin typeface="Fira Sans" panose="020B0503050000020004"/>
            </a:endParaRPr>
          </a:p>
          <a:p>
            <a:r>
              <a:rPr lang="en-US" sz="1400" b="1" dirty="0">
                <a:hlinkClick r:id="rId4"/>
              </a:rPr>
              <a:t>https://www.facebook.com/AltersisPerformance/</a:t>
            </a:r>
            <a:endParaRPr lang="en-US" sz="1400" b="1" dirty="0"/>
          </a:p>
          <a:p>
            <a:endParaRPr lang="fr-FR" dirty="0">
              <a:latin typeface="Fira Sans" panose="020B0503050000020004"/>
            </a:endParaRPr>
          </a:p>
          <a:p>
            <a:endParaRPr lang="fr-FR" dirty="0">
              <a:latin typeface="Fira Sans" panose="020B0503050000020004"/>
            </a:endParaRPr>
          </a:p>
          <a:p>
            <a:r>
              <a:rPr lang="en-US" b="1" dirty="0">
                <a:solidFill>
                  <a:schemeClr val="accent6"/>
                </a:solidFill>
                <a:latin typeface="Fira Sans" panose="020B0503050000020004"/>
              </a:rPr>
              <a:t>Rabat</a:t>
            </a:r>
            <a:endParaRPr lang="en-US" sz="1600" b="1" dirty="0">
              <a:solidFill>
                <a:schemeClr val="accent6"/>
              </a:solidFill>
              <a:latin typeface="Fira Sans" panose="020B0503050000020004"/>
            </a:endParaRPr>
          </a:p>
          <a:p>
            <a:r>
              <a:rPr lang="en-US" sz="1600" dirty="0">
                <a:latin typeface="Fira Sans" panose="020B0503050000020004"/>
              </a:rPr>
              <a:t>12, Rue de </a:t>
            </a:r>
            <a:r>
              <a:rPr lang="en-US" sz="1600" dirty="0" err="1">
                <a:latin typeface="Fira Sans" panose="020B0503050000020004"/>
              </a:rPr>
              <a:t>Tétouan</a:t>
            </a:r>
            <a:br>
              <a:rPr lang="en-US" sz="1600" dirty="0">
                <a:latin typeface="Fira Sans" panose="020B0503050000020004"/>
              </a:rPr>
            </a:br>
            <a:r>
              <a:rPr lang="en-US" sz="1600" dirty="0">
                <a:latin typeface="Fira Sans" panose="020B0503050000020004"/>
              </a:rPr>
              <a:t>Hassan, Rabat, Morocco</a:t>
            </a:r>
            <a:br>
              <a:rPr lang="en-US" sz="1600" dirty="0">
                <a:latin typeface="Fira Sans" panose="020B0503050000020004"/>
              </a:rPr>
            </a:br>
            <a:r>
              <a:rPr lang="en-US" sz="1600" dirty="0">
                <a:latin typeface="Fira Sans" panose="020B0503050000020004"/>
              </a:rPr>
              <a:t>Tel: +212 5 37 70 59 64</a:t>
            </a:r>
          </a:p>
          <a:p>
            <a:endParaRPr lang="fr-FR" dirty="0">
              <a:latin typeface="Fira Sans" panose="020B0503050000020004"/>
            </a:endParaRPr>
          </a:p>
          <a:p>
            <a:endParaRPr lang="en-US" dirty="0">
              <a:latin typeface="Fira Sans" panose="020B0503050000020004"/>
            </a:endParaRPr>
          </a:p>
          <a:p>
            <a:r>
              <a:rPr lang="en-US" b="1" dirty="0">
                <a:solidFill>
                  <a:schemeClr val="accent6"/>
                </a:solidFill>
                <a:latin typeface="Fira Sans" panose="020B0503050000020004"/>
              </a:rPr>
              <a:t>TUNIS</a:t>
            </a:r>
          </a:p>
          <a:p>
            <a:r>
              <a:rPr lang="en-US" sz="1600" dirty="0">
                <a:latin typeface="Fira Sans" panose="020B0503050000020004"/>
              </a:rPr>
              <a:t>Bureau A1.3 (Bloc A)</a:t>
            </a:r>
          </a:p>
          <a:p>
            <a:r>
              <a:rPr lang="en-US" sz="1600" dirty="0" err="1">
                <a:latin typeface="Fira Sans" panose="020B0503050000020004"/>
              </a:rPr>
              <a:t>Immeuble</a:t>
            </a:r>
            <a:r>
              <a:rPr lang="en-US" sz="1600" dirty="0">
                <a:latin typeface="Fira Sans" panose="020B0503050000020004"/>
              </a:rPr>
              <a:t> Golden Towers au Centre </a:t>
            </a:r>
            <a:r>
              <a:rPr lang="en-US" sz="1600" dirty="0" err="1">
                <a:latin typeface="Fira Sans" panose="020B0503050000020004"/>
              </a:rPr>
              <a:t>Urbain</a:t>
            </a:r>
            <a:r>
              <a:rPr lang="en-US" sz="1600" dirty="0">
                <a:latin typeface="Fira Sans" panose="020B0503050000020004"/>
              </a:rPr>
              <a:t> </a:t>
            </a:r>
            <a:r>
              <a:rPr lang="en-US" sz="1600" dirty="0" err="1">
                <a:latin typeface="Fira Sans" panose="020B0503050000020004"/>
              </a:rPr>
              <a:t>nord</a:t>
            </a:r>
            <a:br>
              <a:rPr lang="en-US" sz="1600" dirty="0">
                <a:latin typeface="Fira Sans" panose="020B0503050000020004"/>
              </a:rPr>
            </a:br>
            <a:r>
              <a:rPr lang="en-US" sz="1600" dirty="0">
                <a:latin typeface="Fira Sans" panose="020B0503050000020004"/>
              </a:rPr>
              <a:t>1082 Tunis</a:t>
            </a:r>
          </a:p>
          <a:p>
            <a:r>
              <a:rPr lang="en-US" sz="1600" dirty="0">
                <a:latin typeface="Fira Sans" panose="020B0503050000020004"/>
              </a:rPr>
              <a:t>Tel: +216 36 31 11 78</a:t>
            </a:r>
            <a:endParaRPr lang="en-US" sz="1600" b="0" i="0" dirty="0">
              <a:effectLst/>
              <a:latin typeface="Fira Sans" panose="020B0503050000020004"/>
            </a:endParaRPr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6530" y="5841036"/>
            <a:ext cx="374523" cy="379451"/>
          </a:xfrm>
          <a:prstGeom prst="rect">
            <a:avLst/>
          </a:prstGeom>
        </p:spPr>
      </p:pic>
      <p:pic>
        <p:nvPicPr>
          <p:cNvPr id="2056" name="Picture 8" descr="https://banner2.kisspng.com/20190214/tp/kisspng-computer-icons-internet-explorer-world-wide-web-we-1-8-5c661801e08e82.0593510515501946899198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30" y="5173310"/>
            <a:ext cx="374523" cy="374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254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…. APEP </a:t>
            </a:r>
            <a:r>
              <a:rPr lang="fr-FR" dirty="0" err="1"/>
              <a:t>Overview</a:t>
            </a:r>
            <a:endParaRPr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</a:t>
            </a:r>
            <a:r>
              <a:rPr lang="en-GB" b="1"/>
              <a:t>IT Performance</a:t>
            </a:r>
            <a:endParaRPr lang="en-US"/>
          </a:p>
        </p:txBody>
      </p:sp>
      <p:sp>
        <p:nvSpPr>
          <p:cNvPr id="5" name="object 6"/>
          <p:cNvSpPr txBox="1"/>
          <p:nvPr/>
        </p:nvSpPr>
        <p:spPr>
          <a:xfrm>
            <a:off x="1524062" y="958906"/>
            <a:ext cx="6985000" cy="59375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612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70"/>
              </a:spcBef>
            </a:pPr>
            <a:r>
              <a:rPr sz="2800" spc="-135" dirty="0">
                <a:solidFill>
                  <a:srgbClr val="FFFFFF"/>
                </a:solidFill>
                <a:latin typeface="Fira Sans" panose="020B0503050000020004"/>
                <a:cs typeface="Verdana"/>
              </a:rPr>
              <a:t>End-to-End</a:t>
            </a:r>
            <a:r>
              <a:rPr sz="2800" spc="-114" dirty="0">
                <a:solidFill>
                  <a:srgbClr val="FFFFFF"/>
                </a:solidFill>
                <a:latin typeface="Fira Sans" panose="020B0503050000020004"/>
                <a:cs typeface="Verdana"/>
              </a:rPr>
              <a:t> </a:t>
            </a:r>
            <a:r>
              <a:rPr sz="2800" spc="-125" dirty="0">
                <a:solidFill>
                  <a:srgbClr val="FFFFFF"/>
                </a:solidFill>
                <a:latin typeface="Fira Sans" panose="020B0503050000020004"/>
                <a:cs typeface="Verdana"/>
              </a:rPr>
              <a:t>Performance</a:t>
            </a:r>
            <a:endParaRPr lang="fr-FR" sz="2800" spc="-125" dirty="0">
              <a:solidFill>
                <a:srgbClr val="FFFFFF"/>
              </a:solidFill>
              <a:latin typeface="Fira Sans" panose="020B0503050000020004"/>
              <a:cs typeface="Verdana"/>
            </a:endParaRPr>
          </a:p>
        </p:txBody>
      </p:sp>
      <p:sp>
        <p:nvSpPr>
          <p:cNvPr id="6" name="object 7"/>
          <p:cNvSpPr txBox="1"/>
          <p:nvPr/>
        </p:nvSpPr>
        <p:spPr>
          <a:xfrm>
            <a:off x="4135501" y="2164715"/>
            <a:ext cx="1910080" cy="72834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14300" rIns="0" bIns="0" rtlCol="0">
            <a:spAutoFit/>
          </a:bodyPr>
          <a:lstStyle/>
          <a:p>
            <a:pPr marL="41910" marR="33655" indent="226695">
              <a:lnSpc>
                <a:spcPct val="150000"/>
              </a:lnSpc>
              <a:spcBef>
                <a:spcPts val="900"/>
              </a:spcBef>
            </a:pPr>
            <a:r>
              <a:rPr sz="1400" b="1" spc="-75" dirty="0">
                <a:latin typeface="Fira Sans" panose="020B0503050000020004"/>
                <a:cs typeface="Verdana"/>
              </a:rPr>
              <a:t>Application-Centric  </a:t>
            </a:r>
            <a:r>
              <a:rPr sz="1400" b="1" spc="-100" dirty="0">
                <a:latin typeface="Fira Sans" panose="020B0503050000020004"/>
                <a:cs typeface="Verdana"/>
              </a:rPr>
              <a:t>Measurement </a:t>
            </a:r>
            <a:r>
              <a:rPr sz="1400" b="1" spc="-200" dirty="0">
                <a:latin typeface="Fira Sans" panose="020B0503050000020004"/>
                <a:cs typeface="Verdana"/>
              </a:rPr>
              <a:t>&amp;</a:t>
            </a:r>
            <a:r>
              <a:rPr lang="en-US" sz="1400" b="1" spc="-200" dirty="0">
                <a:latin typeface="Fira Sans" panose="020B0503050000020004"/>
                <a:cs typeface="Verdana"/>
              </a:rPr>
              <a:t> </a:t>
            </a:r>
            <a:r>
              <a:rPr sz="1400" b="1" spc="-125" dirty="0">
                <a:latin typeface="Fira Sans" panose="020B0503050000020004"/>
                <a:cs typeface="Verdana"/>
              </a:rPr>
              <a:t> </a:t>
            </a:r>
            <a:r>
              <a:rPr sz="1400" b="1" spc="-105" dirty="0">
                <a:latin typeface="Fira Sans" panose="020B0503050000020004"/>
                <a:cs typeface="Verdana"/>
              </a:rPr>
              <a:t>Monitoring</a:t>
            </a:r>
            <a:endParaRPr sz="1400" dirty="0">
              <a:latin typeface="Fira Sans" panose="020B0503050000020004"/>
              <a:cs typeface="Verdana"/>
            </a:endParaRPr>
          </a:p>
        </p:txBody>
      </p:sp>
      <p:sp>
        <p:nvSpPr>
          <p:cNvPr id="7" name="object 8"/>
          <p:cNvSpPr txBox="1"/>
          <p:nvPr/>
        </p:nvSpPr>
        <p:spPr>
          <a:xfrm>
            <a:off x="1535112" y="2164715"/>
            <a:ext cx="1789430" cy="72834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14300" rIns="0" bIns="0" rtlCol="0">
            <a:spAutoFit/>
          </a:bodyPr>
          <a:lstStyle/>
          <a:p>
            <a:pPr marL="123825" marR="116205" indent="238760">
              <a:lnSpc>
                <a:spcPct val="150000"/>
              </a:lnSpc>
              <a:spcBef>
                <a:spcPts val="900"/>
              </a:spcBef>
            </a:pPr>
            <a:r>
              <a:rPr sz="1400" b="1" spc="-85" dirty="0">
                <a:latin typeface="Fira Sans" panose="020B0503050000020004"/>
                <a:cs typeface="Verdana"/>
              </a:rPr>
              <a:t>Scenario </a:t>
            </a:r>
            <a:r>
              <a:rPr sz="1400" b="1" spc="-120" dirty="0">
                <a:latin typeface="Fira Sans" panose="020B0503050000020004"/>
                <a:cs typeface="Verdana"/>
              </a:rPr>
              <a:t>Driven  </a:t>
            </a:r>
            <a:r>
              <a:rPr sz="1400" b="1" spc="-114" dirty="0">
                <a:latin typeface="Fira Sans" panose="020B0503050000020004"/>
                <a:cs typeface="Verdana"/>
              </a:rPr>
              <a:t>Requirement </a:t>
            </a:r>
            <a:r>
              <a:rPr sz="1400" b="1" spc="-75" dirty="0">
                <a:latin typeface="Fira Sans" panose="020B0503050000020004"/>
                <a:cs typeface="Verdana"/>
              </a:rPr>
              <a:t>Modeling</a:t>
            </a:r>
            <a:endParaRPr sz="1400" dirty="0">
              <a:latin typeface="Fira Sans" panose="020B0503050000020004"/>
              <a:cs typeface="Verdana"/>
            </a:endParaRPr>
          </a:p>
        </p:txBody>
      </p:sp>
      <p:sp>
        <p:nvSpPr>
          <p:cNvPr id="8" name="object 9"/>
          <p:cNvSpPr txBox="1"/>
          <p:nvPr/>
        </p:nvSpPr>
        <p:spPr>
          <a:xfrm>
            <a:off x="6732651" y="2164715"/>
            <a:ext cx="1787525" cy="72834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14300" rIns="0" bIns="0" rtlCol="0">
            <a:spAutoFit/>
          </a:bodyPr>
          <a:lstStyle/>
          <a:p>
            <a:pPr marL="99060" marR="91440" indent="432434">
              <a:lnSpc>
                <a:spcPct val="150000"/>
              </a:lnSpc>
              <a:spcBef>
                <a:spcPts val="900"/>
              </a:spcBef>
            </a:pPr>
            <a:r>
              <a:rPr sz="1400" b="1" spc="-70" dirty="0">
                <a:latin typeface="Fira Sans" panose="020B0503050000020004"/>
                <a:cs typeface="Verdana"/>
              </a:rPr>
              <a:t>Life-Cycle  </a:t>
            </a:r>
            <a:r>
              <a:rPr sz="1400" b="1" spc="-125" dirty="0">
                <a:latin typeface="Fira Sans" panose="020B0503050000020004"/>
                <a:cs typeface="Verdana"/>
              </a:rPr>
              <a:t>Integration </a:t>
            </a:r>
            <a:r>
              <a:rPr sz="1400" b="1" spc="-200" dirty="0">
                <a:latin typeface="Fira Sans" panose="020B0503050000020004"/>
                <a:cs typeface="Verdana"/>
              </a:rPr>
              <a:t>&amp;</a:t>
            </a:r>
            <a:r>
              <a:rPr sz="1400" b="1" spc="-55" dirty="0">
                <a:latin typeface="Fira Sans" panose="020B0503050000020004"/>
                <a:cs typeface="Verdana"/>
              </a:rPr>
              <a:t> </a:t>
            </a:r>
            <a:r>
              <a:rPr sz="1400" b="1" spc="-105" dirty="0">
                <a:latin typeface="Fira Sans" panose="020B0503050000020004"/>
                <a:cs typeface="Verdana"/>
              </a:rPr>
              <a:t>Continuity</a:t>
            </a:r>
            <a:endParaRPr sz="1400" dirty="0">
              <a:latin typeface="Fira Sans" panose="020B0503050000020004"/>
              <a:cs typeface="Verdana"/>
            </a:endParaRPr>
          </a:p>
        </p:txBody>
      </p:sp>
      <p:sp>
        <p:nvSpPr>
          <p:cNvPr id="9" name="object 10"/>
          <p:cNvSpPr/>
          <p:nvPr/>
        </p:nvSpPr>
        <p:spPr>
          <a:xfrm>
            <a:off x="3625214" y="2473197"/>
            <a:ext cx="176657" cy="270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/>
          <p:cNvSpPr/>
          <p:nvPr/>
        </p:nvSpPr>
        <p:spPr>
          <a:xfrm>
            <a:off x="6227571" y="2464815"/>
            <a:ext cx="176656" cy="27000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/>
          <p:cNvSpPr/>
          <p:nvPr/>
        </p:nvSpPr>
        <p:spPr>
          <a:xfrm>
            <a:off x="2278252" y="1698878"/>
            <a:ext cx="346075" cy="175260"/>
          </a:xfrm>
          <a:custGeom>
            <a:avLst/>
            <a:gdLst/>
            <a:ahLst/>
            <a:cxnLst/>
            <a:rect l="l" t="t" r="r" b="b"/>
            <a:pathLst>
              <a:path w="346075" h="175260">
                <a:moveTo>
                  <a:pt x="345694" y="0"/>
                </a:moveTo>
                <a:lnTo>
                  <a:pt x="0" y="4445"/>
                </a:lnTo>
                <a:lnTo>
                  <a:pt x="170561" y="175133"/>
                </a:lnTo>
                <a:lnTo>
                  <a:pt x="34569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/>
          <p:cNvSpPr/>
          <p:nvPr/>
        </p:nvSpPr>
        <p:spPr>
          <a:xfrm>
            <a:off x="4898897" y="1699387"/>
            <a:ext cx="344805" cy="173990"/>
          </a:xfrm>
          <a:custGeom>
            <a:avLst/>
            <a:gdLst/>
            <a:ahLst/>
            <a:cxnLst/>
            <a:rect l="l" t="t" r="r" b="b"/>
            <a:pathLst>
              <a:path w="344804" h="173989">
                <a:moveTo>
                  <a:pt x="344677" y="0"/>
                </a:moveTo>
                <a:lnTo>
                  <a:pt x="0" y="3428"/>
                </a:lnTo>
                <a:lnTo>
                  <a:pt x="170687" y="173989"/>
                </a:lnTo>
                <a:lnTo>
                  <a:pt x="344677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5"/>
          <p:cNvSpPr/>
          <p:nvPr/>
        </p:nvSpPr>
        <p:spPr>
          <a:xfrm>
            <a:off x="7518527" y="1698878"/>
            <a:ext cx="346075" cy="175260"/>
          </a:xfrm>
          <a:custGeom>
            <a:avLst/>
            <a:gdLst/>
            <a:ahLst/>
            <a:cxnLst/>
            <a:rect l="l" t="t" r="r" b="b"/>
            <a:pathLst>
              <a:path w="346075" h="175260">
                <a:moveTo>
                  <a:pt x="345821" y="0"/>
                </a:moveTo>
                <a:lnTo>
                  <a:pt x="0" y="4445"/>
                </a:lnTo>
                <a:lnTo>
                  <a:pt x="170688" y="175133"/>
                </a:lnTo>
                <a:lnTo>
                  <a:pt x="345821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7"/>
          <p:cNvSpPr/>
          <p:nvPr/>
        </p:nvSpPr>
        <p:spPr>
          <a:xfrm>
            <a:off x="2205227" y="5371592"/>
            <a:ext cx="346075" cy="173355"/>
          </a:xfrm>
          <a:custGeom>
            <a:avLst/>
            <a:gdLst/>
            <a:ahLst/>
            <a:cxnLst/>
            <a:rect l="l" t="t" r="r" b="b"/>
            <a:pathLst>
              <a:path w="346075" h="173354">
                <a:moveTo>
                  <a:pt x="177165" y="0"/>
                </a:moveTo>
                <a:lnTo>
                  <a:pt x="0" y="172974"/>
                </a:lnTo>
                <a:lnTo>
                  <a:pt x="345694" y="172720"/>
                </a:lnTo>
                <a:lnTo>
                  <a:pt x="1771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8"/>
          <p:cNvSpPr txBox="1"/>
          <p:nvPr/>
        </p:nvSpPr>
        <p:spPr>
          <a:xfrm>
            <a:off x="4154551" y="4415790"/>
            <a:ext cx="1787525" cy="72834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14300" rIns="0" bIns="0" rtlCol="0">
            <a:spAutoFit/>
          </a:bodyPr>
          <a:lstStyle/>
          <a:p>
            <a:pPr marL="462280" marR="356235" indent="-137160">
              <a:lnSpc>
                <a:spcPct val="150000"/>
              </a:lnSpc>
              <a:spcBef>
                <a:spcPts val="900"/>
              </a:spcBef>
            </a:pPr>
            <a:r>
              <a:rPr sz="1400" b="1" spc="-110" dirty="0">
                <a:latin typeface="Fira Sans" panose="020B0503050000020004"/>
                <a:cs typeface="Verdana"/>
              </a:rPr>
              <a:t>Pre-Production</a:t>
            </a:r>
            <a:r>
              <a:rPr sz="1400" b="1" spc="-170" dirty="0">
                <a:latin typeface="Fira Sans" panose="020B0503050000020004"/>
                <a:cs typeface="Verdana"/>
              </a:rPr>
              <a:t> </a:t>
            </a:r>
            <a:r>
              <a:rPr sz="1400" b="1" spc="-254" dirty="0">
                <a:latin typeface="Fira Sans" panose="020B0503050000020004"/>
                <a:cs typeface="Verdana"/>
              </a:rPr>
              <a:t>/  </a:t>
            </a:r>
            <a:r>
              <a:rPr sz="1400" b="1" spc="-30" dirty="0">
                <a:latin typeface="Fira Sans" panose="020B0503050000020004"/>
                <a:cs typeface="Verdana"/>
              </a:rPr>
              <a:t>Acceptance</a:t>
            </a:r>
            <a:endParaRPr sz="1400">
              <a:latin typeface="Fira Sans" panose="020B0503050000020004"/>
              <a:cs typeface="Verdana"/>
            </a:endParaRPr>
          </a:p>
        </p:txBody>
      </p:sp>
      <p:sp>
        <p:nvSpPr>
          <p:cNvPr id="18" name="object 19"/>
          <p:cNvSpPr txBox="1"/>
          <p:nvPr/>
        </p:nvSpPr>
        <p:spPr>
          <a:xfrm>
            <a:off x="1535112" y="4415790"/>
            <a:ext cx="1789430" cy="72834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14300" rIns="0" bIns="0" rtlCol="0">
            <a:spAutoFit/>
          </a:bodyPr>
          <a:lstStyle/>
          <a:p>
            <a:pPr marL="525780" marR="520700" indent="133985">
              <a:lnSpc>
                <a:spcPct val="150000"/>
              </a:lnSpc>
              <a:spcBef>
                <a:spcPts val="900"/>
              </a:spcBef>
            </a:pPr>
            <a:r>
              <a:rPr sz="1400" b="1" spc="-120" dirty="0">
                <a:latin typeface="Fira Sans" panose="020B0503050000020004"/>
                <a:cs typeface="Verdana"/>
              </a:rPr>
              <a:t>Build </a:t>
            </a:r>
            <a:r>
              <a:rPr sz="1400" b="1" spc="-254" dirty="0">
                <a:latin typeface="Fira Sans" panose="020B0503050000020004"/>
                <a:cs typeface="Verdana"/>
              </a:rPr>
              <a:t>/  </a:t>
            </a:r>
            <a:r>
              <a:rPr sz="1400" b="1" spc="-195" dirty="0">
                <a:latin typeface="Fira Sans" panose="020B0503050000020004"/>
                <a:cs typeface="Verdana"/>
              </a:rPr>
              <a:t>Int</a:t>
            </a:r>
            <a:r>
              <a:rPr sz="1400" b="1" spc="-40" dirty="0">
                <a:latin typeface="Fira Sans" panose="020B0503050000020004"/>
                <a:cs typeface="Verdana"/>
              </a:rPr>
              <a:t>e</a:t>
            </a:r>
            <a:r>
              <a:rPr sz="1400" b="1" spc="-35" dirty="0">
                <a:latin typeface="Fira Sans" panose="020B0503050000020004"/>
                <a:cs typeface="Verdana"/>
              </a:rPr>
              <a:t>g</a:t>
            </a:r>
            <a:r>
              <a:rPr sz="1400" b="1" spc="-204" dirty="0">
                <a:latin typeface="Fira Sans" panose="020B0503050000020004"/>
                <a:cs typeface="Verdana"/>
              </a:rPr>
              <a:t>r</a:t>
            </a:r>
            <a:r>
              <a:rPr sz="1400" b="1" spc="-10" dirty="0">
                <a:latin typeface="Fira Sans" panose="020B0503050000020004"/>
                <a:cs typeface="Verdana"/>
              </a:rPr>
              <a:t>a</a:t>
            </a:r>
            <a:r>
              <a:rPr sz="1400" b="1" spc="-175" dirty="0">
                <a:latin typeface="Fira Sans" panose="020B0503050000020004"/>
                <a:cs typeface="Verdana"/>
              </a:rPr>
              <a:t>t</a:t>
            </a:r>
            <a:r>
              <a:rPr sz="1400" b="1" spc="-55" dirty="0">
                <a:latin typeface="Fira Sans" panose="020B0503050000020004"/>
                <a:cs typeface="Verdana"/>
              </a:rPr>
              <a:t>i</a:t>
            </a:r>
            <a:r>
              <a:rPr sz="1400" b="1" spc="-125" dirty="0">
                <a:latin typeface="Fira Sans" panose="020B0503050000020004"/>
                <a:cs typeface="Verdana"/>
              </a:rPr>
              <a:t>on</a:t>
            </a:r>
            <a:endParaRPr sz="1400">
              <a:latin typeface="Fira Sans" panose="020B0503050000020004"/>
              <a:cs typeface="Verdana"/>
            </a:endParaRPr>
          </a:p>
        </p:txBody>
      </p:sp>
      <p:sp>
        <p:nvSpPr>
          <p:cNvPr id="19" name="object 20"/>
          <p:cNvSpPr txBox="1"/>
          <p:nvPr/>
        </p:nvSpPr>
        <p:spPr>
          <a:xfrm>
            <a:off x="6732651" y="4415790"/>
            <a:ext cx="1787525" cy="72834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0" tIns="114300" rIns="0" bIns="0" rtlCol="0">
            <a:spAutoFit/>
          </a:bodyPr>
          <a:lstStyle/>
          <a:p>
            <a:pPr marL="533400" marR="492125" indent="-73660">
              <a:lnSpc>
                <a:spcPct val="150000"/>
              </a:lnSpc>
              <a:spcBef>
                <a:spcPts val="900"/>
              </a:spcBef>
            </a:pPr>
            <a:r>
              <a:rPr sz="1400" b="1" spc="-105" dirty="0">
                <a:latin typeface="Fira Sans" panose="020B0503050000020004"/>
                <a:cs typeface="Verdana"/>
              </a:rPr>
              <a:t>Production</a:t>
            </a:r>
            <a:r>
              <a:rPr sz="1400" b="1" spc="-170" dirty="0">
                <a:latin typeface="Fira Sans" panose="020B0503050000020004"/>
                <a:cs typeface="Verdana"/>
              </a:rPr>
              <a:t> </a:t>
            </a:r>
            <a:r>
              <a:rPr sz="1400" b="1" spc="-254" dirty="0">
                <a:latin typeface="Fira Sans" panose="020B0503050000020004"/>
                <a:cs typeface="Verdana"/>
              </a:rPr>
              <a:t>/  </a:t>
            </a:r>
            <a:r>
              <a:rPr sz="1400" b="1" spc="-105" dirty="0">
                <a:latin typeface="Fira Sans" panose="020B0503050000020004"/>
                <a:cs typeface="Verdana"/>
              </a:rPr>
              <a:t>Monitoring</a:t>
            </a:r>
            <a:endParaRPr sz="1400">
              <a:latin typeface="Fira Sans" panose="020B0503050000020004"/>
              <a:cs typeface="Verdana"/>
            </a:endParaRPr>
          </a:p>
        </p:txBody>
      </p:sp>
      <p:sp>
        <p:nvSpPr>
          <p:cNvPr id="20" name="object 21"/>
          <p:cNvSpPr/>
          <p:nvPr/>
        </p:nvSpPr>
        <p:spPr>
          <a:xfrm>
            <a:off x="3625214" y="4724273"/>
            <a:ext cx="176657" cy="2705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2"/>
          <p:cNvSpPr/>
          <p:nvPr/>
        </p:nvSpPr>
        <p:spPr>
          <a:xfrm>
            <a:off x="6227571" y="4715891"/>
            <a:ext cx="176656" cy="27000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3"/>
          <p:cNvSpPr/>
          <p:nvPr/>
        </p:nvSpPr>
        <p:spPr>
          <a:xfrm>
            <a:off x="4942078" y="5371592"/>
            <a:ext cx="346075" cy="173355"/>
          </a:xfrm>
          <a:custGeom>
            <a:avLst/>
            <a:gdLst/>
            <a:ahLst/>
            <a:cxnLst/>
            <a:rect l="l" t="t" r="r" b="b"/>
            <a:pathLst>
              <a:path w="346075" h="173354">
                <a:moveTo>
                  <a:pt x="177164" y="0"/>
                </a:moveTo>
                <a:lnTo>
                  <a:pt x="0" y="172974"/>
                </a:lnTo>
                <a:lnTo>
                  <a:pt x="345694" y="172720"/>
                </a:lnTo>
                <a:lnTo>
                  <a:pt x="177164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4"/>
          <p:cNvSpPr/>
          <p:nvPr/>
        </p:nvSpPr>
        <p:spPr>
          <a:xfrm>
            <a:off x="7453375" y="5371592"/>
            <a:ext cx="346075" cy="173355"/>
          </a:xfrm>
          <a:custGeom>
            <a:avLst/>
            <a:gdLst/>
            <a:ahLst/>
            <a:cxnLst/>
            <a:rect l="l" t="t" r="r" b="b"/>
            <a:pathLst>
              <a:path w="346075" h="173354">
                <a:moveTo>
                  <a:pt x="177165" y="0"/>
                </a:moveTo>
                <a:lnTo>
                  <a:pt x="0" y="172935"/>
                </a:lnTo>
                <a:lnTo>
                  <a:pt x="345694" y="172631"/>
                </a:lnTo>
                <a:lnTo>
                  <a:pt x="177165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5"/>
          <p:cNvSpPr txBox="1">
            <a:spLocks/>
          </p:cNvSpPr>
          <p:nvPr/>
        </p:nvSpPr>
        <p:spPr>
          <a:xfrm>
            <a:off x="4259198" y="6628293"/>
            <a:ext cx="163829" cy="151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>
              <a:spcBef>
                <a:spcPts val="105"/>
              </a:spcBef>
            </a:pPr>
            <a:fld id="{81D60167-4931-47E6-BA6A-407CBD079E47}" type="slidenum">
              <a:rPr lang="en-US" spc="-65" smtClean="0"/>
              <a:pPr marL="25400">
                <a:spcBef>
                  <a:spcPts val="105"/>
                </a:spcBef>
              </a:pPr>
              <a:t>7</a:t>
            </a:fld>
            <a:endParaRPr lang="en-US" spc="-65" dirty="0"/>
          </a:p>
        </p:txBody>
      </p:sp>
      <p:sp>
        <p:nvSpPr>
          <p:cNvPr id="26" name="object 6"/>
          <p:cNvSpPr txBox="1"/>
          <p:nvPr/>
        </p:nvSpPr>
        <p:spPr>
          <a:xfrm>
            <a:off x="1524062" y="3321006"/>
            <a:ext cx="6985000" cy="76046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612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70"/>
              </a:spcBef>
            </a:pPr>
            <a:r>
              <a:rPr lang="en-US" sz="1600" b="1" dirty="0">
                <a:latin typeface="Fira Sans" panose="020B0503050000020004"/>
              </a:rPr>
              <a:t>Engineering : Standard and re-usable Roadmap, Techniques, Artefact templates</a:t>
            </a:r>
          </a:p>
          <a:p>
            <a:pPr marL="1270" algn="ctr">
              <a:lnSpc>
                <a:spcPct val="100000"/>
              </a:lnSpc>
              <a:spcBef>
                <a:spcPts val="1270"/>
              </a:spcBef>
            </a:pPr>
            <a:endParaRPr sz="1200" dirty="0">
              <a:latin typeface="Fira Sans" panose="020B0503050000020004"/>
              <a:cs typeface="Verdana"/>
            </a:endParaRPr>
          </a:p>
        </p:txBody>
      </p:sp>
      <p:sp>
        <p:nvSpPr>
          <p:cNvPr id="27" name="object 6"/>
          <p:cNvSpPr txBox="1">
            <a:spLocks/>
          </p:cNvSpPr>
          <p:nvPr/>
        </p:nvSpPr>
        <p:spPr>
          <a:xfrm>
            <a:off x="1555813" y="5665320"/>
            <a:ext cx="6985000" cy="593752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0" tIns="16129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70"/>
              </a:spcBef>
            </a:pPr>
            <a:r>
              <a:rPr lang="en-US" sz="2800" spc="-190" dirty="0">
                <a:solidFill>
                  <a:srgbClr val="FFFFFF"/>
                </a:solidFill>
                <a:latin typeface="Fira Sans" panose="020B0503050000020004"/>
                <a:cs typeface="Verdana"/>
              </a:rPr>
              <a:t>APPLICATION </a:t>
            </a:r>
            <a:r>
              <a:rPr lang="en-US" sz="2800" spc="-280" dirty="0">
                <a:solidFill>
                  <a:srgbClr val="FFFFFF"/>
                </a:solidFill>
                <a:latin typeface="Fira Sans" panose="020B0503050000020004"/>
                <a:cs typeface="Verdana"/>
              </a:rPr>
              <a:t>LIFE </a:t>
            </a:r>
            <a:r>
              <a:rPr lang="en-US" sz="2800" spc="-250" dirty="0">
                <a:solidFill>
                  <a:srgbClr val="FFFFFF"/>
                </a:solidFill>
                <a:latin typeface="Fira Sans" panose="020B0503050000020004"/>
                <a:cs typeface="Verdana"/>
              </a:rPr>
              <a:t> </a:t>
            </a:r>
            <a:r>
              <a:rPr lang="en-US" sz="2800" spc="-105" dirty="0">
                <a:solidFill>
                  <a:srgbClr val="FFFFFF"/>
                </a:solidFill>
                <a:latin typeface="Fira Sans" panose="020B0503050000020004"/>
                <a:cs typeface="Verdana"/>
              </a:rPr>
              <a:t>CYCLE</a:t>
            </a:r>
          </a:p>
        </p:txBody>
      </p:sp>
    </p:spTree>
    <p:extLst>
      <p:ext uri="{BB962C8B-B14F-4D97-AF65-F5344CB8AC3E}">
        <p14:creationId xmlns:p14="http://schemas.microsoft.com/office/powerpoint/2010/main" val="2883745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altLang="en-US" b="1" dirty="0">
                <a:latin typeface="Fira Sans" panose="020B0503050000020004"/>
              </a:rPr>
              <a:t>APEP Integration – The </a:t>
            </a:r>
            <a:r>
              <a:rPr lang="de-CH" altLang="en-US" b="1" dirty="0" err="1">
                <a:latin typeface="Fira Sans" panose="020B0503050000020004"/>
              </a:rPr>
              <a:t>Build</a:t>
            </a:r>
            <a:r>
              <a:rPr lang="de-CH" altLang="en-US" b="1" dirty="0">
                <a:latin typeface="Fira Sans" panose="020B0503050000020004"/>
              </a:rPr>
              <a:t> Phase (Pack 1)</a:t>
            </a:r>
            <a:endParaRPr lang="en-US" b="1" dirty="0">
              <a:latin typeface="Fira Sans" panose="020B0503050000020004"/>
            </a:endParaRPr>
          </a:p>
        </p:txBody>
      </p:sp>
      <p:sp>
        <p:nvSpPr>
          <p:cNvPr id="127" name="AutoShape 3">
            <a:extLst>
              <a:ext uri="{FF2B5EF4-FFF2-40B4-BE49-F238E27FC236}">
                <a16:creationId xmlns:a16="http://schemas.microsoft.com/office/drawing/2014/main" id="{BF6413EC-4DB4-4048-97F8-F16FF813553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02544" y="872133"/>
            <a:ext cx="9551088" cy="5737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28" name="Rectangle 4">
            <a:extLst>
              <a:ext uri="{FF2B5EF4-FFF2-40B4-BE49-F238E27FC236}">
                <a16:creationId xmlns:a16="http://schemas.microsoft.com/office/drawing/2014/main" id="{D89F5631-03E7-40EB-9B57-BF5DDD349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48" y="3894848"/>
            <a:ext cx="3347275" cy="21427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pic>
        <p:nvPicPr>
          <p:cNvPr id="129" name="Picture 5">
            <a:extLst>
              <a:ext uri="{FF2B5EF4-FFF2-40B4-BE49-F238E27FC236}">
                <a16:creationId xmlns:a16="http://schemas.microsoft.com/office/drawing/2014/main" id="{7030017B-8069-4A4B-BAA4-234F7C023315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11" y="3900192"/>
            <a:ext cx="3345445" cy="214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Rectangle 6">
            <a:extLst>
              <a:ext uri="{FF2B5EF4-FFF2-40B4-BE49-F238E27FC236}">
                <a16:creationId xmlns:a16="http://schemas.microsoft.com/office/drawing/2014/main" id="{5E0081F3-C65A-4464-BB96-D00F76634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48" y="3809353"/>
            <a:ext cx="3347275" cy="21427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31" name="Rectangle 7">
            <a:extLst>
              <a:ext uri="{FF2B5EF4-FFF2-40B4-BE49-F238E27FC236}">
                <a16:creationId xmlns:a16="http://schemas.microsoft.com/office/drawing/2014/main" id="{85B13281-BD86-4D72-B7B2-86333186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411" y="3900192"/>
            <a:ext cx="3345445" cy="2140942"/>
          </a:xfrm>
          <a:prstGeom prst="rect">
            <a:avLst/>
          </a:prstGeom>
          <a:noFill/>
          <a:ln w="22225" cap="rnd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32" name="Rectangle 8">
            <a:extLst>
              <a:ext uri="{FF2B5EF4-FFF2-40B4-BE49-F238E27FC236}">
                <a16:creationId xmlns:a16="http://schemas.microsoft.com/office/drawing/2014/main" id="{F4EC8C7C-A0ED-4AF7-8D04-6C74D9427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586" y="3894848"/>
            <a:ext cx="3319809" cy="214272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pic>
        <p:nvPicPr>
          <p:cNvPr id="140" name="Picture 9">
            <a:extLst>
              <a:ext uri="{FF2B5EF4-FFF2-40B4-BE49-F238E27FC236}">
                <a16:creationId xmlns:a16="http://schemas.microsoft.com/office/drawing/2014/main" id="{654FA34C-E4CE-4478-968B-7C2725271983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418" y="3900192"/>
            <a:ext cx="3310653" cy="214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6" name="Rectangle 10">
            <a:extLst>
              <a:ext uri="{FF2B5EF4-FFF2-40B4-BE49-F238E27FC236}">
                <a16:creationId xmlns:a16="http://schemas.microsoft.com/office/drawing/2014/main" id="{494FB4DD-123F-4D41-A25E-685517251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1586" y="3894848"/>
            <a:ext cx="3319809" cy="214272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48" name="Rectangle 11">
            <a:extLst>
              <a:ext uri="{FF2B5EF4-FFF2-40B4-BE49-F238E27FC236}">
                <a16:creationId xmlns:a16="http://schemas.microsoft.com/office/drawing/2014/main" id="{361473F6-428C-4799-A950-775C2BB1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418" y="3900192"/>
            <a:ext cx="3310653" cy="2140942"/>
          </a:xfrm>
          <a:prstGeom prst="rect">
            <a:avLst/>
          </a:prstGeom>
          <a:noFill/>
          <a:ln w="22225" cap="rnd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52" name="Rectangle 12">
            <a:extLst>
              <a:ext uri="{FF2B5EF4-FFF2-40B4-BE49-F238E27FC236}">
                <a16:creationId xmlns:a16="http://schemas.microsoft.com/office/drawing/2014/main" id="{3B40C0C0-E830-4141-AA6E-DB1BCDB33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48" y="825928"/>
            <a:ext cx="3347275" cy="21427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pic>
        <p:nvPicPr>
          <p:cNvPr id="153" name="Picture 13">
            <a:extLst>
              <a:ext uri="{FF2B5EF4-FFF2-40B4-BE49-F238E27FC236}">
                <a16:creationId xmlns:a16="http://schemas.microsoft.com/office/drawing/2014/main" id="{72FF424E-C7EF-4654-8A3F-430F757175E8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411" y="825928"/>
            <a:ext cx="3345445" cy="214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4" name="Rectangle 14">
            <a:extLst>
              <a:ext uri="{FF2B5EF4-FFF2-40B4-BE49-F238E27FC236}">
                <a16:creationId xmlns:a16="http://schemas.microsoft.com/office/drawing/2014/main" id="{83AA2411-3D2C-478E-8BF8-BCE8EB61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6748" y="825928"/>
            <a:ext cx="3347275" cy="21427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55" name="Rectangle 15">
            <a:extLst>
              <a:ext uri="{FF2B5EF4-FFF2-40B4-BE49-F238E27FC236}">
                <a16:creationId xmlns:a16="http://schemas.microsoft.com/office/drawing/2014/main" id="{18C2BA0B-AD87-43E9-A24B-581C95D25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0411" y="825928"/>
            <a:ext cx="3345445" cy="2140942"/>
          </a:xfrm>
          <a:prstGeom prst="rect">
            <a:avLst/>
          </a:prstGeom>
          <a:noFill/>
          <a:ln w="22225" cap="rnd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56" name="Rectangle 16">
            <a:extLst>
              <a:ext uri="{FF2B5EF4-FFF2-40B4-BE49-F238E27FC236}">
                <a16:creationId xmlns:a16="http://schemas.microsoft.com/office/drawing/2014/main" id="{D5ED7172-C678-4233-B17E-03E96BD18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666" y="825928"/>
            <a:ext cx="3458974" cy="21427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pic>
        <p:nvPicPr>
          <p:cNvPr id="157" name="Picture 17">
            <a:extLst>
              <a:ext uri="{FF2B5EF4-FFF2-40B4-BE49-F238E27FC236}">
                <a16:creationId xmlns:a16="http://schemas.microsoft.com/office/drawing/2014/main" id="{CAA92872-FE9F-4113-9F25-4B86DA96822E}"/>
              </a:ext>
            </a:extLst>
          </p:cNvPr>
          <p:cNvPicPr>
            <a:picLocks noChangeAspect="1" noChangeArrowheads="1"/>
          </p:cNvPicPr>
          <p:nvPr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2990" y="825928"/>
            <a:ext cx="3455312" cy="2140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" name="Rectangle 18">
            <a:extLst>
              <a:ext uri="{FF2B5EF4-FFF2-40B4-BE49-F238E27FC236}">
                <a16:creationId xmlns:a16="http://schemas.microsoft.com/office/drawing/2014/main" id="{8F0F6E74-CF71-4964-A22E-3BC88CCE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666" y="825928"/>
            <a:ext cx="3458974" cy="214272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64" name="Rectangle 19">
            <a:extLst>
              <a:ext uri="{FF2B5EF4-FFF2-40B4-BE49-F238E27FC236}">
                <a16:creationId xmlns:a16="http://schemas.microsoft.com/office/drawing/2014/main" id="{E24DAC14-599F-46BB-87C4-1C1B58FBA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2990" y="825928"/>
            <a:ext cx="3455312" cy="2140942"/>
          </a:xfrm>
          <a:prstGeom prst="rect">
            <a:avLst/>
          </a:prstGeom>
          <a:noFill/>
          <a:ln w="22225" cap="rnd">
            <a:solidFill>
              <a:srgbClr val="FFC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65" name="Rectangle 20">
            <a:extLst>
              <a:ext uri="{FF2B5EF4-FFF2-40B4-BE49-F238E27FC236}">
                <a16:creationId xmlns:a16="http://schemas.microsoft.com/office/drawing/2014/main" id="{7849EEB1-BF0D-491C-87F4-B935F088E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75" y="1137629"/>
            <a:ext cx="2508625" cy="58421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66" name="Rectangle 21">
            <a:extLst>
              <a:ext uri="{FF2B5EF4-FFF2-40B4-BE49-F238E27FC236}">
                <a16:creationId xmlns:a16="http://schemas.microsoft.com/office/drawing/2014/main" id="{2A68DE30-84AC-45BF-9D1B-65793FD6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7675" y="1137629"/>
            <a:ext cx="2508625" cy="584217"/>
          </a:xfrm>
          <a:prstGeom prst="rect">
            <a:avLst/>
          </a:prstGeom>
          <a:noFill/>
          <a:ln w="3175" cap="rnd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67" name="Rectangle 22">
            <a:extLst>
              <a:ext uri="{FF2B5EF4-FFF2-40B4-BE49-F238E27FC236}">
                <a16:creationId xmlns:a16="http://schemas.microsoft.com/office/drawing/2014/main" id="{49BDD753-16A0-401B-A472-ADC3BF39F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71" y="1020073"/>
            <a:ext cx="2510457" cy="5842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FFFF"/>
                </a:solidFill>
                <a:latin typeface="Fira Sans" panose="020B0503050000020004"/>
              </a:rPr>
              <a:t>REQUIREMENTS</a:t>
            </a:r>
            <a:endParaRPr lang="en-US" altLang="en-US" sz="2400">
              <a:latin typeface="Fira Sans" panose="020B0503050000020004"/>
            </a:endParaRPr>
          </a:p>
        </p:txBody>
      </p:sp>
      <p:sp>
        <p:nvSpPr>
          <p:cNvPr id="168" name="Rectangle 23">
            <a:extLst>
              <a:ext uri="{FF2B5EF4-FFF2-40B4-BE49-F238E27FC236}">
                <a16:creationId xmlns:a16="http://schemas.microsoft.com/office/drawing/2014/main" id="{C1D71877-B280-450D-9B58-FC13960F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1471" y="1020073"/>
            <a:ext cx="2510457" cy="584217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69" name="Rectangle 25">
            <a:extLst>
              <a:ext uri="{FF2B5EF4-FFF2-40B4-BE49-F238E27FC236}">
                <a16:creationId xmlns:a16="http://schemas.microsoft.com/office/drawing/2014/main" id="{881A7388-D342-4213-A86E-88CD95D60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0475" y="2208100"/>
            <a:ext cx="1265483" cy="582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Define</a:t>
            </a:r>
            <a:r>
              <a:rPr lang="en-US" altLang="en-US" sz="14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</a:t>
            </a: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the</a:t>
            </a:r>
            <a:r>
              <a:rPr lang="en-US" altLang="en-US" sz="14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</a:t>
            </a: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System</a:t>
            </a:r>
          </a:p>
        </p:txBody>
      </p:sp>
      <p:sp>
        <p:nvSpPr>
          <p:cNvPr id="171" name="Rectangle 28">
            <a:extLst>
              <a:ext uri="{FF2B5EF4-FFF2-40B4-BE49-F238E27FC236}">
                <a16:creationId xmlns:a16="http://schemas.microsoft.com/office/drawing/2014/main" id="{D04107B1-0366-4627-A5BB-39D877581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010" y="2208100"/>
            <a:ext cx="1219522" cy="582435"/>
          </a:xfrm>
          <a:prstGeom prst="rect">
            <a:avLst/>
          </a:prstGeom>
          <a:solidFill>
            <a:srgbClr val="8D91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72" name="Rectangle 29">
            <a:extLst>
              <a:ext uri="{FF2B5EF4-FFF2-40B4-BE49-F238E27FC236}">
                <a16:creationId xmlns:a16="http://schemas.microsoft.com/office/drawing/2014/main" id="{E8662B13-346D-40A9-9957-213D259D58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1010" y="2208100"/>
            <a:ext cx="1219522" cy="582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rnd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Refine</a:t>
            </a:r>
            <a:r>
              <a:rPr lang="en-US" altLang="en-US" sz="14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</a:t>
            </a: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the</a:t>
            </a:r>
            <a:r>
              <a:rPr lang="en-US" altLang="en-US" sz="14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</a:t>
            </a:r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System</a:t>
            </a:r>
          </a:p>
        </p:txBody>
      </p:sp>
      <p:sp>
        <p:nvSpPr>
          <p:cNvPr id="173" name="Freeform 31">
            <a:extLst>
              <a:ext uri="{FF2B5EF4-FFF2-40B4-BE49-F238E27FC236}">
                <a16:creationId xmlns:a16="http://schemas.microsoft.com/office/drawing/2014/main" id="{06C88031-4FC8-4A6E-937A-4F3C1AEB0E21}"/>
              </a:ext>
            </a:extLst>
          </p:cNvPr>
          <p:cNvSpPr>
            <a:spLocks/>
          </p:cNvSpPr>
          <p:nvPr/>
        </p:nvSpPr>
        <p:spPr bwMode="auto">
          <a:xfrm>
            <a:off x="2130236" y="1518795"/>
            <a:ext cx="787379" cy="546813"/>
          </a:xfrm>
          <a:custGeom>
            <a:avLst/>
            <a:gdLst>
              <a:gd name="T0" fmla="*/ 2147483647 w 430"/>
              <a:gd name="T1" fmla="*/ 0 h 307"/>
              <a:gd name="T2" fmla="*/ 2147483647 w 430"/>
              <a:gd name="T3" fmla="*/ 2147483647 h 307"/>
              <a:gd name="T4" fmla="*/ 0 w 430"/>
              <a:gd name="T5" fmla="*/ 2147483647 h 307"/>
              <a:gd name="T6" fmla="*/ 0 w 430"/>
              <a:gd name="T7" fmla="*/ 214748364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430"/>
              <a:gd name="T13" fmla="*/ 0 h 307"/>
              <a:gd name="T14" fmla="*/ 430 w 430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0" h="307">
                <a:moveTo>
                  <a:pt x="430" y="0"/>
                </a:moveTo>
                <a:lnTo>
                  <a:pt x="430" y="213"/>
                </a:lnTo>
                <a:lnTo>
                  <a:pt x="0" y="213"/>
                </a:lnTo>
                <a:lnTo>
                  <a:pt x="0" y="307"/>
                </a:lnTo>
              </a:path>
            </a:pathLst>
          </a:custGeom>
          <a:noFill/>
          <a:ln w="3175" cap="rnd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74" name="Freeform 32">
            <a:extLst>
              <a:ext uri="{FF2B5EF4-FFF2-40B4-BE49-F238E27FC236}">
                <a16:creationId xmlns:a16="http://schemas.microsoft.com/office/drawing/2014/main" id="{010A7788-ABB5-4B99-853D-56117CF74641}"/>
              </a:ext>
            </a:extLst>
          </p:cNvPr>
          <p:cNvSpPr>
            <a:spLocks/>
          </p:cNvSpPr>
          <p:nvPr/>
        </p:nvSpPr>
        <p:spPr bwMode="auto">
          <a:xfrm>
            <a:off x="2097276" y="2131510"/>
            <a:ext cx="67752" cy="76590"/>
          </a:xfrm>
          <a:custGeom>
            <a:avLst/>
            <a:gdLst>
              <a:gd name="T0" fmla="*/ 2147483647 w 117"/>
              <a:gd name="T1" fmla="*/ 2147483647 h 117"/>
              <a:gd name="T2" fmla="*/ 0 w 117"/>
              <a:gd name="T3" fmla="*/ 0 h 117"/>
              <a:gd name="T4" fmla="*/ 2147483647 w 117"/>
              <a:gd name="T5" fmla="*/ 0 h 117"/>
              <a:gd name="T6" fmla="*/ 2147483647 w 117"/>
              <a:gd name="T7" fmla="*/ 2147483647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117"/>
              <a:gd name="T13" fmla="*/ 0 h 117"/>
              <a:gd name="T14" fmla="*/ 117 w 117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" h="117">
                <a:moveTo>
                  <a:pt x="59" y="117"/>
                </a:moveTo>
                <a:lnTo>
                  <a:pt x="0" y="0"/>
                </a:lnTo>
                <a:cubicBezTo>
                  <a:pt x="37" y="18"/>
                  <a:pt x="80" y="18"/>
                  <a:pt x="117" y="0"/>
                </a:cubicBezTo>
                <a:lnTo>
                  <a:pt x="59" y="117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75" name="Freeform 33">
            <a:extLst>
              <a:ext uri="{FF2B5EF4-FFF2-40B4-BE49-F238E27FC236}">
                <a16:creationId xmlns:a16="http://schemas.microsoft.com/office/drawing/2014/main" id="{8C23DEE9-192C-4195-9D5D-2B7A22ED0B4B}"/>
              </a:ext>
            </a:extLst>
          </p:cNvPr>
          <p:cNvSpPr>
            <a:spLocks/>
          </p:cNvSpPr>
          <p:nvPr/>
        </p:nvSpPr>
        <p:spPr bwMode="auto">
          <a:xfrm>
            <a:off x="2917615" y="1518795"/>
            <a:ext cx="833157" cy="546813"/>
          </a:xfrm>
          <a:custGeom>
            <a:avLst/>
            <a:gdLst>
              <a:gd name="T0" fmla="*/ 0 w 455"/>
              <a:gd name="T1" fmla="*/ 0 h 307"/>
              <a:gd name="T2" fmla="*/ 0 w 455"/>
              <a:gd name="T3" fmla="*/ 2147483647 h 307"/>
              <a:gd name="T4" fmla="*/ 2147483647 w 455"/>
              <a:gd name="T5" fmla="*/ 2147483647 h 307"/>
              <a:gd name="T6" fmla="*/ 2147483647 w 455"/>
              <a:gd name="T7" fmla="*/ 214748364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455"/>
              <a:gd name="T13" fmla="*/ 0 h 307"/>
              <a:gd name="T14" fmla="*/ 455 w 455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55" h="307">
                <a:moveTo>
                  <a:pt x="0" y="0"/>
                </a:moveTo>
                <a:lnTo>
                  <a:pt x="0" y="213"/>
                </a:lnTo>
                <a:lnTo>
                  <a:pt x="455" y="213"/>
                </a:lnTo>
                <a:lnTo>
                  <a:pt x="455" y="307"/>
                </a:lnTo>
              </a:path>
            </a:pathLst>
          </a:custGeom>
          <a:noFill/>
          <a:ln w="3175" cap="rnd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76" name="Freeform 34">
            <a:extLst>
              <a:ext uri="{FF2B5EF4-FFF2-40B4-BE49-F238E27FC236}">
                <a16:creationId xmlns:a16="http://schemas.microsoft.com/office/drawing/2014/main" id="{6455696B-C1B6-43F7-B42A-1156D557B633}"/>
              </a:ext>
            </a:extLst>
          </p:cNvPr>
          <p:cNvSpPr>
            <a:spLocks/>
          </p:cNvSpPr>
          <p:nvPr/>
        </p:nvSpPr>
        <p:spPr bwMode="auto">
          <a:xfrm>
            <a:off x="3717812" y="2131510"/>
            <a:ext cx="67751" cy="76590"/>
          </a:xfrm>
          <a:custGeom>
            <a:avLst/>
            <a:gdLst>
              <a:gd name="T0" fmla="*/ 2147483647 w 117"/>
              <a:gd name="T1" fmla="*/ 2147483647 h 117"/>
              <a:gd name="T2" fmla="*/ 0 w 117"/>
              <a:gd name="T3" fmla="*/ 0 h 117"/>
              <a:gd name="T4" fmla="*/ 2147483647 w 117"/>
              <a:gd name="T5" fmla="*/ 0 h 117"/>
              <a:gd name="T6" fmla="*/ 2147483647 w 117"/>
              <a:gd name="T7" fmla="*/ 2147483647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117"/>
              <a:gd name="T13" fmla="*/ 0 h 117"/>
              <a:gd name="T14" fmla="*/ 117 w 117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7" h="117">
                <a:moveTo>
                  <a:pt x="58" y="117"/>
                </a:moveTo>
                <a:lnTo>
                  <a:pt x="0" y="0"/>
                </a:lnTo>
                <a:cubicBezTo>
                  <a:pt x="37" y="18"/>
                  <a:pt x="80" y="18"/>
                  <a:pt x="117" y="0"/>
                </a:cubicBezTo>
                <a:lnTo>
                  <a:pt x="58" y="117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77" name="Rectangle 35">
            <a:extLst>
              <a:ext uri="{FF2B5EF4-FFF2-40B4-BE49-F238E27FC236}">
                <a16:creationId xmlns:a16="http://schemas.microsoft.com/office/drawing/2014/main" id="{B96B9E5D-6CA0-4877-8F23-C4925D07C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252" y="1137629"/>
            <a:ext cx="2508625" cy="58421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78" name="Rectangle 36">
            <a:extLst>
              <a:ext uri="{FF2B5EF4-FFF2-40B4-BE49-F238E27FC236}">
                <a16:creationId xmlns:a16="http://schemas.microsoft.com/office/drawing/2014/main" id="{6BC4A77A-0E26-408B-B605-D1D15171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252" y="1137629"/>
            <a:ext cx="2508625" cy="584217"/>
          </a:xfrm>
          <a:prstGeom prst="rect">
            <a:avLst/>
          </a:prstGeom>
          <a:noFill/>
          <a:ln w="3175" cap="rnd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79" name="Rectangle 37">
            <a:extLst>
              <a:ext uri="{FF2B5EF4-FFF2-40B4-BE49-F238E27FC236}">
                <a16:creationId xmlns:a16="http://schemas.microsoft.com/office/drawing/2014/main" id="{C342817F-5DBB-44ED-AC06-CFA599771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878" y="1020073"/>
            <a:ext cx="2508625" cy="58421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  <a:latin typeface="Fira Sans" panose="020B0503050000020004"/>
              </a:rPr>
              <a:t>ANALYSIS</a:t>
            </a:r>
            <a:endParaRPr lang="en-US" altLang="en-US" dirty="0">
              <a:latin typeface="Fira Sans" panose="020B0503050000020004"/>
            </a:endParaRPr>
          </a:p>
        </p:txBody>
      </p:sp>
      <p:sp>
        <p:nvSpPr>
          <p:cNvPr id="180" name="Rectangle 38">
            <a:extLst>
              <a:ext uri="{FF2B5EF4-FFF2-40B4-BE49-F238E27FC236}">
                <a16:creationId xmlns:a16="http://schemas.microsoft.com/office/drawing/2014/main" id="{D58DFB56-6CA0-48CC-A95B-353C93D5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878" y="1020073"/>
            <a:ext cx="2508625" cy="584217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81" name="Rectangle 41">
            <a:extLst>
              <a:ext uri="{FF2B5EF4-FFF2-40B4-BE49-F238E27FC236}">
                <a16:creationId xmlns:a16="http://schemas.microsoft.com/office/drawing/2014/main" id="{8CC41A6F-D49D-444A-8960-A2A84D4404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077" y="2220440"/>
            <a:ext cx="1219522" cy="582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rnd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Define the architecture</a:t>
            </a:r>
          </a:p>
        </p:txBody>
      </p:sp>
      <p:sp>
        <p:nvSpPr>
          <p:cNvPr id="182" name="Rectangle 44">
            <a:extLst>
              <a:ext uri="{FF2B5EF4-FFF2-40B4-BE49-F238E27FC236}">
                <a16:creationId xmlns:a16="http://schemas.microsoft.com/office/drawing/2014/main" id="{93FE7219-C843-479D-91F5-3574CC5728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106" y="2208100"/>
            <a:ext cx="1219522" cy="5824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Analyze Behavior</a:t>
            </a:r>
            <a:endParaRPr lang="en-US" altLang="en-US" sz="4400" dirty="0">
              <a:solidFill>
                <a:schemeClr val="accent6">
                  <a:lumMod val="50000"/>
                </a:schemeClr>
              </a:solidFill>
              <a:latin typeface="Fira Sans" panose="020B0503050000020004"/>
            </a:endParaRPr>
          </a:p>
        </p:txBody>
      </p:sp>
      <p:sp>
        <p:nvSpPr>
          <p:cNvPr id="183" name="Freeform 47">
            <a:extLst>
              <a:ext uri="{FF2B5EF4-FFF2-40B4-BE49-F238E27FC236}">
                <a16:creationId xmlns:a16="http://schemas.microsoft.com/office/drawing/2014/main" id="{ED5711AA-925E-4D28-B69D-59FFA33FFD2E}"/>
              </a:ext>
            </a:extLst>
          </p:cNvPr>
          <p:cNvSpPr>
            <a:spLocks/>
          </p:cNvSpPr>
          <p:nvPr/>
        </p:nvSpPr>
        <p:spPr bwMode="auto">
          <a:xfrm>
            <a:off x="7532021" y="1518795"/>
            <a:ext cx="822171" cy="546813"/>
          </a:xfrm>
          <a:custGeom>
            <a:avLst/>
            <a:gdLst>
              <a:gd name="T0" fmla="*/ 2147483647 w 449"/>
              <a:gd name="T1" fmla="*/ 0 h 307"/>
              <a:gd name="T2" fmla="*/ 2147483647 w 449"/>
              <a:gd name="T3" fmla="*/ 2147483647 h 307"/>
              <a:gd name="T4" fmla="*/ 0 w 449"/>
              <a:gd name="T5" fmla="*/ 2147483647 h 307"/>
              <a:gd name="T6" fmla="*/ 0 w 449"/>
              <a:gd name="T7" fmla="*/ 214748364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449"/>
              <a:gd name="T13" fmla="*/ 0 h 307"/>
              <a:gd name="T14" fmla="*/ 449 w 44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" h="307">
                <a:moveTo>
                  <a:pt x="449" y="0"/>
                </a:moveTo>
                <a:lnTo>
                  <a:pt x="449" y="213"/>
                </a:lnTo>
                <a:lnTo>
                  <a:pt x="0" y="213"/>
                </a:lnTo>
                <a:lnTo>
                  <a:pt x="0" y="307"/>
                </a:lnTo>
              </a:path>
            </a:pathLst>
          </a:custGeom>
          <a:noFill/>
          <a:ln w="3175" cap="rnd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84" name="Freeform 48">
            <a:extLst>
              <a:ext uri="{FF2B5EF4-FFF2-40B4-BE49-F238E27FC236}">
                <a16:creationId xmlns:a16="http://schemas.microsoft.com/office/drawing/2014/main" id="{DA6C3192-ED86-45C8-B629-83D7EDA96CC9}"/>
              </a:ext>
            </a:extLst>
          </p:cNvPr>
          <p:cNvSpPr>
            <a:spLocks/>
          </p:cNvSpPr>
          <p:nvPr/>
        </p:nvSpPr>
        <p:spPr bwMode="auto">
          <a:xfrm>
            <a:off x="7499061" y="2131510"/>
            <a:ext cx="67752" cy="76590"/>
          </a:xfrm>
          <a:custGeom>
            <a:avLst/>
            <a:gdLst>
              <a:gd name="T0" fmla="*/ 2147483647 w 118"/>
              <a:gd name="T1" fmla="*/ 2147483647 h 117"/>
              <a:gd name="T2" fmla="*/ 0 w 118"/>
              <a:gd name="T3" fmla="*/ 0 h 117"/>
              <a:gd name="T4" fmla="*/ 2147483647 w 118"/>
              <a:gd name="T5" fmla="*/ 0 h 117"/>
              <a:gd name="T6" fmla="*/ 2147483647 w 118"/>
              <a:gd name="T7" fmla="*/ 2147483647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118"/>
              <a:gd name="T13" fmla="*/ 0 h 117"/>
              <a:gd name="T14" fmla="*/ 118 w 118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" h="117">
                <a:moveTo>
                  <a:pt x="59" y="117"/>
                </a:moveTo>
                <a:lnTo>
                  <a:pt x="0" y="0"/>
                </a:lnTo>
                <a:cubicBezTo>
                  <a:pt x="37" y="18"/>
                  <a:pt x="81" y="18"/>
                  <a:pt x="118" y="0"/>
                </a:cubicBezTo>
                <a:lnTo>
                  <a:pt x="59" y="117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85" name="Freeform 49">
            <a:extLst>
              <a:ext uri="{FF2B5EF4-FFF2-40B4-BE49-F238E27FC236}">
                <a16:creationId xmlns:a16="http://schemas.microsoft.com/office/drawing/2014/main" id="{B085195C-B1EE-405B-9049-BE5CB8BBBEF2}"/>
              </a:ext>
            </a:extLst>
          </p:cNvPr>
          <p:cNvSpPr>
            <a:spLocks/>
          </p:cNvSpPr>
          <p:nvPr/>
        </p:nvSpPr>
        <p:spPr bwMode="auto">
          <a:xfrm>
            <a:off x="8354191" y="1518795"/>
            <a:ext cx="816677" cy="546813"/>
          </a:xfrm>
          <a:custGeom>
            <a:avLst/>
            <a:gdLst>
              <a:gd name="T0" fmla="*/ 0 w 446"/>
              <a:gd name="T1" fmla="*/ 0 h 307"/>
              <a:gd name="T2" fmla="*/ 0 w 446"/>
              <a:gd name="T3" fmla="*/ 2147483647 h 307"/>
              <a:gd name="T4" fmla="*/ 2147483647 w 446"/>
              <a:gd name="T5" fmla="*/ 2147483647 h 307"/>
              <a:gd name="T6" fmla="*/ 2147483647 w 446"/>
              <a:gd name="T7" fmla="*/ 214748364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446"/>
              <a:gd name="T13" fmla="*/ 0 h 307"/>
              <a:gd name="T14" fmla="*/ 446 w 446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6" h="307">
                <a:moveTo>
                  <a:pt x="0" y="0"/>
                </a:moveTo>
                <a:lnTo>
                  <a:pt x="0" y="213"/>
                </a:lnTo>
                <a:lnTo>
                  <a:pt x="446" y="213"/>
                </a:lnTo>
                <a:lnTo>
                  <a:pt x="446" y="307"/>
                </a:lnTo>
              </a:path>
            </a:pathLst>
          </a:custGeom>
          <a:noFill/>
          <a:ln w="3175" cap="rnd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86" name="Freeform 50">
            <a:extLst>
              <a:ext uri="{FF2B5EF4-FFF2-40B4-BE49-F238E27FC236}">
                <a16:creationId xmlns:a16="http://schemas.microsoft.com/office/drawing/2014/main" id="{4736BEAF-E03D-4D82-B934-34F1A43CC782}"/>
              </a:ext>
            </a:extLst>
          </p:cNvPr>
          <p:cNvSpPr>
            <a:spLocks/>
          </p:cNvSpPr>
          <p:nvPr/>
        </p:nvSpPr>
        <p:spPr bwMode="auto">
          <a:xfrm>
            <a:off x="9136076" y="2131510"/>
            <a:ext cx="67752" cy="76590"/>
          </a:xfrm>
          <a:custGeom>
            <a:avLst/>
            <a:gdLst>
              <a:gd name="T0" fmla="*/ 2147483647 w 118"/>
              <a:gd name="T1" fmla="*/ 2147483647 h 117"/>
              <a:gd name="T2" fmla="*/ 0 w 118"/>
              <a:gd name="T3" fmla="*/ 0 h 117"/>
              <a:gd name="T4" fmla="*/ 2147483647 w 118"/>
              <a:gd name="T5" fmla="*/ 0 h 117"/>
              <a:gd name="T6" fmla="*/ 2147483647 w 118"/>
              <a:gd name="T7" fmla="*/ 0 h 117"/>
              <a:gd name="T8" fmla="*/ 2147483647 w 118"/>
              <a:gd name="T9" fmla="*/ 2147483647 h 1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"/>
              <a:gd name="T16" fmla="*/ 0 h 117"/>
              <a:gd name="T17" fmla="*/ 118 w 118"/>
              <a:gd name="T18" fmla="*/ 117 h 1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" h="117">
                <a:moveTo>
                  <a:pt x="59" y="117"/>
                </a:moveTo>
                <a:lnTo>
                  <a:pt x="0" y="0"/>
                </a:lnTo>
                <a:cubicBezTo>
                  <a:pt x="37" y="18"/>
                  <a:pt x="81" y="18"/>
                  <a:pt x="118" y="0"/>
                </a:cubicBezTo>
                <a:lnTo>
                  <a:pt x="59" y="117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87" name="Rectangle 51">
            <a:extLst>
              <a:ext uri="{FF2B5EF4-FFF2-40B4-BE49-F238E27FC236}">
                <a16:creationId xmlns:a16="http://schemas.microsoft.com/office/drawing/2014/main" id="{B6840678-94A5-4230-B453-36CE98859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252" y="4192301"/>
            <a:ext cx="2508625" cy="58421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88" name="Rectangle 52">
            <a:extLst>
              <a:ext uri="{FF2B5EF4-FFF2-40B4-BE49-F238E27FC236}">
                <a16:creationId xmlns:a16="http://schemas.microsoft.com/office/drawing/2014/main" id="{B39D1313-DE24-4574-A0CD-C2081F6D7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4252" y="4192301"/>
            <a:ext cx="2508625" cy="584217"/>
          </a:xfrm>
          <a:prstGeom prst="rect">
            <a:avLst/>
          </a:prstGeom>
          <a:noFill/>
          <a:ln w="3175" cap="rnd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89" name="Rectangle 53">
            <a:extLst>
              <a:ext uri="{FF2B5EF4-FFF2-40B4-BE49-F238E27FC236}">
                <a16:creationId xmlns:a16="http://schemas.microsoft.com/office/drawing/2014/main" id="{D1485535-511B-4E8D-BAA2-52407F53A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878" y="4076526"/>
            <a:ext cx="2508625" cy="58243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3000" b="1">
                <a:solidFill>
                  <a:srgbClr val="FFFFFF"/>
                </a:solidFill>
                <a:latin typeface="Fira Sans" panose="020B0503050000020004"/>
              </a:rPr>
              <a:t>DESIGN</a:t>
            </a:r>
            <a:endParaRPr lang="en-US" altLang="en-US" sz="3000">
              <a:latin typeface="Fira Sans" panose="020B0503050000020004"/>
            </a:endParaRPr>
          </a:p>
        </p:txBody>
      </p:sp>
      <p:sp>
        <p:nvSpPr>
          <p:cNvPr id="190" name="Rectangle 54">
            <a:extLst>
              <a:ext uri="{FF2B5EF4-FFF2-40B4-BE49-F238E27FC236}">
                <a16:creationId xmlns:a16="http://schemas.microsoft.com/office/drawing/2014/main" id="{0B2DE5A0-C7A5-4D3A-BBF7-73997DC22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878" y="4076526"/>
            <a:ext cx="2508625" cy="582436"/>
          </a:xfrm>
          <a:prstGeom prst="rect">
            <a:avLst/>
          </a:prstGeom>
          <a:noFill/>
          <a:ln w="31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91" name="Rectangle 56">
            <a:extLst>
              <a:ext uri="{FF2B5EF4-FFF2-40B4-BE49-F238E27FC236}">
                <a16:creationId xmlns:a16="http://schemas.microsoft.com/office/drawing/2014/main" id="{7477E1F6-A103-4C06-96ED-F14659D6B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260" y="5262771"/>
            <a:ext cx="1219522" cy="58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Refine the architecture</a:t>
            </a:r>
          </a:p>
        </p:txBody>
      </p:sp>
      <p:sp>
        <p:nvSpPr>
          <p:cNvPr id="192" name="Rectangle 60">
            <a:extLst>
              <a:ext uri="{FF2B5EF4-FFF2-40B4-BE49-F238E27FC236}">
                <a16:creationId xmlns:a16="http://schemas.microsoft.com/office/drawing/2014/main" id="{DBFCDA50-F8D4-4EE1-9AE6-B6BB854713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067" y="5262771"/>
            <a:ext cx="1448075" cy="58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12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Design the </a:t>
            </a:r>
            <a:r>
              <a:rPr lang="en-US" altLang="en-US" sz="12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System</a:t>
            </a:r>
            <a:r>
              <a:rPr lang="en-US" altLang="en-US" sz="12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(Components DB, etc..)</a:t>
            </a:r>
            <a:endParaRPr lang="en-US" altLang="en-US" sz="1200" dirty="0">
              <a:solidFill>
                <a:schemeClr val="accent6">
                  <a:lumMod val="50000"/>
                </a:schemeClr>
              </a:solidFill>
              <a:latin typeface="Fira Sans" panose="020B0503050000020004"/>
            </a:endParaRPr>
          </a:p>
          <a:p>
            <a:pPr algn="ctr" eaLnBrk="1" hangingPunct="1"/>
            <a:endParaRPr lang="en-US" altLang="en-US" sz="1200" dirty="0">
              <a:solidFill>
                <a:schemeClr val="accent6">
                  <a:lumMod val="50000"/>
                </a:schemeClr>
              </a:solidFill>
              <a:latin typeface="Fira Sans" panose="020B0503050000020004"/>
            </a:endParaRPr>
          </a:p>
        </p:txBody>
      </p:sp>
      <p:sp>
        <p:nvSpPr>
          <p:cNvPr id="193" name="Rectangle 63">
            <a:extLst>
              <a:ext uri="{FF2B5EF4-FFF2-40B4-BE49-F238E27FC236}">
                <a16:creationId xmlns:a16="http://schemas.microsoft.com/office/drawing/2014/main" id="{87A5672D-F886-4C72-A933-9ADBF64F8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4911" y="5439105"/>
            <a:ext cx="35132" cy="13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FFFFFF"/>
                </a:solidFill>
                <a:latin typeface="Fira Sans" panose="020B0503050000020004"/>
              </a:rPr>
              <a:t>(</a:t>
            </a:r>
            <a:endParaRPr lang="en-US" altLang="en-US" sz="2400">
              <a:latin typeface="Fira Sans" panose="020B0503050000020004"/>
            </a:endParaRPr>
          </a:p>
        </p:txBody>
      </p:sp>
      <p:sp>
        <p:nvSpPr>
          <p:cNvPr id="194" name="Freeform 70">
            <a:extLst>
              <a:ext uri="{FF2B5EF4-FFF2-40B4-BE49-F238E27FC236}">
                <a16:creationId xmlns:a16="http://schemas.microsoft.com/office/drawing/2014/main" id="{A7C94BAC-D517-4C8C-9FA5-845BFF8D7859}"/>
              </a:ext>
            </a:extLst>
          </p:cNvPr>
          <p:cNvSpPr>
            <a:spLocks/>
          </p:cNvSpPr>
          <p:nvPr/>
        </p:nvSpPr>
        <p:spPr bwMode="auto">
          <a:xfrm>
            <a:off x="7532021" y="4573467"/>
            <a:ext cx="822171" cy="546812"/>
          </a:xfrm>
          <a:custGeom>
            <a:avLst/>
            <a:gdLst>
              <a:gd name="T0" fmla="*/ 2147483647 w 449"/>
              <a:gd name="T1" fmla="*/ 0 h 307"/>
              <a:gd name="T2" fmla="*/ 2147483647 w 449"/>
              <a:gd name="T3" fmla="*/ 2147483647 h 307"/>
              <a:gd name="T4" fmla="*/ 0 w 449"/>
              <a:gd name="T5" fmla="*/ 2147483647 h 307"/>
              <a:gd name="T6" fmla="*/ 0 w 449"/>
              <a:gd name="T7" fmla="*/ 214748364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449"/>
              <a:gd name="T13" fmla="*/ 0 h 307"/>
              <a:gd name="T14" fmla="*/ 449 w 449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9" h="307">
                <a:moveTo>
                  <a:pt x="449" y="0"/>
                </a:moveTo>
                <a:lnTo>
                  <a:pt x="449" y="214"/>
                </a:lnTo>
                <a:lnTo>
                  <a:pt x="0" y="214"/>
                </a:lnTo>
                <a:lnTo>
                  <a:pt x="0" y="307"/>
                </a:lnTo>
              </a:path>
            </a:pathLst>
          </a:custGeom>
          <a:noFill/>
          <a:ln w="3175" cap="rnd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95" name="Freeform 71">
            <a:extLst>
              <a:ext uri="{FF2B5EF4-FFF2-40B4-BE49-F238E27FC236}">
                <a16:creationId xmlns:a16="http://schemas.microsoft.com/office/drawing/2014/main" id="{3C12DE5E-A074-40D0-9F94-A39C085DA864}"/>
              </a:ext>
            </a:extLst>
          </p:cNvPr>
          <p:cNvSpPr>
            <a:spLocks/>
          </p:cNvSpPr>
          <p:nvPr/>
        </p:nvSpPr>
        <p:spPr bwMode="auto">
          <a:xfrm>
            <a:off x="7499061" y="5187963"/>
            <a:ext cx="67752" cy="74808"/>
          </a:xfrm>
          <a:custGeom>
            <a:avLst/>
            <a:gdLst>
              <a:gd name="T0" fmla="*/ 2147483647 w 118"/>
              <a:gd name="T1" fmla="*/ 2147483647 h 117"/>
              <a:gd name="T2" fmla="*/ 0 w 118"/>
              <a:gd name="T3" fmla="*/ 0 h 117"/>
              <a:gd name="T4" fmla="*/ 2147483647 w 118"/>
              <a:gd name="T5" fmla="*/ 0 h 117"/>
              <a:gd name="T6" fmla="*/ 2147483647 w 118"/>
              <a:gd name="T7" fmla="*/ 2147483647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118"/>
              <a:gd name="T13" fmla="*/ 0 h 117"/>
              <a:gd name="T14" fmla="*/ 118 w 118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" h="117">
                <a:moveTo>
                  <a:pt x="59" y="117"/>
                </a:moveTo>
                <a:lnTo>
                  <a:pt x="0" y="0"/>
                </a:lnTo>
                <a:cubicBezTo>
                  <a:pt x="37" y="18"/>
                  <a:pt x="81" y="18"/>
                  <a:pt x="118" y="0"/>
                </a:cubicBezTo>
                <a:lnTo>
                  <a:pt x="59" y="117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96" name="Freeform 72">
            <a:extLst>
              <a:ext uri="{FF2B5EF4-FFF2-40B4-BE49-F238E27FC236}">
                <a16:creationId xmlns:a16="http://schemas.microsoft.com/office/drawing/2014/main" id="{E23B4714-E90B-47F2-8B7C-73611D7E8BF7}"/>
              </a:ext>
            </a:extLst>
          </p:cNvPr>
          <p:cNvSpPr>
            <a:spLocks/>
          </p:cNvSpPr>
          <p:nvPr/>
        </p:nvSpPr>
        <p:spPr bwMode="auto">
          <a:xfrm>
            <a:off x="8354191" y="4573467"/>
            <a:ext cx="816677" cy="546812"/>
          </a:xfrm>
          <a:custGeom>
            <a:avLst/>
            <a:gdLst>
              <a:gd name="T0" fmla="*/ 0 w 446"/>
              <a:gd name="T1" fmla="*/ 0 h 307"/>
              <a:gd name="T2" fmla="*/ 0 w 446"/>
              <a:gd name="T3" fmla="*/ 2147483647 h 307"/>
              <a:gd name="T4" fmla="*/ 2147483647 w 446"/>
              <a:gd name="T5" fmla="*/ 2147483647 h 307"/>
              <a:gd name="T6" fmla="*/ 2147483647 w 446"/>
              <a:gd name="T7" fmla="*/ 214748364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446"/>
              <a:gd name="T13" fmla="*/ 0 h 307"/>
              <a:gd name="T14" fmla="*/ 446 w 446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6" h="307">
                <a:moveTo>
                  <a:pt x="0" y="0"/>
                </a:moveTo>
                <a:lnTo>
                  <a:pt x="0" y="214"/>
                </a:lnTo>
                <a:lnTo>
                  <a:pt x="446" y="214"/>
                </a:lnTo>
                <a:lnTo>
                  <a:pt x="446" y="307"/>
                </a:lnTo>
              </a:path>
            </a:pathLst>
          </a:custGeom>
          <a:noFill/>
          <a:ln w="3175" cap="rnd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97" name="Freeform 73">
            <a:extLst>
              <a:ext uri="{FF2B5EF4-FFF2-40B4-BE49-F238E27FC236}">
                <a16:creationId xmlns:a16="http://schemas.microsoft.com/office/drawing/2014/main" id="{499D3B5A-E44E-44A7-A210-DA5849D397F0}"/>
              </a:ext>
            </a:extLst>
          </p:cNvPr>
          <p:cNvSpPr>
            <a:spLocks/>
          </p:cNvSpPr>
          <p:nvPr/>
        </p:nvSpPr>
        <p:spPr bwMode="auto">
          <a:xfrm>
            <a:off x="9136076" y="5187963"/>
            <a:ext cx="67752" cy="74808"/>
          </a:xfrm>
          <a:custGeom>
            <a:avLst/>
            <a:gdLst>
              <a:gd name="T0" fmla="*/ 2147483647 w 118"/>
              <a:gd name="T1" fmla="*/ 2147483647 h 117"/>
              <a:gd name="T2" fmla="*/ 0 w 118"/>
              <a:gd name="T3" fmla="*/ 0 h 117"/>
              <a:gd name="T4" fmla="*/ 2147483647 w 118"/>
              <a:gd name="T5" fmla="*/ 0 h 117"/>
              <a:gd name="T6" fmla="*/ 2147483647 w 118"/>
              <a:gd name="T7" fmla="*/ 0 h 117"/>
              <a:gd name="T8" fmla="*/ 2147483647 w 118"/>
              <a:gd name="T9" fmla="*/ 2147483647 h 1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"/>
              <a:gd name="T16" fmla="*/ 0 h 117"/>
              <a:gd name="T17" fmla="*/ 118 w 118"/>
              <a:gd name="T18" fmla="*/ 117 h 1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" h="117">
                <a:moveTo>
                  <a:pt x="59" y="117"/>
                </a:moveTo>
                <a:lnTo>
                  <a:pt x="0" y="0"/>
                </a:lnTo>
                <a:cubicBezTo>
                  <a:pt x="37" y="18"/>
                  <a:pt x="81" y="18"/>
                  <a:pt x="118" y="0"/>
                </a:cubicBezTo>
                <a:lnTo>
                  <a:pt x="59" y="117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198" name="Rectangle 74">
            <a:extLst>
              <a:ext uri="{FF2B5EF4-FFF2-40B4-BE49-F238E27FC236}">
                <a16:creationId xmlns:a16="http://schemas.microsoft.com/office/drawing/2014/main" id="{848C5B16-C9D7-4FB1-95BB-5DE80912F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083" y="4192301"/>
            <a:ext cx="2548241" cy="584217"/>
          </a:xfrm>
          <a:prstGeom prst="rect">
            <a:avLst/>
          </a:prstGeom>
          <a:solidFill>
            <a:srgbClr val="4D4D4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199" name="Rectangle 75">
            <a:extLst>
              <a:ext uri="{FF2B5EF4-FFF2-40B4-BE49-F238E27FC236}">
                <a16:creationId xmlns:a16="http://schemas.microsoft.com/office/drawing/2014/main" id="{20720620-2562-4426-B3C5-2EBC791B5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947" y="4192301"/>
            <a:ext cx="2510457" cy="584217"/>
          </a:xfrm>
          <a:prstGeom prst="rect">
            <a:avLst/>
          </a:prstGeom>
          <a:noFill/>
          <a:ln w="3175" cap="rnd">
            <a:solidFill>
              <a:srgbClr val="4D4D4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200" name="Rectangle 76">
            <a:extLst>
              <a:ext uri="{FF2B5EF4-FFF2-40B4-BE49-F238E27FC236}">
                <a16:creationId xmlns:a16="http://schemas.microsoft.com/office/drawing/2014/main" id="{461AAD8B-3B8A-4EC7-9388-049E1717F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74" y="4076526"/>
            <a:ext cx="2508625" cy="582436"/>
          </a:xfrm>
          <a:prstGeom prst="rect">
            <a:avLst/>
          </a:prstGeom>
          <a:solidFill>
            <a:srgbClr val="125C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201" name="Rectangle 77">
            <a:extLst>
              <a:ext uri="{FF2B5EF4-FFF2-40B4-BE49-F238E27FC236}">
                <a16:creationId xmlns:a16="http://schemas.microsoft.com/office/drawing/2014/main" id="{C037717F-BF75-434D-AD81-2F4F67A0C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74" y="4076526"/>
            <a:ext cx="2614830" cy="582436"/>
          </a:xfrm>
          <a:prstGeom prst="rect">
            <a:avLst/>
          </a:prstGeom>
          <a:solidFill>
            <a:schemeClr val="accent1"/>
          </a:solidFill>
          <a:ln w="3175" cap="rnd">
            <a:solidFill>
              <a:schemeClr val="accent1">
                <a:lumMod val="20000"/>
                <a:lumOff val="80000"/>
              </a:schemeClr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2400" b="1">
                <a:solidFill>
                  <a:srgbClr val="FFFFFF"/>
                </a:solidFill>
                <a:latin typeface="Fira Sans" panose="020B0503050000020004"/>
              </a:rPr>
              <a:t>IMPLEMENTATION</a:t>
            </a:r>
            <a:endParaRPr lang="en-US" altLang="en-US" sz="2400">
              <a:latin typeface="Fira Sans" panose="020B0503050000020004"/>
            </a:endParaRPr>
          </a:p>
        </p:txBody>
      </p:sp>
      <p:sp>
        <p:nvSpPr>
          <p:cNvPr id="202" name="Rectangle 79">
            <a:extLst>
              <a:ext uri="{FF2B5EF4-FFF2-40B4-BE49-F238E27FC236}">
                <a16:creationId xmlns:a16="http://schemas.microsoft.com/office/drawing/2014/main" id="{A3CCDEBC-AA46-41D4-AB11-25FC12D7F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6955" y="5262771"/>
            <a:ext cx="1334421" cy="58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Implement the component</a:t>
            </a:r>
            <a:endParaRPr lang="en-US" altLang="en-US" sz="4400" dirty="0">
              <a:solidFill>
                <a:schemeClr val="accent6">
                  <a:lumMod val="50000"/>
                </a:schemeClr>
              </a:solidFill>
              <a:latin typeface="Fira Sans" panose="020B0503050000020004"/>
            </a:endParaRPr>
          </a:p>
        </p:txBody>
      </p:sp>
      <p:sp>
        <p:nvSpPr>
          <p:cNvPr id="203" name="Rectangle 83">
            <a:extLst>
              <a:ext uri="{FF2B5EF4-FFF2-40B4-BE49-F238E27FC236}">
                <a16:creationId xmlns:a16="http://schemas.microsoft.com/office/drawing/2014/main" id="{CD5D7C7B-A3AA-4B7B-AD8E-9F10FF798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802" y="5262771"/>
            <a:ext cx="1219522" cy="584217"/>
          </a:xfrm>
          <a:prstGeom prst="rect">
            <a:avLst/>
          </a:prstGeom>
          <a:solidFill>
            <a:srgbClr val="8D91B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204" name="Rectangle 84">
            <a:extLst>
              <a:ext uri="{FF2B5EF4-FFF2-40B4-BE49-F238E27FC236}">
                <a16:creationId xmlns:a16="http://schemas.microsoft.com/office/drawing/2014/main" id="{E4BF867A-2841-4155-8E5D-F942D34B7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802" y="5262771"/>
            <a:ext cx="1219522" cy="5842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" cap="rnd">
            <a:solidFill>
              <a:srgbClr val="80808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 eaLnBrk="1" hangingPunct="1"/>
            <a:r>
              <a:rPr lang="en-US" altLang="en-US" sz="14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Integrate the system</a:t>
            </a:r>
          </a:p>
        </p:txBody>
      </p:sp>
      <p:sp>
        <p:nvSpPr>
          <p:cNvPr id="205" name="Freeform 87">
            <a:extLst>
              <a:ext uri="{FF2B5EF4-FFF2-40B4-BE49-F238E27FC236}">
                <a16:creationId xmlns:a16="http://schemas.microsoft.com/office/drawing/2014/main" id="{DB8ADAF4-79CE-4AF5-8277-8D56C5C8E164}"/>
              </a:ext>
            </a:extLst>
          </p:cNvPr>
          <p:cNvSpPr>
            <a:spLocks/>
          </p:cNvSpPr>
          <p:nvPr/>
        </p:nvSpPr>
        <p:spPr bwMode="auto">
          <a:xfrm>
            <a:off x="2148547" y="4616214"/>
            <a:ext cx="820339" cy="546812"/>
          </a:xfrm>
          <a:custGeom>
            <a:avLst/>
            <a:gdLst>
              <a:gd name="T0" fmla="*/ 2147483647 w 448"/>
              <a:gd name="T1" fmla="*/ 0 h 307"/>
              <a:gd name="T2" fmla="*/ 2147483647 w 448"/>
              <a:gd name="T3" fmla="*/ 2147483647 h 307"/>
              <a:gd name="T4" fmla="*/ 0 w 448"/>
              <a:gd name="T5" fmla="*/ 2147483647 h 307"/>
              <a:gd name="T6" fmla="*/ 0 w 448"/>
              <a:gd name="T7" fmla="*/ 214748364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448"/>
              <a:gd name="T13" fmla="*/ 0 h 307"/>
              <a:gd name="T14" fmla="*/ 448 w 448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8" h="307">
                <a:moveTo>
                  <a:pt x="448" y="0"/>
                </a:moveTo>
                <a:lnTo>
                  <a:pt x="448" y="198"/>
                </a:lnTo>
                <a:lnTo>
                  <a:pt x="0" y="198"/>
                </a:lnTo>
                <a:lnTo>
                  <a:pt x="0" y="307"/>
                </a:lnTo>
              </a:path>
            </a:pathLst>
          </a:custGeom>
          <a:noFill/>
          <a:ln w="3175" cap="rnd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06" name="Freeform 88">
            <a:extLst>
              <a:ext uri="{FF2B5EF4-FFF2-40B4-BE49-F238E27FC236}">
                <a16:creationId xmlns:a16="http://schemas.microsoft.com/office/drawing/2014/main" id="{8893AF74-0B88-4938-9684-3E465D67133E}"/>
              </a:ext>
            </a:extLst>
          </p:cNvPr>
          <p:cNvSpPr>
            <a:spLocks/>
          </p:cNvSpPr>
          <p:nvPr/>
        </p:nvSpPr>
        <p:spPr bwMode="auto">
          <a:xfrm>
            <a:off x="2113756" y="5187963"/>
            <a:ext cx="67751" cy="74808"/>
          </a:xfrm>
          <a:custGeom>
            <a:avLst/>
            <a:gdLst>
              <a:gd name="T0" fmla="*/ 2147483647 w 118"/>
              <a:gd name="T1" fmla="*/ 2147483647 h 117"/>
              <a:gd name="T2" fmla="*/ 0 w 118"/>
              <a:gd name="T3" fmla="*/ 0 h 117"/>
              <a:gd name="T4" fmla="*/ 2147483647 w 118"/>
              <a:gd name="T5" fmla="*/ 0 h 117"/>
              <a:gd name="T6" fmla="*/ 2147483647 w 118"/>
              <a:gd name="T7" fmla="*/ 0 h 117"/>
              <a:gd name="T8" fmla="*/ 2147483647 w 118"/>
              <a:gd name="T9" fmla="*/ 2147483647 h 11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"/>
              <a:gd name="T16" fmla="*/ 0 h 117"/>
              <a:gd name="T17" fmla="*/ 118 w 118"/>
              <a:gd name="T18" fmla="*/ 117 h 11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" h="117">
                <a:moveTo>
                  <a:pt x="59" y="117"/>
                </a:moveTo>
                <a:lnTo>
                  <a:pt x="0" y="0"/>
                </a:lnTo>
                <a:cubicBezTo>
                  <a:pt x="37" y="18"/>
                  <a:pt x="81" y="18"/>
                  <a:pt x="118" y="0"/>
                </a:cubicBezTo>
                <a:lnTo>
                  <a:pt x="59" y="117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07" name="Freeform 89">
            <a:extLst>
              <a:ext uri="{FF2B5EF4-FFF2-40B4-BE49-F238E27FC236}">
                <a16:creationId xmlns:a16="http://schemas.microsoft.com/office/drawing/2014/main" id="{4845B737-BCC6-42FF-862B-0D285A06B722}"/>
              </a:ext>
            </a:extLst>
          </p:cNvPr>
          <p:cNvSpPr>
            <a:spLocks/>
          </p:cNvSpPr>
          <p:nvPr/>
        </p:nvSpPr>
        <p:spPr bwMode="auto">
          <a:xfrm>
            <a:off x="2968886" y="4616214"/>
            <a:ext cx="816677" cy="546812"/>
          </a:xfrm>
          <a:custGeom>
            <a:avLst/>
            <a:gdLst>
              <a:gd name="T0" fmla="*/ 0 w 446"/>
              <a:gd name="T1" fmla="*/ 0 h 307"/>
              <a:gd name="T2" fmla="*/ 0 w 446"/>
              <a:gd name="T3" fmla="*/ 2147483647 h 307"/>
              <a:gd name="T4" fmla="*/ 2147483647 w 446"/>
              <a:gd name="T5" fmla="*/ 2147483647 h 307"/>
              <a:gd name="T6" fmla="*/ 2147483647 w 446"/>
              <a:gd name="T7" fmla="*/ 214748364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446"/>
              <a:gd name="T13" fmla="*/ 0 h 307"/>
              <a:gd name="T14" fmla="*/ 446 w 446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46" h="307">
                <a:moveTo>
                  <a:pt x="0" y="0"/>
                </a:moveTo>
                <a:lnTo>
                  <a:pt x="0" y="198"/>
                </a:lnTo>
                <a:lnTo>
                  <a:pt x="446" y="198"/>
                </a:lnTo>
                <a:lnTo>
                  <a:pt x="446" y="307"/>
                </a:lnTo>
              </a:path>
            </a:pathLst>
          </a:custGeom>
          <a:noFill/>
          <a:ln w="3175" cap="rnd">
            <a:solidFill>
              <a:schemeClr val="accent3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08" name="Freeform 90">
            <a:extLst>
              <a:ext uri="{FF2B5EF4-FFF2-40B4-BE49-F238E27FC236}">
                <a16:creationId xmlns:a16="http://schemas.microsoft.com/office/drawing/2014/main" id="{D08C75BD-ACCC-490D-BD15-765363244A91}"/>
              </a:ext>
            </a:extLst>
          </p:cNvPr>
          <p:cNvSpPr>
            <a:spLocks/>
          </p:cNvSpPr>
          <p:nvPr/>
        </p:nvSpPr>
        <p:spPr bwMode="auto">
          <a:xfrm>
            <a:off x="3752602" y="5187963"/>
            <a:ext cx="67752" cy="74808"/>
          </a:xfrm>
          <a:custGeom>
            <a:avLst/>
            <a:gdLst>
              <a:gd name="T0" fmla="*/ 2147483647 w 118"/>
              <a:gd name="T1" fmla="*/ 2147483647 h 117"/>
              <a:gd name="T2" fmla="*/ 0 w 118"/>
              <a:gd name="T3" fmla="*/ 0 h 117"/>
              <a:gd name="T4" fmla="*/ 2147483647 w 118"/>
              <a:gd name="T5" fmla="*/ 0 h 117"/>
              <a:gd name="T6" fmla="*/ 2147483647 w 118"/>
              <a:gd name="T7" fmla="*/ 2147483647 h 117"/>
              <a:gd name="T8" fmla="*/ 0 60000 65536"/>
              <a:gd name="T9" fmla="*/ 0 60000 65536"/>
              <a:gd name="T10" fmla="*/ 0 60000 65536"/>
              <a:gd name="T11" fmla="*/ 0 60000 65536"/>
              <a:gd name="T12" fmla="*/ 0 w 118"/>
              <a:gd name="T13" fmla="*/ 0 h 117"/>
              <a:gd name="T14" fmla="*/ 118 w 118"/>
              <a:gd name="T15" fmla="*/ 117 h 11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" h="117">
                <a:moveTo>
                  <a:pt x="59" y="117"/>
                </a:moveTo>
                <a:lnTo>
                  <a:pt x="0" y="0"/>
                </a:lnTo>
                <a:cubicBezTo>
                  <a:pt x="37" y="18"/>
                  <a:pt x="81" y="18"/>
                  <a:pt x="118" y="0"/>
                </a:cubicBezTo>
                <a:lnTo>
                  <a:pt x="59" y="117"/>
                </a:lnTo>
                <a:close/>
              </a:path>
            </a:pathLst>
          </a:custGeom>
          <a:solidFill>
            <a:schemeClr val="accent6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09" name="Line 91">
            <a:extLst>
              <a:ext uri="{FF2B5EF4-FFF2-40B4-BE49-F238E27FC236}">
                <a16:creationId xmlns:a16="http://schemas.microsoft.com/office/drawing/2014/main" id="{8B5AD558-E524-4D44-8226-527A9D48E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88302" y="1896399"/>
            <a:ext cx="1702936" cy="1782"/>
          </a:xfrm>
          <a:prstGeom prst="line">
            <a:avLst/>
          </a:prstGeom>
          <a:noFill/>
          <a:ln w="128588">
            <a:solidFill>
              <a:srgbClr val="FFC000">
                <a:alpha val="96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10" name="Freeform 92">
            <a:extLst>
              <a:ext uri="{FF2B5EF4-FFF2-40B4-BE49-F238E27FC236}">
                <a16:creationId xmlns:a16="http://schemas.microsoft.com/office/drawing/2014/main" id="{04FE7703-BF3C-46A5-89C2-6C0DED1A40F7}"/>
              </a:ext>
            </a:extLst>
          </p:cNvPr>
          <p:cNvSpPr>
            <a:spLocks/>
          </p:cNvSpPr>
          <p:nvPr/>
        </p:nvSpPr>
        <p:spPr bwMode="auto">
          <a:xfrm>
            <a:off x="6303344" y="1696910"/>
            <a:ext cx="357067" cy="398977"/>
          </a:xfrm>
          <a:custGeom>
            <a:avLst/>
            <a:gdLst>
              <a:gd name="T0" fmla="*/ 2147483647 w 620"/>
              <a:gd name="T1" fmla="*/ 2147483647 h 619"/>
              <a:gd name="T2" fmla="*/ 0 w 620"/>
              <a:gd name="T3" fmla="*/ 2147483647 h 619"/>
              <a:gd name="T4" fmla="*/ 0 w 620"/>
              <a:gd name="T5" fmla="*/ 0 h 619"/>
              <a:gd name="T6" fmla="*/ 0 w 620"/>
              <a:gd name="T7" fmla="*/ 0 h 619"/>
              <a:gd name="T8" fmla="*/ 2147483647 w 620"/>
              <a:gd name="T9" fmla="*/ 2147483647 h 61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"/>
              <a:gd name="T16" fmla="*/ 0 h 619"/>
              <a:gd name="T17" fmla="*/ 620 w 620"/>
              <a:gd name="T18" fmla="*/ 619 h 61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" h="619">
                <a:moveTo>
                  <a:pt x="620" y="310"/>
                </a:moveTo>
                <a:lnTo>
                  <a:pt x="0" y="619"/>
                </a:lnTo>
                <a:cubicBezTo>
                  <a:pt x="98" y="424"/>
                  <a:pt x="98" y="195"/>
                  <a:pt x="0" y="0"/>
                </a:cubicBezTo>
                <a:lnTo>
                  <a:pt x="620" y="31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chemeClr val="accent1">
                <a:alpha val="96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11" name="Line 93">
            <a:extLst>
              <a:ext uri="{FF2B5EF4-FFF2-40B4-BE49-F238E27FC236}">
                <a16:creationId xmlns:a16="http://schemas.microsoft.com/office/drawing/2014/main" id="{70CB7A63-FEBB-4616-A8E8-6ADBAC25CBFA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048" y="2966870"/>
            <a:ext cx="1832" cy="632308"/>
          </a:xfrm>
          <a:prstGeom prst="line">
            <a:avLst/>
          </a:prstGeom>
          <a:noFill/>
          <a:ln w="128588">
            <a:solidFill>
              <a:srgbClr val="FFC000">
                <a:alpha val="96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12" name="Freeform 94">
            <a:extLst>
              <a:ext uri="{FF2B5EF4-FFF2-40B4-BE49-F238E27FC236}">
                <a16:creationId xmlns:a16="http://schemas.microsoft.com/office/drawing/2014/main" id="{72E1EBF7-4C84-45C0-A743-C109B0A8FB55}"/>
              </a:ext>
            </a:extLst>
          </p:cNvPr>
          <p:cNvSpPr>
            <a:spLocks/>
          </p:cNvSpPr>
          <p:nvPr/>
        </p:nvSpPr>
        <p:spPr bwMode="auto">
          <a:xfrm>
            <a:off x="8154599" y="3501215"/>
            <a:ext cx="357068" cy="398977"/>
          </a:xfrm>
          <a:custGeom>
            <a:avLst/>
            <a:gdLst>
              <a:gd name="T0" fmla="*/ 2147483647 w 619"/>
              <a:gd name="T1" fmla="*/ 2147483647 h 620"/>
              <a:gd name="T2" fmla="*/ 0 w 619"/>
              <a:gd name="T3" fmla="*/ 0 h 620"/>
              <a:gd name="T4" fmla="*/ 2147483647 w 619"/>
              <a:gd name="T5" fmla="*/ 0 h 620"/>
              <a:gd name="T6" fmla="*/ 2147483647 w 619"/>
              <a:gd name="T7" fmla="*/ 2147483647 h 620"/>
              <a:gd name="T8" fmla="*/ 0 60000 65536"/>
              <a:gd name="T9" fmla="*/ 0 60000 65536"/>
              <a:gd name="T10" fmla="*/ 0 60000 65536"/>
              <a:gd name="T11" fmla="*/ 0 60000 65536"/>
              <a:gd name="T12" fmla="*/ 0 w 619"/>
              <a:gd name="T13" fmla="*/ 0 h 620"/>
              <a:gd name="T14" fmla="*/ 619 w 619"/>
              <a:gd name="T15" fmla="*/ 620 h 6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19" h="620">
                <a:moveTo>
                  <a:pt x="310" y="620"/>
                </a:moveTo>
                <a:lnTo>
                  <a:pt x="0" y="0"/>
                </a:lnTo>
                <a:cubicBezTo>
                  <a:pt x="195" y="98"/>
                  <a:pt x="424" y="98"/>
                  <a:pt x="619" y="0"/>
                </a:cubicBezTo>
                <a:lnTo>
                  <a:pt x="310" y="62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chemeClr val="accent1">
                <a:alpha val="96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13" name="Line 95">
            <a:extLst>
              <a:ext uri="{FF2B5EF4-FFF2-40B4-BE49-F238E27FC236}">
                <a16:creationId xmlns:a16="http://schemas.microsoft.com/office/drawing/2014/main" id="{3E743F06-31BB-4919-BB8A-B4711FC81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076" y="4970663"/>
            <a:ext cx="1785335" cy="1782"/>
          </a:xfrm>
          <a:prstGeom prst="line">
            <a:avLst/>
          </a:prstGeom>
          <a:noFill/>
          <a:ln w="128588">
            <a:solidFill>
              <a:srgbClr val="FFC000">
                <a:alpha val="96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14" name="Freeform 96">
            <a:extLst>
              <a:ext uri="{FF2B5EF4-FFF2-40B4-BE49-F238E27FC236}">
                <a16:creationId xmlns:a16="http://schemas.microsoft.com/office/drawing/2014/main" id="{69E3A412-387E-4164-9913-B48F33CDCA69}"/>
              </a:ext>
            </a:extLst>
          </p:cNvPr>
          <p:cNvSpPr>
            <a:spLocks/>
          </p:cNvSpPr>
          <p:nvPr/>
        </p:nvSpPr>
        <p:spPr bwMode="auto">
          <a:xfrm>
            <a:off x="4604071" y="4771174"/>
            <a:ext cx="358898" cy="398977"/>
          </a:xfrm>
          <a:custGeom>
            <a:avLst/>
            <a:gdLst>
              <a:gd name="T0" fmla="*/ 0 w 620"/>
              <a:gd name="T1" fmla="*/ 2147483647 h 620"/>
              <a:gd name="T2" fmla="*/ 2147483647 w 620"/>
              <a:gd name="T3" fmla="*/ 0 h 620"/>
              <a:gd name="T4" fmla="*/ 2147483647 w 620"/>
              <a:gd name="T5" fmla="*/ 2147483647 h 620"/>
              <a:gd name="T6" fmla="*/ 2147483647 w 620"/>
              <a:gd name="T7" fmla="*/ 2147483647 h 620"/>
              <a:gd name="T8" fmla="*/ 0 w 620"/>
              <a:gd name="T9" fmla="*/ 2147483647 h 6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20"/>
              <a:gd name="T16" fmla="*/ 0 h 620"/>
              <a:gd name="T17" fmla="*/ 620 w 620"/>
              <a:gd name="T18" fmla="*/ 620 h 6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20" h="620">
                <a:moveTo>
                  <a:pt x="0" y="310"/>
                </a:moveTo>
                <a:lnTo>
                  <a:pt x="620" y="0"/>
                </a:lnTo>
                <a:cubicBezTo>
                  <a:pt x="522" y="195"/>
                  <a:pt x="522" y="425"/>
                  <a:pt x="620" y="620"/>
                </a:cubicBezTo>
                <a:lnTo>
                  <a:pt x="0" y="31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chemeClr val="accent1">
                <a:alpha val="96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15" name="Rectangle 98">
            <a:extLst>
              <a:ext uri="{FF2B5EF4-FFF2-40B4-BE49-F238E27FC236}">
                <a16:creationId xmlns:a16="http://schemas.microsoft.com/office/drawing/2014/main" id="{94CADD16-169A-4CE5-BB4D-D153A270D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225" y="2758806"/>
            <a:ext cx="1322658" cy="8852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 cap="rnd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</a:rPr>
              <a:t>Capture, Elicit and  Define Performance Requirements </a:t>
            </a:r>
            <a:endParaRPr lang="en-US" altLang="en-US" sz="1300" dirty="0">
              <a:latin typeface="Fira Sans" panose="020B0503050000020004"/>
            </a:endParaRPr>
          </a:p>
        </p:txBody>
      </p:sp>
      <p:sp>
        <p:nvSpPr>
          <p:cNvPr id="216" name="Rectangle 105">
            <a:extLst>
              <a:ext uri="{FF2B5EF4-FFF2-40B4-BE49-F238E27FC236}">
                <a16:creationId xmlns:a16="http://schemas.microsoft.com/office/drawing/2014/main" id="{0F71D774-D329-4DE5-B767-7B4360DAC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2907" y="2759045"/>
            <a:ext cx="1336976" cy="9155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 cap="rnd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</a:rPr>
              <a:t>Identify, analyze  and prioritize L&amp;</a:t>
            </a:r>
            <a:r>
              <a:rPr lang="fr-FR" altLang="en-US" sz="1300" b="1" dirty="0">
                <a:solidFill>
                  <a:srgbClr val="FFFFFF"/>
                </a:solidFill>
                <a:latin typeface="Fira Sans" panose="020B0503050000020004"/>
              </a:rPr>
              <a:t>P usage scenarios</a:t>
            </a:r>
            <a:endParaRPr lang="en-US" altLang="en-US" sz="1300" b="1" dirty="0">
              <a:solidFill>
                <a:srgbClr val="FFFFFF"/>
              </a:solidFill>
              <a:latin typeface="Fira Sans" panose="020B0503050000020004"/>
            </a:endParaRPr>
          </a:p>
        </p:txBody>
      </p:sp>
      <p:sp>
        <p:nvSpPr>
          <p:cNvPr id="217" name="Rectangle 111">
            <a:extLst>
              <a:ext uri="{FF2B5EF4-FFF2-40B4-BE49-F238E27FC236}">
                <a16:creationId xmlns:a16="http://schemas.microsoft.com/office/drawing/2014/main" id="{145FA895-39B0-4593-BEE5-8451BF356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4515" y="2897405"/>
            <a:ext cx="24046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900" b="1" dirty="0">
                <a:solidFill>
                  <a:srgbClr val="FFFFFF"/>
                </a:solidFill>
                <a:latin typeface="Fira Sans" panose="020B0503050000020004"/>
              </a:rPr>
              <a:t> </a:t>
            </a:r>
            <a:endParaRPr lang="en-US" altLang="en-US" sz="2400" dirty="0">
              <a:latin typeface="Fira Sans" panose="020B0503050000020004"/>
            </a:endParaRPr>
          </a:p>
        </p:txBody>
      </p:sp>
      <p:sp>
        <p:nvSpPr>
          <p:cNvPr id="218" name="Rectangle 113">
            <a:extLst>
              <a:ext uri="{FF2B5EF4-FFF2-40B4-BE49-F238E27FC236}">
                <a16:creationId xmlns:a16="http://schemas.microsoft.com/office/drawing/2014/main" id="{35E14A54-68D9-450E-9845-3BBE266FA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5204" y="2773076"/>
            <a:ext cx="1558074" cy="8529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</a:rPr>
              <a:t>Evaluate Reusable Assets Performance</a:t>
            </a:r>
          </a:p>
          <a:p>
            <a:pPr eaLnBrk="1" hangingPunct="1"/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</a:rPr>
              <a:t>(Benchmark, Prototype)  </a:t>
            </a:r>
            <a:endParaRPr lang="en-US" altLang="en-US" sz="1300" dirty="0">
              <a:latin typeface="Fira Sans" panose="020B0503050000020004"/>
            </a:endParaRPr>
          </a:p>
        </p:txBody>
      </p:sp>
      <p:sp>
        <p:nvSpPr>
          <p:cNvPr id="219" name="Rectangle 123">
            <a:extLst>
              <a:ext uri="{FF2B5EF4-FFF2-40B4-BE49-F238E27FC236}">
                <a16:creationId xmlns:a16="http://schemas.microsoft.com/office/drawing/2014/main" id="{2D41064F-DB69-407B-AFA7-0732E5A4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304" y="2731218"/>
            <a:ext cx="1552388" cy="874311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 cap="rnd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</a:rPr>
              <a:t>Assess Testability and Measurability of L&amp;P Test Scenarios </a:t>
            </a:r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  <a:sym typeface="Wingdings" panose="05000000000000000000" pitchFamily="2" charset="2"/>
              </a:rPr>
              <a:t> </a:t>
            </a:r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</a:rPr>
              <a:t>Initial KPIs</a:t>
            </a:r>
          </a:p>
          <a:p>
            <a:endParaRPr lang="en-US" altLang="en-US" sz="1300" b="1" dirty="0">
              <a:solidFill>
                <a:srgbClr val="FFFFFF"/>
              </a:solidFill>
              <a:latin typeface="Fira Sans" panose="020B0503050000020004"/>
            </a:endParaRPr>
          </a:p>
        </p:txBody>
      </p:sp>
      <p:sp>
        <p:nvSpPr>
          <p:cNvPr id="220" name="Rectangle 131">
            <a:extLst>
              <a:ext uri="{FF2B5EF4-FFF2-40B4-BE49-F238E27FC236}">
                <a16:creationId xmlns:a16="http://schemas.microsoft.com/office/drawing/2014/main" id="{E24F0719-D1C7-4298-9893-C00222298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8357" y="5719033"/>
            <a:ext cx="1790245" cy="87431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1300" dirty="0">
                <a:solidFill>
                  <a:srgbClr val="FFFFFF"/>
                </a:solidFill>
                <a:latin typeface="Fira Sans" panose="020B0503050000020004"/>
              </a:rPr>
              <a:t>Evaluate Key Design Elements </a:t>
            </a:r>
          </a:p>
          <a:p>
            <a:pPr eaLnBrk="1" hangingPunct="1"/>
            <a:r>
              <a:rPr lang="en-US" altLang="en-US" sz="1300" dirty="0">
                <a:solidFill>
                  <a:srgbClr val="FFFF00"/>
                </a:solidFill>
                <a:latin typeface="Fira Sans" panose="020B0503050000020004"/>
              </a:rPr>
              <a:t>Benchmark, </a:t>
            </a:r>
            <a:r>
              <a:rPr lang="en-US" altLang="en-US" sz="1300" dirty="0" err="1">
                <a:solidFill>
                  <a:srgbClr val="FFFF00"/>
                </a:solidFill>
                <a:latin typeface="Fira Sans" panose="020B0503050000020004"/>
              </a:rPr>
              <a:t>ProtoAtype</a:t>
            </a:r>
            <a:r>
              <a:rPr lang="en-US" altLang="en-US" sz="1300" dirty="0">
                <a:solidFill>
                  <a:srgbClr val="FFFF00"/>
                </a:solidFill>
                <a:latin typeface="Fira Sans" panose="020B0503050000020004"/>
              </a:rPr>
              <a:t> </a:t>
            </a:r>
            <a:r>
              <a:rPr lang="en-US" altLang="en-US" sz="1300" dirty="0">
                <a:solidFill>
                  <a:srgbClr val="FFFFFF"/>
                </a:solidFill>
                <a:latin typeface="Fira Sans" panose="020B0503050000020004"/>
              </a:rPr>
              <a:t>Design KPIs</a:t>
            </a:r>
            <a:endParaRPr lang="en-US" altLang="en-US" sz="1300" dirty="0">
              <a:latin typeface="Fira Sans" panose="020B0503050000020004"/>
            </a:endParaRPr>
          </a:p>
          <a:p>
            <a:pPr eaLnBrk="1" hangingPunct="1"/>
            <a:endParaRPr lang="en-US" altLang="en-US" sz="1300" dirty="0">
              <a:latin typeface="Fira Sans" panose="020B0503050000020004"/>
            </a:endParaRPr>
          </a:p>
          <a:p>
            <a:pPr eaLnBrk="1" hangingPunct="1"/>
            <a:r>
              <a:rPr lang="en-US" altLang="en-US" sz="1300" dirty="0">
                <a:solidFill>
                  <a:srgbClr val="FFFFFF"/>
                </a:solidFill>
                <a:latin typeface="Fira Sans" panose="020B0503050000020004"/>
              </a:rPr>
              <a:t> </a:t>
            </a:r>
            <a:endParaRPr lang="en-US" altLang="en-US" sz="1300" dirty="0">
              <a:latin typeface="Fira Sans" panose="020B0503050000020004"/>
            </a:endParaRPr>
          </a:p>
        </p:txBody>
      </p:sp>
      <p:sp>
        <p:nvSpPr>
          <p:cNvPr id="221" name="Rectangle 137">
            <a:extLst>
              <a:ext uri="{FF2B5EF4-FFF2-40B4-BE49-F238E27FC236}">
                <a16:creationId xmlns:a16="http://schemas.microsoft.com/office/drawing/2014/main" id="{4097E2ED-D6B5-45E7-A9BF-F94A48FC2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3446" y="6057164"/>
            <a:ext cx="46226" cy="138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800" b="1">
                <a:solidFill>
                  <a:srgbClr val="FFFF00"/>
                </a:solidFill>
                <a:latin typeface="Fira Sans" panose="020B0503050000020004"/>
              </a:rPr>
              <a:t>, </a:t>
            </a:r>
            <a:endParaRPr lang="en-US" altLang="en-US" sz="2400">
              <a:latin typeface="Fira Sans" panose="020B0503050000020004"/>
            </a:endParaRPr>
          </a:p>
        </p:txBody>
      </p:sp>
      <p:sp>
        <p:nvSpPr>
          <p:cNvPr id="222" name="Rectangle 139">
            <a:extLst>
              <a:ext uri="{FF2B5EF4-FFF2-40B4-BE49-F238E27FC236}">
                <a16:creationId xmlns:a16="http://schemas.microsoft.com/office/drawing/2014/main" id="{2E0DF24D-5FDC-4524-81F1-C65D57D52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4530" y="6294057"/>
            <a:ext cx="22188" cy="155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900">
                <a:solidFill>
                  <a:srgbClr val="FFFFFF"/>
                </a:solidFill>
                <a:latin typeface="Fira Sans" panose="020B0503050000020004"/>
              </a:rPr>
              <a:t>·</a:t>
            </a:r>
            <a:endParaRPr lang="en-US" altLang="en-US" sz="2400">
              <a:latin typeface="Fira Sans" panose="020B0503050000020004"/>
            </a:endParaRPr>
          </a:p>
        </p:txBody>
      </p:sp>
      <p:sp>
        <p:nvSpPr>
          <p:cNvPr id="223" name="Rectangle 141">
            <a:extLst>
              <a:ext uri="{FF2B5EF4-FFF2-40B4-BE49-F238E27FC236}">
                <a16:creationId xmlns:a16="http://schemas.microsoft.com/office/drawing/2014/main" id="{04801397-FEC9-46A1-ADA5-1E445B1E3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697" y="5785595"/>
            <a:ext cx="1701853" cy="76358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 cap="rnd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</a:rPr>
              <a:t>Evaluate &amp; Optimize components Behaviors </a:t>
            </a:r>
          </a:p>
        </p:txBody>
      </p:sp>
      <p:sp>
        <p:nvSpPr>
          <p:cNvPr id="224" name="Rectangle 145">
            <a:extLst>
              <a:ext uri="{FF2B5EF4-FFF2-40B4-BE49-F238E27FC236}">
                <a16:creationId xmlns:a16="http://schemas.microsoft.com/office/drawing/2014/main" id="{2AB2F1F8-DC45-4356-A48B-AF7902687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417" y="5882611"/>
            <a:ext cx="65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 sz="800" dirty="0">
              <a:latin typeface="Fira Sans" panose="020B0503050000020004"/>
            </a:endParaRPr>
          </a:p>
        </p:txBody>
      </p:sp>
      <p:sp>
        <p:nvSpPr>
          <p:cNvPr id="225" name="Rectangle 147">
            <a:extLst>
              <a:ext uri="{FF2B5EF4-FFF2-40B4-BE49-F238E27FC236}">
                <a16:creationId xmlns:a16="http://schemas.microsoft.com/office/drawing/2014/main" id="{5C3A3ADF-BE3B-4D2D-B640-85F140519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9950" y="5740119"/>
            <a:ext cx="1598711" cy="8922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 cap="rnd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300" b="1">
                <a:solidFill>
                  <a:srgbClr val="FFFFFF"/>
                </a:solidFill>
                <a:latin typeface="Fira Sans" panose="020B0503050000020004"/>
              </a:rPr>
              <a:t>Implement / Execute thawe Components L&amp;P Test Scenarios</a:t>
            </a:r>
            <a:endParaRPr lang="en-US" altLang="en-US" sz="1300" b="1" dirty="0">
              <a:solidFill>
                <a:srgbClr val="FFFFFF"/>
              </a:solidFill>
              <a:latin typeface="Fira Sans" panose="020B0503050000020004"/>
            </a:endParaRPr>
          </a:p>
        </p:txBody>
      </p:sp>
      <p:sp>
        <p:nvSpPr>
          <p:cNvPr id="226" name="Rectangle 148">
            <a:extLst>
              <a:ext uri="{FF2B5EF4-FFF2-40B4-BE49-F238E27FC236}">
                <a16:creationId xmlns:a16="http://schemas.microsoft.com/office/drawing/2014/main" id="{E5CF4126-6955-43D4-A6A1-1EE4FA77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0772" y="5740119"/>
            <a:ext cx="1219522" cy="680399"/>
          </a:xfrm>
          <a:prstGeom prst="rect">
            <a:avLst/>
          </a:prstGeom>
          <a:noFill/>
          <a:ln w="22225" cap="rnd">
            <a:noFill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227" name="Line 156">
            <a:extLst>
              <a:ext uri="{FF2B5EF4-FFF2-40B4-BE49-F238E27FC236}">
                <a16:creationId xmlns:a16="http://schemas.microsoft.com/office/drawing/2014/main" id="{91A76A65-9625-4E13-B605-BE7DE1482C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50575" y="3267884"/>
            <a:ext cx="7324" cy="632309"/>
          </a:xfrm>
          <a:prstGeom prst="line">
            <a:avLst/>
          </a:prstGeom>
          <a:noFill/>
          <a:ln w="128588">
            <a:solidFill>
              <a:srgbClr val="FFC000">
                <a:alpha val="96000"/>
              </a:srgb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28" name="Freeform 157">
            <a:extLst>
              <a:ext uri="{FF2B5EF4-FFF2-40B4-BE49-F238E27FC236}">
                <a16:creationId xmlns:a16="http://schemas.microsoft.com/office/drawing/2014/main" id="{FEF5B79B-A4B7-41FD-A868-69929D89ADDE}"/>
              </a:ext>
            </a:extLst>
          </p:cNvPr>
          <p:cNvSpPr>
            <a:spLocks/>
          </p:cNvSpPr>
          <p:nvPr/>
        </p:nvSpPr>
        <p:spPr bwMode="auto">
          <a:xfrm>
            <a:off x="2785959" y="2966869"/>
            <a:ext cx="357067" cy="400758"/>
          </a:xfrm>
          <a:custGeom>
            <a:avLst/>
            <a:gdLst>
              <a:gd name="T0" fmla="*/ 2147483647 w 619"/>
              <a:gd name="T1" fmla="*/ 0 h 624"/>
              <a:gd name="T2" fmla="*/ 2147483647 w 619"/>
              <a:gd name="T3" fmla="*/ 2147483647 h 624"/>
              <a:gd name="T4" fmla="*/ 0 w 619"/>
              <a:gd name="T5" fmla="*/ 2147483647 h 624"/>
              <a:gd name="T6" fmla="*/ 0 w 619"/>
              <a:gd name="T7" fmla="*/ 2147483647 h 624"/>
              <a:gd name="T8" fmla="*/ 2147483647 w 619"/>
              <a:gd name="T9" fmla="*/ 0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19"/>
              <a:gd name="T16" fmla="*/ 0 h 624"/>
              <a:gd name="T17" fmla="*/ 619 w 619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19" h="624">
                <a:moveTo>
                  <a:pt x="318" y="0"/>
                </a:moveTo>
                <a:lnTo>
                  <a:pt x="619" y="624"/>
                </a:lnTo>
                <a:cubicBezTo>
                  <a:pt x="426" y="524"/>
                  <a:pt x="196" y="521"/>
                  <a:pt x="0" y="616"/>
                </a:cubicBezTo>
                <a:lnTo>
                  <a:pt x="318" y="0"/>
                </a:lnTo>
                <a:close/>
              </a:path>
            </a:pathLst>
          </a:custGeom>
          <a:solidFill>
            <a:srgbClr val="FFC000"/>
          </a:solidFill>
          <a:ln w="0">
            <a:solidFill>
              <a:schemeClr val="accent1">
                <a:alpha val="96000"/>
              </a:schemeClr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Fira Sans" panose="020B0503050000020004"/>
            </a:endParaRPr>
          </a:p>
        </p:txBody>
      </p:sp>
      <p:sp>
        <p:nvSpPr>
          <p:cNvPr id="229" name="Rectangle 158">
            <a:extLst>
              <a:ext uri="{FF2B5EF4-FFF2-40B4-BE49-F238E27FC236}">
                <a16:creationId xmlns:a16="http://schemas.microsoft.com/office/drawing/2014/main" id="{4033B27F-66B4-4FCC-93CF-5728DAB58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708" y="5749025"/>
            <a:ext cx="1219522" cy="682180"/>
          </a:xfrm>
          <a:prstGeom prst="rect">
            <a:avLst/>
          </a:prstGeom>
          <a:solidFill>
            <a:srgbClr val="A5013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endParaRPr lang="en-US" altLang="en-US">
              <a:latin typeface="Fira Sans" panose="020B0503050000020004"/>
            </a:endParaRPr>
          </a:p>
        </p:txBody>
      </p:sp>
      <p:sp>
        <p:nvSpPr>
          <p:cNvPr id="230" name="Rectangle 159">
            <a:extLst>
              <a:ext uri="{FF2B5EF4-FFF2-40B4-BE49-F238E27FC236}">
                <a16:creationId xmlns:a16="http://schemas.microsoft.com/office/drawing/2014/main" id="{59F583EB-9789-4677-A487-4370971810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6730" y="5720371"/>
            <a:ext cx="1734735" cy="89225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2225" cap="rnd">
            <a:noFill/>
            <a:round/>
            <a:headEnd/>
            <a:tailEnd/>
          </a:ln>
        </p:spPr>
        <p:txBody>
          <a:bodyPr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</a:rPr>
              <a:t>Assess Testability and Measurability of L&amp;P Test Scenarios </a:t>
            </a:r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  <a:sym typeface="Wingdings" panose="05000000000000000000" pitchFamily="2" charset="2"/>
              </a:rPr>
              <a:t> </a:t>
            </a:r>
            <a:r>
              <a:rPr lang="en-US" altLang="en-US" sz="1300" b="1" dirty="0">
                <a:solidFill>
                  <a:srgbClr val="FFFFFF"/>
                </a:solidFill>
                <a:latin typeface="Fira Sans" panose="020B0503050000020004"/>
              </a:rPr>
              <a:t>Initial KPIs</a:t>
            </a:r>
          </a:p>
          <a:p>
            <a:endParaRPr lang="en-US" altLang="en-US" sz="1300" b="1" dirty="0">
              <a:solidFill>
                <a:srgbClr val="FFFFFF"/>
              </a:solidFill>
              <a:latin typeface="Fira Sans" panose="020B050305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50461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7"/>
          <p:cNvSpPr>
            <a:spLocks noChangeArrowheads="1"/>
          </p:cNvSpPr>
          <p:nvPr/>
        </p:nvSpPr>
        <p:spPr bwMode="auto">
          <a:xfrm>
            <a:off x="6496511" y="733827"/>
            <a:ext cx="4360010" cy="1924780"/>
          </a:xfrm>
          <a:prstGeom prst="rect">
            <a:avLst/>
          </a:prstGeom>
          <a:solidFill>
            <a:schemeClr val="accent6">
              <a:lumMod val="20000"/>
              <a:lumOff val="80000"/>
              <a:alpha val="45097"/>
            </a:schemeClr>
          </a:solidFill>
          <a:ln w="38100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endParaRPr lang="en-US" altLang="en-US" sz="1600" b="1">
              <a:solidFill>
                <a:schemeClr val="bg1"/>
              </a:solidFill>
              <a:latin typeface="Fira Sans" panose="020B0503050000020004"/>
              <a:cs typeface="Arial" panose="020B0604020202020204" pitchFamily="34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52534" y="790930"/>
            <a:ext cx="4360010" cy="1938065"/>
          </a:xfrm>
          <a:prstGeom prst="rect">
            <a:avLst/>
          </a:prstGeom>
          <a:solidFill>
            <a:schemeClr val="accent6">
              <a:lumMod val="20000"/>
              <a:lumOff val="80000"/>
              <a:alpha val="45097"/>
            </a:schemeClr>
          </a:solidFill>
          <a:ln w="38100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endParaRPr lang="en-US" altLang="en-US" sz="1600" b="1">
              <a:solidFill>
                <a:schemeClr val="bg1"/>
              </a:solidFill>
              <a:latin typeface="Fira Sans" panose="020B0503050000020004"/>
              <a:cs typeface="Arial" panose="020B0604020202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b="1" kern="0" dirty="0">
                <a:solidFill>
                  <a:schemeClr val="bg2"/>
                </a:solidFill>
                <a:latin typeface="Fira Sans" panose="020B0503050000020004"/>
              </a:rPr>
              <a:t>APEP Integration – The </a:t>
            </a:r>
            <a:r>
              <a:rPr lang="de-CH" b="1" kern="0" dirty="0" err="1">
                <a:solidFill>
                  <a:schemeClr val="bg2"/>
                </a:solidFill>
                <a:latin typeface="Fira Sans" panose="020B0503050000020004"/>
              </a:rPr>
              <a:t>Acceptance</a:t>
            </a:r>
            <a:r>
              <a:rPr lang="de-CH" b="1" kern="0" dirty="0">
                <a:solidFill>
                  <a:schemeClr val="bg2"/>
                </a:solidFill>
                <a:latin typeface="Fira Sans" panose="020B0503050000020004"/>
              </a:rPr>
              <a:t> Phase (Pack 2)</a:t>
            </a:r>
            <a:endParaRPr lang="en-US" b="1" dirty="0">
              <a:latin typeface="Fira Sans" panose="020B0503050000020004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 rot="16200000" flipH="1">
            <a:off x="895752" y="5949077"/>
            <a:ext cx="0" cy="792163"/>
          </a:xfrm>
          <a:prstGeom prst="line">
            <a:avLst/>
          </a:prstGeom>
          <a:noFill/>
          <a:ln w="38100">
            <a:solidFill>
              <a:schemeClr val="accent6">
                <a:lumMod val="5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rot="16200000" flipH="1">
            <a:off x="895752" y="5660151"/>
            <a:ext cx="0" cy="792163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257373" y="722802"/>
            <a:ext cx="45262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E95B24"/>
                </a:solidFill>
                <a:latin typeface="Fira Sans" panose="020B0503050000020004"/>
                <a:sym typeface="Wingdings" panose="05000000000000000000" pitchFamily="2" charset="2"/>
              </a:rPr>
              <a:t></a:t>
            </a: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460274" y="733827"/>
            <a:ext cx="454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E95B24"/>
                </a:solidFill>
                <a:latin typeface="Fira Sans" panose="020B0503050000020004"/>
                <a:sym typeface="Wingdings" panose="05000000000000000000" pitchFamily="2" charset="2"/>
              </a:rPr>
              <a:t></a:t>
            </a: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45" y="2477423"/>
            <a:ext cx="1521005" cy="1749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</p:pic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518720" y="1256582"/>
            <a:ext cx="21307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8EBA77"/>
              </a:buClr>
            </a:pPr>
            <a:r>
              <a:rPr lang="en-GB" altLang="en-US" sz="1600" b="1" dirty="0">
                <a:solidFill>
                  <a:schemeClr val="accent1"/>
                </a:solidFill>
                <a:latin typeface="Fira Sans" panose="020B0503050000020004"/>
              </a:rPr>
              <a:t>Criteria and business needs</a:t>
            </a:r>
          </a:p>
        </p:txBody>
      </p:sp>
      <p:grpSp>
        <p:nvGrpSpPr>
          <p:cNvPr id="11" name="Group 8"/>
          <p:cNvGrpSpPr>
            <a:grpSpLocks/>
          </p:cNvGrpSpPr>
          <p:nvPr/>
        </p:nvGrpSpPr>
        <p:grpSpPr bwMode="auto">
          <a:xfrm>
            <a:off x="2924791" y="1336764"/>
            <a:ext cx="272375" cy="245993"/>
            <a:chOff x="1383" y="845"/>
            <a:chExt cx="136" cy="136"/>
          </a:xfrm>
        </p:grpSpPr>
        <p:sp>
          <p:nvSpPr>
            <p:cNvPr id="59" name="Line 9"/>
            <p:cNvSpPr>
              <a:spLocks noChangeShapeType="1"/>
            </p:cNvSpPr>
            <p:nvPr/>
          </p:nvSpPr>
          <p:spPr bwMode="auto">
            <a:xfrm flipV="1">
              <a:off x="1383" y="845"/>
              <a:ext cx="136" cy="45"/>
            </a:xfrm>
            <a:prstGeom prst="line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Fira Sans" panose="020B0503050000020004"/>
              </a:endParaRPr>
            </a:p>
          </p:txBody>
        </p:sp>
        <p:sp>
          <p:nvSpPr>
            <p:cNvPr id="60" name="Line 10"/>
            <p:cNvSpPr>
              <a:spLocks noChangeShapeType="1"/>
            </p:cNvSpPr>
            <p:nvPr/>
          </p:nvSpPr>
          <p:spPr bwMode="auto">
            <a:xfrm>
              <a:off x="1383" y="935"/>
              <a:ext cx="136" cy="46"/>
            </a:xfrm>
            <a:prstGeom prst="line">
              <a:avLst/>
            </a:prstGeom>
            <a:noFill/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latin typeface="Fira Sans" panose="020B0503050000020004"/>
              </a:endParaRPr>
            </a:p>
          </p:txBody>
        </p:sp>
      </p:grp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110292" y="1175188"/>
            <a:ext cx="130195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1600" b="1">
                <a:solidFill>
                  <a:schemeClr val="accent1"/>
                </a:solidFill>
                <a:latin typeface="Fira Sans" panose="020B0503050000020004"/>
              </a:rPr>
              <a:t>Use Cases</a:t>
            </a:r>
          </a:p>
          <a:p>
            <a:pPr eaLnBrk="1" hangingPunct="1"/>
            <a:r>
              <a:rPr lang="en-US" altLang="en-US" sz="1600" b="1">
                <a:solidFill>
                  <a:schemeClr val="accent1"/>
                </a:solidFill>
                <a:latin typeface="Fira Sans" panose="020B0503050000020004"/>
              </a:rPr>
              <a:t>Usage, volume</a:t>
            </a:r>
            <a:r>
              <a:rPr lang="de-CH" altLang="en-US" sz="1600" b="1">
                <a:solidFill>
                  <a:schemeClr val="accent1"/>
                </a:solidFill>
                <a:latin typeface="Fira Sans" panose="020B0503050000020004"/>
              </a:rPr>
              <a:t>...</a:t>
            </a:r>
            <a:endParaRPr lang="en-US" altLang="en-US" sz="1600" b="1">
              <a:solidFill>
                <a:schemeClr val="accent1"/>
              </a:solidFill>
              <a:latin typeface="Fira Sans" panose="020B0503050000020004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94490" y="1890320"/>
            <a:ext cx="192071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8EBA77"/>
              </a:buClr>
            </a:pPr>
            <a:r>
              <a:rPr lang="de-CH" altLang="en-US" sz="16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</a:t>
            </a:r>
            <a:r>
              <a:rPr lang="en-GB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Technical environments </a:t>
            </a:r>
          </a:p>
          <a:p>
            <a:pPr eaLnBrk="1" hangingPunct="1">
              <a:buClr>
                <a:srgbClr val="8EBA77"/>
              </a:buClr>
            </a:pPr>
            <a:r>
              <a:rPr lang="en-GB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and constraints</a:t>
            </a:r>
          </a:p>
        </p:txBody>
      </p: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635759" y="1927282"/>
            <a:ext cx="296409" cy="231522"/>
            <a:chOff x="1383" y="799"/>
            <a:chExt cx="148" cy="128"/>
          </a:xfrm>
        </p:grpSpPr>
        <p:sp>
          <p:nvSpPr>
            <p:cNvPr id="57" name="Line 14"/>
            <p:cNvSpPr>
              <a:spLocks noChangeShapeType="1"/>
            </p:cNvSpPr>
            <p:nvPr/>
          </p:nvSpPr>
          <p:spPr bwMode="auto">
            <a:xfrm flipV="1">
              <a:off x="1383" y="799"/>
              <a:ext cx="136" cy="45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endParaRPr>
            </a:p>
          </p:txBody>
        </p: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 flipV="1">
              <a:off x="1383" y="898"/>
              <a:ext cx="148" cy="29"/>
            </a:xfrm>
            <a:prstGeom prst="line">
              <a:avLst/>
            </a:prstGeom>
            <a:no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40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endParaRPr>
            </a:p>
          </p:txBody>
        </p:sp>
      </p:grpSp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2911057" y="1694131"/>
            <a:ext cx="1922321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15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Applications aspects</a:t>
            </a:r>
          </a:p>
          <a:p>
            <a:pPr eaLnBrk="1" hangingPunct="1"/>
            <a:r>
              <a:rPr lang="en-GB" altLang="en-US" sz="15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Infrastructure aspects</a:t>
            </a:r>
          </a:p>
          <a:p>
            <a:pPr eaLnBrk="1" hangingPunct="1"/>
            <a:r>
              <a:rPr lang="en-GB" altLang="en-US" sz="15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Business aspects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4908595" y="795520"/>
            <a:ext cx="167173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Fira Sans" panose="020B0503050000020004"/>
              </a:rPr>
              <a:t>Modeling</a:t>
            </a:r>
            <a:r>
              <a:rPr lang="en-GB" altLang="en-US" sz="1400" b="1" dirty="0">
                <a:latin typeface="Fira Sans" panose="020B0503050000020004"/>
              </a:rPr>
              <a:t> of the use of  “criteria and business needs“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 rot="16200000" flipH="1">
            <a:off x="5810820" y="1078983"/>
            <a:ext cx="6748" cy="2023872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5381117" y="1818587"/>
            <a:ext cx="72648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1500" b="1" dirty="0">
                <a:latin typeface="Fira Sans" panose="020B0503050000020004"/>
              </a:rPr>
              <a:t>Analysis</a:t>
            </a: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7875621" y="840621"/>
            <a:ext cx="2042101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  <a:latin typeface="Fira Sans" panose="020B0503050000020004"/>
              </a:defRPr>
            </a:lvl1pPr>
            <a:lvl2pPr marL="742950" indent="-285750" eaLnBrk="0" hangingPunct="0">
              <a:defRPr sz="2800"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9pPr>
          </a:lstStyle>
          <a:p>
            <a:r>
              <a:rPr lang="en-GB" altLang="en-US" dirty="0"/>
              <a:t>Design &amp; Planning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6991589" y="1342450"/>
            <a:ext cx="155363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</a:pPr>
            <a:r>
              <a:rPr lang="en-GB" altLang="en-US" sz="1600" b="1" dirty="0">
                <a:solidFill>
                  <a:schemeClr val="accent1"/>
                </a:solidFill>
                <a:latin typeface="Fira Sans" panose="020B0503050000020004"/>
              </a:rPr>
              <a:t>Scenarios </a:t>
            </a:r>
            <a:r>
              <a:rPr lang="en-US" altLang="en-US" sz="1600" b="1" dirty="0">
                <a:solidFill>
                  <a:schemeClr val="accent1"/>
                </a:solidFill>
                <a:latin typeface="Fira Sans" panose="020B0503050000020004"/>
              </a:rPr>
              <a:t>modeling</a:t>
            </a: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7072663" y="1961878"/>
            <a:ext cx="249459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336699"/>
              </a:buClr>
              <a:buSzPct val="110000"/>
            </a:pPr>
            <a:r>
              <a:rPr lang="en-GB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Key points for measurement and </a:t>
            </a:r>
          </a:p>
          <a:p>
            <a:pPr eaLnBrk="1" hangingPunct="1">
              <a:buClr>
                <a:srgbClr val="336699"/>
              </a:buClr>
              <a:buSzPct val="110000"/>
            </a:pPr>
            <a:r>
              <a:rPr lang="en-GB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instrumentation</a:t>
            </a:r>
            <a:endParaRPr lang="en-GB" altLang="en-US" sz="3600" b="1" dirty="0">
              <a:solidFill>
                <a:schemeClr val="accent6">
                  <a:lumMod val="50000"/>
                </a:schemeClr>
              </a:solidFill>
              <a:latin typeface="Fira Sans" panose="020B0503050000020004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487664" y="4044050"/>
            <a:ext cx="4360010" cy="1888355"/>
          </a:xfrm>
          <a:prstGeom prst="rect">
            <a:avLst/>
          </a:prstGeom>
          <a:solidFill>
            <a:schemeClr val="accent6">
              <a:lumMod val="20000"/>
              <a:lumOff val="80000"/>
              <a:alpha val="45097"/>
            </a:schemeClr>
          </a:solidFill>
          <a:ln w="38100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endParaRPr lang="en-US" altLang="en-US" sz="1600" b="1">
              <a:solidFill>
                <a:schemeClr val="bg1"/>
              </a:solidFill>
              <a:latin typeface="Fira Sans" panose="020B0503050000020004"/>
              <a:cs typeface="Arial" panose="020B0604020202020204" pitchFamily="34" charset="0"/>
            </a:endParaRPr>
          </a:p>
        </p:txBody>
      </p:sp>
      <p:sp>
        <p:nvSpPr>
          <p:cNvPr id="25" name="Text Box 26"/>
          <p:cNvSpPr txBox="1">
            <a:spLocks noChangeArrowheads="1"/>
          </p:cNvSpPr>
          <p:nvPr/>
        </p:nvSpPr>
        <p:spPr bwMode="auto">
          <a:xfrm>
            <a:off x="8063817" y="4095082"/>
            <a:ext cx="188091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  <a:latin typeface="Fira Sans" panose="020B0503050000020004"/>
              </a:defRPr>
            </a:lvl1pPr>
            <a:lvl2pPr marL="742950" indent="-285750" eaLnBrk="0" hangingPunct="0">
              <a:defRPr sz="2800"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9pPr>
          </a:lstStyle>
          <a:p>
            <a:r>
              <a:rPr lang="en-GB" altLang="en-US" dirty="0"/>
              <a:t>Implementation</a:t>
            </a:r>
          </a:p>
        </p:txBody>
      </p:sp>
      <p:sp>
        <p:nvSpPr>
          <p:cNvPr id="26" name="Text Box 27"/>
          <p:cNvSpPr txBox="1">
            <a:spLocks noChangeArrowheads="1"/>
          </p:cNvSpPr>
          <p:nvPr/>
        </p:nvSpPr>
        <p:spPr bwMode="auto">
          <a:xfrm>
            <a:off x="7647264" y="4006162"/>
            <a:ext cx="45462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3200" dirty="0">
                <a:solidFill>
                  <a:srgbClr val="E95B24"/>
                </a:solidFill>
                <a:latin typeface="Fira Sans" panose="020B0503050000020004"/>
                <a:sym typeface="Wingdings" panose="05000000000000000000" pitchFamily="2" charset="2"/>
              </a:rPr>
              <a:t></a:t>
            </a:r>
          </a:p>
        </p:txBody>
      </p:sp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6828134" y="2785242"/>
            <a:ext cx="137843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1400" b="1" dirty="0">
                <a:latin typeface="Fira Sans" panose="020B0503050000020004"/>
              </a:rPr>
              <a:t>Scripting </a:t>
            </a:r>
          </a:p>
          <a:p>
            <a:pPr eaLnBrk="1" hangingPunct="1"/>
            <a:r>
              <a:rPr lang="en-GB" altLang="en-US" sz="1400" b="1" dirty="0">
                <a:latin typeface="+mj-lt"/>
              </a:rPr>
              <a:t>&amp;</a:t>
            </a:r>
            <a:r>
              <a:rPr lang="en-GB" altLang="en-US" sz="1400" b="1" dirty="0">
                <a:latin typeface="Fira Sans" panose="020B0503050000020004"/>
              </a:rPr>
              <a:t> Automation</a:t>
            </a:r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 flipH="1">
            <a:off x="6850163" y="2224524"/>
            <a:ext cx="0" cy="3282917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29" name="Text Box 30"/>
          <p:cNvSpPr txBox="1">
            <a:spLocks noChangeArrowheads="1"/>
          </p:cNvSpPr>
          <p:nvPr/>
        </p:nvSpPr>
        <p:spPr bwMode="auto">
          <a:xfrm>
            <a:off x="6850161" y="3444712"/>
            <a:ext cx="1167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1400" b="1" dirty="0">
                <a:latin typeface="Fira Sans" panose="020B0503050000020004"/>
              </a:rPr>
              <a:t>Instrumentation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6897085" y="4391121"/>
            <a:ext cx="379654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125C82"/>
              </a:buClr>
            </a:pPr>
            <a:r>
              <a:rPr lang="de-CH" altLang="en-US" sz="1600" dirty="0">
                <a:solidFill>
                  <a:schemeClr val="accent1"/>
                </a:solidFill>
                <a:latin typeface="Fira Sans" panose="020B0503050000020004"/>
              </a:rPr>
              <a:t> </a:t>
            </a:r>
            <a:r>
              <a:rPr lang="de-CH" altLang="en-US" sz="1600" b="1" dirty="0">
                <a:solidFill>
                  <a:schemeClr val="accent1"/>
                </a:solidFill>
                <a:latin typeface="Fira Sans" panose="020B0503050000020004"/>
              </a:rPr>
              <a:t>- </a:t>
            </a:r>
            <a:r>
              <a:rPr lang="en-GB" altLang="en-US" sz="1600" b="1" dirty="0">
                <a:solidFill>
                  <a:schemeClr val="accent1"/>
                </a:solidFill>
                <a:latin typeface="Fira Sans" panose="020B0503050000020004"/>
              </a:rPr>
              <a:t>Load Generation</a:t>
            </a:r>
          </a:p>
          <a:p>
            <a:pPr eaLnBrk="1" hangingPunct="1">
              <a:buClr>
                <a:srgbClr val="125C82"/>
              </a:buClr>
            </a:pPr>
            <a:r>
              <a:rPr lang="en-GB" altLang="en-US" sz="1600" b="1" dirty="0">
                <a:solidFill>
                  <a:schemeClr val="accent1"/>
                </a:solidFill>
                <a:latin typeface="Fira Sans" panose="020B0503050000020004"/>
              </a:rPr>
              <a:t> - Measurements of the response time observed   by the user</a:t>
            </a:r>
          </a:p>
        </p:txBody>
      </p:sp>
      <p:sp>
        <p:nvSpPr>
          <p:cNvPr id="31" name="Text Box 32"/>
          <p:cNvSpPr txBox="1">
            <a:spLocks noChangeArrowheads="1"/>
          </p:cNvSpPr>
          <p:nvPr/>
        </p:nvSpPr>
        <p:spPr bwMode="auto">
          <a:xfrm>
            <a:off x="6840007" y="5130907"/>
            <a:ext cx="350128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C7002B"/>
              </a:buClr>
              <a:buFontTx/>
              <a:buChar char="•"/>
            </a:pPr>
            <a:r>
              <a:rPr lang="de-CH" altLang="en-US" sz="16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</a:t>
            </a:r>
            <a:r>
              <a:rPr lang="en-GB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Measurements of applicative components </a:t>
            </a:r>
          </a:p>
          <a:p>
            <a:pPr eaLnBrk="1" hangingPunct="1">
              <a:buClr>
                <a:srgbClr val="C7002B"/>
              </a:buClr>
              <a:buFontTx/>
              <a:buChar char="•"/>
            </a:pPr>
            <a:r>
              <a:rPr lang="en-GB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Measurements of infrastructure components </a:t>
            </a:r>
          </a:p>
          <a:p>
            <a:pPr eaLnBrk="1" hangingPunct="1">
              <a:buClr>
                <a:srgbClr val="C7002B"/>
              </a:buClr>
              <a:buFontTx/>
              <a:buChar char="•"/>
            </a:pPr>
            <a:r>
              <a:rPr lang="en-GB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Measurements of Resource Usage</a:t>
            </a:r>
          </a:p>
        </p:txBody>
      </p:sp>
      <p:sp>
        <p:nvSpPr>
          <p:cNvPr id="32" name="Rectangle 33"/>
          <p:cNvSpPr>
            <a:spLocks noChangeArrowheads="1"/>
          </p:cNvSpPr>
          <p:nvPr/>
        </p:nvSpPr>
        <p:spPr bwMode="auto">
          <a:xfrm>
            <a:off x="522749" y="4044051"/>
            <a:ext cx="4360010" cy="1888355"/>
          </a:xfrm>
          <a:prstGeom prst="rect">
            <a:avLst/>
          </a:prstGeom>
          <a:solidFill>
            <a:schemeClr val="accent6">
              <a:lumMod val="20000"/>
              <a:lumOff val="80000"/>
              <a:alpha val="45097"/>
            </a:schemeClr>
          </a:solidFill>
          <a:ln w="38100">
            <a:solidFill>
              <a:schemeClr val="accent3">
                <a:lumMod val="20000"/>
                <a:lumOff val="80000"/>
              </a:schemeClr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algn="ctr"/>
            <a:endParaRPr lang="en-US" altLang="en-US" sz="1600" b="1">
              <a:solidFill>
                <a:schemeClr val="bg1"/>
              </a:solidFill>
              <a:latin typeface="Fira Sans" panose="020B0503050000020004"/>
              <a:cs typeface="Arial" panose="020B0604020202020204" pitchFamily="34" charset="0"/>
            </a:endParaRPr>
          </a:p>
        </p:txBody>
      </p:sp>
      <p:sp>
        <p:nvSpPr>
          <p:cNvPr id="33" name="Text Box 34"/>
          <p:cNvSpPr txBox="1">
            <a:spLocks noChangeArrowheads="1"/>
          </p:cNvSpPr>
          <p:nvPr/>
        </p:nvSpPr>
        <p:spPr bwMode="auto">
          <a:xfrm>
            <a:off x="2145571" y="4071358"/>
            <a:ext cx="1454670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>
              <a:defRPr b="1">
                <a:solidFill>
                  <a:schemeClr val="bg1"/>
                </a:solidFill>
                <a:latin typeface="Fira Sans" panose="020B0503050000020004"/>
              </a:defRPr>
            </a:lvl1pPr>
            <a:lvl2pPr marL="742950" indent="-285750" eaLnBrk="0" hangingPunct="0">
              <a:defRPr sz="2800"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9pPr>
          </a:lstStyle>
          <a:p>
            <a:pPr algn="ctr"/>
            <a:r>
              <a:rPr lang="en-GB" altLang="en-US" dirty="0"/>
              <a:t>Execution</a:t>
            </a:r>
          </a:p>
        </p:txBody>
      </p:sp>
      <p:sp>
        <p:nvSpPr>
          <p:cNvPr id="34" name="Text Box 3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716052" y="3982475"/>
            <a:ext cx="55015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E95B24"/>
                </a:solidFill>
                <a:latin typeface="Fira Sans" panose="020B0503050000020004"/>
                <a:sym typeface="Wingdings" panose="05000000000000000000" pitchFamily="2" charset="2"/>
              </a:rPr>
              <a:t></a:t>
            </a:r>
          </a:p>
        </p:txBody>
      </p:sp>
      <p:sp>
        <p:nvSpPr>
          <p:cNvPr id="35" name="Line 36"/>
          <p:cNvSpPr>
            <a:spLocks noChangeShapeType="1"/>
          </p:cNvSpPr>
          <p:nvPr/>
        </p:nvSpPr>
        <p:spPr bwMode="auto">
          <a:xfrm rot="5400000" flipH="1">
            <a:off x="5642782" y="3650457"/>
            <a:ext cx="0" cy="1998755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36" name="Text Box 37"/>
          <p:cNvSpPr txBox="1">
            <a:spLocks noChangeArrowheads="1"/>
          </p:cNvSpPr>
          <p:nvPr/>
        </p:nvSpPr>
        <p:spPr bwMode="auto">
          <a:xfrm>
            <a:off x="4727982" y="4399499"/>
            <a:ext cx="191417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1400" b="1" dirty="0">
                <a:latin typeface="Fira Sans" panose="020B0503050000020004"/>
              </a:rPr>
              <a:t>Launch and Monitoring</a:t>
            </a:r>
          </a:p>
        </p:txBody>
      </p:sp>
      <p:sp>
        <p:nvSpPr>
          <p:cNvPr id="37" name="Line 38"/>
          <p:cNvSpPr>
            <a:spLocks noChangeShapeType="1"/>
          </p:cNvSpPr>
          <p:nvPr/>
        </p:nvSpPr>
        <p:spPr bwMode="auto">
          <a:xfrm rot="5400000" flipH="1">
            <a:off x="5642782" y="4301343"/>
            <a:ext cx="0" cy="1998755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38" name="Text Box 39"/>
          <p:cNvSpPr txBox="1">
            <a:spLocks noChangeArrowheads="1"/>
          </p:cNvSpPr>
          <p:nvPr/>
        </p:nvSpPr>
        <p:spPr bwMode="auto">
          <a:xfrm>
            <a:off x="4849969" y="5238072"/>
            <a:ext cx="166578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1400" b="1" dirty="0">
                <a:latin typeface="Fira Sans" panose="020B0503050000020004"/>
              </a:rPr>
              <a:t>Observation in real time and persistent collection</a:t>
            </a: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582808" y="4456296"/>
            <a:ext cx="2517036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125C82"/>
              </a:buClr>
            </a:pPr>
            <a:r>
              <a:rPr lang="de-CH" altLang="en-US" sz="1600" b="1" dirty="0">
                <a:solidFill>
                  <a:schemeClr val="accent1"/>
                </a:solidFill>
                <a:latin typeface="Fira Sans" panose="020B0503050000020004"/>
              </a:rPr>
              <a:t>- </a:t>
            </a:r>
            <a:r>
              <a:rPr lang="en-GB" altLang="en-US" sz="1600" b="1" dirty="0">
                <a:solidFill>
                  <a:schemeClr val="accent1"/>
                </a:solidFill>
                <a:latin typeface="Fira Sans" panose="020B0503050000020004"/>
              </a:rPr>
              <a:t>Scenario results</a:t>
            </a:r>
          </a:p>
          <a:p>
            <a:pPr eaLnBrk="1" hangingPunct="1">
              <a:buClr>
                <a:srgbClr val="125C82"/>
              </a:buClr>
            </a:pPr>
            <a:r>
              <a:rPr lang="en-GB" altLang="en-US" sz="1600" b="1" dirty="0">
                <a:solidFill>
                  <a:schemeClr val="accent1"/>
                </a:solidFill>
                <a:latin typeface="Fira Sans" panose="020B0503050000020004"/>
              </a:rPr>
              <a:t>- Validation of the business needs</a:t>
            </a:r>
          </a:p>
        </p:txBody>
      </p:sp>
      <p:sp>
        <p:nvSpPr>
          <p:cNvPr id="40" name="Text Box 41"/>
          <p:cNvSpPr txBox="1">
            <a:spLocks noChangeArrowheads="1"/>
          </p:cNvSpPr>
          <p:nvPr/>
        </p:nvSpPr>
        <p:spPr bwMode="auto">
          <a:xfrm>
            <a:off x="539749" y="5031485"/>
            <a:ext cx="4128951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buClr>
                <a:srgbClr val="C7002B"/>
              </a:buClr>
              <a:buFontTx/>
              <a:buChar char="•"/>
            </a:pPr>
            <a:r>
              <a:rPr lang="de-CH" altLang="en-US" sz="1500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</a:t>
            </a:r>
            <a:r>
              <a:rPr lang="en-GB" altLang="en-US" sz="15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Components results (applicative, infrastructure)</a:t>
            </a:r>
          </a:p>
          <a:p>
            <a:pPr eaLnBrk="1" hangingPunct="1">
              <a:buClr>
                <a:srgbClr val="C7002B"/>
              </a:buClr>
              <a:buFontTx/>
              <a:buChar char="•"/>
            </a:pPr>
            <a:r>
              <a:rPr lang="en-GB" altLang="en-US" sz="15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Tuning and Prototyping</a:t>
            </a:r>
          </a:p>
        </p:txBody>
      </p:sp>
      <p:sp>
        <p:nvSpPr>
          <p:cNvPr id="41" name="Oval 42"/>
          <p:cNvSpPr>
            <a:spLocks noChangeArrowheads="1"/>
          </p:cNvSpPr>
          <p:nvPr/>
        </p:nvSpPr>
        <p:spPr bwMode="auto">
          <a:xfrm>
            <a:off x="4936518" y="2982542"/>
            <a:ext cx="1705642" cy="51935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de-CH" altLang="en-US" b="1" dirty="0">
                <a:solidFill>
                  <a:schemeClr val="bg1"/>
                </a:solidFill>
                <a:latin typeface="Fira Sans" panose="020B0503050000020004"/>
              </a:rPr>
              <a:t>Reporting</a:t>
            </a:r>
            <a:endParaRPr lang="en-US" altLang="en-US" b="1" dirty="0">
              <a:solidFill>
                <a:schemeClr val="bg1"/>
              </a:solidFill>
              <a:latin typeface="Fira Sans" panose="020B0503050000020004"/>
            </a:endParaRPr>
          </a:p>
        </p:txBody>
      </p:sp>
      <p:sp>
        <p:nvSpPr>
          <p:cNvPr id="42" name="Line 43"/>
          <p:cNvSpPr>
            <a:spLocks noChangeShapeType="1"/>
          </p:cNvSpPr>
          <p:nvPr/>
        </p:nvSpPr>
        <p:spPr bwMode="auto">
          <a:xfrm flipV="1">
            <a:off x="4036032" y="3549262"/>
            <a:ext cx="965059" cy="644123"/>
          </a:xfrm>
          <a:prstGeom prst="line">
            <a:avLst/>
          </a:prstGeom>
          <a:noFill/>
          <a:ln w="22225">
            <a:solidFill>
              <a:srgbClr val="FFC000"/>
            </a:solidFill>
            <a:prstDash val="sysDash"/>
            <a:round/>
            <a:headEnd type="stealth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43" name="Text Box 44"/>
          <p:cNvSpPr txBox="1">
            <a:spLocks noChangeArrowheads="1"/>
          </p:cNvSpPr>
          <p:nvPr/>
        </p:nvSpPr>
        <p:spPr bwMode="auto">
          <a:xfrm>
            <a:off x="2952326" y="3466361"/>
            <a:ext cx="1819682" cy="307777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1400" b="1" dirty="0">
                <a:latin typeface="Fira Sans" panose="020B0503050000020004"/>
              </a:rPr>
              <a:t>Analysis </a:t>
            </a:r>
            <a:r>
              <a:rPr lang="en-GB" altLang="en-US" sz="1400" b="1" dirty="0">
                <a:latin typeface="+mj-lt"/>
              </a:rPr>
              <a:t>&amp;</a:t>
            </a:r>
            <a:r>
              <a:rPr lang="en-GB" altLang="en-US" sz="1400" b="1" dirty="0">
                <a:latin typeface="Fira Sans" panose="020B0503050000020004"/>
              </a:rPr>
              <a:t> Conclusion</a:t>
            </a:r>
          </a:p>
        </p:txBody>
      </p:sp>
      <p:sp>
        <p:nvSpPr>
          <p:cNvPr id="44" name="Line 45"/>
          <p:cNvSpPr>
            <a:spLocks noChangeShapeType="1"/>
          </p:cNvSpPr>
          <p:nvPr/>
        </p:nvSpPr>
        <p:spPr bwMode="auto">
          <a:xfrm rot="16200000" flipV="1">
            <a:off x="6039246" y="3452115"/>
            <a:ext cx="616669" cy="756040"/>
          </a:xfrm>
          <a:prstGeom prst="line">
            <a:avLst/>
          </a:prstGeom>
          <a:noFill/>
          <a:ln w="22225">
            <a:solidFill>
              <a:srgbClr val="FFC000"/>
            </a:solidFill>
            <a:prstDash val="sysDash"/>
            <a:round/>
            <a:headEnd type="stealth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45" name="Line 46"/>
          <p:cNvSpPr>
            <a:spLocks noChangeShapeType="1"/>
          </p:cNvSpPr>
          <p:nvPr/>
        </p:nvSpPr>
        <p:spPr bwMode="auto">
          <a:xfrm>
            <a:off x="6838830" y="2226332"/>
            <a:ext cx="90125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rot="16200000" flipH="1">
            <a:off x="5782881" y="490076"/>
            <a:ext cx="905" cy="2085591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47" name="Text Box 48"/>
          <p:cNvSpPr txBox="1">
            <a:spLocks noChangeArrowheads="1"/>
          </p:cNvSpPr>
          <p:nvPr/>
        </p:nvSpPr>
        <p:spPr bwMode="auto">
          <a:xfrm>
            <a:off x="4429430" y="3008163"/>
            <a:ext cx="6509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fr-FR"/>
            </a:defPPr>
            <a:lvl1pPr>
              <a:spcBef>
                <a:spcPct val="50000"/>
              </a:spcBef>
              <a:defRPr sz="3200">
                <a:solidFill>
                  <a:srgbClr val="E95B24"/>
                </a:solidFill>
                <a:latin typeface="Fira Sans" panose="020B0503050000020004"/>
              </a:defRPr>
            </a:lvl1pPr>
            <a:lvl2pPr marL="742950" indent="-285750" eaLnBrk="0" hangingPunct="0">
              <a:defRPr sz="2800"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latin typeface="Century Gothic" panose="020B0502020202020204" pitchFamily="34" charset="0"/>
              </a:defRPr>
            </a:lvl9pPr>
          </a:lstStyle>
          <a:p>
            <a:r>
              <a:rPr lang="en-US" altLang="en-US" sz="2400" dirty="0"/>
              <a:t>❺</a:t>
            </a:r>
          </a:p>
        </p:txBody>
      </p:sp>
      <p:sp>
        <p:nvSpPr>
          <p:cNvPr id="48" name="Text Box 49"/>
          <p:cNvSpPr txBox="1">
            <a:spLocks noChangeArrowheads="1"/>
          </p:cNvSpPr>
          <p:nvPr/>
        </p:nvSpPr>
        <p:spPr bwMode="auto">
          <a:xfrm>
            <a:off x="1677441" y="820168"/>
            <a:ext cx="2581595" cy="369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GB" altLang="en-US" sz="1800" b="1" dirty="0">
                <a:solidFill>
                  <a:schemeClr val="bg1"/>
                </a:solidFill>
                <a:latin typeface="Fira Sans" panose="020B0503050000020004"/>
              </a:rPr>
              <a:t>Requirements </a:t>
            </a:r>
            <a:r>
              <a:rPr lang="en-GB" altLang="en-US" sz="1800" b="1" dirty="0">
                <a:solidFill>
                  <a:schemeClr val="bg1"/>
                </a:solidFill>
                <a:latin typeface="+mj-lt"/>
              </a:rPr>
              <a:t>&amp;</a:t>
            </a:r>
            <a:r>
              <a:rPr lang="en-GB" altLang="en-US" sz="1800" b="1" dirty="0">
                <a:solidFill>
                  <a:schemeClr val="bg1"/>
                </a:solidFill>
                <a:latin typeface="Fira Sans" panose="020B0503050000020004"/>
              </a:rPr>
              <a:t> Analysis</a:t>
            </a:r>
          </a:p>
        </p:txBody>
      </p:sp>
      <p:sp>
        <p:nvSpPr>
          <p:cNvPr id="49" name="Line 50"/>
          <p:cNvSpPr>
            <a:spLocks noChangeShapeType="1"/>
          </p:cNvSpPr>
          <p:nvPr/>
        </p:nvSpPr>
        <p:spPr bwMode="auto">
          <a:xfrm>
            <a:off x="10553522" y="1535789"/>
            <a:ext cx="21775" cy="2973212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50" name="Line 51"/>
          <p:cNvSpPr>
            <a:spLocks noChangeShapeType="1"/>
          </p:cNvSpPr>
          <p:nvPr/>
        </p:nvSpPr>
        <p:spPr bwMode="auto">
          <a:xfrm rot="10800000" flipV="1">
            <a:off x="10425091" y="4494529"/>
            <a:ext cx="150208" cy="173642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51" name="Line 52"/>
          <p:cNvSpPr>
            <a:spLocks noChangeShapeType="1"/>
          </p:cNvSpPr>
          <p:nvPr/>
        </p:nvSpPr>
        <p:spPr bwMode="auto">
          <a:xfrm rot="16200000" flipH="1">
            <a:off x="9639333" y="603766"/>
            <a:ext cx="1" cy="1857306"/>
          </a:xfrm>
          <a:prstGeom prst="line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61" name="Line 15"/>
          <p:cNvSpPr>
            <a:spLocks noChangeShapeType="1"/>
          </p:cNvSpPr>
          <p:nvPr/>
        </p:nvSpPr>
        <p:spPr bwMode="auto">
          <a:xfrm>
            <a:off x="2659793" y="2238390"/>
            <a:ext cx="272375" cy="83203"/>
          </a:xfrm>
          <a:prstGeom prst="line">
            <a:avLst/>
          </a:prstGeom>
          <a:noFill/>
          <a:ln w="9525">
            <a:solidFill>
              <a:schemeClr val="accent6">
                <a:lumMod val="75000"/>
              </a:schemeClr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400">
              <a:latin typeface="Fira Sans" panose="020B0503050000020004"/>
            </a:endParaRPr>
          </a:p>
        </p:txBody>
      </p:sp>
      <p:sp>
        <p:nvSpPr>
          <p:cNvPr id="69" name="Text Box 55"/>
          <p:cNvSpPr txBox="1">
            <a:spLocks noChangeArrowheads="1"/>
          </p:cNvSpPr>
          <p:nvPr/>
        </p:nvSpPr>
        <p:spPr bwMode="auto">
          <a:xfrm>
            <a:off x="1291040" y="5914150"/>
            <a:ext cx="33009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rgbClr val="E95B24"/>
                </a:solidFill>
                <a:latin typeface="Fira Sans" panose="020B0503050000020004"/>
              </a:rPr>
              <a:t>Scenario driven L</a:t>
            </a:r>
            <a:r>
              <a:rPr lang="en-US" altLang="en-US" sz="1600" b="1" dirty="0">
                <a:solidFill>
                  <a:srgbClr val="E95B24"/>
                </a:solidFill>
                <a:latin typeface="+mj-lt"/>
              </a:rPr>
              <a:t>&amp;</a:t>
            </a:r>
            <a:r>
              <a:rPr lang="en-US" altLang="en-US" sz="1600" b="1" dirty="0">
                <a:solidFill>
                  <a:srgbClr val="E95B24"/>
                </a:solidFill>
                <a:latin typeface="Fira Sans" panose="020B0503050000020004"/>
              </a:rPr>
              <a:t>P requirements modeling</a:t>
            </a:r>
          </a:p>
        </p:txBody>
      </p:sp>
      <p:sp>
        <p:nvSpPr>
          <p:cNvPr id="70" name="Text Box 57"/>
          <p:cNvSpPr txBox="1">
            <a:spLocks noChangeArrowheads="1"/>
          </p:cNvSpPr>
          <p:nvPr/>
        </p:nvSpPr>
        <p:spPr bwMode="auto">
          <a:xfrm>
            <a:off x="1291040" y="6201489"/>
            <a:ext cx="362150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End-2-End Application Measurement </a:t>
            </a: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+mj-lt"/>
              </a:rPr>
              <a:t>&amp;</a:t>
            </a:r>
            <a:r>
              <a:rPr lang="en-US" altLang="en-US" sz="1600" b="1" dirty="0">
                <a:solidFill>
                  <a:schemeClr val="accent6">
                    <a:lumMod val="50000"/>
                  </a:schemeClr>
                </a:solidFill>
                <a:latin typeface="Fira Sans" panose="020B0503050000020004"/>
              </a:rPr>
              <a:t> Monitoring</a:t>
            </a:r>
          </a:p>
        </p:txBody>
      </p:sp>
      <p:sp>
        <p:nvSpPr>
          <p:cNvPr id="71" name="Espace réservé du texte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b="1" dirty="0"/>
              <a:t>Mastering IT Performance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70533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erforman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8590C"/>
      </a:accent1>
      <a:accent2>
        <a:srgbClr val="E8590C"/>
      </a:accent2>
      <a:accent3>
        <a:srgbClr val="E8590C"/>
      </a:accent3>
      <a:accent4>
        <a:srgbClr val="E8590C"/>
      </a:accent4>
      <a:accent5>
        <a:srgbClr val="E8590C"/>
      </a:accent5>
      <a:accent6>
        <a:srgbClr val="E8590C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50194</TotalTime>
  <Words>3257</Words>
  <Application>Microsoft Office PowerPoint</Application>
  <PresentationFormat>Widescreen</PresentationFormat>
  <Paragraphs>836</Paragraphs>
  <Slides>64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Arial</vt:lpstr>
      <vt:lpstr>Calibri</vt:lpstr>
      <vt:lpstr>Calibri Light</vt:lpstr>
      <vt:lpstr>Century Gothic</vt:lpstr>
      <vt:lpstr>Fira Sans</vt:lpstr>
      <vt:lpstr>Fira Sans Condensed Black</vt:lpstr>
      <vt:lpstr>Tahoma</vt:lpstr>
      <vt:lpstr>Times New Roman</vt:lpstr>
      <vt:lpstr>Verdana</vt:lpstr>
      <vt:lpstr>Wingdings</vt:lpstr>
      <vt:lpstr>Thème Office</vt:lpstr>
      <vt:lpstr>Mastering IT Performance</vt:lpstr>
      <vt:lpstr>PowerPoint Presentation</vt:lpstr>
      <vt:lpstr>Agenda</vt:lpstr>
      <vt:lpstr>PowerPoint Presentation</vt:lpstr>
      <vt:lpstr>From the “ReAL” Performance Triangle perspective</vt:lpstr>
      <vt:lpstr>APEP Overview</vt:lpstr>
      <vt:lpstr>…. APEP Overview</vt:lpstr>
      <vt:lpstr>APEP Integration – The Build Phase (Pack 1)</vt:lpstr>
      <vt:lpstr>APEP Integration – The Acceptance Phase (Pack 2)</vt:lpstr>
      <vt:lpstr>APEP Production (Pack 3)</vt:lpstr>
      <vt:lpstr>PowerPoint Presentation</vt:lpstr>
      <vt:lpstr>L&amp;P requirement specification </vt:lpstr>
      <vt:lpstr>PowerPoint Presentation</vt:lpstr>
      <vt:lpstr>Planning</vt:lpstr>
      <vt:lpstr>Design</vt:lpstr>
      <vt:lpstr>Test Case Design</vt:lpstr>
      <vt:lpstr>Test Scenario Design</vt:lpstr>
      <vt:lpstr>Scenario Levels</vt:lpstr>
      <vt:lpstr>Scenario Parameters (1)</vt:lpstr>
      <vt:lpstr>Scenario Parameters (2)</vt:lpstr>
      <vt:lpstr>Scenario Parameters (3)</vt:lpstr>
      <vt:lpstr>Computing Rule</vt:lpstr>
      <vt:lpstr>Q &amp; A</vt:lpstr>
      <vt:lpstr>PowerPoint Presentation</vt:lpstr>
      <vt:lpstr>Sample</vt:lpstr>
      <vt:lpstr>The User Interface</vt:lpstr>
      <vt:lpstr>Main use cases and actors</vt:lpstr>
      <vt:lpstr>Architecture Compenents</vt:lpstr>
      <vt:lpstr>PowerPoint Presentation</vt:lpstr>
      <vt:lpstr>...Performance Requirements</vt:lpstr>
      <vt:lpstr>Exercice 1</vt:lpstr>
      <vt:lpstr>Exercice 1 (Answer)</vt:lpstr>
      <vt:lpstr>Exercice 1 (Answr)</vt:lpstr>
      <vt:lpstr>Exercice 2</vt:lpstr>
      <vt:lpstr>Exercice 2 (Answer)</vt:lpstr>
      <vt:lpstr>Exercice 2 (Answer)</vt:lpstr>
      <vt:lpstr>Exercise 3</vt:lpstr>
      <vt:lpstr>Exercise 3 (Answer)</vt:lpstr>
      <vt:lpstr>PowerPoint Presentation</vt:lpstr>
      <vt:lpstr>Implement Scripts and Scenarios</vt:lpstr>
      <vt:lpstr>Q &amp; A</vt:lpstr>
      <vt:lpstr>Questions</vt:lpstr>
      <vt:lpstr>PowerPoint Presentation</vt:lpstr>
      <vt:lpstr>Introduction</vt:lpstr>
      <vt:lpstr>Execution:</vt:lpstr>
      <vt:lpstr>Pre-execution activities</vt:lpstr>
      <vt:lpstr>Execution activities</vt:lpstr>
      <vt:lpstr>Post-execution activities</vt:lpstr>
      <vt:lpstr>Analysis Workflow</vt:lpstr>
      <vt:lpstr>Check End User Response Time</vt:lpstr>
      <vt:lpstr>Check Resource Usage</vt:lpstr>
      <vt:lpstr>Check Errors And Exceptions</vt:lpstr>
      <vt:lpstr>Check Errors And Exceptions</vt:lpstr>
      <vt:lpstr>Q &amp; A</vt:lpstr>
      <vt:lpstr>PowerPoint Presentation</vt:lpstr>
      <vt:lpstr>Overview</vt:lpstr>
      <vt:lpstr>Report Execution Results</vt:lpstr>
      <vt:lpstr>Report Tuning &amp; Optimization Actions</vt:lpstr>
      <vt:lpstr>Project Status Reporting</vt:lpstr>
      <vt:lpstr>Report Final Results</vt:lpstr>
      <vt:lpstr>Q &amp; A</vt:lpstr>
      <vt:lpstr>Exercise 4</vt:lpstr>
      <vt:lpstr>Exercise 4 (Answer)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Poroli</dc:creator>
  <cp:lastModifiedBy>adhoc</cp:lastModifiedBy>
  <cp:revision>1048</cp:revision>
  <dcterms:created xsi:type="dcterms:W3CDTF">2018-04-18T14:55:43Z</dcterms:created>
  <dcterms:modified xsi:type="dcterms:W3CDTF">2019-04-23T14:26:07Z</dcterms:modified>
</cp:coreProperties>
</file>