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FB0"/>
    <a:srgbClr val="0C0C0C"/>
    <a:srgbClr val="7E7999"/>
    <a:srgbClr val="FED7BF"/>
    <a:srgbClr val="9A7787"/>
    <a:srgbClr val="C4A0BA"/>
    <a:srgbClr val="904A80"/>
    <a:srgbClr val="561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2003"/>
  </p:normalViewPr>
  <p:slideViewPr>
    <p:cSldViewPr snapToGrid="0">
      <p:cViewPr varScale="1">
        <p:scale>
          <a:sx n="71" d="100"/>
          <a:sy n="7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2677-BBD3-FA4F-9C54-3415490CF10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91F3-F22C-F54A-B77D-FDF7F229C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Nahkiw</a:t>
            </a:r>
            <a:r>
              <a:rPr lang="fr-FR" dirty="0"/>
              <a:t> </a:t>
            </a:r>
            <a:r>
              <a:rPr lang="fr-FR" dirty="0" err="1"/>
              <a:t>aal</a:t>
            </a:r>
            <a:r>
              <a:rPr lang="fr-FR" dirty="0"/>
              <a:t> code w </a:t>
            </a:r>
            <a:r>
              <a:rPr lang="fr-FR" dirty="0" err="1"/>
              <a:t>aal</a:t>
            </a:r>
            <a:r>
              <a:rPr lang="fr-FR" dirty="0"/>
              <a:t> mongo ma </a:t>
            </a:r>
            <a:r>
              <a:rPr lang="fr-FR" dirty="0" err="1"/>
              <a:t>mchech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A91F3-F22C-F54A-B77D-FDF7F229CC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3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concepts chez un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humaine sont des connaissances exprimables c’est ce qu’il peut exprimer c’est l’univers du discours qui sont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complétées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des connaissances non exprimables (sensations, perceptions, sentiments non verbalisables, connaissances inconscientes, connaissances tacites, etc.). 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A91F3-F22C-F54A-B77D-FDF7F229CC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concepts chez un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humaine sont des connaissances exprimables c’est ce qu’il peut exprimer c’est l’univers du discours qui sont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complétées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des connaissances non exprimables (sensations, perceptions, sentiments non verbalisables, connaissances inconscientes, connaissances tacites, etc.). 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A91F3-F22C-F54A-B77D-FDF7F229CC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74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958-4158-4D1B-87C7-263A6A5E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A6697-C00D-443E-953F-C02030AB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E7C2-895D-461A-8D5E-55058873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3CEC-D77D-45BE-A6D8-8612B153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332-A75E-4D61-8AD8-F31BD43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8CD7-B13A-478B-959F-7436C0E2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5A151-1520-4903-A873-E85D6301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640D-5ECC-40E4-84D8-95898866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2F12-2F08-4A71-9018-245000C5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8B6A-7003-4D5F-BD83-DB59A8D9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7CF7B-CE6F-42E4-9D85-EC9227DA9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2A6E6-2098-433E-88A6-BADC80C4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9EB9-749F-428C-A7C7-4AE680F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C626-2E5B-445C-B8B7-073A95F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EC8E-AFED-4609-9D95-AD691B2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FB53-570E-4EFF-9478-BC0585EF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CC15-6E2A-437A-ACD5-7EE2942F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2AE4-754A-45AB-AA3C-2C5CFFB2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1F7F-C927-4F85-8743-4B57103B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ACA0-B353-432A-8015-18CC4174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D4F9-7B3B-4667-98FD-6E14F97C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74FA-BCE3-4E6C-809B-2CDD6A16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B684-5AA8-4251-8507-B2CD1E9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9C0B-42F0-4165-9F2D-DB58618C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5306-A4E0-4271-A676-787E955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525-BFD6-474D-8DFC-089DF697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5F75-EAFC-4468-A151-3113922F4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F5C1-675A-43AA-9ED4-D3E1A675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A287-481A-4D09-9F12-E5367DB3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242C-8B1E-4C9A-B947-F330A6B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D46-0D24-43F4-B9C0-65489ECF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662A-26C3-4813-A403-E3717438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BC44-1AB7-4DCE-805A-0A188E7A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2D6EB-4F53-4D4E-AEB6-688F51B0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7EF9-F4ED-4482-BA20-985FDDB63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65201-A427-4ED4-B5B8-8BE65995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9EC6D-DFC9-4D45-AFAE-8595DB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246FA-AA45-43A3-A66B-1884A8A2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B5B33-5881-475D-95C2-0A308748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6FD2-A6CF-4787-8D5C-34FFFFFE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AEACD-E35A-4DE1-84F3-5BB84D25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0F97-258B-4A6F-9B9D-5A1B9F47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92954-9F86-40AC-B996-17F9300D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2F7F1-DA84-409B-8552-22E21983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2380-5727-4BCC-9458-FA15004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F274-C86A-4F43-A10A-FA1F196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65CE-EBC8-4ECE-AA95-C662B3F3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9172-D00B-49BB-BB55-A5779238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1FEF1-E3A5-4D72-A416-C308F0DC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367C-276D-42F5-9F73-32E957F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54B71-2D37-476E-A33D-F70B5F04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88373-F553-4D45-8693-7C0FCACF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6A37-96DB-4CC8-B6EC-C2638F85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A9444-BA59-4AC0-8618-A3E84BE40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C1AE9-B41A-40DA-88C4-B1B5AAFF7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1BF2-3B5A-48A7-A483-91B02DC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D052-E7EF-46E6-98A1-352F426E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82C-DA3B-444B-9DBA-25BB0E8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B511-B33E-4DD5-A89E-806E0399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2512-A241-44EC-AA9D-0C436E4A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6589-A101-4CA2-8058-634F7033C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8ADD-7B58-45C8-AC54-FB64326277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F2AF-A09E-44B6-8D41-B6BE0C3BE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FB57-8A95-4028-84EF-C4BE93335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796F-9FE7-4B06-B56E-9A91267DFD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106758" y="523461"/>
            <a:ext cx="4797287" cy="58110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163609-BEA6-490A-9C7F-559E383423F3}"/>
              </a:ext>
            </a:extLst>
          </p:cNvPr>
          <p:cNvSpPr/>
          <p:nvPr/>
        </p:nvSpPr>
        <p:spPr>
          <a:xfrm>
            <a:off x="6308035" y="1868549"/>
            <a:ext cx="31527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Présentation du projet: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3950BA-70D6-4773-A1C9-7CFD829C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5" y="662391"/>
            <a:ext cx="1155762" cy="25179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E78D3DF-7282-43FB-A1E5-871C44B75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66" y="1097312"/>
            <a:ext cx="771525" cy="29405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A5DE203-6F4A-4FD1-9729-3E4C7EB7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647" y="971798"/>
            <a:ext cx="352425" cy="180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F406540-517F-42E0-B2F8-451743233A32}"/>
              </a:ext>
            </a:extLst>
          </p:cNvPr>
          <p:cNvSpPr/>
          <p:nvPr/>
        </p:nvSpPr>
        <p:spPr>
          <a:xfrm>
            <a:off x="6908514" y="5587828"/>
            <a:ext cx="13464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Présenté par:</a:t>
            </a:r>
          </a:p>
          <a:p>
            <a:pPr algn="ctr"/>
            <a:r>
              <a:rPr lang="fr-FR" sz="1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-IMEN BALI</a:t>
            </a:r>
          </a:p>
          <a:p>
            <a:pPr algn="ctr"/>
            <a:r>
              <a:rPr lang="fr-FR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-MARIEM SMII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7C7279-1E17-4722-8183-40A26BFEB44D}"/>
              </a:ext>
            </a:extLst>
          </p:cNvPr>
          <p:cNvSpPr/>
          <p:nvPr/>
        </p:nvSpPr>
        <p:spPr>
          <a:xfrm>
            <a:off x="7012895" y="4965287"/>
            <a:ext cx="13464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Encadré par:</a:t>
            </a:r>
          </a:p>
          <a:p>
            <a:pPr algn="ctr"/>
            <a:r>
              <a:rPr lang="fr-FR" sz="1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-Mr MORSI TLILI</a:t>
            </a:r>
            <a:endParaRPr lang="fr-FR" sz="1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4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9674086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9674085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9674084" y="4312568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1046923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096000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9674086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9674085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9674084" y="4312568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0" y="1132051"/>
            <a:ext cx="1219201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1046923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096000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54F9F2-690F-4C71-B384-D3CE02551D9E}"/>
              </a:ext>
            </a:extLst>
          </p:cNvPr>
          <p:cNvSpPr txBox="1"/>
          <p:nvPr/>
        </p:nvSpPr>
        <p:spPr>
          <a:xfrm>
            <a:off x="1654866" y="1327376"/>
            <a:ext cx="3293162" cy="461665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16772-4380-4514-AFA2-EF92EA012E58}"/>
              </a:ext>
            </a:extLst>
          </p:cNvPr>
          <p:cNvSpPr txBox="1"/>
          <p:nvPr/>
        </p:nvSpPr>
        <p:spPr>
          <a:xfrm>
            <a:off x="1700008" y="1949437"/>
            <a:ext cx="3571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Notre Partie est constitue de trois </a:t>
            </a:r>
            <a:r>
              <a:rPr lang="fr-FR" dirty="0" err="1"/>
              <a:t>délivrables</a:t>
            </a:r>
            <a:r>
              <a:rPr lang="fr-FR" dirty="0"/>
              <a:t>:</a:t>
            </a:r>
          </a:p>
          <a:p>
            <a:pPr algn="just"/>
            <a:endParaRPr lang="fr-FR" dirty="0"/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Création de la base de donnes.</a:t>
            </a:r>
          </a:p>
          <a:p>
            <a:pPr marL="342900" indent="-342900" algn="just"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Création de l’ontologie (</a:t>
            </a:r>
            <a:r>
              <a:rPr lang="fr-FR" dirty="0" err="1"/>
              <a:t>fuzzy</a:t>
            </a:r>
            <a:r>
              <a:rPr lang="fr-FR" dirty="0"/>
              <a:t> </a:t>
            </a:r>
            <a:r>
              <a:rPr lang="fr-FR" dirty="0" err="1"/>
              <a:t>ontology</a:t>
            </a:r>
            <a:r>
              <a:rPr lang="fr-FR" dirty="0"/>
              <a:t>).</a:t>
            </a:r>
          </a:p>
          <a:p>
            <a:pPr marL="342900" indent="-342900" algn="just">
              <a:buFont typeface="+mj-lt"/>
              <a:buAutoNum type="arabicPeriod"/>
            </a:pPr>
            <a:endParaRPr lang="fr-FR" dirty="0"/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Développement de système globale qui va analyser le profile a partir de l’URL</a:t>
            </a:r>
          </a:p>
          <a:p>
            <a:pPr algn="just"/>
            <a:endParaRPr lang="en-US" dirty="0"/>
          </a:p>
        </p:txBody>
      </p:sp>
      <p:pic>
        <p:nvPicPr>
          <p:cNvPr id="31" name="Graphique 30" descr="Coche">
            <a:extLst>
              <a:ext uri="{FF2B5EF4-FFF2-40B4-BE49-F238E27FC236}">
                <a16:creationId xmlns:a16="http://schemas.microsoft.com/office/drawing/2014/main" id="{99B35A7E-07AF-3646-B0C8-E0E93642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41" y="2771227"/>
            <a:ext cx="412002" cy="412002"/>
          </a:xfrm>
          <a:prstGeom prst="rect">
            <a:avLst/>
          </a:prstGeom>
        </p:spPr>
      </p:pic>
      <p:pic>
        <p:nvPicPr>
          <p:cNvPr id="33" name="Graphique 32" descr="Fermer">
            <a:extLst>
              <a:ext uri="{FF2B5EF4-FFF2-40B4-BE49-F238E27FC236}">
                <a16:creationId xmlns:a16="http://schemas.microsoft.com/office/drawing/2014/main" id="{D7FB9C4D-6D54-B547-AE96-C587F7C9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6939" y="4713748"/>
            <a:ext cx="397967" cy="397967"/>
          </a:xfrm>
          <a:prstGeom prst="rect">
            <a:avLst/>
          </a:prstGeom>
        </p:spPr>
      </p:pic>
      <p:pic>
        <p:nvPicPr>
          <p:cNvPr id="42" name="Graphique 41" descr="Coche">
            <a:extLst>
              <a:ext uri="{FF2B5EF4-FFF2-40B4-BE49-F238E27FC236}">
                <a16:creationId xmlns:a16="http://schemas.microsoft.com/office/drawing/2014/main" id="{ADB2972E-FB7D-8C40-9EDE-0E33F4A9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584" y="3657597"/>
            <a:ext cx="397967" cy="3979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BBC13AC-B64A-084E-ADC7-F44363E34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9" y="1121636"/>
            <a:ext cx="4279029" cy="42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9674086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9674085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9674084" y="4312568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-74541" y="2670455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1046923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096000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AF78D7-27BD-4340-AF8E-DC28BF1ABF72}"/>
              </a:ext>
            </a:extLst>
          </p:cNvPr>
          <p:cNvSpPr txBox="1"/>
          <p:nvPr/>
        </p:nvSpPr>
        <p:spPr>
          <a:xfrm>
            <a:off x="1654866" y="1327376"/>
            <a:ext cx="3293162" cy="461665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Base de donnes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46A22C-5D93-9147-A25B-AD25CE21B3B5}"/>
              </a:ext>
            </a:extLst>
          </p:cNvPr>
          <p:cNvSpPr txBox="1"/>
          <p:nvPr/>
        </p:nvSpPr>
        <p:spPr>
          <a:xfrm>
            <a:off x="1580325" y="3726382"/>
            <a:ext cx="2958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Trouver des profils qui ne sont pas faux profils et au même temps des profils actifs pour avoir 50 images partagées</a:t>
            </a:r>
          </a:p>
          <a:p>
            <a:pPr algn="just"/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La non disponibilité des bases de données sociales visuelles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2C5530C5-9D84-5A4E-BE32-39CF0471E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64" y="1828185"/>
            <a:ext cx="1209333" cy="2015555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A12831C1-B4E8-F94F-9146-115347858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9" y="2930859"/>
            <a:ext cx="9977233" cy="397730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82093E4-D3AE-6145-9DE4-2540C8EA5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13" y="31469"/>
            <a:ext cx="7109790" cy="50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9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10454012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10467458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10471163" y="4401822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-12277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00266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5962892" y="523461"/>
            <a:ext cx="5749496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E21E91-FF75-4ACB-94F9-19B1D22697B3}"/>
              </a:ext>
            </a:extLst>
          </p:cNvPr>
          <p:cNvSpPr txBox="1"/>
          <p:nvPr/>
        </p:nvSpPr>
        <p:spPr>
          <a:xfrm>
            <a:off x="1654866" y="1327376"/>
            <a:ext cx="3293162" cy="461665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Fuzzy Ontology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15244E-9811-D447-AD63-5E5337818960}"/>
              </a:ext>
            </a:extLst>
          </p:cNvPr>
          <p:cNvSpPr txBox="1"/>
          <p:nvPr/>
        </p:nvSpPr>
        <p:spPr>
          <a:xfrm>
            <a:off x="1500394" y="2527705"/>
            <a:ext cx="3589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Concepts : sont des classes, ensembles, collections ou types d'objets.</a:t>
            </a:r>
          </a:p>
          <a:p>
            <a:br>
              <a:rPr lang="fr-FR" dirty="0"/>
            </a:br>
            <a:r>
              <a:rPr lang="fr-FR" dirty="0"/>
              <a:t>Relations : relations et interactions entre les concepts.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566AF8-60F0-AB47-A3EB-DC0F6E03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6" y="689113"/>
            <a:ext cx="4797287" cy="54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10454012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10467458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10471163" y="4401822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-12277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00266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5962892" y="523461"/>
            <a:ext cx="5749496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E21E91-FF75-4ACB-94F9-19B1D22697B3}"/>
              </a:ext>
            </a:extLst>
          </p:cNvPr>
          <p:cNvSpPr txBox="1"/>
          <p:nvPr/>
        </p:nvSpPr>
        <p:spPr>
          <a:xfrm>
            <a:off x="1654866" y="1327376"/>
            <a:ext cx="3293162" cy="461665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Fuzzy Ontology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2D6F50-61ED-B448-AE10-08935774632A}"/>
              </a:ext>
            </a:extLst>
          </p:cNvPr>
          <p:cNvSpPr txBox="1"/>
          <p:nvPr/>
        </p:nvSpPr>
        <p:spPr>
          <a:xfrm>
            <a:off x="1244149" y="2188764"/>
            <a:ext cx="4278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Fonctions : cas particuliers de relation,</a:t>
            </a:r>
          </a:p>
          <a:p>
            <a:r>
              <a:rPr lang="fr-FR" dirty="0"/>
              <a:t>dans laquelle un </a:t>
            </a:r>
            <a:r>
              <a:rPr lang="fr-FR" dirty="0" err="1"/>
              <a:t>élément</a:t>
            </a:r>
            <a:r>
              <a:rPr lang="fr-FR" dirty="0"/>
              <a:t> de la relation, </a:t>
            </a:r>
          </a:p>
          <a:p>
            <a:r>
              <a:rPr lang="fr-FR" dirty="0"/>
              <a:t>par exemple le </a:t>
            </a:r>
            <a:r>
              <a:rPr lang="fr-FR" dirty="0" err="1"/>
              <a:t>nième</a:t>
            </a:r>
            <a:r>
              <a:rPr lang="fr-FR" dirty="0"/>
              <a:t> </a:t>
            </a:r>
            <a:r>
              <a:rPr lang="fr-FR" dirty="0" err="1"/>
              <a:t>élément</a:t>
            </a:r>
            <a:r>
              <a:rPr lang="fr-FR" dirty="0"/>
              <a:t> est </a:t>
            </a:r>
            <a:r>
              <a:rPr lang="fr-FR" dirty="0" err="1"/>
              <a:t>défini</a:t>
            </a:r>
            <a:endParaRPr lang="fr-FR" dirty="0"/>
          </a:p>
          <a:p>
            <a:r>
              <a:rPr lang="fr-FR" dirty="0"/>
              <a:t>en fonction des n-1 </a:t>
            </a:r>
            <a:r>
              <a:rPr lang="fr-FR" dirty="0" err="1"/>
              <a:t>éléments</a:t>
            </a:r>
            <a:r>
              <a:rPr lang="fr-FR" dirty="0"/>
              <a:t> </a:t>
            </a:r>
            <a:r>
              <a:rPr lang="fr-FR" dirty="0" err="1"/>
              <a:t>précédents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Instances : C'est une </a:t>
            </a:r>
            <a:r>
              <a:rPr lang="fr-FR" dirty="0" err="1"/>
              <a:t>définition</a:t>
            </a:r>
            <a:r>
              <a:rPr lang="fr-FR" dirty="0"/>
              <a:t> extensionnelle de l'ontologie, par exemple les individus «» et « </a:t>
            </a:r>
            <a:r>
              <a:rPr lang="fr-FR" dirty="0" err="1"/>
              <a:t>fountain</a:t>
            </a:r>
            <a:r>
              <a:rPr lang="fr-FR" dirty="0"/>
              <a:t> » sont des instances du concept «personne». </a:t>
            </a:r>
          </a:p>
          <a:p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D57C37B3-F9A2-A845-9D5A-251333F0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33" y="1045166"/>
            <a:ext cx="5848362" cy="50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10760764" y="989051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9674085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9674084" y="4312568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92188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92187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92186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228600" y="523461"/>
            <a:ext cx="6038115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496878" y="523461"/>
            <a:ext cx="4423303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509740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509740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509740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509740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509740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509740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509740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626909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626909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626909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626909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626909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626909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626909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896827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896827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896827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896827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896827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896827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896827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1E8BCA-F50D-4434-B482-02F806E874C0}"/>
              </a:ext>
            </a:extLst>
          </p:cNvPr>
          <p:cNvSpPr txBox="1"/>
          <p:nvPr/>
        </p:nvSpPr>
        <p:spPr>
          <a:xfrm>
            <a:off x="6941607" y="1153158"/>
            <a:ext cx="3913116" cy="830997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Progression dans la construction de </a:t>
            </a:r>
            <a:r>
              <a:rPr lang="en-US" sz="2400" dirty="0" err="1">
                <a:solidFill>
                  <a:schemeClr val="bg1"/>
                </a:solidFill>
              </a:rPr>
              <a:t>l’ontology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9433B0-9136-EC4E-B8C9-5009C399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43" y="444500"/>
            <a:ext cx="6201396" cy="5969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E66BE8C-8D10-C74E-9219-49E73ED74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01" y="2388892"/>
            <a:ext cx="3964542" cy="312400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7128E9F7-EF6C-5E44-82CC-F73906F79573}"/>
              </a:ext>
            </a:extLst>
          </p:cNvPr>
          <p:cNvSpPr txBox="1"/>
          <p:nvPr/>
        </p:nvSpPr>
        <p:spPr>
          <a:xfrm>
            <a:off x="8689214" y="3684148"/>
            <a:ext cx="121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7077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9674086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10787266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9674084" y="4312568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1046923" y="4312568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096000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E912C8-F77D-447B-BCCF-C690F4EC7362}"/>
              </a:ext>
            </a:extLst>
          </p:cNvPr>
          <p:cNvSpPr txBox="1"/>
          <p:nvPr/>
        </p:nvSpPr>
        <p:spPr>
          <a:xfrm>
            <a:off x="7185165" y="1304179"/>
            <a:ext cx="3293162" cy="461665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Prochaine</a:t>
            </a:r>
            <a:r>
              <a:rPr lang="en-US" sz="2400" dirty="0">
                <a:solidFill>
                  <a:schemeClr val="bg1"/>
                </a:solidFill>
              </a:rPr>
              <a:t> étape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27AF11-46C3-F446-B3E7-C7EF6D505824}"/>
              </a:ext>
            </a:extLst>
          </p:cNvPr>
          <p:cNvSpPr txBox="1"/>
          <p:nvPr/>
        </p:nvSpPr>
        <p:spPr>
          <a:xfrm>
            <a:off x="7036902" y="2504508"/>
            <a:ext cx="3400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Chercher un code pour la construction d’ontologie.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Debugger le code </a:t>
            </a:r>
            <a:r>
              <a:rPr lang="fr-FR" sz="2400" dirty="0" err="1"/>
              <a:t>scrapping</a:t>
            </a:r>
            <a:r>
              <a:rPr lang="fr-FR" sz="2400" dirty="0"/>
              <a:t> d’image.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89E9565-B758-1644-B0D8-F3949AD8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0" y="1229535"/>
            <a:ext cx="4290998" cy="38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1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5D38EF6-E737-4654-ACBC-75283F3805F9}"/>
              </a:ext>
            </a:extLst>
          </p:cNvPr>
          <p:cNvSpPr txBox="1"/>
          <p:nvPr/>
        </p:nvSpPr>
        <p:spPr>
          <a:xfrm>
            <a:off x="9674086" y="961796"/>
            <a:ext cx="1431236" cy="1200329"/>
          </a:xfrm>
          <a:prstGeom prst="rect">
            <a:avLst/>
          </a:prstGeom>
          <a:solidFill>
            <a:srgbClr val="9A7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D34F7-FF42-4E75-B37B-4E5F67B92B87}"/>
              </a:ext>
            </a:extLst>
          </p:cNvPr>
          <p:cNvSpPr txBox="1"/>
          <p:nvPr/>
        </p:nvSpPr>
        <p:spPr>
          <a:xfrm>
            <a:off x="9674085" y="2637182"/>
            <a:ext cx="1431237" cy="1200329"/>
          </a:xfrm>
          <a:prstGeom prst="rect">
            <a:avLst/>
          </a:prstGeom>
          <a:solidFill>
            <a:srgbClr val="E4AF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DACCC0-656E-4E1B-8900-FE91BC3D3EFD}"/>
              </a:ext>
            </a:extLst>
          </p:cNvPr>
          <p:cNvSpPr txBox="1"/>
          <p:nvPr/>
        </p:nvSpPr>
        <p:spPr>
          <a:xfrm>
            <a:off x="10760764" y="4354270"/>
            <a:ext cx="1431236" cy="1200329"/>
          </a:xfrm>
          <a:prstGeom prst="rect">
            <a:avLst/>
          </a:prstGeom>
          <a:solidFill>
            <a:srgbClr val="FED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0DE-7C3F-4679-BCFC-7A084ED35D46}"/>
              </a:ext>
            </a:extLst>
          </p:cNvPr>
          <p:cNvSpPr txBox="1"/>
          <p:nvPr/>
        </p:nvSpPr>
        <p:spPr>
          <a:xfrm>
            <a:off x="1046925" y="961796"/>
            <a:ext cx="1298713" cy="1200329"/>
          </a:xfrm>
          <a:prstGeom prst="rect">
            <a:avLst/>
          </a:prstGeom>
          <a:solidFill>
            <a:srgbClr val="561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E6EC0-D4D3-4D12-BEF7-CD1CAE84C925}"/>
              </a:ext>
            </a:extLst>
          </p:cNvPr>
          <p:cNvSpPr txBox="1"/>
          <p:nvPr/>
        </p:nvSpPr>
        <p:spPr>
          <a:xfrm>
            <a:off x="1046924" y="2637182"/>
            <a:ext cx="1298713" cy="1200329"/>
          </a:xfrm>
          <a:prstGeom prst="rect">
            <a:avLst/>
          </a:prstGeom>
          <a:solidFill>
            <a:srgbClr val="904A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7A2C2-DD5F-4768-B0FD-C3CB268D2619}"/>
              </a:ext>
            </a:extLst>
          </p:cNvPr>
          <p:cNvSpPr txBox="1"/>
          <p:nvPr/>
        </p:nvSpPr>
        <p:spPr>
          <a:xfrm>
            <a:off x="1046923" y="4301682"/>
            <a:ext cx="1298713" cy="1200329"/>
          </a:xfrm>
          <a:prstGeom prst="rect">
            <a:avLst/>
          </a:prstGeom>
          <a:solidFill>
            <a:srgbClr val="C4A0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TITLE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064E2-562C-4848-9880-BAF65A58E95D}"/>
              </a:ext>
            </a:extLst>
          </p:cNvPr>
          <p:cNvSpPr/>
          <p:nvPr/>
        </p:nvSpPr>
        <p:spPr>
          <a:xfrm>
            <a:off x="1219201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Merci pour votre attention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4564A-86A2-4FF9-9D32-FF57E63379C9}"/>
              </a:ext>
            </a:extLst>
          </p:cNvPr>
          <p:cNvSpPr/>
          <p:nvPr/>
        </p:nvSpPr>
        <p:spPr>
          <a:xfrm>
            <a:off x="6096000" y="523461"/>
            <a:ext cx="4797287" cy="5811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5170C-A969-4F56-A383-4A0ECFCAC56E}"/>
              </a:ext>
            </a:extLst>
          </p:cNvPr>
          <p:cNvSpPr/>
          <p:nvPr/>
        </p:nvSpPr>
        <p:spPr>
          <a:xfrm>
            <a:off x="6308035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6B4F80-92D5-4A13-9E79-7C4B1ECFC0F0}"/>
              </a:ext>
            </a:extLst>
          </p:cNvPr>
          <p:cNvSpPr/>
          <p:nvPr/>
        </p:nvSpPr>
        <p:spPr>
          <a:xfrm>
            <a:off x="6308035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7C9B2-DBCB-4B41-A1CE-157437960B89}"/>
              </a:ext>
            </a:extLst>
          </p:cNvPr>
          <p:cNvSpPr/>
          <p:nvPr/>
        </p:nvSpPr>
        <p:spPr>
          <a:xfrm>
            <a:off x="6308035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71C66-CB13-436A-9F37-140C5C3B5B05}"/>
              </a:ext>
            </a:extLst>
          </p:cNvPr>
          <p:cNvSpPr/>
          <p:nvPr/>
        </p:nvSpPr>
        <p:spPr>
          <a:xfrm>
            <a:off x="6308035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7B4AC-67BE-431C-9120-71E074D6673C}"/>
              </a:ext>
            </a:extLst>
          </p:cNvPr>
          <p:cNvSpPr/>
          <p:nvPr/>
        </p:nvSpPr>
        <p:spPr>
          <a:xfrm>
            <a:off x="6308035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3C3A6-7D1B-40D7-9F8C-221DADCBFA55}"/>
              </a:ext>
            </a:extLst>
          </p:cNvPr>
          <p:cNvSpPr/>
          <p:nvPr/>
        </p:nvSpPr>
        <p:spPr>
          <a:xfrm>
            <a:off x="6308035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D1806-1372-4E30-9FF1-8AFEAA642D4B}"/>
              </a:ext>
            </a:extLst>
          </p:cNvPr>
          <p:cNvSpPr/>
          <p:nvPr/>
        </p:nvSpPr>
        <p:spPr>
          <a:xfrm>
            <a:off x="6308035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B2028-D9F7-4900-9227-13A8B59FC91B}"/>
              </a:ext>
            </a:extLst>
          </p:cNvPr>
          <p:cNvSpPr/>
          <p:nvPr/>
        </p:nvSpPr>
        <p:spPr>
          <a:xfrm>
            <a:off x="5304181" y="68911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A71CB5-DC8E-41E6-9F2F-230B98FFA8F8}"/>
              </a:ext>
            </a:extLst>
          </p:cNvPr>
          <p:cNvSpPr/>
          <p:nvPr/>
        </p:nvSpPr>
        <p:spPr>
          <a:xfrm>
            <a:off x="5304181" y="151074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297542-E991-4CE7-88E6-020D9538BB1D}"/>
              </a:ext>
            </a:extLst>
          </p:cNvPr>
          <p:cNvSpPr/>
          <p:nvPr/>
        </p:nvSpPr>
        <p:spPr>
          <a:xfrm>
            <a:off x="5304181" y="2332380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6485DB-59AF-4093-898F-76C3C30F84FD}"/>
              </a:ext>
            </a:extLst>
          </p:cNvPr>
          <p:cNvSpPr/>
          <p:nvPr/>
        </p:nvSpPr>
        <p:spPr>
          <a:xfrm>
            <a:off x="5304181" y="3154014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C05D02-DA64-4D4E-ADF8-FF360576F734}"/>
              </a:ext>
            </a:extLst>
          </p:cNvPr>
          <p:cNvSpPr/>
          <p:nvPr/>
        </p:nvSpPr>
        <p:spPr>
          <a:xfrm>
            <a:off x="5304181" y="3975648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8D50A-0A3A-4D68-9972-E3E3ECC366E2}"/>
              </a:ext>
            </a:extLst>
          </p:cNvPr>
          <p:cNvSpPr/>
          <p:nvPr/>
        </p:nvSpPr>
        <p:spPr>
          <a:xfrm>
            <a:off x="5304181" y="4797282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E18D11-87B7-4B02-8E4A-DCFB8DAFA31A}"/>
              </a:ext>
            </a:extLst>
          </p:cNvPr>
          <p:cNvSpPr/>
          <p:nvPr/>
        </p:nvSpPr>
        <p:spPr>
          <a:xfrm>
            <a:off x="5304181" y="5618916"/>
            <a:ext cx="503583" cy="5035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E7FB-2F17-47DC-8C3A-707159CE54AF}"/>
              </a:ext>
            </a:extLst>
          </p:cNvPr>
          <p:cNvCxnSpPr>
            <a:cxnSpLocks/>
          </p:cNvCxnSpPr>
          <p:nvPr/>
        </p:nvCxnSpPr>
        <p:spPr>
          <a:xfrm>
            <a:off x="5695122" y="94090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D492C-3835-4835-9146-84D441012ACF}"/>
              </a:ext>
            </a:extLst>
          </p:cNvPr>
          <p:cNvCxnSpPr>
            <a:cxnSpLocks/>
          </p:cNvCxnSpPr>
          <p:nvPr/>
        </p:nvCxnSpPr>
        <p:spPr>
          <a:xfrm>
            <a:off x="5695122" y="176253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83F40-2DE7-4D3E-B1B8-A4ECF3B92D61}"/>
              </a:ext>
            </a:extLst>
          </p:cNvPr>
          <p:cNvCxnSpPr>
            <a:cxnSpLocks/>
          </p:cNvCxnSpPr>
          <p:nvPr/>
        </p:nvCxnSpPr>
        <p:spPr>
          <a:xfrm>
            <a:off x="5695122" y="2584171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A9DC3-482D-4C78-A03A-F81DD7605432}"/>
              </a:ext>
            </a:extLst>
          </p:cNvPr>
          <p:cNvCxnSpPr>
            <a:cxnSpLocks/>
          </p:cNvCxnSpPr>
          <p:nvPr/>
        </p:nvCxnSpPr>
        <p:spPr>
          <a:xfrm>
            <a:off x="5695122" y="3405805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072B9C-B652-43B9-B7D0-72C06BCE9450}"/>
              </a:ext>
            </a:extLst>
          </p:cNvPr>
          <p:cNvCxnSpPr>
            <a:cxnSpLocks/>
          </p:cNvCxnSpPr>
          <p:nvPr/>
        </p:nvCxnSpPr>
        <p:spPr>
          <a:xfrm>
            <a:off x="5695122" y="4227439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7998E-9932-45EB-ADE5-EA5569AB01C0}"/>
              </a:ext>
            </a:extLst>
          </p:cNvPr>
          <p:cNvCxnSpPr>
            <a:cxnSpLocks/>
          </p:cNvCxnSpPr>
          <p:nvPr/>
        </p:nvCxnSpPr>
        <p:spPr>
          <a:xfrm>
            <a:off x="5695122" y="5049073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75AF9-148A-4543-BBAA-DE5CF5CBE340}"/>
              </a:ext>
            </a:extLst>
          </p:cNvPr>
          <p:cNvCxnSpPr>
            <a:cxnSpLocks/>
          </p:cNvCxnSpPr>
          <p:nvPr/>
        </p:nvCxnSpPr>
        <p:spPr>
          <a:xfrm>
            <a:off x="5695122" y="5870707"/>
            <a:ext cx="8017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88856D0-F5C1-464C-889C-C14D7D280058}"/>
              </a:ext>
            </a:extLst>
          </p:cNvPr>
          <p:cNvSpPr txBox="1"/>
          <p:nvPr/>
        </p:nvSpPr>
        <p:spPr>
          <a:xfrm>
            <a:off x="1745976" y="2882352"/>
            <a:ext cx="3729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Merci pour votre attention !</a:t>
            </a:r>
          </a:p>
          <a:p>
            <a:endParaRPr lang="fr-FR" sz="32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E1E0490-A2AD-2441-BE42-188A07864BF4}"/>
              </a:ext>
            </a:extLst>
          </p:cNvPr>
          <p:cNvSpPr txBox="1"/>
          <p:nvPr/>
        </p:nvSpPr>
        <p:spPr>
          <a:xfrm>
            <a:off x="7110081" y="3018673"/>
            <a:ext cx="3729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 questions ??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024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441</Words>
  <Application>Microsoft Office PowerPoint</Application>
  <PresentationFormat>Grand écran</PresentationFormat>
  <Paragraphs>136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Apple Chancery</vt:lpstr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mariem.smii</cp:lastModifiedBy>
  <cp:revision>22</cp:revision>
  <dcterms:created xsi:type="dcterms:W3CDTF">2020-10-08T14:19:10Z</dcterms:created>
  <dcterms:modified xsi:type="dcterms:W3CDTF">2021-11-10T17:35:08Z</dcterms:modified>
</cp:coreProperties>
</file>