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591ee69d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591ee69d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591ee69d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591ee69d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591ee69d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591ee69d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591ee69d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591ee69d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4397b0e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4397b0e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591ee69d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591ee69d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Kenya, we have large numbers of professionals complaining that they cannot get jobs. These professionals are graduating with skills in software development, writing, data entry, design, sciences, sales and marketing, accounting, legal services, etc. They, however, struggle to get started and gain experience in such high-in-demand industries. It is because the jobs require experience and they require jobs to get experience. Companies also claim that they are struggling to find skilled professionals. (Roussi and Financial Times, 2021) We have multiple companies and organisations that need the abovementioned professionals but are afraid of making long term commitments with individuals without sufficient experience due to legal risk and the cost of managing human capital. To overcome these problems, a freelancing marketplace can be used. It will connect talented individuals with economic opportunities and help organisations cut down on the cost of managing human capital by getting individuals to work for them on a short-term basis. This is already being used in Europe and in the USA wherein 2019, an MBO Partners’ survey found that nearly 41.1 million Americans identified themselves as freelancers, whether it was a few hours a month or a full-time arrangement. To break that down a little further, nearly 15 million workers claimed to be part-time freelancers, and 12.4 million called themselves full-time freelancers! (MBO Partners, 2019)</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591ee69d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591ee69d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591ee69d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591ee69d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591ee69d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591ee69d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591ee69d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591ee69d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591ee69d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591ee69d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591ee69d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591ee69d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591ee69d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591ee69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Kenyan Online Freelance Marketplace</a:t>
            </a:r>
            <a:endParaRPr/>
          </a:p>
        </p:txBody>
      </p:sp>
      <p:sp>
        <p:nvSpPr>
          <p:cNvPr id="87" name="Google Shape;87;p1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Paul Onteri</a:t>
            </a:r>
            <a:endParaRPr/>
          </a:p>
        </p:txBody>
      </p:sp>
      <p:sp>
        <p:nvSpPr>
          <p:cNvPr id="88" name="Google Shape;88;p13"/>
          <p:cNvSpPr txBox="1"/>
          <p:nvPr>
            <p:ph idx="2" type="body"/>
          </p:nvPr>
        </p:nvSpPr>
        <p:spPr>
          <a:xfrm>
            <a:off x="5184750" y="3161525"/>
            <a:ext cx="3374400" cy="5313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1200"/>
              </a:spcAft>
              <a:buNone/>
            </a:pPr>
            <a:r>
              <a:rPr lang="en-GB"/>
              <a:t>A research project submitted in partial fulfilment of the requirements for the award of the degree of Bachelor of Science in Computer Science.</a:t>
            </a:r>
            <a:endParaRPr/>
          </a:p>
        </p:txBody>
      </p:sp>
      <p:pic>
        <p:nvPicPr>
          <p:cNvPr id="89" name="Google Shape;89;p13"/>
          <p:cNvPicPr preferRelativeResize="0"/>
          <p:nvPr/>
        </p:nvPicPr>
        <p:blipFill>
          <a:blip r:embed="rId3">
            <a:alphaModFix/>
          </a:blip>
          <a:stretch>
            <a:fillRect/>
          </a:stretch>
        </p:blipFill>
        <p:spPr>
          <a:xfrm>
            <a:off x="6041001" y="1215100"/>
            <a:ext cx="1661899" cy="16618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2"/>
          <p:cNvPicPr preferRelativeResize="0"/>
          <p:nvPr/>
        </p:nvPicPr>
        <p:blipFill rotWithShape="1">
          <a:blip r:embed="rId3">
            <a:alphaModFix/>
          </a:blip>
          <a:srcRect b="0" l="651" r="661" t="0"/>
          <a:stretch/>
        </p:blipFill>
        <p:spPr>
          <a:xfrm>
            <a:off x="1037950" y="0"/>
            <a:ext cx="7068099" cy="51721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9. C</a:t>
            </a:r>
            <a:r>
              <a:rPr lang="en-GB"/>
              <a:t>onclusion</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Clients and freelancers can now with a click of a few buttons and browser interactions join a platform that truly works towards achieving a goal of connecting talented professionals with economic opportunities and giving organisations access to affordable and low-risk human capital.</a:t>
            </a:r>
            <a:endParaRPr/>
          </a:p>
          <a:p>
            <a:pPr indent="0" lvl="0" marL="0" rtl="0" algn="l">
              <a:spcBef>
                <a:spcPts val="1200"/>
              </a:spcBef>
              <a:spcAft>
                <a:spcPts val="0"/>
              </a:spcAft>
              <a:buNone/>
            </a:pPr>
            <a:r>
              <a:rPr lang="en-GB"/>
              <a:t>People can now utilize their skillset and make a living out of them, dependent on how well they advance in the freelance community.</a:t>
            </a:r>
            <a:endParaRPr/>
          </a:p>
          <a:p>
            <a:pPr indent="0" lvl="0" marL="0" rtl="0" algn="l">
              <a:spcBef>
                <a:spcPts val="1200"/>
              </a:spcBef>
              <a:spcAft>
                <a:spcPts val="0"/>
              </a:spcAft>
              <a:buNone/>
            </a:pPr>
            <a:r>
              <a:rPr lang="en-GB"/>
              <a:t>Organizations on the other hand have a huge pool of competent individuals willing to put in the work, and support them as if they were employed by them.</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10. C</a:t>
            </a:r>
            <a:r>
              <a:rPr lang="en-GB"/>
              <a:t>hallenges</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 Some users were unwilling to help in the interviewing and filling in questionnaires. </a:t>
            </a:r>
            <a:endParaRPr/>
          </a:p>
          <a:p>
            <a:pPr indent="0" lvl="0" marL="0" rtl="0" algn="l">
              <a:spcBef>
                <a:spcPts val="1200"/>
              </a:spcBef>
              <a:spcAft>
                <a:spcPts val="0"/>
              </a:spcAft>
              <a:buNone/>
            </a:pPr>
            <a:r>
              <a:rPr lang="en-GB"/>
              <a:t>2. Unwillingness by some to move from a manual system to an automated system. </a:t>
            </a:r>
            <a:endParaRPr/>
          </a:p>
          <a:p>
            <a:pPr indent="0" lvl="0" marL="0" rtl="0" algn="l">
              <a:spcBef>
                <a:spcPts val="1200"/>
              </a:spcBef>
              <a:spcAft>
                <a:spcPts val="1200"/>
              </a:spcAft>
              <a:buNone/>
            </a:pPr>
            <a:r>
              <a:rPr lang="en-GB"/>
              <a:t>3. The MPesa Payments V1 API used for payments has some bugs (especially in the testing environment). The Callback URL is sometimes not called.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11. F</a:t>
            </a:r>
            <a:r>
              <a:rPr lang="en-GB"/>
              <a:t>uture recommendations</a:t>
            </a:r>
            <a:endParaRPr/>
          </a:p>
        </p:txBody>
      </p:sp>
      <p:sp>
        <p:nvSpPr>
          <p:cNvPr id="162" name="Google Shape;162;p2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1. An online communication platform should be added for clients to communicate with freelancers, for example, via video calls. </a:t>
            </a:r>
            <a:endParaRPr/>
          </a:p>
          <a:p>
            <a:pPr indent="0" lvl="0" marL="0" rtl="0" algn="l">
              <a:spcBef>
                <a:spcPts val="1200"/>
              </a:spcBef>
              <a:spcAft>
                <a:spcPts val="0"/>
              </a:spcAft>
              <a:buNone/>
            </a:pPr>
            <a:r>
              <a:rPr lang="en-GB"/>
              <a:t>2. Improve the User Experience by making the system even easier to use. </a:t>
            </a:r>
            <a:endParaRPr/>
          </a:p>
          <a:p>
            <a:pPr indent="0" lvl="0" marL="0" rtl="0" algn="l">
              <a:spcBef>
                <a:spcPts val="1200"/>
              </a:spcBef>
              <a:spcAft>
                <a:spcPts val="0"/>
              </a:spcAft>
              <a:buNone/>
            </a:pPr>
            <a:r>
              <a:rPr lang="en-GB"/>
              <a:t>3. More payment systems should be added to allow for a better reach. </a:t>
            </a:r>
            <a:endParaRPr/>
          </a:p>
          <a:p>
            <a:pPr indent="0" lvl="0" marL="0" rtl="0" algn="l">
              <a:spcBef>
                <a:spcPts val="1200"/>
              </a:spcBef>
              <a:spcAft>
                <a:spcPts val="1200"/>
              </a:spcAft>
              <a:buNone/>
            </a:pPr>
            <a:r>
              <a:rPr lang="en-GB"/>
              <a:t>4. The system should be expanded to be used outside Kenya and Africa. </a:t>
            </a:r>
            <a:endParaRPr/>
          </a:p>
        </p:txBody>
      </p:sp>
      <p:sp>
        <p:nvSpPr>
          <p:cNvPr id="163" name="Google Shape;163;p25"/>
          <p:cNvSpPr txBox="1"/>
          <p:nvPr>
            <p:ph idx="2" type="body"/>
          </p:nvPr>
        </p:nvSpPr>
        <p:spPr>
          <a:xfrm>
            <a:off x="4643600" y="2078875"/>
            <a:ext cx="3774300" cy="2846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5. Add a facial recognition system to for users to verify that they are the ones on the national ID documents they submitted. </a:t>
            </a:r>
            <a:endParaRPr/>
          </a:p>
          <a:p>
            <a:pPr indent="0" lvl="0" marL="0" rtl="0" algn="l">
              <a:spcBef>
                <a:spcPts val="1200"/>
              </a:spcBef>
              <a:spcAft>
                <a:spcPts val="0"/>
              </a:spcAft>
              <a:buNone/>
            </a:pPr>
            <a:r>
              <a:rPr lang="en-GB"/>
              <a:t>6. The developers, if suitable, should use various libraries and frameworks that have been battle tested, for example, jQuery so that they can focus on delivering business value and complete tasks faster. </a:t>
            </a:r>
            <a:endParaRPr/>
          </a:p>
          <a:p>
            <a:pPr indent="0" lvl="0" marL="0" rtl="0" algn="l">
              <a:spcBef>
                <a:spcPts val="1200"/>
              </a:spcBef>
              <a:spcAft>
                <a:spcPts val="0"/>
              </a:spcAft>
              <a:buNone/>
            </a:pPr>
            <a:r>
              <a:rPr lang="en-GB"/>
              <a:t>7. Add detailed help features that can guide users on how to use the system. </a:t>
            </a:r>
            <a:endParaRPr/>
          </a:p>
          <a:p>
            <a:pPr indent="0" lvl="0" marL="0" rtl="0" algn="l">
              <a:spcBef>
                <a:spcPts val="1200"/>
              </a:spcBef>
              <a:spcAft>
                <a:spcPts val="0"/>
              </a:spcAft>
              <a:buNone/>
            </a:pPr>
            <a:r>
              <a:rPr lang="en-GB"/>
              <a:t>8. Add a translation of the site to Kiswahili and French to access more users in Kenya and Africa.</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Demo</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 will now </a:t>
            </a:r>
            <a:r>
              <a:rPr lang="en-GB"/>
              <a:t>present</a:t>
            </a:r>
            <a:r>
              <a:rPr lang="en-GB"/>
              <a:t> the actual system using the projector.</a:t>
            </a:r>
            <a:endParaRPr/>
          </a:p>
          <a:p>
            <a:pPr indent="0" lvl="0" marL="0" rtl="0" algn="l">
              <a:spcBef>
                <a:spcPts val="1200"/>
              </a:spcBef>
              <a:spcAft>
                <a:spcPts val="1200"/>
              </a:spcAft>
              <a:buNone/>
            </a:pPr>
            <a:r>
              <a:rPr lang="en-GB"/>
              <a:t>The server running on my laptop can be accessed through:  </a:t>
            </a:r>
            <a:r>
              <a:rPr i="1" lang="en-GB" u="sng">
                <a:solidFill>
                  <a:srgbClr val="3C78D8"/>
                </a:solidFill>
              </a:rPr>
              <a:t>https://freelance-demo.paulonteri.com</a:t>
            </a:r>
            <a:endParaRPr i="1" u="sng">
              <a:solidFill>
                <a:srgbClr val="3C78D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1. </a:t>
            </a:r>
            <a:r>
              <a:rPr lang="en-GB"/>
              <a:t>Background of research</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In Kenya, we have large numbers of professionals complaining that they </a:t>
            </a:r>
            <a:r>
              <a:rPr b="1" lang="en-GB"/>
              <a:t>cannot get jobs</a:t>
            </a:r>
            <a:r>
              <a:rPr lang="en-GB"/>
              <a:t>. </a:t>
            </a:r>
            <a:endParaRPr/>
          </a:p>
          <a:p>
            <a:pPr indent="-311150" lvl="0" marL="457200" rtl="0" algn="l">
              <a:spcBef>
                <a:spcPts val="0"/>
              </a:spcBef>
              <a:spcAft>
                <a:spcPts val="0"/>
              </a:spcAft>
              <a:buSzPts val="1300"/>
              <a:buChar char="●"/>
            </a:pPr>
            <a:r>
              <a:rPr lang="en-GB"/>
              <a:t>Companies also claim that they are</a:t>
            </a:r>
            <a:r>
              <a:rPr b="1" lang="en-GB"/>
              <a:t> struggling to find skilled professionals</a:t>
            </a:r>
            <a:r>
              <a:rPr lang="en-GB"/>
              <a:t>. They need the above mentioned professionals but are afraid of making long term commitments with individuals without sufficient experience due to legal risk and the cost of managing human capital. .</a:t>
            </a:r>
            <a:endParaRPr/>
          </a:p>
          <a:p>
            <a:pPr indent="-311150" lvl="0" marL="457200" rtl="0" algn="l">
              <a:spcBef>
                <a:spcPts val="0"/>
              </a:spcBef>
              <a:spcAft>
                <a:spcPts val="0"/>
              </a:spcAft>
              <a:buSzPts val="1300"/>
              <a:buChar char="●"/>
            </a:pPr>
            <a:r>
              <a:rPr lang="en-GB"/>
              <a:t>A chicken and egg problem. </a:t>
            </a:r>
            <a:r>
              <a:rPr b="1" lang="en-GB"/>
              <a:t>J</a:t>
            </a:r>
            <a:r>
              <a:rPr b="1" lang="en-GB"/>
              <a:t>obs require experience and professionals require jobs to get experience</a:t>
            </a:r>
            <a:r>
              <a:rPr lang="en-GB"/>
              <a:t>. </a:t>
            </a:r>
            <a:endParaRPr/>
          </a:p>
          <a:p>
            <a:pPr indent="-311150" lvl="0" marL="457200" rtl="0" algn="l">
              <a:spcBef>
                <a:spcPts val="0"/>
              </a:spcBef>
              <a:spcAft>
                <a:spcPts val="0"/>
              </a:spcAft>
              <a:buSzPts val="1300"/>
              <a:buChar char="●"/>
            </a:pPr>
            <a:r>
              <a:rPr lang="en-GB"/>
              <a:t>To overcome this problem, a </a:t>
            </a:r>
            <a:r>
              <a:rPr b="1" lang="en-GB"/>
              <a:t>freelancing marketplace</a:t>
            </a:r>
            <a:r>
              <a:rPr lang="en-GB"/>
              <a:t> can be used. It will connect talented individuals with economic opportunities and help organisations cut down on the cost of managing human capital by getting </a:t>
            </a:r>
            <a:r>
              <a:rPr lang="en-GB"/>
              <a:t>professionals </a:t>
            </a:r>
            <a:r>
              <a:rPr lang="en-GB"/>
              <a:t>to work for them on a short-term basis.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a:t>
            </a:r>
            <a:r>
              <a:rPr lang="en-GB"/>
              <a:t>Problem statement</a:t>
            </a:r>
            <a:endParaRPr/>
          </a:p>
        </p:txBody>
      </p:sp>
      <p:sp>
        <p:nvSpPr>
          <p:cNvPr id="101" name="Google Shape;101;p15"/>
          <p:cNvSpPr txBox="1"/>
          <p:nvPr>
            <p:ph idx="1" type="body"/>
          </p:nvPr>
        </p:nvSpPr>
        <p:spPr>
          <a:xfrm>
            <a:off x="729450" y="2078875"/>
            <a:ext cx="7688700" cy="30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have a huge number of professionals graduating with high in-demand skills. They, however, struggle to get started and gain experience in these industries. Jobs require experience and they require jobs to get experience. The technology used in the hiring and selection process is not optimised to showcase their potential. It majorly focuses on experience. </a:t>
            </a:r>
            <a:br>
              <a:rPr lang="en-GB"/>
            </a:br>
            <a:r>
              <a:rPr lang="en-GB"/>
              <a:t>We also have multiple companies and organisations that need such professionals but </a:t>
            </a:r>
            <a:r>
              <a:rPr b="1" lang="en-GB"/>
              <a:t>are afraid of making long term commitments </a:t>
            </a:r>
            <a:r>
              <a:rPr lang="en-GB"/>
              <a:t>with individuals without sufficient experience due to legal risk and the high cost of managing human capital. </a:t>
            </a:r>
            <a:br>
              <a:rPr lang="en-GB"/>
            </a:br>
            <a:r>
              <a:rPr lang="en-GB"/>
              <a:t>To overcome this problem, a </a:t>
            </a:r>
            <a:r>
              <a:rPr b="1" lang="en-GB"/>
              <a:t>digital freelancing marketplace</a:t>
            </a:r>
            <a:r>
              <a:rPr lang="en-GB"/>
              <a:t> can be created that will connect talented individuals with economic opportunities and help organisations cut down on the cost of managing human capital by getting individuals to work for them on a short-term basis.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 </a:t>
            </a:r>
            <a:r>
              <a:rPr lang="en-GB"/>
              <a:t>Aim of research</a:t>
            </a:r>
            <a:endParaRPr/>
          </a:p>
        </p:txBody>
      </p:sp>
      <p:sp>
        <p:nvSpPr>
          <p:cNvPr id="107" name="Google Shape;107;p16"/>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Create a digital freelancing marketplace that will connect talented professionals with economic opportunities and give organisations access to affordable and low-risk human capital.</a:t>
            </a:r>
            <a:endParaRPr/>
          </a:p>
        </p:txBody>
      </p:sp>
      <p:sp>
        <p:nvSpPr>
          <p:cNvPr id="108" name="Google Shape;108;p16"/>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a:t>
            </a:r>
            <a:r>
              <a:rPr lang="en-GB"/>
              <a:t>Objectives of research</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To review related marketplaces built for use in Europe and the USA. Then identify their strengths and weaknesses.</a:t>
            </a:r>
            <a:endParaRPr/>
          </a:p>
          <a:p>
            <a:pPr indent="-311150" lvl="0" marL="457200" rtl="0" algn="l">
              <a:spcBef>
                <a:spcPts val="0"/>
              </a:spcBef>
              <a:spcAft>
                <a:spcPts val="0"/>
              </a:spcAft>
              <a:buSzPts val="1300"/>
              <a:buAutoNum type="arabicPeriod"/>
            </a:pPr>
            <a:r>
              <a:rPr lang="en-GB"/>
              <a:t>To explore the known existing research done and unlock unknown possibilities of the research.</a:t>
            </a:r>
            <a:endParaRPr/>
          </a:p>
          <a:p>
            <a:pPr indent="-311150" lvl="0" marL="457200" rtl="0" algn="l">
              <a:spcBef>
                <a:spcPts val="0"/>
              </a:spcBef>
              <a:spcAft>
                <a:spcPts val="0"/>
              </a:spcAft>
              <a:buSzPts val="1300"/>
              <a:buAutoNum type="arabicPeriod"/>
            </a:pPr>
            <a:r>
              <a:rPr lang="en-GB"/>
              <a:t>Develop a logical design for the proposed system.</a:t>
            </a:r>
            <a:endParaRPr/>
          </a:p>
          <a:p>
            <a:pPr indent="-311150" lvl="0" marL="457200" rtl="0" algn="l">
              <a:spcBef>
                <a:spcPts val="0"/>
              </a:spcBef>
              <a:spcAft>
                <a:spcPts val="0"/>
              </a:spcAft>
              <a:buSzPts val="1300"/>
              <a:buAutoNum type="arabicPeriod"/>
            </a:pPr>
            <a:r>
              <a:rPr lang="en-GB"/>
              <a:t>To create a user interface design, database design, UML diagrams and a conceptual architecture for the proposed system.</a:t>
            </a:r>
            <a:endParaRPr/>
          </a:p>
          <a:p>
            <a:pPr indent="-311150" lvl="0" marL="457200" rtl="0" algn="l">
              <a:spcBef>
                <a:spcPts val="0"/>
              </a:spcBef>
              <a:spcAft>
                <a:spcPts val="0"/>
              </a:spcAft>
              <a:buSzPts val="1300"/>
              <a:buAutoNum type="arabicPeriod"/>
            </a:pPr>
            <a:r>
              <a:rPr lang="en-GB"/>
              <a:t>To implement and test the system and come up with an evaluation plan.</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5. </a:t>
            </a:r>
            <a:r>
              <a:rPr lang="en-GB"/>
              <a:t>Scope of the research</a:t>
            </a:r>
            <a:endParaRPr/>
          </a:p>
        </p:txBody>
      </p:sp>
      <p:sp>
        <p:nvSpPr>
          <p:cNvPr id="120" name="Google Shape;120;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1. Allow freelancers to have online profiles. </a:t>
            </a:r>
            <a:endParaRPr/>
          </a:p>
          <a:p>
            <a:pPr indent="0" lvl="0" marL="0" rtl="0" algn="l">
              <a:spcBef>
                <a:spcPts val="1200"/>
              </a:spcBef>
              <a:spcAft>
                <a:spcPts val="0"/>
              </a:spcAft>
              <a:buNone/>
            </a:pPr>
            <a:r>
              <a:rPr lang="en-GB"/>
              <a:t>2. Allow freelancers to be paid via easy methods like M-Pesa. </a:t>
            </a:r>
            <a:endParaRPr/>
          </a:p>
          <a:p>
            <a:pPr indent="0" lvl="0" marL="0" rtl="0" algn="l">
              <a:spcBef>
                <a:spcPts val="1200"/>
              </a:spcBef>
              <a:spcAft>
                <a:spcPts val="0"/>
              </a:spcAft>
              <a:buNone/>
            </a:pPr>
            <a:r>
              <a:rPr lang="en-GB"/>
              <a:t>3. Money to be held in escrow to help in preventing fraud. </a:t>
            </a:r>
            <a:endParaRPr/>
          </a:p>
          <a:p>
            <a:pPr indent="0" lvl="0" marL="0" rtl="0" algn="l">
              <a:spcBef>
                <a:spcPts val="1200"/>
              </a:spcBef>
              <a:spcAft>
                <a:spcPts val="0"/>
              </a:spcAft>
              <a:buNone/>
            </a:pPr>
            <a:r>
              <a:rPr lang="en-GB"/>
              <a:t>4. Allow companies, organisations and individuals (job posters) to post jobs. </a:t>
            </a:r>
            <a:endParaRPr/>
          </a:p>
          <a:p>
            <a:pPr indent="0" lvl="0" marL="0" rtl="0" algn="l">
              <a:spcBef>
                <a:spcPts val="1200"/>
              </a:spcBef>
              <a:spcAft>
                <a:spcPts val="1200"/>
              </a:spcAft>
              <a:buNone/>
            </a:pPr>
            <a:r>
              <a:rPr lang="en-GB"/>
              <a:t>5. Allow the job posters to receive bids on the job from qualified freelancers. </a:t>
            </a:r>
            <a:endParaRPr/>
          </a:p>
        </p:txBody>
      </p:sp>
      <p:sp>
        <p:nvSpPr>
          <p:cNvPr id="121" name="Google Shape;121;p18"/>
          <p:cNvSpPr txBox="1"/>
          <p:nvPr>
            <p:ph idx="2" type="body"/>
          </p:nvPr>
        </p:nvSpPr>
        <p:spPr>
          <a:xfrm>
            <a:off x="4643600" y="2078875"/>
            <a:ext cx="3774300" cy="2778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a:t>6. Allow the job posters to review freelancer profiles to help them with the selection. </a:t>
            </a:r>
            <a:endParaRPr/>
          </a:p>
          <a:p>
            <a:pPr indent="0" lvl="0" marL="0" rtl="0" algn="l">
              <a:spcBef>
                <a:spcPts val="1200"/>
              </a:spcBef>
              <a:spcAft>
                <a:spcPts val="0"/>
              </a:spcAft>
              <a:buNone/>
            </a:pPr>
            <a:r>
              <a:rPr lang="en-GB"/>
              <a:t>7. After being given a job freelancers work then submit when done. The client has the right to reject/approve the work. </a:t>
            </a:r>
            <a:endParaRPr/>
          </a:p>
          <a:p>
            <a:pPr indent="0" lvl="0" marL="0" rtl="0" algn="l">
              <a:spcBef>
                <a:spcPts val="1200"/>
              </a:spcBef>
              <a:spcAft>
                <a:spcPts val="0"/>
              </a:spcAft>
              <a:buNone/>
            </a:pPr>
            <a:r>
              <a:rPr lang="en-GB"/>
              <a:t>8. Ratings and reviews for both clients and freelancers after jobs. </a:t>
            </a:r>
            <a:endParaRPr/>
          </a:p>
          <a:p>
            <a:pPr indent="0" lvl="0" marL="0" rtl="0" algn="l">
              <a:spcBef>
                <a:spcPts val="1200"/>
              </a:spcBef>
              <a:spcAft>
                <a:spcPts val="0"/>
              </a:spcAft>
              <a:buNone/>
            </a:pPr>
            <a:r>
              <a:rPr lang="en-GB"/>
              <a:t>9. Notifications. The system should be able to notify the freelancers and job posters of actions that require their attention. </a:t>
            </a:r>
            <a:endParaRPr/>
          </a:p>
          <a:p>
            <a:pPr indent="0" lvl="0" marL="0" rtl="0" algn="l">
              <a:spcBef>
                <a:spcPts val="1200"/>
              </a:spcBef>
              <a:spcAft>
                <a:spcPts val="1200"/>
              </a:spcAft>
              <a:buNone/>
            </a:pPr>
            <a:r>
              <a:rPr lang="en-GB"/>
              <a:t>10. Admin section and generation of reports. There should be an admin app that can be used to manage customers, freelancers and postings. There will be reports like jobs posted, user logs,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6. </a:t>
            </a:r>
            <a:r>
              <a:rPr lang="en-GB"/>
              <a:t>Research methodology</a:t>
            </a:r>
            <a:endParaRPr/>
          </a:p>
        </p:txBody>
      </p:sp>
      <p:sp>
        <p:nvSpPr>
          <p:cNvPr id="127" name="Google Shape;127;p19"/>
          <p:cNvSpPr txBox="1"/>
          <p:nvPr>
            <p:ph idx="1" type="body"/>
          </p:nvPr>
        </p:nvSpPr>
        <p:spPr>
          <a:xfrm>
            <a:off x="729450" y="2078875"/>
            <a:ext cx="7688700" cy="256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research will go through materials in the date range of the years 2000 – 2022 like books, recent research on such systems as well as an overview of other similar websites in Europe and the USA.</a:t>
            </a:r>
            <a:endParaRPr/>
          </a:p>
          <a:p>
            <a:pPr indent="0" lvl="0" marL="0" rtl="0" algn="l">
              <a:spcBef>
                <a:spcPts val="1200"/>
              </a:spcBef>
              <a:spcAft>
                <a:spcPts val="0"/>
              </a:spcAft>
              <a:buNone/>
            </a:pPr>
            <a:r>
              <a:rPr lang="en-GB"/>
              <a:t>The system analysis will use Data Flow Diagrams and Flow charts. We also use ERD diagrams, UML diagrams and Use case diagrams for the system design.</a:t>
            </a:r>
            <a:endParaRPr/>
          </a:p>
          <a:p>
            <a:pPr indent="0" lvl="0" marL="0" rtl="0" algn="l">
              <a:spcBef>
                <a:spcPts val="1200"/>
              </a:spcBef>
              <a:spcAft>
                <a:spcPts val="0"/>
              </a:spcAft>
              <a:buNone/>
            </a:pPr>
            <a:r>
              <a:rPr lang="en-GB"/>
              <a:t>The system will be implemented using various technologies like PHP, HTML, CSS, JavaScript and MySQL.</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7. </a:t>
            </a:r>
            <a:r>
              <a:rPr lang="en-GB"/>
              <a:t>Review of related work</a:t>
            </a:r>
            <a:endParaRPr/>
          </a:p>
        </p:txBody>
      </p:sp>
      <p:sp>
        <p:nvSpPr>
          <p:cNvPr id="133" name="Google Shape;133;p20"/>
          <p:cNvSpPr txBox="1"/>
          <p:nvPr>
            <p:ph idx="1" type="body"/>
          </p:nvPr>
        </p:nvSpPr>
        <p:spPr>
          <a:xfrm>
            <a:off x="729450" y="2078875"/>
            <a:ext cx="7688700" cy="271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main aim of here is to review research related to freelance and work as well as go through companies that offer freelance marketplaces seeing their features and critique them. It will involve a deep entry into the field, going to search engines and input some of the keywords related to your project.</a:t>
            </a:r>
            <a:endParaRPr/>
          </a:p>
          <a:p>
            <a:pPr indent="0" lvl="0" marL="0" rtl="0" algn="l">
              <a:spcBef>
                <a:spcPts val="1200"/>
              </a:spcBef>
              <a:spcAft>
                <a:spcPts val="0"/>
              </a:spcAft>
              <a:buNone/>
            </a:pPr>
            <a:r>
              <a:rPr lang="en-GB"/>
              <a:t>We went through a thorough review of current and past systems and saw the past and current state of the work done in our research area. </a:t>
            </a:r>
            <a:endParaRPr/>
          </a:p>
          <a:p>
            <a:pPr indent="0" lvl="0" marL="0" rtl="0" algn="l">
              <a:spcBef>
                <a:spcPts val="1200"/>
              </a:spcBef>
              <a:spcAft>
                <a:spcPts val="0"/>
              </a:spcAft>
              <a:buNone/>
            </a:pPr>
            <a:r>
              <a:rPr lang="en-GB"/>
              <a:t>Though there are some digital marketplaces, we have seen that they do not cater for the regular Kenyan graduate and may be very complicated to use. We should keep up with the emerging trends like remote work and hiring.</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8. </a:t>
            </a:r>
            <a:r>
              <a:rPr lang="en-GB"/>
              <a:t>Database Design</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GB"/>
              <a:t>This was done with the help of an </a:t>
            </a:r>
            <a:r>
              <a:rPr i="1" lang="en-GB"/>
              <a:t>ERD diagram that is in next slide.</a:t>
            </a:r>
            <a:endParaRPr i="1"/>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