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658" autoAdjust="0"/>
  </p:normalViewPr>
  <p:slideViewPr>
    <p:cSldViewPr snapToGrid="0" snapToObjects="1">
      <p:cViewPr varScale="1">
        <p:scale>
          <a:sx n="75" d="100"/>
          <a:sy n="75" d="100"/>
        </p:scale>
        <p:origin x="-2608"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2390215" y="357718"/>
            <a:ext cx="4251960" cy="520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201705" y="357717"/>
            <a:ext cx="137160" cy="51824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2400300" y="5611907"/>
            <a:ext cx="4094226" cy="1398245"/>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400300" y="7010400"/>
            <a:ext cx="4094226" cy="829056"/>
          </a:xfrm>
        </p:spPr>
        <p:txBody>
          <a:bodyPr vert="horz" lIns="91440" tIns="45720" rIns="91440" bIns="45720" rtlCol="0">
            <a:normAutofit/>
          </a:bodyPr>
          <a:lstStyle>
            <a:lvl1pPr marL="0" indent="0" algn="l" defTabSz="914400" rtl="0" eaLnBrk="1" latinLnBrk="0" hangingPunct="1">
              <a:spcBef>
                <a:spcPts val="0"/>
              </a:spcBef>
              <a:buClr>
                <a:schemeClr val="accent1"/>
              </a:buClr>
              <a:buSzPct val="100000"/>
              <a:buFont typeface="Wingdings 2" pitchFamily="18" charset="2"/>
              <a:buNone/>
              <a:defRPr sz="1600" kern="120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2457450" y="520700"/>
            <a:ext cx="4128516" cy="486834"/>
          </a:xfrm>
        </p:spPr>
        <p:txBody>
          <a:bodyPr vert="horz" lIns="91440" tIns="45720" rIns="91440" bIns="45720" rtlCol="0" anchor="ctr"/>
          <a:lstStyle>
            <a:lvl1pPr marL="0" algn="r" defTabSz="914400" rtl="0" eaLnBrk="1" latinLnBrk="0" hangingPunct="1">
              <a:defRPr sz="2200" b="0" kern="1200" baseline="0">
                <a:solidFill>
                  <a:schemeClr val="bg1"/>
                </a:solidFill>
                <a:latin typeface="+mn-lt"/>
                <a:ea typeface="+mn-ea"/>
                <a:cs typeface="+mn-cs"/>
              </a:defRPr>
            </a:lvl1pPr>
          </a:lstStyle>
          <a:p>
            <a:fld id="{B1A24CD3-204F-4468-8EE4-28A6668D006A}" type="datetimeFigureOut">
              <a:rPr lang="en-US" smtClean="0"/>
              <a:t>12/16/16</a:t>
            </a:fld>
            <a:endParaRPr lang="en-US"/>
          </a:p>
        </p:txBody>
      </p:sp>
      <p:sp>
        <p:nvSpPr>
          <p:cNvPr id="5" name="Footer Placeholder 4"/>
          <p:cNvSpPr>
            <a:spLocks noGrp="1"/>
          </p:cNvSpPr>
          <p:nvPr>
            <p:ph type="ftr" sz="quarter" idx="11"/>
          </p:nvPr>
        </p:nvSpPr>
        <p:spPr>
          <a:xfrm>
            <a:off x="2414016" y="8475134"/>
            <a:ext cx="3552444" cy="486834"/>
          </a:xfrm>
        </p:spPr>
        <p:txBody>
          <a:bodyPr vert="horz" lIns="91440" tIns="45720" rIns="91440" bIns="45720" rtlCol="0" anchor="ctr"/>
          <a:lstStyle>
            <a:lvl1pPr marL="0" algn="l" defTabSz="914400" rtl="0" eaLnBrk="1" latinLnBrk="0" hangingPunct="1">
              <a:defRPr sz="1100" b="1" kern="1200">
                <a:solidFill>
                  <a:schemeClr val="tx2">
                    <a:lumMod val="60000"/>
                    <a:lumOff val="40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a:xfrm>
            <a:off x="6192371" y="8475134"/>
            <a:ext cx="514350" cy="486834"/>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57AF16DE-A0D5-4438-950F-5B1E159C2C2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6111690" y="357717"/>
            <a:ext cx="538555" cy="219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42900" y="1219200"/>
            <a:ext cx="5543551" cy="1524000"/>
          </a:xfrm>
        </p:spPr>
        <p:txBody>
          <a:bodyPr/>
          <a:lstStyle/>
          <a:p>
            <a:r>
              <a:rPr lang="en-US" smtClean="0"/>
              <a:t>Click to edit Master title style</a:t>
            </a:r>
            <a:endParaRPr/>
          </a:p>
        </p:txBody>
      </p:sp>
      <p:sp>
        <p:nvSpPr>
          <p:cNvPr id="3" name="Content Placeholder 2"/>
          <p:cNvSpPr>
            <a:spLocks noGrp="1"/>
          </p:cNvSpPr>
          <p:nvPr>
            <p:ph sz="half" idx="1"/>
          </p:nvPr>
        </p:nvSpPr>
        <p:spPr>
          <a:xfrm>
            <a:off x="3211830" y="2952750"/>
            <a:ext cx="2674620" cy="256032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12/16/16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9" name="Content Placeholder 2"/>
          <p:cNvSpPr>
            <a:spLocks noGrp="1"/>
          </p:cNvSpPr>
          <p:nvPr>
            <p:ph sz="half" idx="13"/>
          </p:nvPr>
        </p:nvSpPr>
        <p:spPr>
          <a:xfrm>
            <a:off x="3211830" y="5633298"/>
            <a:ext cx="2674620" cy="256032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4"/>
          </p:nvPr>
        </p:nvSpPr>
        <p:spPr>
          <a:xfrm>
            <a:off x="342900" y="2952750"/>
            <a:ext cx="2674620" cy="5215467"/>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6111690" y="357717"/>
            <a:ext cx="538555" cy="219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42900" y="1219200"/>
            <a:ext cx="5543551" cy="1524000"/>
          </a:xfrm>
        </p:spPr>
        <p:txBody>
          <a:bodyPr/>
          <a:lstStyle/>
          <a:p>
            <a:r>
              <a:rPr lang="en-US" smtClean="0"/>
              <a:t>Click to edit Master title style</a:t>
            </a:r>
            <a:endParaRPr/>
          </a:p>
        </p:txBody>
      </p:sp>
      <p:sp>
        <p:nvSpPr>
          <p:cNvPr id="3" name="Content Placeholder 2"/>
          <p:cNvSpPr>
            <a:spLocks noGrp="1"/>
          </p:cNvSpPr>
          <p:nvPr>
            <p:ph sz="half" idx="1"/>
          </p:nvPr>
        </p:nvSpPr>
        <p:spPr>
          <a:xfrm>
            <a:off x="3211830" y="2952750"/>
            <a:ext cx="2674620" cy="256032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12/16/16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9" name="Content Placeholder 2"/>
          <p:cNvSpPr>
            <a:spLocks noGrp="1"/>
          </p:cNvSpPr>
          <p:nvPr>
            <p:ph sz="half" idx="13"/>
          </p:nvPr>
        </p:nvSpPr>
        <p:spPr>
          <a:xfrm>
            <a:off x="3211830" y="5633298"/>
            <a:ext cx="2674620" cy="256032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342900" y="2952750"/>
            <a:ext cx="2674620" cy="256032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342900" y="5633298"/>
            <a:ext cx="2674620" cy="256032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6111690" y="357717"/>
            <a:ext cx="538555" cy="219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1A24CD3-204F-4468-8EE4-28A6668D006A}" type="datetimeFigureOut">
              <a:rPr lang="en-US" smtClean="0"/>
              <a:t>12/16/16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6111690" y="357717"/>
            <a:ext cx="538555" cy="755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B1A24CD3-204F-4468-8EE4-28A6668D006A}" type="datetimeFigureOut">
              <a:rPr lang="en-US" smtClean="0"/>
              <a:t>12/16/16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6111690" y="357717"/>
            <a:ext cx="538555" cy="755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42899" y="1326777"/>
            <a:ext cx="2674620" cy="1380565"/>
          </a:xfrm>
        </p:spPr>
        <p:txBody>
          <a:bodyPr anchor="b"/>
          <a:lstStyle>
            <a:lvl1pPr algn="l">
              <a:defRPr sz="2800" b="0"/>
            </a:lvl1pPr>
          </a:lstStyle>
          <a:p>
            <a:r>
              <a:rPr lang="en-US" smtClean="0"/>
              <a:t>Click to edit Master title style</a:t>
            </a:r>
            <a:endParaRPr/>
          </a:p>
        </p:txBody>
      </p:sp>
      <p:sp>
        <p:nvSpPr>
          <p:cNvPr id="3" name="Content Placeholder 2"/>
          <p:cNvSpPr>
            <a:spLocks noGrp="1"/>
          </p:cNvSpPr>
          <p:nvPr>
            <p:ph idx="1"/>
          </p:nvPr>
        </p:nvSpPr>
        <p:spPr>
          <a:xfrm>
            <a:off x="3571539" y="1320802"/>
            <a:ext cx="2674620" cy="6847417"/>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42899" y="2743201"/>
            <a:ext cx="2674620" cy="4876802"/>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A24CD3-204F-4468-8EE4-28A6668D006A}" type="datetimeFigureOut">
              <a:rPr lang="en-US" smtClean="0"/>
              <a:t>12/16/16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3560108" y="357717"/>
            <a:ext cx="3086100" cy="755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42899" y="1326777"/>
            <a:ext cx="2674620" cy="1380565"/>
          </a:xfrm>
        </p:spPr>
        <p:txBody>
          <a:bodyPr anchor="b"/>
          <a:lstStyle>
            <a:lvl1pPr algn="l">
              <a:defRPr sz="2800" b="0"/>
            </a:lvl1pPr>
          </a:lstStyle>
          <a:p>
            <a:r>
              <a:rPr lang="en-US" smtClean="0"/>
              <a:t>Click to edit Master title style</a:t>
            </a:r>
            <a:endParaRPr/>
          </a:p>
        </p:txBody>
      </p:sp>
      <p:sp>
        <p:nvSpPr>
          <p:cNvPr id="4" name="Text Placeholder 3"/>
          <p:cNvSpPr>
            <a:spLocks noGrp="1"/>
          </p:cNvSpPr>
          <p:nvPr>
            <p:ph type="body" sz="half" idx="2"/>
          </p:nvPr>
        </p:nvSpPr>
        <p:spPr>
          <a:xfrm>
            <a:off x="342899" y="2743201"/>
            <a:ext cx="2674620" cy="4876802"/>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21024" y="8165353"/>
            <a:ext cx="1314450" cy="486834"/>
          </a:xfrm>
        </p:spPr>
        <p:txBody>
          <a:bodyPr/>
          <a:lstStyle>
            <a:lvl1pPr algn="l">
              <a:defRPr/>
            </a:lvl1pPr>
          </a:lstStyle>
          <a:p>
            <a:fld id="{B1A24CD3-204F-4468-8EE4-28A6668D006A}" type="datetimeFigureOut">
              <a:rPr lang="en-US" smtClean="0"/>
              <a:t>12/16/16</a:t>
            </a:fld>
            <a:endParaRPr lang="en-US"/>
          </a:p>
        </p:txBody>
      </p:sp>
      <p:sp>
        <p:nvSpPr>
          <p:cNvPr id="6" name="Footer Placeholder 5"/>
          <p:cNvSpPr>
            <a:spLocks noGrp="1"/>
          </p:cNvSpPr>
          <p:nvPr>
            <p:ph type="ftr" sz="quarter" idx="11"/>
          </p:nvPr>
        </p:nvSpPr>
        <p:spPr>
          <a:xfrm>
            <a:off x="131109" y="8475134"/>
            <a:ext cx="2897841" cy="486834"/>
          </a:xfrm>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10" name="Picture Placeholder 9"/>
          <p:cNvSpPr>
            <a:spLocks noGrp="1"/>
          </p:cNvSpPr>
          <p:nvPr>
            <p:ph type="pic" sz="quarter" idx="13"/>
          </p:nvPr>
        </p:nvSpPr>
        <p:spPr>
          <a:xfrm>
            <a:off x="3570194" y="1320800"/>
            <a:ext cx="3072384" cy="7482418"/>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8" name="Rectangle 7"/>
          <p:cNvSpPr/>
          <p:nvPr/>
        </p:nvSpPr>
        <p:spPr>
          <a:xfrm>
            <a:off x="5412582" y="357717"/>
            <a:ext cx="1229593" cy="48524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44091" y="5689600"/>
            <a:ext cx="4857750" cy="755652"/>
          </a:xfrm>
        </p:spPr>
        <p:txBody>
          <a:bodyPr anchor="b"/>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202406" y="357717"/>
            <a:ext cx="5143500" cy="48524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44091" y="6454589"/>
            <a:ext cx="4856559" cy="1739028"/>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A24CD3-204F-4468-8EE4-28A6668D006A}" type="datetimeFigureOut">
              <a:rPr lang="en-US" smtClean="0"/>
              <a:t>12/16/16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4 Pictures with Caption">
    <p:spTree>
      <p:nvGrpSpPr>
        <p:cNvPr id="1" name=""/>
        <p:cNvGrpSpPr/>
        <p:nvPr/>
      </p:nvGrpSpPr>
      <p:grpSpPr>
        <a:xfrm>
          <a:off x="0" y="0"/>
          <a:ext cx="0" cy="0"/>
          <a:chOff x="0" y="0"/>
          <a:chExt cx="0" cy="0"/>
        </a:xfrm>
      </p:grpSpPr>
      <p:sp>
        <p:nvSpPr>
          <p:cNvPr id="8" name="Rectangle 7"/>
          <p:cNvSpPr/>
          <p:nvPr/>
        </p:nvSpPr>
        <p:spPr>
          <a:xfrm>
            <a:off x="6101604" y="357717"/>
            <a:ext cx="540571" cy="48524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44091" y="5689600"/>
            <a:ext cx="4857750" cy="755652"/>
          </a:xfrm>
        </p:spPr>
        <p:txBody>
          <a:bodyPr anchor="b"/>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202405" y="357717"/>
            <a:ext cx="2255045" cy="48524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44091" y="6454589"/>
            <a:ext cx="4856559" cy="1739028"/>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A24CD3-204F-4468-8EE4-28A6668D006A}" type="datetimeFigureOut">
              <a:rPr lang="en-US" smtClean="0"/>
              <a:t>12/16/16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10" name="Picture Placeholder 2"/>
          <p:cNvSpPr>
            <a:spLocks noGrp="1"/>
          </p:cNvSpPr>
          <p:nvPr>
            <p:ph type="pic" idx="13"/>
          </p:nvPr>
        </p:nvSpPr>
        <p:spPr>
          <a:xfrm>
            <a:off x="2514600" y="357718"/>
            <a:ext cx="3526491" cy="23675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1" name="Picture Placeholder 2"/>
          <p:cNvSpPr>
            <a:spLocks noGrp="1"/>
          </p:cNvSpPr>
          <p:nvPr>
            <p:ph type="pic" idx="14"/>
          </p:nvPr>
        </p:nvSpPr>
        <p:spPr>
          <a:xfrm>
            <a:off x="2514600" y="2842582"/>
            <a:ext cx="1728216" cy="23675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2" name="Picture Placeholder 2"/>
          <p:cNvSpPr>
            <a:spLocks noGrp="1"/>
          </p:cNvSpPr>
          <p:nvPr>
            <p:ph type="pic" idx="15"/>
          </p:nvPr>
        </p:nvSpPr>
        <p:spPr>
          <a:xfrm>
            <a:off x="4312875" y="2842582"/>
            <a:ext cx="1728216" cy="23675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5409080" y="357717"/>
            <a:ext cx="1234440" cy="219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1A24CD3-204F-4468-8EE4-28A6668D006A}" type="datetimeFigureOut">
              <a:rPr lang="en-US" smtClean="0"/>
              <a:t>12/16/16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111690" y="357717"/>
            <a:ext cx="538555" cy="755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5657851" y="1380567"/>
            <a:ext cx="991721" cy="678765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342900" y="1380566"/>
            <a:ext cx="4514850" cy="681305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1A24CD3-204F-4468-8EE4-28A6668D006A}" type="datetimeFigureOut">
              <a:rPr lang="en-US" smtClean="0"/>
              <a:t>12/16/16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6309354" y="167090"/>
            <a:ext cx="451150" cy="87948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42900" y="216005"/>
            <a:ext cx="5823660" cy="786535"/>
          </a:xfrm>
        </p:spPr>
        <p:txBody>
          <a:bodyPr/>
          <a:lstStyle/>
          <a:p>
            <a:r>
              <a:rPr lang="en-US" dirty="0" smtClean="0"/>
              <a:t>Click to edit Master title style</a:t>
            </a:r>
            <a:endParaRPr dirty="0"/>
          </a:p>
        </p:txBody>
      </p:sp>
      <p:sp>
        <p:nvSpPr>
          <p:cNvPr id="3" name="Content Placeholder 2"/>
          <p:cNvSpPr>
            <a:spLocks noGrp="1"/>
          </p:cNvSpPr>
          <p:nvPr>
            <p:ph idx="1"/>
          </p:nvPr>
        </p:nvSpPr>
        <p:spPr>
          <a:xfrm>
            <a:off x="342900" y="1169630"/>
            <a:ext cx="5823660" cy="6998589"/>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a:xfrm>
            <a:off x="5409080" y="8475134"/>
            <a:ext cx="1314450" cy="486834"/>
          </a:xfrm>
        </p:spPr>
        <p:txBody>
          <a:bodyPr/>
          <a:lstStyle/>
          <a:p>
            <a:fld id="{B1A24CD3-204F-4468-8EE4-28A6668D006A}" type="datetimeFigureOut">
              <a:rPr lang="en-US" smtClean="0"/>
              <a:t>12/16/16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309354" y="197302"/>
            <a:ext cx="379880" cy="486834"/>
          </a:xfrm>
        </p:spPr>
        <p:txBody>
          <a:bodyPr/>
          <a:lstStyle/>
          <a:p>
            <a:fld id="{57AF16DE-A0D5-4438-950F-5B1E159C2C2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7" name="Rectangle 6"/>
          <p:cNvSpPr/>
          <p:nvPr/>
        </p:nvSpPr>
        <p:spPr>
          <a:xfrm>
            <a:off x="2390215" y="357717"/>
            <a:ext cx="4251960" cy="3413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2400301" y="5562599"/>
            <a:ext cx="4093439" cy="1447801"/>
          </a:xfrm>
        </p:spPr>
        <p:txBody>
          <a:bodyPr>
            <a:normAutofit/>
          </a:bodyPr>
          <a:lstStyle>
            <a:lvl1pPr>
              <a:defRPr sz="4600"/>
            </a:lvl1pPr>
          </a:lstStyle>
          <a:p>
            <a:r>
              <a:rPr lang="en-US" smtClean="0"/>
              <a:t>Click to edit Master title style</a:t>
            </a:r>
            <a:endParaRPr/>
          </a:p>
        </p:txBody>
      </p:sp>
      <p:sp>
        <p:nvSpPr>
          <p:cNvPr id="3" name="Subtitle 2"/>
          <p:cNvSpPr>
            <a:spLocks noGrp="1"/>
          </p:cNvSpPr>
          <p:nvPr>
            <p:ph type="subTitle" idx="1"/>
          </p:nvPr>
        </p:nvSpPr>
        <p:spPr>
          <a:xfrm>
            <a:off x="2400301" y="7010398"/>
            <a:ext cx="4093439" cy="824754"/>
          </a:xfrm>
        </p:spPr>
        <p:txBody>
          <a:bodyPr>
            <a:normAutofit/>
          </a:bodyPr>
          <a:lstStyle>
            <a:lvl1pPr marL="0" indent="0" algn="l">
              <a:spcBef>
                <a:spcPct val="0"/>
              </a:spcBef>
              <a:buNone/>
              <a:defRPr sz="1600">
                <a:solidFill>
                  <a:schemeClr val="tx2"/>
                </a:solidFill>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2457451" y="519954"/>
            <a:ext cx="4124885" cy="486834"/>
          </a:xfrm>
        </p:spPr>
        <p:txBody>
          <a:bodyPr/>
          <a:lstStyle>
            <a:lvl1pPr>
              <a:defRPr sz="2200" b="0" baseline="0">
                <a:solidFill>
                  <a:schemeClr val="bg1"/>
                </a:solidFill>
              </a:defRPr>
            </a:lvl1pPr>
          </a:lstStyle>
          <a:p>
            <a:fld id="{B1A24CD3-204F-4468-8EE4-28A6668D006A}" type="datetimeFigureOut">
              <a:rPr lang="en-US" smtClean="0"/>
              <a:t>12/16/16</a:t>
            </a:fld>
            <a:endParaRPr lang="en-US"/>
          </a:p>
        </p:txBody>
      </p:sp>
      <p:sp>
        <p:nvSpPr>
          <p:cNvPr id="5" name="Footer Placeholder 4"/>
          <p:cNvSpPr>
            <a:spLocks noGrp="1"/>
          </p:cNvSpPr>
          <p:nvPr>
            <p:ph type="ftr" sz="quarter" idx="11"/>
          </p:nvPr>
        </p:nvSpPr>
        <p:spPr>
          <a:xfrm>
            <a:off x="2410385" y="8475134"/>
            <a:ext cx="3550584" cy="486834"/>
          </a:xfrm>
        </p:spPr>
        <p:txBody>
          <a:bodyPr/>
          <a:lstStyle/>
          <a:p>
            <a:endParaRPr lang="en-US"/>
          </a:p>
        </p:txBody>
      </p:sp>
      <p:sp>
        <p:nvSpPr>
          <p:cNvPr id="6" name="Slide Number Placeholder 5"/>
          <p:cNvSpPr>
            <a:spLocks noGrp="1"/>
          </p:cNvSpPr>
          <p:nvPr>
            <p:ph type="sldNum" sz="quarter" idx="12"/>
          </p:nvPr>
        </p:nvSpPr>
        <p:spPr>
          <a:xfrm>
            <a:off x="6199094" y="8475134"/>
            <a:ext cx="514350" cy="486834"/>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57AF16DE-A0D5-4438-950F-5B1E159C2C28}" type="slidenum">
              <a:rPr lang="en-US" smtClean="0"/>
              <a:t>‹#›</a:t>
            </a:fld>
            <a:endParaRPr lang="en-US"/>
          </a:p>
        </p:txBody>
      </p:sp>
      <p:sp>
        <p:nvSpPr>
          <p:cNvPr id="9" name="Picture Placeholder 8"/>
          <p:cNvSpPr>
            <a:spLocks noGrp="1"/>
          </p:cNvSpPr>
          <p:nvPr>
            <p:ph type="pic" sz="quarter" idx="13"/>
          </p:nvPr>
        </p:nvSpPr>
        <p:spPr>
          <a:xfrm>
            <a:off x="2400301" y="3836894"/>
            <a:ext cx="4235150" cy="1706880"/>
          </a:xfrm>
        </p:spPr>
        <p:txBody>
          <a:bodyPr/>
          <a:lstStyle>
            <a:lvl1pPr>
              <a:buNone/>
              <a:defRPr/>
            </a:lvl1pPr>
          </a:lstStyle>
          <a:p>
            <a:r>
              <a:rPr lang="en-US" smtClean="0"/>
              <a:t>Drag picture to placeholder or click icon to add</a:t>
            </a:r>
            <a:endParaRPr/>
          </a:p>
        </p:txBody>
      </p:sp>
      <p:sp>
        <p:nvSpPr>
          <p:cNvPr id="10" name="Rectangle 9"/>
          <p:cNvSpPr/>
          <p:nvPr/>
        </p:nvSpPr>
        <p:spPr>
          <a:xfrm>
            <a:off x="201705" y="357717"/>
            <a:ext cx="137160" cy="51824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Content, and Picture">
    <p:spTree>
      <p:nvGrpSpPr>
        <p:cNvPr id="1" name=""/>
        <p:cNvGrpSpPr/>
        <p:nvPr/>
      </p:nvGrpSpPr>
      <p:grpSpPr>
        <a:xfrm>
          <a:off x="0" y="0"/>
          <a:ext cx="0" cy="0"/>
          <a:chOff x="0" y="0"/>
          <a:chExt cx="0" cy="0"/>
        </a:xfrm>
      </p:grpSpPr>
      <p:sp>
        <p:nvSpPr>
          <p:cNvPr id="7" name="Rectangle 6"/>
          <p:cNvSpPr/>
          <p:nvPr/>
        </p:nvSpPr>
        <p:spPr>
          <a:xfrm>
            <a:off x="202406" y="357717"/>
            <a:ext cx="1234440" cy="219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633818" y="1219200"/>
            <a:ext cx="4881283" cy="1524000"/>
          </a:xfrm>
        </p:spPr>
        <p:txBody>
          <a:bodyPr/>
          <a:lstStyle/>
          <a:p>
            <a:r>
              <a:rPr lang="en-US" smtClean="0"/>
              <a:t>Click to edit Master title style</a:t>
            </a:r>
            <a:endParaRPr/>
          </a:p>
        </p:txBody>
      </p:sp>
      <p:sp>
        <p:nvSpPr>
          <p:cNvPr id="3" name="Content Placeholder 2"/>
          <p:cNvSpPr>
            <a:spLocks noGrp="1"/>
          </p:cNvSpPr>
          <p:nvPr>
            <p:ph idx="1"/>
          </p:nvPr>
        </p:nvSpPr>
        <p:spPr>
          <a:xfrm>
            <a:off x="1633818" y="2946402"/>
            <a:ext cx="4881283" cy="5221817"/>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5409080" y="8475134"/>
            <a:ext cx="1314450" cy="486834"/>
          </a:xfrm>
        </p:spPr>
        <p:txBody>
          <a:bodyPr/>
          <a:lstStyle/>
          <a:p>
            <a:fld id="{B1A24CD3-204F-4468-8EE4-28A6668D006A}" type="datetimeFigureOut">
              <a:rPr lang="en-US" smtClean="0"/>
              <a:t>12/16/16</a:t>
            </a:fld>
            <a:endParaRPr lang="en-US"/>
          </a:p>
        </p:txBody>
      </p:sp>
      <p:sp>
        <p:nvSpPr>
          <p:cNvPr id="5" name="Footer Placeholder 4"/>
          <p:cNvSpPr>
            <a:spLocks noGrp="1"/>
          </p:cNvSpPr>
          <p:nvPr>
            <p:ph type="ftr" sz="quarter" idx="11"/>
          </p:nvPr>
        </p:nvSpPr>
        <p:spPr>
          <a:xfrm>
            <a:off x="1633817" y="8475134"/>
            <a:ext cx="3695139" cy="486834"/>
          </a:xfrm>
        </p:spPr>
        <p:txBody>
          <a:bodyPr/>
          <a:lstStyle/>
          <a:p>
            <a:endParaRPr lang="en-US"/>
          </a:p>
        </p:txBody>
      </p:sp>
      <p:sp>
        <p:nvSpPr>
          <p:cNvPr id="6" name="Slide Number Placeholder 5"/>
          <p:cNvSpPr>
            <a:spLocks noGrp="1"/>
          </p:cNvSpPr>
          <p:nvPr>
            <p:ph type="sldNum" sz="quarter" idx="12"/>
          </p:nvPr>
        </p:nvSpPr>
        <p:spPr>
          <a:xfrm>
            <a:off x="248770" y="481355"/>
            <a:ext cx="379880" cy="486834"/>
          </a:xfrm>
        </p:spPr>
        <p:txBody>
          <a:bodyPr/>
          <a:lstStyle/>
          <a:p>
            <a:fld id="{57AF16DE-A0D5-4438-950F-5B1E159C2C28}" type="slidenum">
              <a:rPr lang="en-US" smtClean="0"/>
              <a:t>‹#›</a:t>
            </a:fld>
            <a:endParaRPr lang="en-US"/>
          </a:p>
        </p:txBody>
      </p:sp>
      <p:sp>
        <p:nvSpPr>
          <p:cNvPr id="9" name="Picture Placeholder 8"/>
          <p:cNvSpPr>
            <a:spLocks noGrp="1"/>
          </p:cNvSpPr>
          <p:nvPr>
            <p:ph type="pic" sz="quarter" idx="13"/>
          </p:nvPr>
        </p:nvSpPr>
        <p:spPr>
          <a:xfrm>
            <a:off x="202406" y="2635626"/>
            <a:ext cx="1234440" cy="6167717"/>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819215" y="357717"/>
            <a:ext cx="824305" cy="8466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657351" y="4572001"/>
            <a:ext cx="3724835" cy="1864660"/>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1657351" y="6432551"/>
            <a:ext cx="3724835" cy="1761067"/>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171950" y="8475134"/>
            <a:ext cx="1216959" cy="486834"/>
          </a:xfrm>
        </p:spPr>
        <p:txBody>
          <a:bodyPr/>
          <a:lstStyle/>
          <a:p>
            <a:fld id="{B1A24CD3-204F-4468-8EE4-28A6668D006A}" type="datetimeFigureOut">
              <a:rPr lang="en-US" smtClean="0"/>
              <a:t>12/16/16</a:t>
            </a:fld>
            <a:endParaRPr lang="en-US"/>
          </a:p>
        </p:txBody>
      </p:sp>
      <p:sp>
        <p:nvSpPr>
          <p:cNvPr id="5" name="Footer Placeholder 4"/>
          <p:cNvSpPr>
            <a:spLocks noGrp="1"/>
          </p:cNvSpPr>
          <p:nvPr>
            <p:ph type="ftr" sz="quarter" idx="11"/>
          </p:nvPr>
        </p:nvSpPr>
        <p:spPr>
          <a:xfrm>
            <a:off x="131109" y="8475134"/>
            <a:ext cx="3983691" cy="486834"/>
          </a:xfrm>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7" name="Rectangle 6"/>
          <p:cNvSpPr/>
          <p:nvPr/>
        </p:nvSpPr>
        <p:spPr>
          <a:xfrm>
            <a:off x="202406" y="6364941"/>
            <a:ext cx="2228850" cy="24594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790265" y="4572002"/>
            <a:ext cx="3724835" cy="1864660"/>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2790265" y="6432551"/>
            <a:ext cx="3724835" cy="1761067"/>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263409" y="8139954"/>
            <a:ext cx="379880" cy="486834"/>
          </a:xfrm>
        </p:spPr>
        <p:txBody>
          <a:bodyPr/>
          <a:lstStyle/>
          <a:p>
            <a:fld id="{57AF16DE-A0D5-4438-950F-5B1E159C2C28}" type="slidenum">
              <a:rPr lang="en-US" smtClean="0"/>
              <a:t>‹#›</a:t>
            </a:fld>
            <a:endParaRPr lang="en-US"/>
          </a:p>
        </p:txBody>
      </p:sp>
      <p:sp>
        <p:nvSpPr>
          <p:cNvPr id="9" name="Picture Placeholder 8"/>
          <p:cNvSpPr>
            <a:spLocks noGrp="1"/>
          </p:cNvSpPr>
          <p:nvPr>
            <p:ph type="pic" sz="quarter" idx="13"/>
          </p:nvPr>
        </p:nvSpPr>
        <p:spPr>
          <a:xfrm>
            <a:off x="202406" y="357717"/>
            <a:ext cx="2228850" cy="5918201"/>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6111690" y="357717"/>
            <a:ext cx="538555" cy="219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42900" y="1219200"/>
            <a:ext cx="5543551" cy="1524000"/>
          </a:xfrm>
        </p:spPr>
        <p:txBody>
          <a:bodyPr/>
          <a:lstStyle/>
          <a:p>
            <a:r>
              <a:rPr lang="en-US" smtClean="0"/>
              <a:t>Click to edit Master title style</a:t>
            </a:r>
            <a:endParaRPr/>
          </a:p>
        </p:txBody>
      </p:sp>
      <p:sp>
        <p:nvSpPr>
          <p:cNvPr id="3" name="Content Placeholder 2"/>
          <p:cNvSpPr>
            <a:spLocks noGrp="1"/>
          </p:cNvSpPr>
          <p:nvPr>
            <p:ph sz="half" idx="1"/>
          </p:nvPr>
        </p:nvSpPr>
        <p:spPr>
          <a:xfrm>
            <a:off x="342900" y="2952750"/>
            <a:ext cx="2674620" cy="5215467"/>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3211830" y="2952750"/>
            <a:ext cx="2674620" cy="5215467"/>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12/16/16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11690" y="357717"/>
            <a:ext cx="538555" cy="219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42899" y="1219200"/>
            <a:ext cx="5541264" cy="1524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342900" y="2738843"/>
            <a:ext cx="2674620" cy="853017"/>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585884"/>
            <a:ext cx="2674620" cy="4582334"/>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3209543" y="2738843"/>
            <a:ext cx="2674620" cy="853017"/>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209543" y="3585884"/>
            <a:ext cx="2674620" cy="4582334"/>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1A24CD3-204F-4468-8EE4-28A6668D006A}" type="datetimeFigureOut">
              <a:rPr lang="en-US" smtClean="0"/>
              <a:t>12/16/16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8" name="Rectangle 7"/>
          <p:cNvSpPr/>
          <p:nvPr/>
        </p:nvSpPr>
        <p:spPr>
          <a:xfrm>
            <a:off x="6111690" y="357717"/>
            <a:ext cx="538555" cy="219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42900" y="1219200"/>
            <a:ext cx="5543551" cy="1524000"/>
          </a:xfrm>
        </p:spPr>
        <p:txBody>
          <a:bodyPr/>
          <a:lstStyle/>
          <a:p>
            <a:r>
              <a:rPr lang="en-US" smtClean="0"/>
              <a:t>Click to edit Master title style</a:t>
            </a:r>
            <a:endParaRPr/>
          </a:p>
        </p:txBody>
      </p:sp>
      <p:sp>
        <p:nvSpPr>
          <p:cNvPr id="3" name="Content Placeholder 2"/>
          <p:cNvSpPr>
            <a:spLocks noGrp="1"/>
          </p:cNvSpPr>
          <p:nvPr>
            <p:ph sz="half" idx="1"/>
          </p:nvPr>
        </p:nvSpPr>
        <p:spPr>
          <a:xfrm>
            <a:off x="342901" y="2952750"/>
            <a:ext cx="5547122" cy="256032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12/16/16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9" name="Content Placeholder 2"/>
          <p:cNvSpPr>
            <a:spLocks noGrp="1"/>
          </p:cNvSpPr>
          <p:nvPr>
            <p:ph sz="half" idx="13"/>
          </p:nvPr>
        </p:nvSpPr>
        <p:spPr>
          <a:xfrm>
            <a:off x="342901" y="5633298"/>
            <a:ext cx="5547122" cy="256032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1219200"/>
            <a:ext cx="4881283" cy="1524000"/>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342900" y="2946402"/>
            <a:ext cx="4881283" cy="52218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398994" y="8475134"/>
            <a:ext cx="1314450" cy="486834"/>
          </a:xfrm>
          <a:prstGeom prst="rect">
            <a:avLst/>
          </a:prstGeom>
        </p:spPr>
        <p:txBody>
          <a:bodyPr vert="horz" lIns="91440" tIns="45720" rIns="91440" bIns="45720" rtlCol="0" anchor="ctr"/>
          <a:lstStyle>
            <a:lvl1pPr algn="r">
              <a:defRPr sz="1100" b="1">
                <a:solidFill>
                  <a:schemeClr val="tx2">
                    <a:lumMod val="60000"/>
                    <a:lumOff val="40000"/>
                  </a:schemeClr>
                </a:solidFill>
              </a:defRPr>
            </a:lvl1pPr>
          </a:lstStyle>
          <a:p>
            <a:fld id="{B1A24CD3-204F-4468-8EE4-28A6668D006A}" type="datetimeFigureOut">
              <a:rPr lang="en-US" smtClean="0"/>
              <a:t>12/16/16</a:t>
            </a:fld>
            <a:endParaRPr lang="en-US"/>
          </a:p>
        </p:txBody>
      </p:sp>
      <p:sp>
        <p:nvSpPr>
          <p:cNvPr id="5" name="Footer Placeholder 4"/>
          <p:cNvSpPr>
            <a:spLocks noGrp="1"/>
          </p:cNvSpPr>
          <p:nvPr>
            <p:ph type="ftr" sz="quarter" idx="3"/>
          </p:nvPr>
        </p:nvSpPr>
        <p:spPr>
          <a:xfrm>
            <a:off x="131109" y="8475134"/>
            <a:ext cx="4505325" cy="486834"/>
          </a:xfrm>
          <a:prstGeom prst="rect">
            <a:avLst/>
          </a:prstGeom>
        </p:spPr>
        <p:txBody>
          <a:bodyPr vert="horz" lIns="91440" tIns="45720" rIns="91440" bIns="45720" rtlCol="0" anchor="ctr"/>
          <a:lstStyle>
            <a:lvl1pPr algn="l">
              <a:defRPr sz="1100" b="1">
                <a:solidFill>
                  <a:schemeClr val="tx2">
                    <a:lumMod val="60000"/>
                    <a:lumOff val="40000"/>
                  </a:schemeClr>
                </a:solidFill>
              </a:defRPr>
            </a:lvl1pPr>
          </a:lstStyle>
          <a:p>
            <a:endParaRPr lang="en-US"/>
          </a:p>
        </p:txBody>
      </p:sp>
      <p:sp>
        <p:nvSpPr>
          <p:cNvPr id="6" name="Slide Number Placeholder 5"/>
          <p:cNvSpPr>
            <a:spLocks noGrp="1"/>
          </p:cNvSpPr>
          <p:nvPr>
            <p:ph type="sldNum" sz="quarter" idx="4"/>
          </p:nvPr>
        </p:nvSpPr>
        <p:spPr>
          <a:xfrm>
            <a:off x="6192370" y="481355"/>
            <a:ext cx="379880" cy="486834"/>
          </a:xfrm>
          <a:prstGeom prst="rect">
            <a:avLst/>
          </a:prstGeom>
        </p:spPr>
        <p:txBody>
          <a:bodyPr vert="horz" lIns="91440" tIns="45720" rIns="91440" bIns="45720" rtlCol="0" anchor="ctr"/>
          <a:lstStyle>
            <a:lvl1pPr algn="r">
              <a:defRPr sz="2200" b="1">
                <a:solidFill>
                  <a:schemeClr val="bg1"/>
                </a:solidFill>
              </a:defRPr>
            </a:lvl1pPr>
          </a:lstStyle>
          <a:p>
            <a:fld id="{57AF16DE-A0D5-4438-950F-5B1E159C2C2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www.unhcr.org/en-us/news/latest/2012/12/50d049206/unhcr-still-concerned-security-situation-camps-near-goma.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file://localhost/Users/marieparent/Downloads/DRC_Factsheet_August_3W_2016_A3P.pdf" TargetMode="External"/><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hyperlink" Target="http://www.unhcr.org/en-us/news/latest/2012/12/50d049206/unhcr-still-concerned-security-situation-camps-near-goma.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mathworks.com/matlabcentral/fileexchange/7738-countmember-a-b-" TargetMode="Externa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1360" y="6138831"/>
            <a:ext cx="5983167" cy="1398494"/>
          </a:xfrm>
        </p:spPr>
        <p:txBody>
          <a:bodyPr>
            <a:noAutofit/>
          </a:bodyPr>
          <a:lstStyle/>
          <a:p>
            <a:r>
              <a:rPr lang="en-US" sz="3600" dirty="0" smtClean="0"/>
              <a:t>Locating Refugee Camps in the Democratic Republic of the Congo</a:t>
            </a:r>
            <a:endParaRPr lang="en-US" sz="3600" dirty="0"/>
          </a:p>
        </p:txBody>
      </p:sp>
      <p:sp>
        <p:nvSpPr>
          <p:cNvPr id="3" name="Subtitle 2"/>
          <p:cNvSpPr>
            <a:spLocks noGrp="1"/>
          </p:cNvSpPr>
          <p:nvPr>
            <p:ph type="subTitle" idx="1"/>
          </p:nvPr>
        </p:nvSpPr>
        <p:spPr>
          <a:xfrm>
            <a:off x="2400300" y="7834222"/>
            <a:ext cx="4094226" cy="829056"/>
          </a:xfrm>
        </p:spPr>
        <p:txBody>
          <a:bodyPr>
            <a:normAutofit/>
          </a:bodyPr>
          <a:lstStyle/>
          <a:p>
            <a:r>
              <a:rPr lang="en-US" b="1" dirty="0" smtClean="0"/>
              <a:t>Marie Parent</a:t>
            </a:r>
          </a:p>
          <a:p>
            <a:r>
              <a:rPr lang="en-US" dirty="0" smtClean="0"/>
              <a:t>Master in Public Policy, 2018</a:t>
            </a:r>
            <a:endParaRPr lang="en-US" dirty="0"/>
          </a:p>
        </p:txBody>
      </p:sp>
    </p:spTree>
    <p:extLst>
      <p:ext uri="{BB962C8B-B14F-4D97-AF65-F5344CB8AC3E}">
        <p14:creationId xmlns:p14="http://schemas.microsoft.com/office/powerpoint/2010/main" val="1129498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42900" y="4633947"/>
            <a:ext cx="5823660" cy="1015663"/>
          </a:xfrm>
          <a:prstGeom prst="rect">
            <a:avLst/>
          </a:prstGeom>
          <a:noFill/>
        </p:spPr>
        <p:txBody>
          <a:bodyPr wrap="square" rtlCol="0">
            <a:spAutoFit/>
          </a:bodyPr>
          <a:lstStyle/>
          <a:p>
            <a:r>
              <a:rPr lang="en-US" sz="1200" dirty="0"/>
              <a:t> Fatalities in Nord Kivu are primarily in the southeastern half of the country, with the most being concentrated in the province’s capital, </a:t>
            </a:r>
            <a:r>
              <a:rPr lang="en-US" sz="1200" dirty="0" err="1"/>
              <a:t>Goma</a:t>
            </a:r>
            <a:r>
              <a:rPr lang="en-US" sz="1200" dirty="0"/>
              <a:t>.  We can see that conflicts also tend to occur along roads, especially where roads intersect.</a:t>
            </a:r>
            <a:endParaRPr lang="en-US" sz="1200" b="1" dirty="0"/>
          </a:p>
          <a:p>
            <a:r>
              <a:rPr lang="en-US" sz="1200" dirty="0"/>
              <a:t> </a:t>
            </a:r>
            <a:endParaRPr lang="en-US" sz="1200" b="1" dirty="0"/>
          </a:p>
        </p:txBody>
      </p:sp>
      <p:sp>
        <p:nvSpPr>
          <p:cNvPr id="7" name="Title 6"/>
          <p:cNvSpPr>
            <a:spLocks noGrp="1"/>
          </p:cNvSpPr>
          <p:nvPr>
            <p:ph type="title"/>
          </p:nvPr>
        </p:nvSpPr>
        <p:spPr/>
        <p:txBody>
          <a:bodyPr/>
          <a:lstStyle/>
          <a:p>
            <a:r>
              <a:rPr lang="en-US" b="1" dirty="0"/>
              <a:t>Analysis &amp; </a:t>
            </a:r>
            <a:r>
              <a:rPr lang="en-US" b="1" dirty="0" smtClean="0"/>
              <a:t>Results</a:t>
            </a:r>
            <a:endParaRPr lang="en-US" dirty="0"/>
          </a:p>
        </p:txBody>
      </p:sp>
      <p:sp>
        <p:nvSpPr>
          <p:cNvPr id="10" name="Title 1"/>
          <p:cNvSpPr txBox="1">
            <a:spLocks/>
          </p:cNvSpPr>
          <p:nvPr/>
        </p:nvSpPr>
        <p:spPr>
          <a:xfrm>
            <a:off x="342900" y="216005"/>
            <a:ext cx="5823660" cy="786535"/>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600" kern="1200">
                <a:solidFill>
                  <a:schemeClr val="accent1"/>
                </a:solidFill>
                <a:latin typeface="+mj-lt"/>
                <a:ea typeface="+mj-ea"/>
                <a:cs typeface="+mj-cs"/>
              </a:defRPr>
            </a:lvl1pPr>
          </a:lstStyle>
          <a:p>
            <a:endParaRPr lang="en-US" dirty="0"/>
          </a:p>
        </p:txBody>
      </p:sp>
      <p:sp>
        <p:nvSpPr>
          <p:cNvPr id="11" name="TextBox 10"/>
          <p:cNvSpPr txBox="1"/>
          <p:nvPr/>
        </p:nvSpPr>
        <p:spPr>
          <a:xfrm>
            <a:off x="342900" y="956674"/>
            <a:ext cx="5823660" cy="338554"/>
          </a:xfrm>
          <a:prstGeom prst="rect">
            <a:avLst/>
          </a:prstGeom>
          <a:noFill/>
        </p:spPr>
        <p:txBody>
          <a:bodyPr wrap="square" rtlCol="0">
            <a:spAutoFit/>
          </a:bodyPr>
          <a:lstStyle/>
          <a:p>
            <a:r>
              <a:rPr lang="en-US" sz="1600" b="1" dirty="0">
                <a:solidFill>
                  <a:schemeClr val="accent1"/>
                </a:solidFill>
              </a:rPr>
              <a:t>Overview of the </a:t>
            </a:r>
            <a:r>
              <a:rPr lang="en-US" sz="1600" b="1" dirty="0" smtClean="0">
                <a:solidFill>
                  <a:schemeClr val="accent1"/>
                </a:solidFill>
              </a:rPr>
              <a:t>DRC’s Conflict Patterns</a:t>
            </a:r>
            <a:endParaRPr lang="en-US" sz="1600" b="1" dirty="0">
              <a:solidFill>
                <a:schemeClr val="accent1"/>
              </a:solidFill>
            </a:endParaRPr>
          </a:p>
        </p:txBody>
      </p:sp>
      <p:pic>
        <p:nvPicPr>
          <p:cNvPr id="13" name="Picture 12"/>
          <p:cNvPicPr>
            <a:picLocks noChangeAspect="1"/>
          </p:cNvPicPr>
          <p:nvPr/>
        </p:nvPicPr>
        <p:blipFill rotWithShape="1">
          <a:blip r:embed="rId2"/>
          <a:srcRect t="6507"/>
          <a:stretch/>
        </p:blipFill>
        <p:spPr>
          <a:xfrm>
            <a:off x="1953987" y="5809663"/>
            <a:ext cx="2615264" cy="2482432"/>
          </a:xfrm>
          <a:prstGeom prst="rect">
            <a:avLst/>
          </a:prstGeom>
        </p:spPr>
      </p:pic>
      <p:sp>
        <p:nvSpPr>
          <p:cNvPr id="14" name="TextBox 13"/>
          <p:cNvSpPr txBox="1"/>
          <p:nvPr/>
        </p:nvSpPr>
        <p:spPr>
          <a:xfrm>
            <a:off x="4850110" y="764680"/>
            <a:ext cx="1187239" cy="276999"/>
          </a:xfrm>
          <a:prstGeom prst="rect">
            <a:avLst/>
          </a:prstGeom>
          <a:noFill/>
        </p:spPr>
        <p:txBody>
          <a:bodyPr wrap="square" rtlCol="0">
            <a:spAutoFit/>
          </a:bodyPr>
          <a:lstStyle/>
          <a:p>
            <a:r>
              <a:rPr lang="en-US" sz="1200" dirty="0"/>
              <a:t> </a:t>
            </a:r>
            <a:endParaRPr lang="en-US" sz="1200" b="1" dirty="0"/>
          </a:p>
        </p:txBody>
      </p:sp>
      <p:pic>
        <p:nvPicPr>
          <p:cNvPr id="15" name="Picture 14"/>
          <p:cNvPicPr>
            <a:picLocks noChangeAspect="1"/>
          </p:cNvPicPr>
          <p:nvPr/>
        </p:nvPicPr>
        <p:blipFill>
          <a:blip r:embed="rId3"/>
          <a:stretch>
            <a:fillRect/>
          </a:stretch>
        </p:blipFill>
        <p:spPr>
          <a:xfrm>
            <a:off x="1609447" y="1509654"/>
            <a:ext cx="2959803" cy="2655192"/>
          </a:xfrm>
          <a:prstGeom prst="rect">
            <a:avLst/>
          </a:prstGeom>
        </p:spPr>
      </p:pic>
      <p:sp>
        <p:nvSpPr>
          <p:cNvPr id="16" name="TextBox 15"/>
          <p:cNvSpPr txBox="1"/>
          <p:nvPr/>
        </p:nvSpPr>
        <p:spPr>
          <a:xfrm>
            <a:off x="1531337" y="4164846"/>
            <a:ext cx="3037914" cy="276999"/>
          </a:xfrm>
          <a:prstGeom prst="rect">
            <a:avLst/>
          </a:prstGeom>
        </p:spPr>
        <p:txBody>
          <a:bodyPr wrap="square" rtlCol="0">
            <a:spAutoFit/>
          </a:bodyPr>
          <a:lstStyle/>
          <a:p>
            <a:pPr algn="ctr"/>
            <a:r>
              <a:rPr lang="en-US" sz="1200" b="1" dirty="0" smtClean="0"/>
              <a:t>Democratic Republic of the Congo</a:t>
            </a:r>
            <a:endParaRPr lang="en-US" sz="1200" b="1" dirty="0"/>
          </a:p>
        </p:txBody>
      </p:sp>
      <p:sp>
        <p:nvSpPr>
          <p:cNvPr id="17" name="TextBox 16"/>
          <p:cNvSpPr txBox="1"/>
          <p:nvPr/>
        </p:nvSpPr>
        <p:spPr>
          <a:xfrm>
            <a:off x="2639279" y="8412476"/>
            <a:ext cx="1182640" cy="276999"/>
          </a:xfrm>
          <a:prstGeom prst="rect">
            <a:avLst/>
          </a:prstGeom>
        </p:spPr>
        <p:txBody>
          <a:bodyPr wrap="square" rtlCol="0">
            <a:spAutoFit/>
          </a:bodyPr>
          <a:lstStyle/>
          <a:p>
            <a:pPr algn="ctr"/>
            <a:r>
              <a:rPr lang="en-US" sz="1200" b="1" dirty="0" smtClean="0"/>
              <a:t>Nord Kivu</a:t>
            </a:r>
            <a:endParaRPr lang="en-US" sz="1200" b="1" dirty="0"/>
          </a:p>
        </p:txBody>
      </p:sp>
      <p:sp>
        <p:nvSpPr>
          <p:cNvPr id="18" name="TextBox 17"/>
          <p:cNvSpPr txBox="1"/>
          <p:nvPr/>
        </p:nvSpPr>
        <p:spPr>
          <a:xfrm>
            <a:off x="3453035" y="7690681"/>
            <a:ext cx="1182640" cy="276999"/>
          </a:xfrm>
          <a:prstGeom prst="rect">
            <a:avLst/>
          </a:prstGeom>
        </p:spPr>
        <p:txBody>
          <a:bodyPr wrap="square" rtlCol="0">
            <a:spAutoFit/>
          </a:bodyPr>
          <a:lstStyle/>
          <a:p>
            <a:pPr algn="ctr"/>
            <a:r>
              <a:rPr lang="en-US" sz="1200" dirty="0" err="1" smtClean="0"/>
              <a:t>Goma</a:t>
            </a:r>
            <a:endParaRPr lang="en-US" sz="1200" dirty="0"/>
          </a:p>
        </p:txBody>
      </p:sp>
      <p:sp>
        <p:nvSpPr>
          <p:cNvPr id="19" name="TextBox 18"/>
          <p:cNvSpPr txBox="1"/>
          <p:nvPr/>
        </p:nvSpPr>
        <p:spPr>
          <a:xfrm>
            <a:off x="3821919" y="2284519"/>
            <a:ext cx="1182640" cy="276999"/>
          </a:xfrm>
          <a:prstGeom prst="rect">
            <a:avLst/>
          </a:prstGeom>
        </p:spPr>
        <p:txBody>
          <a:bodyPr wrap="square" rtlCol="0">
            <a:spAutoFit/>
          </a:bodyPr>
          <a:lstStyle/>
          <a:p>
            <a:pPr algn="ctr"/>
            <a:r>
              <a:rPr lang="en-US" sz="1200" dirty="0" smtClean="0"/>
              <a:t>Nord Kivu</a:t>
            </a:r>
            <a:endParaRPr lang="en-US" sz="1200" dirty="0"/>
          </a:p>
        </p:txBody>
      </p:sp>
    </p:spTree>
    <p:extLst>
      <p:ext uri="{BB962C8B-B14F-4D97-AF65-F5344CB8AC3E}">
        <p14:creationId xmlns:p14="http://schemas.microsoft.com/office/powerpoint/2010/main" val="354768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42900" y="1534920"/>
            <a:ext cx="5823660" cy="7294304"/>
          </a:xfrm>
          <a:prstGeom prst="rect">
            <a:avLst/>
          </a:prstGeom>
          <a:noFill/>
        </p:spPr>
        <p:txBody>
          <a:bodyPr wrap="square" rtlCol="0">
            <a:spAutoFit/>
          </a:bodyPr>
          <a:lstStyle/>
          <a:p>
            <a:r>
              <a:rPr lang="en-US" sz="1200" dirty="0"/>
              <a:t> </a:t>
            </a:r>
            <a:r>
              <a:rPr lang="en-US" sz="1200" dirty="0" smtClean="0"/>
              <a:t>When </a:t>
            </a:r>
            <a:r>
              <a:rPr lang="en-US" sz="1200" dirty="0"/>
              <a:t>thinking about where to locate a refugee camp, we might consider that a camp should be accessible to refugees and have access to necessary resources but also that it should not be located in an area where we expect violence to break out.  Using data from 2006 to 2015 as a predictor of violence, I screened out areas around the recorded conflict locations that are likely to be dangerous in future as well.  The parameters I used, which could be adjusted, are as </a:t>
            </a:r>
            <a:r>
              <a:rPr lang="en-US" sz="1200" dirty="0" smtClean="0"/>
              <a:t>follows:</a:t>
            </a:r>
            <a:endParaRPr lang="en-US" sz="1200" b="1" dirty="0"/>
          </a:p>
          <a:p>
            <a:pPr marL="171450" indent="-171450">
              <a:buFont typeface="Arial"/>
              <a:buChar char="•"/>
            </a:pPr>
            <a:r>
              <a:rPr lang="en-US" sz="1200" dirty="0" smtClean="0"/>
              <a:t>Radius </a:t>
            </a:r>
            <a:r>
              <a:rPr lang="en-US" sz="1200" dirty="0"/>
              <a:t>of .35 degrees, which is about 39 kilometers and about 8 hours at a slow pace on </a:t>
            </a:r>
            <a:r>
              <a:rPr lang="en-US" sz="1200" dirty="0" smtClean="0"/>
              <a:t>foot.</a:t>
            </a:r>
            <a:endParaRPr lang="en-US" sz="1200" b="1" dirty="0"/>
          </a:p>
          <a:p>
            <a:pPr marL="171450" indent="-171450">
              <a:buFont typeface="Arial"/>
              <a:buChar char="•"/>
            </a:pPr>
            <a:r>
              <a:rPr lang="en-US" sz="1200" dirty="0" smtClean="0"/>
              <a:t>Avoid </a:t>
            </a:r>
            <a:r>
              <a:rPr lang="en-US" sz="1200" dirty="0"/>
              <a:t>any locations that have had more than 4 conflicts and 20 fatalities in the 2006-2015 time frame.</a:t>
            </a:r>
            <a:endParaRPr lang="en-US" sz="1200" b="1" dirty="0"/>
          </a:p>
          <a:p>
            <a:r>
              <a:rPr lang="en-US" sz="1200" dirty="0"/>
              <a:t> </a:t>
            </a:r>
            <a:endParaRPr lang="en-US" sz="1200" dirty="0" smtClean="0"/>
          </a:p>
          <a:p>
            <a:endParaRPr lang="en-US" sz="1200" b="1" dirty="0"/>
          </a:p>
          <a:p>
            <a:endParaRPr lang="en-US" sz="1200" b="1" dirty="0" smtClean="0"/>
          </a:p>
          <a:p>
            <a:endParaRPr lang="en-US" sz="1200" b="1" dirty="0"/>
          </a:p>
          <a:p>
            <a:endParaRPr lang="en-US" sz="1200" b="1" dirty="0" smtClean="0"/>
          </a:p>
          <a:p>
            <a:endParaRPr lang="en-US" sz="1200" b="1" dirty="0"/>
          </a:p>
          <a:p>
            <a:endParaRPr lang="en-US" sz="1200" b="1" dirty="0" smtClean="0"/>
          </a:p>
          <a:p>
            <a:endParaRPr lang="en-US" sz="1200" b="1" dirty="0" smtClean="0"/>
          </a:p>
          <a:p>
            <a:endParaRPr lang="en-US" sz="1200" b="1" dirty="0"/>
          </a:p>
          <a:p>
            <a:endParaRPr lang="en-US" sz="1200" b="1" dirty="0" smtClean="0"/>
          </a:p>
          <a:p>
            <a:endParaRPr lang="en-US" sz="1200" b="1" dirty="0"/>
          </a:p>
          <a:p>
            <a:endParaRPr lang="en-US" sz="1200" b="1" dirty="0" smtClean="0"/>
          </a:p>
          <a:p>
            <a:endParaRPr lang="en-US" sz="1200" b="1" dirty="0" smtClean="0"/>
          </a:p>
          <a:p>
            <a:endParaRPr lang="en-US" sz="1200" b="1" dirty="0"/>
          </a:p>
          <a:p>
            <a:endParaRPr lang="en-US" sz="1200" b="1" dirty="0"/>
          </a:p>
          <a:p>
            <a:endParaRPr lang="en-US" sz="1200" b="1" dirty="0" smtClean="0"/>
          </a:p>
          <a:p>
            <a:endParaRPr lang="en-US" sz="1200" b="1" dirty="0"/>
          </a:p>
          <a:p>
            <a:endParaRPr lang="en-US" sz="1200" b="1" dirty="0" smtClean="0"/>
          </a:p>
          <a:p>
            <a:endParaRPr lang="en-US" sz="1200" b="1" dirty="0"/>
          </a:p>
          <a:p>
            <a:endParaRPr lang="en-US" sz="1200" b="1" dirty="0"/>
          </a:p>
          <a:p>
            <a:endParaRPr lang="en-US" sz="1200" b="1" dirty="0" smtClean="0"/>
          </a:p>
          <a:p>
            <a:endParaRPr lang="en-US" sz="1200" b="1" dirty="0"/>
          </a:p>
          <a:p>
            <a:endParaRPr lang="en-US" sz="1200" b="1" dirty="0"/>
          </a:p>
          <a:p>
            <a:r>
              <a:rPr lang="en-US" sz="1200" dirty="0"/>
              <a:t>While this buffer method can provide a quick-and-dirty visualization of safe zones, it is limited.  Likely, we would like to locate a refugee camp either on or near a road.  Furthermore, potential threats would also travel along roads.  For this reason, it is more useful to know the distance along the road network to likely conflict locations</a:t>
            </a:r>
            <a:r>
              <a:rPr lang="en-US" sz="1200" dirty="0" smtClean="0"/>
              <a:t>.</a:t>
            </a:r>
            <a:endParaRPr lang="en-US" sz="1200" b="1" dirty="0"/>
          </a:p>
        </p:txBody>
      </p:sp>
      <p:sp>
        <p:nvSpPr>
          <p:cNvPr id="7" name="Title 6"/>
          <p:cNvSpPr>
            <a:spLocks noGrp="1"/>
          </p:cNvSpPr>
          <p:nvPr>
            <p:ph type="title"/>
          </p:nvPr>
        </p:nvSpPr>
        <p:spPr/>
        <p:txBody>
          <a:bodyPr/>
          <a:lstStyle/>
          <a:p>
            <a:r>
              <a:rPr lang="en-US" b="1" dirty="0"/>
              <a:t>Analysis &amp; </a:t>
            </a:r>
            <a:r>
              <a:rPr lang="en-US" b="1" dirty="0" smtClean="0"/>
              <a:t>Results</a:t>
            </a:r>
            <a:endParaRPr lang="en-US" dirty="0"/>
          </a:p>
        </p:txBody>
      </p:sp>
      <p:sp>
        <p:nvSpPr>
          <p:cNvPr id="10" name="Title 1"/>
          <p:cNvSpPr txBox="1">
            <a:spLocks/>
          </p:cNvSpPr>
          <p:nvPr/>
        </p:nvSpPr>
        <p:spPr>
          <a:xfrm>
            <a:off x="342900" y="216005"/>
            <a:ext cx="5823660" cy="786535"/>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600" kern="1200">
                <a:solidFill>
                  <a:schemeClr val="accent1"/>
                </a:solidFill>
                <a:latin typeface="+mj-lt"/>
                <a:ea typeface="+mj-ea"/>
                <a:cs typeface="+mj-cs"/>
              </a:defRPr>
            </a:lvl1pPr>
          </a:lstStyle>
          <a:p>
            <a:endParaRPr lang="en-US" dirty="0"/>
          </a:p>
        </p:txBody>
      </p:sp>
      <p:sp>
        <p:nvSpPr>
          <p:cNvPr id="11" name="TextBox 10"/>
          <p:cNvSpPr txBox="1"/>
          <p:nvPr/>
        </p:nvSpPr>
        <p:spPr>
          <a:xfrm>
            <a:off x="342900" y="956674"/>
            <a:ext cx="5823660" cy="338554"/>
          </a:xfrm>
          <a:prstGeom prst="rect">
            <a:avLst/>
          </a:prstGeom>
          <a:noFill/>
        </p:spPr>
        <p:txBody>
          <a:bodyPr wrap="square" rtlCol="0">
            <a:spAutoFit/>
          </a:bodyPr>
          <a:lstStyle/>
          <a:p>
            <a:r>
              <a:rPr lang="en-US" sz="1600" b="1" dirty="0">
                <a:solidFill>
                  <a:schemeClr val="accent1"/>
                </a:solidFill>
              </a:rPr>
              <a:t>Overview of the </a:t>
            </a:r>
            <a:r>
              <a:rPr lang="en-US" sz="1600" b="1" dirty="0" smtClean="0">
                <a:solidFill>
                  <a:schemeClr val="accent1"/>
                </a:solidFill>
              </a:rPr>
              <a:t>DRC’s Conflict Patterns</a:t>
            </a:r>
            <a:endParaRPr lang="en-US" sz="1600" b="1" dirty="0">
              <a:solidFill>
                <a:schemeClr val="accent1"/>
              </a:solidFill>
            </a:endParaRPr>
          </a:p>
        </p:txBody>
      </p:sp>
      <p:sp>
        <p:nvSpPr>
          <p:cNvPr id="14" name="TextBox 13"/>
          <p:cNvSpPr txBox="1"/>
          <p:nvPr/>
        </p:nvSpPr>
        <p:spPr>
          <a:xfrm>
            <a:off x="4850110" y="764680"/>
            <a:ext cx="1187239" cy="276999"/>
          </a:xfrm>
          <a:prstGeom prst="rect">
            <a:avLst/>
          </a:prstGeom>
          <a:noFill/>
        </p:spPr>
        <p:txBody>
          <a:bodyPr wrap="square" rtlCol="0">
            <a:spAutoFit/>
          </a:bodyPr>
          <a:lstStyle/>
          <a:p>
            <a:r>
              <a:rPr lang="en-US" sz="1200" dirty="0"/>
              <a:t> </a:t>
            </a:r>
            <a:endParaRPr lang="en-US" sz="1200" b="1" dirty="0"/>
          </a:p>
        </p:txBody>
      </p:sp>
      <p:pic>
        <p:nvPicPr>
          <p:cNvPr id="2" name="Picture 1"/>
          <p:cNvPicPr>
            <a:picLocks noChangeAspect="1"/>
          </p:cNvPicPr>
          <p:nvPr/>
        </p:nvPicPr>
        <p:blipFill>
          <a:blip r:embed="rId2"/>
          <a:stretch>
            <a:fillRect/>
          </a:stretch>
        </p:blipFill>
        <p:spPr>
          <a:xfrm>
            <a:off x="1383571" y="3813118"/>
            <a:ext cx="3743926" cy="3757744"/>
          </a:xfrm>
          <a:prstGeom prst="rect">
            <a:avLst/>
          </a:prstGeom>
        </p:spPr>
      </p:pic>
      <p:sp>
        <p:nvSpPr>
          <p:cNvPr id="12" name="TextBox 11"/>
          <p:cNvSpPr txBox="1"/>
          <p:nvPr/>
        </p:nvSpPr>
        <p:spPr>
          <a:xfrm>
            <a:off x="463142" y="5206675"/>
            <a:ext cx="2218558" cy="276999"/>
          </a:xfrm>
          <a:prstGeom prst="rect">
            <a:avLst/>
          </a:prstGeom>
        </p:spPr>
        <p:txBody>
          <a:bodyPr wrap="square" rtlCol="0">
            <a:spAutoFit/>
          </a:bodyPr>
          <a:lstStyle/>
          <a:p>
            <a:pPr algn="ctr"/>
            <a:r>
              <a:rPr lang="en-US" sz="1200" b="1" dirty="0" smtClean="0">
                <a:solidFill>
                  <a:schemeClr val="accent6"/>
                </a:solidFill>
              </a:rPr>
              <a:t>“Safe Zone”</a:t>
            </a:r>
            <a:endParaRPr lang="en-US" sz="1200" b="1" dirty="0">
              <a:solidFill>
                <a:schemeClr val="accent6"/>
              </a:solidFill>
            </a:endParaRPr>
          </a:p>
        </p:txBody>
      </p:sp>
    </p:spTree>
    <p:extLst>
      <p:ext uri="{BB962C8B-B14F-4D97-AF65-F5344CB8AC3E}">
        <p14:creationId xmlns:p14="http://schemas.microsoft.com/office/powerpoint/2010/main" val="2505983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42900" y="1528789"/>
            <a:ext cx="5823660" cy="1938992"/>
          </a:xfrm>
          <a:prstGeom prst="rect">
            <a:avLst/>
          </a:prstGeom>
          <a:noFill/>
        </p:spPr>
        <p:txBody>
          <a:bodyPr wrap="square" rtlCol="0">
            <a:spAutoFit/>
          </a:bodyPr>
          <a:lstStyle/>
          <a:p>
            <a:r>
              <a:rPr lang="en-US" sz="1200" dirty="0"/>
              <a:t> </a:t>
            </a:r>
            <a:r>
              <a:rPr lang="en-US" sz="1200" dirty="0" smtClean="0"/>
              <a:t>Using </a:t>
            </a:r>
            <a:r>
              <a:rPr lang="en-US" sz="1200" dirty="0" err="1"/>
              <a:t>Dijkstra’s</a:t>
            </a:r>
            <a:r>
              <a:rPr lang="en-US" sz="1200" dirty="0"/>
              <a:t> Algorithm, I wrote a script that calculates the distance from any possible refugee camp in the Nord Kivu area at a given resolution to conflict locations.  This distance can be broken down into two parts.  First, the distance from the possible refugee camp location to the road is calculated as a straight path using the </a:t>
            </a:r>
            <a:r>
              <a:rPr lang="en-US" sz="1200" dirty="0" err="1"/>
              <a:t>p_poly_dist</a:t>
            </a:r>
            <a:r>
              <a:rPr lang="en-US" sz="1200" dirty="0"/>
              <a:t> function obtained from </a:t>
            </a:r>
            <a:r>
              <a:rPr lang="en-US" sz="1200" dirty="0" err="1"/>
              <a:t>Matlab</a:t>
            </a:r>
            <a:r>
              <a:rPr lang="en-US" sz="1200" dirty="0"/>
              <a:t> Central’s file exchange (author: Michael </a:t>
            </a:r>
            <a:r>
              <a:rPr lang="en-US" sz="1200" dirty="0" err="1"/>
              <a:t>Yoshpe</a:t>
            </a:r>
            <a:r>
              <a:rPr lang="en-US" sz="1200" dirty="0"/>
              <a:t>).  The assumption here is that, if a refugee camp were built away from a major road, the path that would need to be cleared to the existing road would be relatively straight.  Second, the distance along the road network is calculated using the functions </a:t>
            </a:r>
            <a:r>
              <a:rPr lang="en-US" sz="1200" dirty="0" err="1"/>
              <a:t>RoadDist</a:t>
            </a:r>
            <a:r>
              <a:rPr lang="en-US" sz="1200" dirty="0"/>
              <a:t> and </a:t>
            </a:r>
            <a:r>
              <a:rPr lang="en-US" sz="1200" dirty="0" err="1"/>
              <a:t>MinNodeDist</a:t>
            </a:r>
            <a:r>
              <a:rPr lang="en-US" sz="1200" dirty="0"/>
              <a:t> (</a:t>
            </a:r>
            <a:r>
              <a:rPr lang="en-US" sz="1200" dirty="0" err="1"/>
              <a:t>Dijkstra’s</a:t>
            </a:r>
            <a:r>
              <a:rPr lang="en-US" sz="1200" dirty="0"/>
              <a:t> Algorithm).</a:t>
            </a:r>
            <a:endParaRPr lang="en-US" sz="1200" b="1" dirty="0"/>
          </a:p>
        </p:txBody>
      </p:sp>
      <p:sp>
        <p:nvSpPr>
          <p:cNvPr id="7" name="Title 6"/>
          <p:cNvSpPr>
            <a:spLocks noGrp="1"/>
          </p:cNvSpPr>
          <p:nvPr>
            <p:ph type="title"/>
          </p:nvPr>
        </p:nvSpPr>
        <p:spPr/>
        <p:txBody>
          <a:bodyPr/>
          <a:lstStyle/>
          <a:p>
            <a:r>
              <a:rPr lang="en-US" b="1" dirty="0"/>
              <a:t>Analysis &amp; </a:t>
            </a:r>
            <a:r>
              <a:rPr lang="en-US" b="1" dirty="0" smtClean="0"/>
              <a:t>Results</a:t>
            </a:r>
            <a:endParaRPr lang="en-US" dirty="0"/>
          </a:p>
        </p:txBody>
      </p:sp>
      <p:sp>
        <p:nvSpPr>
          <p:cNvPr id="10" name="Title 1"/>
          <p:cNvSpPr txBox="1">
            <a:spLocks/>
          </p:cNvSpPr>
          <p:nvPr/>
        </p:nvSpPr>
        <p:spPr>
          <a:xfrm>
            <a:off x="342900" y="216005"/>
            <a:ext cx="5823660" cy="786535"/>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600" kern="1200">
                <a:solidFill>
                  <a:schemeClr val="accent1"/>
                </a:solidFill>
                <a:latin typeface="+mj-lt"/>
                <a:ea typeface="+mj-ea"/>
                <a:cs typeface="+mj-cs"/>
              </a:defRPr>
            </a:lvl1pPr>
          </a:lstStyle>
          <a:p>
            <a:endParaRPr lang="en-US" dirty="0"/>
          </a:p>
        </p:txBody>
      </p:sp>
      <p:sp>
        <p:nvSpPr>
          <p:cNvPr id="11" name="TextBox 10"/>
          <p:cNvSpPr txBox="1"/>
          <p:nvPr/>
        </p:nvSpPr>
        <p:spPr>
          <a:xfrm>
            <a:off x="342900" y="956674"/>
            <a:ext cx="5823660" cy="338554"/>
          </a:xfrm>
          <a:prstGeom prst="rect">
            <a:avLst/>
          </a:prstGeom>
          <a:noFill/>
        </p:spPr>
        <p:txBody>
          <a:bodyPr wrap="square" rtlCol="0">
            <a:spAutoFit/>
          </a:bodyPr>
          <a:lstStyle/>
          <a:p>
            <a:r>
              <a:rPr lang="en-US" sz="1600" b="1" dirty="0">
                <a:solidFill>
                  <a:schemeClr val="accent1"/>
                </a:solidFill>
              </a:rPr>
              <a:t>Overview of the </a:t>
            </a:r>
            <a:r>
              <a:rPr lang="en-US" sz="1600" b="1" dirty="0" smtClean="0">
                <a:solidFill>
                  <a:schemeClr val="accent1"/>
                </a:solidFill>
              </a:rPr>
              <a:t>DRC’s Conflict Patterns</a:t>
            </a:r>
            <a:endParaRPr lang="en-US" sz="1600" b="1" dirty="0">
              <a:solidFill>
                <a:schemeClr val="accent1"/>
              </a:solidFill>
            </a:endParaRPr>
          </a:p>
        </p:txBody>
      </p:sp>
      <p:sp>
        <p:nvSpPr>
          <p:cNvPr id="14" name="TextBox 13"/>
          <p:cNvSpPr txBox="1"/>
          <p:nvPr/>
        </p:nvSpPr>
        <p:spPr>
          <a:xfrm>
            <a:off x="4850110" y="764680"/>
            <a:ext cx="1187239" cy="276999"/>
          </a:xfrm>
          <a:prstGeom prst="rect">
            <a:avLst/>
          </a:prstGeom>
          <a:noFill/>
        </p:spPr>
        <p:txBody>
          <a:bodyPr wrap="square" rtlCol="0">
            <a:spAutoFit/>
          </a:bodyPr>
          <a:lstStyle/>
          <a:p>
            <a:r>
              <a:rPr lang="en-US" sz="1200" dirty="0"/>
              <a:t> </a:t>
            </a:r>
            <a:endParaRPr lang="en-US" sz="1200" b="1" dirty="0"/>
          </a:p>
        </p:txBody>
      </p:sp>
      <p:sp>
        <p:nvSpPr>
          <p:cNvPr id="12" name="TextBox 11"/>
          <p:cNvSpPr txBox="1"/>
          <p:nvPr/>
        </p:nvSpPr>
        <p:spPr>
          <a:xfrm>
            <a:off x="342900" y="6570654"/>
            <a:ext cx="5823660" cy="2123658"/>
          </a:xfrm>
          <a:prstGeom prst="rect">
            <a:avLst/>
          </a:prstGeom>
          <a:noFill/>
        </p:spPr>
        <p:txBody>
          <a:bodyPr wrap="square" rtlCol="0">
            <a:spAutoFit/>
          </a:bodyPr>
          <a:lstStyle/>
          <a:p>
            <a:r>
              <a:rPr lang="en-US" sz="1200" dirty="0"/>
              <a:t> </a:t>
            </a:r>
            <a:r>
              <a:rPr lang="en-US" sz="1200" dirty="0" smtClean="0"/>
              <a:t>The </a:t>
            </a:r>
            <a:r>
              <a:rPr lang="en-US" sz="1200" dirty="0" err="1"/>
              <a:t>heatmap</a:t>
            </a:r>
            <a:r>
              <a:rPr lang="en-US" sz="1200" dirty="0"/>
              <a:t> above shows the distances from camp locations to </a:t>
            </a:r>
            <a:r>
              <a:rPr lang="en-US" sz="1200" dirty="0" err="1"/>
              <a:t>Goma</a:t>
            </a:r>
            <a:r>
              <a:rPr lang="en-US" sz="1200" dirty="0"/>
              <a:t>, which is notoriously dangerous, with “safer” camp locations in a lighter shade.  The algorithm is set up so that someone with better computing equipment could (1) create a </a:t>
            </a:r>
            <a:r>
              <a:rPr lang="en-US" sz="1200" dirty="0" err="1"/>
              <a:t>heatmap</a:t>
            </a:r>
            <a:r>
              <a:rPr lang="en-US" sz="1200" dirty="0"/>
              <a:t> that shows the distances from camp locations to an entire set of historically violent locations and (2) calculate the </a:t>
            </a:r>
            <a:r>
              <a:rPr lang="en-US" sz="1200" dirty="0" err="1"/>
              <a:t>heatmap</a:t>
            </a:r>
            <a:r>
              <a:rPr lang="en-US" sz="1200" dirty="0"/>
              <a:t> at a higher resolution by changing the variable “delta” in the script.  I have not actually run these calculations myself.  I estimated that it would take my computer about 16 days to compute the </a:t>
            </a:r>
            <a:r>
              <a:rPr lang="en-US" sz="1200" dirty="0" err="1"/>
              <a:t>heatmap</a:t>
            </a:r>
            <a:r>
              <a:rPr lang="en-US" sz="1200" dirty="0"/>
              <a:t> matrix from any camp location to all historically violent locations, even at a resolution of just delta = .5 degrees.  Ideally, the </a:t>
            </a:r>
            <a:r>
              <a:rPr lang="en-US" sz="1200" dirty="0" err="1"/>
              <a:t>MinNodeDist</a:t>
            </a:r>
            <a:r>
              <a:rPr lang="en-US" sz="1200" dirty="0"/>
              <a:t> function would be streamlined to reduce processing time.</a:t>
            </a:r>
            <a:endParaRPr lang="en-US" sz="1200" b="1" dirty="0"/>
          </a:p>
        </p:txBody>
      </p:sp>
      <p:pic>
        <p:nvPicPr>
          <p:cNvPr id="2" name="Picture 1"/>
          <p:cNvPicPr>
            <a:picLocks noChangeAspect="1"/>
          </p:cNvPicPr>
          <p:nvPr/>
        </p:nvPicPr>
        <p:blipFill>
          <a:blip r:embed="rId2"/>
          <a:stretch>
            <a:fillRect/>
          </a:stretch>
        </p:blipFill>
        <p:spPr>
          <a:xfrm>
            <a:off x="2625848" y="3567250"/>
            <a:ext cx="2832100" cy="2838464"/>
          </a:xfrm>
          <a:prstGeom prst="rect">
            <a:avLst/>
          </a:prstGeom>
        </p:spPr>
      </p:pic>
      <p:sp>
        <p:nvSpPr>
          <p:cNvPr id="16" name="TextBox 15"/>
          <p:cNvSpPr txBox="1"/>
          <p:nvPr/>
        </p:nvSpPr>
        <p:spPr>
          <a:xfrm>
            <a:off x="809548" y="4633617"/>
            <a:ext cx="1367857" cy="646331"/>
          </a:xfrm>
          <a:prstGeom prst="rect">
            <a:avLst/>
          </a:prstGeom>
        </p:spPr>
        <p:txBody>
          <a:bodyPr wrap="square" rtlCol="0">
            <a:spAutoFit/>
          </a:bodyPr>
          <a:lstStyle/>
          <a:p>
            <a:pPr algn="ctr"/>
            <a:r>
              <a:rPr lang="en-US" sz="1200" b="1" dirty="0" smtClean="0"/>
              <a:t>Distances along Roads to Camp Locations</a:t>
            </a:r>
            <a:endParaRPr lang="en-US" sz="1200" b="1" dirty="0"/>
          </a:p>
        </p:txBody>
      </p:sp>
    </p:spTree>
    <p:extLst>
      <p:ext uri="{BB962C8B-B14F-4D97-AF65-F5344CB8AC3E}">
        <p14:creationId xmlns:p14="http://schemas.microsoft.com/office/powerpoint/2010/main" val="1549275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dirty="0"/>
          </a:p>
        </p:txBody>
      </p:sp>
      <p:pic>
        <p:nvPicPr>
          <p:cNvPr id="5" name="Content Placeholder 4"/>
          <p:cNvPicPr>
            <a:picLocks noGrp="1" noChangeAspect="1"/>
          </p:cNvPicPr>
          <p:nvPr>
            <p:ph idx="1"/>
          </p:nvPr>
        </p:nvPicPr>
        <p:blipFill rotWithShape="1">
          <a:blip r:embed="rId2"/>
          <a:srcRect l="7503" t="6813" r="-373" b="39241"/>
          <a:stretch/>
        </p:blipFill>
        <p:spPr>
          <a:xfrm>
            <a:off x="342900" y="3720030"/>
            <a:ext cx="5823660" cy="2410464"/>
          </a:xfrm>
        </p:spPr>
      </p:pic>
      <p:sp>
        <p:nvSpPr>
          <p:cNvPr id="6" name="TextBox 5"/>
          <p:cNvSpPr txBox="1"/>
          <p:nvPr/>
        </p:nvSpPr>
        <p:spPr>
          <a:xfrm>
            <a:off x="342900" y="956674"/>
            <a:ext cx="5823660" cy="2862322"/>
          </a:xfrm>
          <a:prstGeom prst="rect">
            <a:avLst/>
          </a:prstGeom>
          <a:noFill/>
        </p:spPr>
        <p:txBody>
          <a:bodyPr wrap="square" rtlCol="0">
            <a:spAutoFit/>
          </a:bodyPr>
          <a:lstStyle/>
          <a:p>
            <a:r>
              <a:rPr lang="en-US" sz="1200" dirty="0"/>
              <a:t>The Kivu conflict along the eastern border of the Democratic Republic of the Congo began in 2004 as an armed struggle between Hutu Power rebel forces and the state military.  The conflict persists today, involving a fluctuating number of violent actors, becoming increasingly complex with each passing event, and deeply miring the region in an endemic of violence</a:t>
            </a:r>
            <a:r>
              <a:rPr lang="en-US" sz="1200" dirty="0" smtClean="0"/>
              <a:t>.</a:t>
            </a:r>
          </a:p>
          <a:p>
            <a:endParaRPr lang="en-US" sz="1200" b="1" dirty="0"/>
          </a:p>
          <a:p>
            <a:r>
              <a:rPr lang="en-US" sz="1200" dirty="0"/>
              <a:t>The ongoing humanitarian effects of this constantly evolving crisis have been astronomical.  The UN Refugee Agency (UNHCR) reports over four hundred thousand refugees and 1.7 million internally displaced persons** (IDPs) living in the DRC.  Approximately 878,000 refugees and IDPs, almost half of the total, live in the province of Nord Kivu.  This number is greater than the population of San Francisco - all living in a region that is, and has been, the epicenter of conflict for over a decade.</a:t>
            </a:r>
            <a:endParaRPr lang="en-US" sz="1200" b="1" dirty="0"/>
          </a:p>
          <a:p>
            <a:endParaRPr lang="en-US" sz="1200" dirty="0"/>
          </a:p>
        </p:txBody>
      </p:sp>
      <p:sp>
        <p:nvSpPr>
          <p:cNvPr id="7" name="TextBox 6"/>
          <p:cNvSpPr txBox="1"/>
          <p:nvPr/>
        </p:nvSpPr>
        <p:spPr>
          <a:xfrm>
            <a:off x="342900" y="6261461"/>
            <a:ext cx="5823660" cy="1384995"/>
          </a:xfrm>
          <a:prstGeom prst="rect">
            <a:avLst/>
          </a:prstGeom>
          <a:noFill/>
        </p:spPr>
        <p:txBody>
          <a:bodyPr wrap="square" rtlCol="0">
            <a:spAutoFit/>
          </a:bodyPr>
          <a:lstStyle/>
          <a:p>
            <a:r>
              <a:rPr lang="en-US" sz="1200" dirty="0"/>
              <a:t>Even once an internally displaced person or refugee has reached a refugee camp, they are far from safe.  For example, </a:t>
            </a:r>
            <a:r>
              <a:rPr lang="en-US" sz="1200" dirty="0" err="1"/>
              <a:t>Mugunga</a:t>
            </a:r>
            <a:r>
              <a:rPr lang="en-US" sz="1200" dirty="0"/>
              <a:t> III camp located in </a:t>
            </a:r>
            <a:r>
              <a:rPr lang="en-US" sz="1200" dirty="0" err="1"/>
              <a:t>Goma</a:t>
            </a:r>
            <a:r>
              <a:rPr lang="en-US" sz="1200" dirty="0"/>
              <a:t>, Nord Kivu’s capital, suffered widespread harm from violent actors in December of 2012, including robberies, violence, and rapes.***  Violent groups around refugee camps put a further strain on already overburdened UN peacekeeping forces in the DRC as they struggle to maintain security</a:t>
            </a:r>
            <a:r>
              <a:rPr lang="en-US" sz="1200" dirty="0" smtClean="0"/>
              <a:t>.</a:t>
            </a:r>
            <a:endParaRPr lang="en-US" sz="1200" b="1" dirty="0"/>
          </a:p>
          <a:p>
            <a:endParaRPr lang="en-US" sz="1200" dirty="0"/>
          </a:p>
        </p:txBody>
      </p:sp>
      <p:sp>
        <p:nvSpPr>
          <p:cNvPr id="8" name="TextBox 7"/>
          <p:cNvSpPr txBox="1"/>
          <p:nvPr/>
        </p:nvSpPr>
        <p:spPr>
          <a:xfrm>
            <a:off x="342900" y="7563092"/>
            <a:ext cx="5823660" cy="1631216"/>
          </a:xfrm>
          <a:prstGeom prst="rect">
            <a:avLst/>
          </a:prstGeom>
          <a:noFill/>
        </p:spPr>
        <p:txBody>
          <a:bodyPr wrap="square" rtlCol="0">
            <a:spAutoFit/>
          </a:bodyPr>
          <a:lstStyle/>
          <a:p>
            <a:r>
              <a:rPr lang="en-US" sz="1000" dirty="0"/>
              <a:t>* </a:t>
            </a:r>
            <a:r>
              <a:rPr lang="en-US" sz="1000" dirty="0" smtClean="0"/>
              <a:t>A </a:t>
            </a:r>
            <a:r>
              <a:rPr lang="en-US" sz="1000" dirty="0"/>
              <a:t>refugee is anyone who has fled their home and moved outside of their home country’s borders.  Refugees in this case are primarily people from countries bordering the DRC who have fled into the DRC.</a:t>
            </a:r>
            <a:endParaRPr lang="en-US" sz="1000" b="1" dirty="0"/>
          </a:p>
          <a:p>
            <a:r>
              <a:rPr lang="en-US" sz="1000" dirty="0"/>
              <a:t>** An internally displaced person (IDP) is anyone who has fled their home but remains in their home </a:t>
            </a:r>
            <a:r>
              <a:rPr lang="en-US" sz="1000" dirty="0" smtClean="0"/>
              <a:t>country.</a:t>
            </a:r>
          </a:p>
          <a:p>
            <a:r>
              <a:rPr lang="en-US" sz="1000" dirty="0"/>
              <a:t>***</a:t>
            </a:r>
            <a:r>
              <a:rPr lang="en-US" sz="1000" dirty="0">
                <a:hlinkClick r:id="rId3"/>
              </a:rPr>
              <a:t>http://www.unhcr.org/en-us/news/latest/2012/12/50d049206/unhcr-still-concerned-security-situation-camps-near-goma.html</a:t>
            </a:r>
            <a:r>
              <a:rPr lang="en-US" sz="1000" dirty="0"/>
              <a:t> </a:t>
            </a:r>
            <a:endParaRPr lang="en-US" sz="1000" b="1" dirty="0"/>
          </a:p>
          <a:p>
            <a:endParaRPr lang="en-US" sz="1000" b="1" dirty="0"/>
          </a:p>
          <a:p>
            <a:endParaRPr lang="en-US" sz="1000" dirty="0"/>
          </a:p>
        </p:txBody>
      </p:sp>
    </p:spTree>
    <p:extLst>
      <p:ext uri="{BB962C8B-B14F-4D97-AF65-F5344CB8AC3E}">
        <p14:creationId xmlns:p14="http://schemas.microsoft.com/office/powerpoint/2010/main" val="2462521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2900" y="181445"/>
            <a:ext cx="5823660" cy="3231653"/>
          </a:xfrm>
          <a:prstGeom prst="rect">
            <a:avLst/>
          </a:prstGeom>
          <a:noFill/>
        </p:spPr>
        <p:txBody>
          <a:bodyPr wrap="square" rtlCol="0">
            <a:spAutoFit/>
          </a:bodyPr>
          <a:lstStyle/>
          <a:p>
            <a:r>
              <a:rPr lang="en-US" sz="1200" dirty="0"/>
              <a:t>As the number of IDPs and refugees multiplies both in the DRC and globally, the UNHCR and other refugee agencies will need to think carefully about where to establish new camps.  Locations like </a:t>
            </a:r>
            <a:r>
              <a:rPr lang="en-US" sz="1200" dirty="0" err="1"/>
              <a:t>Goma</a:t>
            </a:r>
            <a:r>
              <a:rPr lang="en-US" sz="1200" dirty="0"/>
              <a:t> are close to city infrastructure and refugee agencies’ headquarters, minimizing the resources needed to maintain the camp.  However, the convenience often comes at the cost of camp residents’ health and safety.  In some cases, it might be ideal to locate or relocate camps farther violence-prone areas that have historically housed refugees in order to ensure that inhabitants are reasonably safe</a:t>
            </a:r>
            <a:r>
              <a:rPr lang="en-US" sz="1200" dirty="0" smtClean="0"/>
              <a:t>.</a:t>
            </a:r>
          </a:p>
          <a:p>
            <a:endParaRPr lang="en-US" sz="1200" b="1" dirty="0"/>
          </a:p>
          <a:p>
            <a:r>
              <a:rPr lang="en-US" sz="1200" dirty="0"/>
              <a:t>With this in mind, I have examined historical violence in the Democratic Republic of the Congo, with a focus on Nord Kivu, to determine where future refugee camps might best be located.  Additionally, I have created an algorithm that allows the user to calculate the distance from historically violent locations to potential refugee camp locations, in order to ensure that camps are sufficiently distanced from security risks.</a:t>
            </a:r>
            <a:endParaRPr lang="en-US" sz="1200" b="1" dirty="0"/>
          </a:p>
          <a:p>
            <a:endParaRPr lang="en-US" sz="1200" dirty="0"/>
          </a:p>
        </p:txBody>
      </p:sp>
      <p:sp>
        <p:nvSpPr>
          <p:cNvPr id="8" name="TextBox 7"/>
          <p:cNvSpPr txBox="1"/>
          <p:nvPr/>
        </p:nvSpPr>
        <p:spPr>
          <a:xfrm>
            <a:off x="342900" y="8501810"/>
            <a:ext cx="5823660" cy="400110"/>
          </a:xfrm>
          <a:prstGeom prst="rect">
            <a:avLst/>
          </a:prstGeom>
          <a:noFill/>
        </p:spPr>
        <p:txBody>
          <a:bodyPr wrap="square" rtlCol="0" anchor="b">
            <a:spAutoFit/>
          </a:bodyPr>
          <a:lstStyle/>
          <a:p>
            <a:r>
              <a:rPr lang="en-US" sz="1000" dirty="0" smtClean="0"/>
              <a:t>Source: UNHCR</a:t>
            </a:r>
            <a:endParaRPr lang="en-US" sz="1000" dirty="0" smtClean="0">
              <a:hlinkClick r:id="rId2"/>
            </a:endParaRPr>
          </a:p>
          <a:p>
            <a:r>
              <a:rPr lang="en-US" sz="1000" dirty="0">
                <a:hlinkClick r:id="rId3" action="ppaction://hlinkfile"/>
              </a:rPr>
              <a:t>file:///Users/marieparent/Downloads/</a:t>
            </a:r>
            <a:r>
              <a:rPr lang="en-US" sz="1000" dirty="0" smtClean="0">
                <a:hlinkClick r:id="rId3" action="ppaction://hlinkfile"/>
              </a:rPr>
              <a:t>DRC_Factsheet_August_3W_2016_A3P.pdf</a:t>
            </a:r>
            <a:r>
              <a:rPr lang="en-US" sz="1000" dirty="0" smtClean="0"/>
              <a:t> </a:t>
            </a:r>
            <a:endParaRPr lang="en-US" sz="1000" b="1" dirty="0"/>
          </a:p>
        </p:txBody>
      </p:sp>
      <p:pic>
        <p:nvPicPr>
          <p:cNvPr id="4" name="Picture 3"/>
          <p:cNvPicPr>
            <a:picLocks noChangeAspect="1"/>
          </p:cNvPicPr>
          <p:nvPr/>
        </p:nvPicPr>
        <p:blipFill>
          <a:blip r:embed="rId4"/>
          <a:stretch>
            <a:fillRect/>
          </a:stretch>
        </p:blipFill>
        <p:spPr>
          <a:xfrm>
            <a:off x="953233" y="3282356"/>
            <a:ext cx="4567314" cy="5065566"/>
          </a:xfrm>
          <a:prstGeom prst="rect">
            <a:avLst/>
          </a:prstGeom>
        </p:spPr>
      </p:pic>
    </p:spTree>
    <p:extLst>
      <p:ext uri="{BB962C8B-B14F-4D97-AF65-F5344CB8AC3E}">
        <p14:creationId xmlns:p14="http://schemas.microsoft.com/office/powerpoint/2010/main" val="130772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Methodology</a:t>
            </a:r>
            <a:endParaRPr lang="en-US" dirty="0"/>
          </a:p>
        </p:txBody>
      </p:sp>
      <p:sp>
        <p:nvSpPr>
          <p:cNvPr id="6" name="TextBox 5"/>
          <p:cNvSpPr txBox="1"/>
          <p:nvPr/>
        </p:nvSpPr>
        <p:spPr>
          <a:xfrm>
            <a:off x="342900" y="956674"/>
            <a:ext cx="5823660" cy="8402301"/>
          </a:xfrm>
          <a:prstGeom prst="rect">
            <a:avLst/>
          </a:prstGeom>
          <a:noFill/>
        </p:spPr>
        <p:txBody>
          <a:bodyPr wrap="square" rtlCol="0">
            <a:spAutoFit/>
          </a:bodyPr>
          <a:lstStyle/>
          <a:p>
            <a:r>
              <a:rPr lang="en-US" sz="1200" b="1" dirty="0"/>
              <a:t>Examination of Conflict Data for the DRC</a:t>
            </a:r>
          </a:p>
          <a:p>
            <a:r>
              <a:rPr lang="en-US" sz="1200" dirty="0"/>
              <a:t>The data sources I examined include the following:</a:t>
            </a:r>
            <a:endParaRPr lang="en-US" sz="1200" b="1" dirty="0"/>
          </a:p>
          <a:p>
            <a:r>
              <a:rPr lang="en-US" sz="1200" dirty="0"/>
              <a:t> </a:t>
            </a:r>
            <a:endParaRPr lang="en-US" sz="1200" b="1" dirty="0"/>
          </a:p>
          <a:p>
            <a:r>
              <a:rPr lang="en-US" sz="1200" i="1" dirty="0"/>
              <a:t>ACLED Version 6</a:t>
            </a:r>
            <a:endParaRPr lang="en-US" sz="1200" b="1" dirty="0"/>
          </a:p>
          <a:p>
            <a:r>
              <a:rPr lang="en-US" sz="1200" dirty="0"/>
              <a:t>A disaggregated dataset in </a:t>
            </a:r>
            <a:r>
              <a:rPr lang="en-US" sz="1200" dirty="0" err="1"/>
              <a:t>csv</a:t>
            </a:r>
            <a:r>
              <a:rPr lang="en-US" sz="1200" dirty="0"/>
              <a:t> and </a:t>
            </a:r>
            <a:r>
              <a:rPr lang="en-US" sz="1200" dirty="0" err="1"/>
              <a:t>shapefile</a:t>
            </a:r>
            <a:r>
              <a:rPr lang="en-US" sz="1200" dirty="0"/>
              <a:t> format of conflict events in Africa from 1994 to 2015.  Event attributes include date, number of fatalities, location, and event type.  In addition to filtering the data by country, I filtered by years 2006 to 2015, choosing a time period that covers most of the Kivu conflict while still remaining a recent and intuitive timeframe.</a:t>
            </a:r>
            <a:endParaRPr lang="en-US" sz="1200" b="1" dirty="0"/>
          </a:p>
          <a:p>
            <a:r>
              <a:rPr lang="en-US" sz="1200" dirty="0"/>
              <a:t> </a:t>
            </a:r>
            <a:endParaRPr lang="en-US" sz="1200" b="1" dirty="0"/>
          </a:p>
          <a:p>
            <a:r>
              <a:rPr lang="en-US" sz="1200" dirty="0"/>
              <a:t>Initially, I was interested in examining locations and the number of fatalities from this dataset, however, these two attributes are not precise enough to stand up to rigorous analysis.  For example, fatalities  are recorded as ‘12’ if ‘dozens’ of fatalities are reported, and ‘100’ if ‘hundreds’ are reported.  Locations are given as the nearest city or town, such that each event does not have a unique location.</a:t>
            </a:r>
            <a:endParaRPr lang="en-US" sz="1200" b="1" dirty="0"/>
          </a:p>
          <a:p>
            <a:r>
              <a:rPr lang="en-US" sz="1200" dirty="0"/>
              <a:t> </a:t>
            </a:r>
            <a:endParaRPr lang="en-US" sz="1200" b="1" dirty="0"/>
          </a:p>
          <a:p>
            <a:r>
              <a:rPr lang="en-US" sz="1200" i="1" dirty="0"/>
              <a:t>Digital Chart of the World Road Network</a:t>
            </a:r>
            <a:endParaRPr lang="en-US" sz="1200" b="1" dirty="0"/>
          </a:p>
          <a:p>
            <a:r>
              <a:rPr lang="en-US" sz="1200" dirty="0" err="1"/>
              <a:t>Shapefiles</a:t>
            </a:r>
            <a:r>
              <a:rPr lang="en-US" sz="1200" dirty="0"/>
              <a:t> with countries’ road networks. </a:t>
            </a:r>
            <a:endParaRPr lang="en-US" sz="1200" b="1" dirty="0"/>
          </a:p>
          <a:p>
            <a:r>
              <a:rPr lang="en-US" sz="1200" dirty="0"/>
              <a:t> </a:t>
            </a:r>
            <a:endParaRPr lang="en-US" sz="1200" b="1" dirty="0"/>
          </a:p>
          <a:p>
            <a:r>
              <a:rPr lang="en-US" sz="1200" i="1" dirty="0"/>
              <a:t>Global Administrative Areas</a:t>
            </a:r>
            <a:r>
              <a:rPr lang="en-US" sz="1200" dirty="0"/>
              <a:t> - Country- and Province-Level Datasets</a:t>
            </a:r>
            <a:endParaRPr lang="en-US" sz="1200" b="1" dirty="0"/>
          </a:p>
          <a:p>
            <a:r>
              <a:rPr lang="en-US" sz="1200" dirty="0" err="1"/>
              <a:t>Shapefiles</a:t>
            </a:r>
            <a:r>
              <a:rPr lang="en-US" sz="1200" dirty="0"/>
              <a:t> with country outlines and administrative subdivisions. I used the 2015 version with Adm0- and Adm2-level data to obtain the country outline and the outline for the province of Nord Kivu.</a:t>
            </a:r>
            <a:endParaRPr lang="en-US" sz="1200" b="1" dirty="0"/>
          </a:p>
          <a:p>
            <a:r>
              <a:rPr lang="en-US" sz="1200" dirty="0"/>
              <a:t> </a:t>
            </a:r>
            <a:endParaRPr lang="en-US" sz="1200" b="1" dirty="0"/>
          </a:p>
          <a:p>
            <a:r>
              <a:rPr lang="en-US" sz="1200" i="1" dirty="0"/>
              <a:t>ETH Zürich’s Geo-Referenced Ethnic Power Relations Dataset</a:t>
            </a:r>
            <a:endParaRPr lang="en-US" sz="1200" b="1" dirty="0"/>
          </a:p>
          <a:p>
            <a:r>
              <a:rPr lang="en-US" sz="1200" dirty="0"/>
              <a:t>I was interested in examining how areas in the intersection ethnic group polygons or at the border of ethnic group polygons might be more conflict-prone than other areas.  I filtered this data by country and year active (i.e., in this case up until 2013).  However, an overlay of ACLED observations on the ethnic group polygons did not suggest a relationship that could be explained by the polygons alone.  Furthermore, some polygons in the dataset were improperly recorded and therefore unusable.  Although none of these were in the DRC, it made me skeptical of the data’s overall quality.</a:t>
            </a:r>
            <a:endParaRPr lang="en-US" sz="1200" b="1" dirty="0"/>
          </a:p>
          <a:p>
            <a:r>
              <a:rPr lang="en-US" sz="1200" dirty="0"/>
              <a:t> </a:t>
            </a:r>
            <a:endParaRPr lang="en-US" sz="1200" b="1" dirty="0"/>
          </a:p>
          <a:p>
            <a:r>
              <a:rPr lang="en-US" sz="1200" i="1" dirty="0"/>
              <a:t>Cities</a:t>
            </a:r>
            <a:endParaRPr lang="en-US" sz="1200" b="1" dirty="0"/>
          </a:p>
          <a:p>
            <a:r>
              <a:rPr lang="en-US" sz="1200" dirty="0"/>
              <a:t>Using Wikipedia’s population and </a:t>
            </a:r>
            <a:r>
              <a:rPr lang="en-US" sz="1200" dirty="0" err="1"/>
              <a:t>geolocation</a:t>
            </a:r>
            <a:r>
              <a:rPr lang="en-US" sz="1200" dirty="0"/>
              <a:t> data, I hand-coded the top 30 most populous cities in the DRC as well as each province’s capital city.  However, a brief examination of conflict data by event type did not suggest patterns between different kinds of cities, other than the national capital having far more riots and protests.  Furthermore, analysis of event types by types of cities would be less generalizable and challenging than a distance-calculating algorithm, so I did not pursue that path.</a:t>
            </a:r>
            <a:endParaRPr lang="en-US" sz="1200" b="1" dirty="0"/>
          </a:p>
          <a:p>
            <a:endParaRPr lang="en-US" sz="1200" b="1" dirty="0"/>
          </a:p>
          <a:p>
            <a:endParaRPr lang="en-US" sz="1200" dirty="0"/>
          </a:p>
        </p:txBody>
      </p:sp>
    </p:spTree>
    <p:extLst>
      <p:ext uri="{BB962C8B-B14F-4D97-AF65-F5344CB8AC3E}">
        <p14:creationId xmlns:p14="http://schemas.microsoft.com/office/powerpoint/2010/main" val="3694051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2900" y="181445"/>
            <a:ext cx="5823660" cy="6740305"/>
          </a:xfrm>
          <a:prstGeom prst="rect">
            <a:avLst/>
          </a:prstGeom>
          <a:noFill/>
        </p:spPr>
        <p:txBody>
          <a:bodyPr wrap="square" rtlCol="0">
            <a:spAutoFit/>
          </a:bodyPr>
          <a:lstStyle/>
          <a:p>
            <a:r>
              <a:rPr lang="en-US" sz="1200" b="1" dirty="0"/>
              <a:t>Discussion of Distance Measurement</a:t>
            </a:r>
          </a:p>
          <a:p>
            <a:r>
              <a:rPr lang="en-US" sz="1200" dirty="0"/>
              <a:t>I considered converting degree measurements to kilometers in order to account for the distortion in distance calculations caused by longitudinal measures.  Comparing a point on the equator, which passes through the DRC, to a point in the southernmost part of DRC, farthest from the equator, longitudinal measurements would only be distorted about 2.74%, or about 3.04 kilometers per degree.  This distortion is small enough relative to the overall precision of the datasets that I worked with that it would not be useful to account for it.</a:t>
            </a:r>
            <a:endParaRPr lang="en-US" sz="1200" b="1" dirty="0"/>
          </a:p>
          <a:p>
            <a:r>
              <a:rPr lang="en-US" sz="1200" dirty="0"/>
              <a:t> </a:t>
            </a:r>
            <a:endParaRPr lang="en-US" sz="1200" b="1" dirty="0"/>
          </a:p>
          <a:p>
            <a:r>
              <a:rPr lang="en-US" sz="1200" b="1" dirty="0"/>
              <a:t>Aggregating ACLED Data by Location</a:t>
            </a:r>
          </a:p>
          <a:p>
            <a:r>
              <a:rPr lang="en-US" sz="1200" dirty="0"/>
              <a:t>In plotting conflicts from the disaggregated ACLED dataset, conflicts with the same geographical coordinates are plotted over each other.  Therefore, the resulting map provides no information about the number of conflicts at a particular location.  Similarly, if one plots each conflict scaled by fatalities, the scale of the conflict resulting in the most fatalities is evident, but no information about any other conflicts is visible.</a:t>
            </a:r>
            <a:endParaRPr lang="en-US" sz="1200" b="1" dirty="0"/>
          </a:p>
          <a:p>
            <a:r>
              <a:rPr lang="en-US" sz="1200" dirty="0"/>
              <a:t> </a:t>
            </a:r>
            <a:endParaRPr lang="en-US" sz="1200" b="1" dirty="0"/>
          </a:p>
          <a:p>
            <a:r>
              <a:rPr lang="en-US" sz="1200" dirty="0"/>
              <a:t>To make the data more useful, I decided to aggregate the data by location.  With the help of the </a:t>
            </a:r>
            <a:r>
              <a:rPr lang="en-US" sz="1200" dirty="0" err="1"/>
              <a:t>countmember</a:t>
            </a:r>
            <a:r>
              <a:rPr lang="en-US" sz="1200" dirty="0"/>
              <a:t> function* from </a:t>
            </a:r>
            <a:r>
              <a:rPr lang="en-US" sz="1200" dirty="0" err="1"/>
              <a:t>Matlab</a:t>
            </a:r>
            <a:r>
              <a:rPr lang="en-US" sz="1200" dirty="0"/>
              <a:t> Central’s file exchange, I created counts of data at each location over the 2006 to 2015 time period in the following forms:</a:t>
            </a:r>
            <a:endParaRPr lang="en-US" sz="1200" b="1" dirty="0"/>
          </a:p>
          <a:p>
            <a:pPr lvl="0" fontAlgn="base"/>
            <a:r>
              <a:rPr lang="en-US" sz="1200" dirty="0"/>
              <a:t>Count of events</a:t>
            </a:r>
            <a:endParaRPr lang="en-US" sz="1200" b="1" dirty="0"/>
          </a:p>
          <a:p>
            <a:pPr lvl="0" fontAlgn="base"/>
            <a:r>
              <a:rPr lang="en-US" sz="1200" dirty="0"/>
              <a:t>Count of events by event type</a:t>
            </a:r>
            <a:endParaRPr lang="en-US" sz="1200" b="1" dirty="0"/>
          </a:p>
          <a:p>
            <a:pPr lvl="0" fontAlgn="base"/>
            <a:r>
              <a:rPr lang="en-US" sz="1200" dirty="0"/>
              <a:t>Count of fatalities</a:t>
            </a:r>
            <a:endParaRPr lang="en-US" sz="1200" b="1" dirty="0"/>
          </a:p>
          <a:p>
            <a:pPr lvl="0" fontAlgn="base"/>
            <a:r>
              <a:rPr lang="en-US" sz="1200" dirty="0"/>
              <a:t>Count of fatalities by event type </a:t>
            </a:r>
            <a:endParaRPr lang="en-US" sz="1200" b="1" dirty="0"/>
          </a:p>
          <a:p>
            <a:pPr lvl="0" fontAlgn="base"/>
            <a:r>
              <a:rPr lang="en-US" sz="1200" dirty="0"/>
              <a:t>Count of protest/riot events by protest/riot</a:t>
            </a:r>
            <a:endParaRPr lang="en-US" sz="1200" b="1" dirty="0"/>
          </a:p>
          <a:p>
            <a:r>
              <a:rPr lang="en-US" sz="1200" dirty="0"/>
              <a:t> </a:t>
            </a:r>
            <a:endParaRPr lang="en-US" sz="1200" b="1" dirty="0"/>
          </a:p>
          <a:p>
            <a:r>
              <a:rPr lang="en-US" sz="1200" dirty="0"/>
              <a:t>For the protest/riot counts, I built my filter based on identified actors (Actor1 or Actor2) who were Democratic Republic of the Congo rioters or protesters.  I purposefully excluded 21 events that were not by DRC protesters or rioters from the analysis.  I also chose to includes 24 events that are </a:t>
            </a:r>
            <a:r>
              <a:rPr lang="en-US" sz="1200" dirty="0" err="1"/>
              <a:t>Event_Type</a:t>
            </a:r>
            <a:r>
              <a:rPr lang="en-US" sz="1200" dirty="0"/>
              <a:t> = 'Violence against civilians,' rather than 'Riots/Protests,' that involved the aforementioned actors.</a:t>
            </a:r>
            <a:endParaRPr lang="en-US" sz="1200" b="1" dirty="0"/>
          </a:p>
          <a:p>
            <a:endParaRPr lang="en-US" sz="1200" b="1" dirty="0"/>
          </a:p>
          <a:p>
            <a:endParaRPr lang="en-US" sz="1200" dirty="0"/>
          </a:p>
        </p:txBody>
      </p:sp>
      <p:sp>
        <p:nvSpPr>
          <p:cNvPr id="5" name="TextBox 4"/>
          <p:cNvSpPr txBox="1"/>
          <p:nvPr/>
        </p:nvSpPr>
        <p:spPr>
          <a:xfrm>
            <a:off x="342900" y="8655699"/>
            <a:ext cx="5823660" cy="246221"/>
          </a:xfrm>
          <a:prstGeom prst="rect">
            <a:avLst/>
          </a:prstGeom>
          <a:noFill/>
        </p:spPr>
        <p:txBody>
          <a:bodyPr wrap="square" rtlCol="0" anchor="b">
            <a:spAutoFit/>
          </a:bodyPr>
          <a:lstStyle/>
          <a:p>
            <a:r>
              <a:rPr lang="en-US" sz="1000" b="1" dirty="0"/>
              <a:t>* </a:t>
            </a:r>
            <a:r>
              <a:rPr lang="en-US" sz="1000" dirty="0">
                <a:hlinkClick r:id="rId2"/>
              </a:rPr>
              <a:t>https://www.mathworks.com/matlabcentral/fileexchange/7738-countmember-a-b-</a:t>
            </a:r>
            <a:r>
              <a:rPr lang="en-US" sz="1000" dirty="0"/>
              <a:t> </a:t>
            </a:r>
            <a:endParaRPr lang="en-US" sz="1000" b="1" dirty="0"/>
          </a:p>
        </p:txBody>
      </p:sp>
      <p:pic>
        <p:nvPicPr>
          <p:cNvPr id="2" name="Picture 1"/>
          <p:cNvPicPr>
            <a:picLocks noChangeAspect="1"/>
          </p:cNvPicPr>
          <p:nvPr/>
        </p:nvPicPr>
        <p:blipFill rotWithShape="1">
          <a:blip r:embed="rId3"/>
          <a:srcRect l="8418"/>
          <a:stretch/>
        </p:blipFill>
        <p:spPr>
          <a:xfrm>
            <a:off x="2342365" y="6509393"/>
            <a:ext cx="2149887" cy="2116741"/>
          </a:xfrm>
          <a:prstGeom prst="rect">
            <a:avLst/>
          </a:prstGeom>
        </p:spPr>
      </p:pic>
      <p:sp>
        <p:nvSpPr>
          <p:cNvPr id="7" name="TextBox 6"/>
          <p:cNvSpPr txBox="1"/>
          <p:nvPr/>
        </p:nvSpPr>
        <p:spPr>
          <a:xfrm>
            <a:off x="1751045" y="7303680"/>
            <a:ext cx="1182640" cy="276999"/>
          </a:xfrm>
          <a:prstGeom prst="rect">
            <a:avLst/>
          </a:prstGeom>
        </p:spPr>
        <p:txBody>
          <a:bodyPr wrap="square" rtlCol="0">
            <a:spAutoFit/>
          </a:bodyPr>
          <a:lstStyle/>
          <a:p>
            <a:pPr algn="ctr"/>
            <a:r>
              <a:rPr lang="en-US" sz="1200" dirty="0" smtClean="0"/>
              <a:t>Kinshasa</a:t>
            </a:r>
            <a:endParaRPr lang="en-US" sz="1200" dirty="0"/>
          </a:p>
        </p:txBody>
      </p:sp>
    </p:spTree>
    <p:extLst>
      <p:ext uri="{BB962C8B-B14F-4D97-AF65-F5344CB8AC3E}">
        <p14:creationId xmlns:p14="http://schemas.microsoft.com/office/powerpoint/2010/main" val="1537838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Analysis &amp; Results</a:t>
            </a:r>
            <a:endParaRPr lang="en-US" dirty="0"/>
          </a:p>
        </p:txBody>
      </p:sp>
      <p:sp>
        <p:nvSpPr>
          <p:cNvPr id="6" name="TextBox 5"/>
          <p:cNvSpPr txBox="1"/>
          <p:nvPr/>
        </p:nvSpPr>
        <p:spPr>
          <a:xfrm>
            <a:off x="342900" y="956674"/>
            <a:ext cx="5823660" cy="338554"/>
          </a:xfrm>
          <a:prstGeom prst="rect">
            <a:avLst/>
          </a:prstGeom>
          <a:noFill/>
        </p:spPr>
        <p:txBody>
          <a:bodyPr wrap="square" rtlCol="0">
            <a:spAutoFit/>
          </a:bodyPr>
          <a:lstStyle/>
          <a:p>
            <a:r>
              <a:rPr lang="en-US" sz="1600" b="1" dirty="0">
                <a:solidFill>
                  <a:schemeClr val="accent1"/>
                </a:solidFill>
              </a:rPr>
              <a:t>Overview of the </a:t>
            </a:r>
            <a:r>
              <a:rPr lang="en-US" sz="1600" b="1" dirty="0" smtClean="0">
                <a:solidFill>
                  <a:schemeClr val="accent1"/>
                </a:solidFill>
              </a:rPr>
              <a:t>DRC’s Conflict Patterns</a:t>
            </a:r>
            <a:endParaRPr lang="en-US" sz="1600" b="1" dirty="0">
              <a:solidFill>
                <a:schemeClr val="accent1"/>
              </a:solidFill>
            </a:endParaRPr>
          </a:p>
        </p:txBody>
      </p:sp>
      <p:sp>
        <p:nvSpPr>
          <p:cNvPr id="4" name="TextBox 3"/>
          <p:cNvSpPr txBox="1"/>
          <p:nvPr/>
        </p:nvSpPr>
        <p:spPr>
          <a:xfrm>
            <a:off x="3510633" y="2349997"/>
            <a:ext cx="2218558" cy="461665"/>
          </a:xfrm>
          <a:prstGeom prst="rect">
            <a:avLst/>
          </a:prstGeom>
          <a:noFill/>
        </p:spPr>
        <p:txBody>
          <a:bodyPr wrap="square" rtlCol="0">
            <a:spAutoFit/>
          </a:bodyPr>
          <a:lstStyle/>
          <a:p>
            <a:pPr algn="ctr"/>
            <a:r>
              <a:rPr lang="en-US" sz="1200" b="1" dirty="0">
                <a:solidFill>
                  <a:schemeClr val="accent6"/>
                </a:solidFill>
              </a:rPr>
              <a:t>Number of Conflicts in the DRC, 2006-</a:t>
            </a:r>
            <a:r>
              <a:rPr lang="en-US" sz="1200" b="1" dirty="0" smtClean="0">
                <a:solidFill>
                  <a:schemeClr val="accent6"/>
                </a:solidFill>
              </a:rPr>
              <a:t>2015</a:t>
            </a:r>
            <a:endParaRPr lang="en-US" sz="1200" b="1" dirty="0">
              <a:solidFill>
                <a:schemeClr val="accent6"/>
              </a:solidFill>
            </a:endParaRPr>
          </a:p>
        </p:txBody>
      </p:sp>
      <p:pic>
        <p:nvPicPr>
          <p:cNvPr id="3" name="Picture 2"/>
          <p:cNvPicPr>
            <a:picLocks noChangeAspect="1"/>
          </p:cNvPicPr>
          <p:nvPr/>
        </p:nvPicPr>
        <p:blipFill>
          <a:blip r:embed="rId2"/>
          <a:stretch>
            <a:fillRect/>
          </a:stretch>
        </p:blipFill>
        <p:spPr>
          <a:xfrm>
            <a:off x="676125" y="1564926"/>
            <a:ext cx="2489688" cy="2280764"/>
          </a:xfrm>
          <a:prstGeom prst="rect">
            <a:avLst/>
          </a:prstGeom>
        </p:spPr>
      </p:pic>
      <p:pic>
        <p:nvPicPr>
          <p:cNvPr id="5" name="Picture 4"/>
          <p:cNvPicPr>
            <a:picLocks noChangeAspect="1"/>
          </p:cNvPicPr>
          <p:nvPr/>
        </p:nvPicPr>
        <p:blipFill>
          <a:blip r:embed="rId3"/>
          <a:stretch>
            <a:fillRect/>
          </a:stretch>
        </p:blipFill>
        <p:spPr>
          <a:xfrm>
            <a:off x="676125" y="4087953"/>
            <a:ext cx="2484841" cy="2223738"/>
          </a:xfrm>
          <a:prstGeom prst="rect">
            <a:avLst/>
          </a:prstGeom>
        </p:spPr>
      </p:pic>
      <p:sp>
        <p:nvSpPr>
          <p:cNvPr id="8" name="TextBox 7"/>
          <p:cNvSpPr txBox="1"/>
          <p:nvPr/>
        </p:nvSpPr>
        <p:spPr>
          <a:xfrm>
            <a:off x="3510633" y="4972567"/>
            <a:ext cx="2218558" cy="461665"/>
          </a:xfrm>
          <a:prstGeom prst="rect">
            <a:avLst/>
          </a:prstGeom>
          <a:noFill/>
        </p:spPr>
        <p:txBody>
          <a:bodyPr wrap="square" rtlCol="0">
            <a:spAutoFit/>
          </a:bodyPr>
          <a:lstStyle/>
          <a:p>
            <a:pPr algn="ctr"/>
            <a:r>
              <a:rPr lang="en-US" sz="1200" b="1" dirty="0" smtClean="0">
                <a:solidFill>
                  <a:schemeClr val="accent3"/>
                </a:solidFill>
              </a:rPr>
              <a:t>Conflict </a:t>
            </a:r>
            <a:r>
              <a:rPr lang="en-US" sz="1200" b="1" dirty="0">
                <a:solidFill>
                  <a:schemeClr val="accent3"/>
                </a:solidFill>
              </a:rPr>
              <a:t>Fatalities in the DRC, 2006-</a:t>
            </a:r>
            <a:r>
              <a:rPr lang="en-US" sz="1200" b="1" dirty="0" smtClean="0">
                <a:solidFill>
                  <a:schemeClr val="accent3"/>
                </a:solidFill>
              </a:rPr>
              <a:t>2015</a:t>
            </a:r>
            <a:endParaRPr lang="en-US" sz="1200" b="1" dirty="0">
              <a:solidFill>
                <a:schemeClr val="accent3"/>
              </a:solidFill>
            </a:endParaRPr>
          </a:p>
        </p:txBody>
      </p:sp>
      <p:sp>
        <p:nvSpPr>
          <p:cNvPr id="9" name="TextBox 8"/>
          <p:cNvSpPr txBox="1"/>
          <p:nvPr/>
        </p:nvSpPr>
        <p:spPr>
          <a:xfrm>
            <a:off x="342900" y="6915050"/>
            <a:ext cx="5823660" cy="1754327"/>
          </a:xfrm>
          <a:prstGeom prst="rect">
            <a:avLst/>
          </a:prstGeom>
          <a:noFill/>
        </p:spPr>
        <p:txBody>
          <a:bodyPr wrap="square" rtlCol="0">
            <a:spAutoFit/>
          </a:bodyPr>
          <a:lstStyle/>
          <a:p>
            <a:r>
              <a:rPr lang="en-US" sz="1200" dirty="0"/>
              <a:t>A quick look at the number of conflicts reveals that most conflicts happen around the borders of the Democratic Republic of the Congo, rather than inland.  In particular, the eastern and northeastern borders have high rates of conflict.</a:t>
            </a:r>
            <a:endParaRPr lang="en-US" sz="1200" b="1" dirty="0"/>
          </a:p>
          <a:p>
            <a:r>
              <a:rPr lang="en-US" sz="1200" dirty="0"/>
              <a:t> </a:t>
            </a:r>
            <a:endParaRPr lang="en-US" sz="1200" dirty="0" smtClean="0"/>
          </a:p>
          <a:p>
            <a:r>
              <a:rPr lang="en-US" sz="1200" dirty="0" smtClean="0"/>
              <a:t>Overwhelmingly</a:t>
            </a:r>
            <a:r>
              <a:rPr lang="en-US" sz="1200" dirty="0"/>
              <a:t>, conflict fatalities from 2006 to 2015 occur where the DRC shares a border with Uganda, Rwanda, and Burundi.  This is the area in which violent actors involved in the Kivu conflict are most concentrated and active.</a:t>
            </a:r>
            <a:endParaRPr lang="en-US" sz="1200" b="1" dirty="0"/>
          </a:p>
        </p:txBody>
      </p:sp>
    </p:spTree>
    <p:extLst>
      <p:ext uri="{BB962C8B-B14F-4D97-AF65-F5344CB8AC3E}">
        <p14:creationId xmlns:p14="http://schemas.microsoft.com/office/powerpoint/2010/main" val="2344943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7044" y="857701"/>
            <a:ext cx="2531205" cy="2314631"/>
          </a:xfrm>
          <a:prstGeom prst="rect">
            <a:avLst/>
          </a:prstGeom>
        </p:spPr>
      </p:pic>
      <p:pic>
        <p:nvPicPr>
          <p:cNvPr id="4" name="Picture 3"/>
          <p:cNvPicPr>
            <a:picLocks noChangeAspect="1"/>
          </p:cNvPicPr>
          <p:nvPr/>
        </p:nvPicPr>
        <p:blipFill>
          <a:blip r:embed="rId3"/>
          <a:stretch>
            <a:fillRect/>
          </a:stretch>
        </p:blipFill>
        <p:spPr>
          <a:xfrm>
            <a:off x="3315092" y="811102"/>
            <a:ext cx="2613575" cy="2361230"/>
          </a:xfrm>
          <a:prstGeom prst="rect">
            <a:avLst/>
          </a:prstGeom>
        </p:spPr>
      </p:pic>
      <p:pic>
        <p:nvPicPr>
          <p:cNvPr id="11" name="Picture 10"/>
          <p:cNvPicPr>
            <a:picLocks noChangeAspect="1"/>
          </p:cNvPicPr>
          <p:nvPr/>
        </p:nvPicPr>
        <p:blipFill>
          <a:blip r:embed="rId4"/>
          <a:stretch>
            <a:fillRect/>
          </a:stretch>
        </p:blipFill>
        <p:spPr>
          <a:xfrm>
            <a:off x="422717" y="4156550"/>
            <a:ext cx="2699843" cy="2374395"/>
          </a:xfrm>
          <a:prstGeom prst="rect">
            <a:avLst/>
          </a:prstGeom>
        </p:spPr>
      </p:pic>
      <p:pic>
        <p:nvPicPr>
          <p:cNvPr id="12" name="Picture 11"/>
          <p:cNvPicPr>
            <a:picLocks noChangeAspect="1"/>
          </p:cNvPicPr>
          <p:nvPr/>
        </p:nvPicPr>
        <p:blipFill>
          <a:blip r:embed="rId5"/>
          <a:stretch>
            <a:fillRect/>
          </a:stretch>
        </p:blipFill>
        <p:spPr>
          <a:xfrm>
            <a:off x="3412390" y="4248416"/>
            <a:ext cx="2571668" cy="2316293"/>
          </a:xfrm>
          <a:prstGeom prst="rect">
            <a:avLst/>
          </a:prstGeom>
        </p:spPr>
      </p:pic>
      <p:sp>
        <p:nvSpPr>
          <p:cNvPr id="7" name="TextBox 6"/>
          <p:cNvSpPr txBox="1"/>
          <p:nvPr/>
        </p:nvSpPr>
        <p:spPr>
          <a:xfrm>
            <a:off x="3481582" y="3309840"/>
            <a:ext cx="2218558" cy="461665"/>
          </a:xfrm>
          <a:prstGeom prst="rect">
            <a:avLst/>
          </a:prstGeom>
        </p:spPr>
        <p:txBody>
          <a:bodyPr wrap="square" rtlCol="0">
            <a:spAutoFit/>
          </a:bodyPr>
          <a:lstStyle/>
          <a:p>
            <a:pPr algn="ctr"/>
            <a:r>
              <a:rPr lang="en-US" sz="1200" b="1" dirty="0">
                <a:solidFill>
                  <a:schemeClr val="accent6"/>
                </a:solidFill>
              </a:rPr>
              <a:t>Battle - Non-State Actor Overtakes Territory</a:t>
            </a:r>
          </a:p>
        </p:txBody>
      </p:sp>
      <p:sp>
        <p:nvSpPr>
          <p:cNvPr id="8" name="TextBox 7"/>
          <p:cNvSpPr txBox="1"/>
          <p:nvPr/>
        </p:nvSpPr>
        <p:spPr>
          <a:xfrm>
            <a:off x="3481582" y="6546661"/>
            <a:ext cx="2218558" cy="461665"/>
          </a:xfrm>
          <a:prstGeom prst="rect">
            <a:avLst/>
          </a:prstGeom>
        </p:spPr>
        <p:txBody>
          <a:bodyPr wrap="square" rtlCol="0">
            <a:spAutoFit/>
          </a:bodyPr>
          <a:lstStyle/>
          <a:p>
            <a:pPr algn="ctr"/>
            <a:r>
              <a:rPr lang="en-US" sz="1200" b="1" dirty="0">
                <a:solidFill>
                  <a:schemeClr val="accent6"/>
                </a:solidFill>
              </a:rPr>
              <a:t>Headquarters or Base Established</a:t>
            </a:r>
          </a:p>
        </p:txBody>
      </p:sp>
      <p:sp>
        <p:nvSpPr>
          <p:cNvPr id="9" name="TextBox 8"/>
          <p:cNvSpPr txBox="1"/>
          <p:nvPr/>
        </p:nvSpPr>
        <p:spPr>
          <a:xfrm>
            <a:off x="701726" y="6546661"/>
            <a:ext cx="2218558" cy="461665"/>
          </a:xfrm>
          <a:prstGeom prst="rect">
            <a:avLst/>
          </a:prstGeom>
        </p:spPr>
        <p:txBody>
          <a:bodyPr wrap="square" rtlCol="0">
            <a:spAutoFit/>
          </a:bodyPr>
          <a:lstStyle/>
          <a:p>
            <a:pPr algn="ctr"/>
            <a:r>
              <a:rPr lang="en-US" sz="1200" b="1" dirty="0">
                <a:solidFill>
                  <a:schemeClr val="accent6"/>
                </a:solidFill>
              </a:rPr>
              <a:t>Battle - Government Regains Territory</a:t>
            </a:r>
          </a:p>
        </p:txBody>
      </p:sp>
      <p:sp>
        <p:nvSpPr>
          <p:cNvPr id="10" name="TextBox 9"/>
          <p:cNvSpPr txBox="1"/>
          <p:nvPr/>
        </p:nvSpPr>
        <p:spPr>
          <a:xfrm>
            <a:off x="701726" y="3302201"/>
            <a:ext cx="2218558" cy="461665"/>
          </a:xfrm>
          <a:prstGeom prst="rect">
            <a:avLst/>
          </a:prstGeom>
        </p:spPr>
        <p:txBody>
          <a:bodyPr wrap="square" rtlCol="0">
            <a:spAutoFit/>
          </a:bodyPr>
          <a:lstStyle/>
          <a:p>
            <a:pPr algn="ctr"/>
            <a:r>
              <a:rPr lang="en-US" sz="1200" b="1" dirty="0">
                <a:solidFill>
                  <a:schemeClr val="accent6"/>
                </a:solidFill>
              </a:rPr>
              <a:t>Battle - No Change of Territory</a:t>
            </a:r>
          </a:p>
        </p:txBody>
      </p:sp>
      <p:sp>
        <p:nvSpPr>
          <p:cNvPr id="13" name="TextBox 12"/>
          <p:cNvSpPr txBox="1"/>
          <p:nvPr/>
        </p:nvSpPr>
        <p:spPr>
          <a:xfrm>
            <a:off x="342900" y="7459360"/>
            <a:ext cx="5823660" cy="830997"/>
          </a:xfrm>
          <a:prstGeom prst="rect">
            <a:avLst/>
          </a:prstGeom>
          <a:noFill/>
        </p:spPr>
        <p:txBody>
          <a:bodyPr wrap="square" rtlCol="0">
            <a:spAutoFit/>
          </a:bodyPr>
          <a:lstStyle/>
          <a:p>
            <a:r>
              <a:rPr lang="en-US" sz="1200" dirty="0"/>
              <a:t>These events all follow a similar pattern, occurring most prevalently where the DRC shares a border with South Sudan, Uganda, Rwanda, and Burundi.  Unsurprisingly, there are not many of these events in the capital city of Kinshasa</a:t>
            </a:r>
            <a:r>
              <a:rPr lang="en-US" sz="1200" dirty="0" smtClean="0"/>
              <a:t>.</a:t>
            </a:r>
            <a:r>
              <a:rPr lang="en-US" sz="1200" dirty="0"/>
              <a:t> </a:t>
            </a:r>
            <a:endParaRPr lang="en-US" sz="1200" dirty="0" smtClean="0"/>
          </a:p>
        </p:txBody>
      </p:sp>
    </p:spTree>
    <p:extLst>
      <p:ext uri="{BB962C8B-B14F-4D97-AF65-F5344CB8AC3E}">
        <p14:creationId xmlns:p14="http://schemas.microsoft.com/office/powerpoint/2010/main" val="1444618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2900" y="5056257"/>
            <a:ext cx="2775831" cy="2512858"/>
          </a:xfrm>
          <a:prstGeom prst="rect">
            <a:avLst/>
          </a:prstGeom>
        </p:spPr>
      </p:pic>
      <p:pic>
        <p:nvPicPr>
          <p:cNvPr id="5" name="Picture 4"/>
          <p:cNvPicPr>
            <a:picLocks noChangeAspect="1"/>
          </p:cNvPicPr>
          <p:nvPr/>
        </p:nvPicPr>
        <p:blipFill>
          <a:blip r:embed="rId3"/>
          <a:stretch>
            <a:fillRect/>
          </a:stretch>
        </p:blipFill>
        <p:spPr>
          <a:xfrm>
            <a:off x="3079343" y="2902988"/>
            <a:ext cx="2733899" cy="2409219"/>
          </a:xfrm>
          <a:prstGeom prst="rect">
            <a:avLst/>
          </a:prstGeom>
        </p:spPr>
      </p:pic>
      <p:pic>
        <p:nvPicPr>
          <p:cNvPr id="6" name="Picture 5"/>
          <p:cNvPicPr>
            <a:picLocks noChangeAspect="1"/>
          </p:cNvPicPr>
          <p:nvPr/>
        </p:nvPicPr>
        <p:blipFill>
          <a:blip r:embed="rId4"/>
          <a:stretch>
            <a:fillRect/>
          </a:stretch>
        </p:blipFill>
        <p:spPr>
          <a:xfrm>
            <a:off x="342901" y="300276"/>
            <a:ext cx="2926213" cy="2602712"/>
          </a:xfrm>
          <a:prstGeom prst="rect">
            <a:avLst/>
          </a:prstGeom>
        </p:spPr>
      </p:pic>
      <p:sp>
        <p:nvSpPr>
          <p:cNvPr id="7" name="TextBox 6"/>
          <p:cNvSpPr txBox="1"/>
          <p:nvPr/>
        </p:nvSpPr>
        <p:spPr>
          <a:xfrm>
            <a:off x="1297989" y="3716422"/>
            <a:ext cx="2218558" cy="461665"/>
          </a:xfrm>
          <a:prstGeom prst="rect">
            <a:avLst/>
          </a:prstGeom>
        </p:spPr>
        <p:txBody>
          <a:bodyPr wrap="square" rtlCol="0">
            <a:spAutoFit/>
          </a:bodyPr>
          <a:lstStyle/>
          <a:p>
            <a:pPr algn="ctr"/>
            <a:r>
              <a:rPr lang="en-US" sz="1200" b="1" dirty="0">
                <a:solidFill>
                  <a:srgbClr val="59A780"/>
                </a:solidFill>
              </a:rPr>
              <a:t>Non-Violent Transfer of Territory</a:t>
            </a:r>
          </a:p>
        </p:txBody>
      </p:sp>
      <p:sp>
        <p:nvSpPr>
          <p:cNvPr id="8" name="TextBox 7"/>
          <p:cNvSpPr txBox="1"/>
          <p:nvPr/>
        </p:nvSpPr>
        <p:spPr>
          <a:xfrm>
            <a:off x="2839077" y="7005445"/>
            <a:ext cx="2218558" cy="276999"/>
          </a:xfrm>
          <a:prstGeom prst="rect">
            <a:avLst/>
          </a:prstGeom>
        </p:spPr>
        <p:txBody>
          <a:bodyPr wrap="square" rtlCol="0">
            <a:spAutoFit/>
          </a:bodyPr>
          <a:lstStyle/>
          <a:p>
            <a:pPr algn="ctr"/>
            <a:r>
              <a:rPr lang="en-US" sz="1200" b="1" dirty="0">
                <a:solidFill>
                  <a:srgbClr val="59A780"/>
                </a:solidFill>
              </a:rPr>
              <a:t>Violence Against Civilians</a:t>
            </a:r>
          </a:p>
        </p:txBody>
      </p:sp>
      <p:sp>
        <p:nvSpPr>
          <p:cNvPr id="10" name="TextBox 9"/>
          <p:cNvSpPr txBox="1"/>
          <p:nvPr/>
        </p:nvSpPr>
        <p:spPr>
          <a:xfrm>
            <a:off x="2839077" y="979855"/>
            <a:ext cx="2218558" cy="276999"/>
          </a:xfrm>
          <a:prstGeom prst="rect">
            <a:avLst/>
          </a:prstGeom>
        </p:spPr>
        <p:txBody>
          <a:bodyPr wrap="square" rtlCol="0">
            <a:spAutoFit/>
          </a:bodyPr>
          <a:lstStyle/>
          <a:p>
            <a:pPr algn="ctr"/>
            <a:r>
              <a:rPr lang="en-US" sz="1200" b="1" dirty="0">
                <a:solidFill>
                  <a:srgbClr val="59A780"/>
                </a:solidFill>
              </a:rPr>
              <a:t>Remote Violence</a:t>
            </a:r>
          </a:p>
        </p:txBody>
      </p:sp>
      <p:sp>
        <p:nvSpPr>
          <p:cNvPr id="13" name="TextBox 12"/>
          <p:cNvSpPr txBox="1"/>
          <p:nvPr/>
        </p:nvSpPr>
        <p:spPr>
          <a:xfrm>
            <a:off x="342900" y="7855223"/>
            <a:ext cx="5823660" cy="830997"/>
          </a:xfrm>
          <a:prstGeom prst="rect">
            <a:avLst/>
          </a:prstGeom>
          <a:noFill/>
        </p:spPr>
        <p:txBody>
          <a:bodyPr wrap="square" rtlCol="0">
            <a:spAutoFit/>
          </a:bodyPr>
          <a:lstStyle/>
          <a:p>
            <a:r>
              <a:rPr lang="en-US" sz="1200" dirty="0" smtClean="0"/>
              <a:t>All three of these event types follow a similar geographical pattern.  While still concentrated most along the northeast and eastern boarder, these events are more likely to break out in the center of the country and in the capital city of Kinshasa than battles.</a:t>
            </a:r>
            <a:endParaRPr lang="en-US" sz="1200" b="1" dirty="0"/>
          </a:p>
        </p:txBody>
      </p:sp>
    </p:spTree>
    <p:extLst>
      <p:ext uri="{BB962C8B-B14F-4D97-AF65-F5344CB8AC3E}">
        <p14:creationId xmlns:p14="http://schemas.microsoft.com/office/powerpoint/2010/main" val="2919410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20519" y="7084511"/>
            <a:ext cx="2218558" cy="276999"/>
          </a:xfrm>
          <a:prstGeom prst="rect">
            <a:avLst/>
          </a:prstGeom>
        </p:spPr>
        <p:txBody>
          <a:bodyPr wrap="square" rtlCol="0">
            <a:spAutoFit/>
          </a:bodyPr>
          <a:lstStyle/>
          <a:p>
            <a:pPr algn="ctr"/>
            <a:r>
              <a:rPr lang="en-US" sz="1200" b="1" dirty="0">
                <a:solidFill>
                  <a:schemeClr val="accent4"/>
                </a:solidFill>
              </a:rPr>
              <a:t>Protests</a:t>
            </a:r>
          </a:p>
        </p:txBody>
      </p:sp>
      <p:sp>
        <p:nvSpPr>
          <p:cNvPr id="8" name="TextBox 7"/>
          <p:cNvSpPr txBox="1"/>
          <p:nvPr/>
        </p:nvSpPr>
        <p:spPr>
          <a:xfrm>
            <a:off x="3366349" y="7084511"/>
            <a:ext cx="2218558" cy="276999"/>
          </a:xfrm>
          <a:prstGeom prst="rect">
            <a:avLst/>
          </a:prstGeom>
        </p:spPr>
        <p:txBody>
          <a:bodyPr wrap="square" rtlCol="0">
            <a:spAutoFit/>
          </a:bodyPr>
          <a:lstStyle/>
          <a:p>
            <a:pPr algn="ctr"/>
            <a:r>
              <a:rPr lang="en-US" sz="1200" b="1" dirty="0">
                <a:solidFill>
                  <a:schemeClr val="accent4"/>
                </a:solidFill>
              </a:rPr>
              <a:t>Riots</a:t>
            </a:r>
          </a:p>
        </p:txBody>
      </p:sp>
      <p:sp>
        <p:nvSpPr>
          <p:cNvPr id="10" name="TextBox 9"/>
          <p:cNvSpPr txBox="1"/>
          <p:nvPr/>
        </p:nvSpPr>
        <p:spPr>
          <a:xfrm>
            <a:off x="1964232" y="3507767"/>
            <a:ext cx="2218558" cy="276999"/>
          </a:xfrm>
          <a:prstGeom prst="rect">
            <a:avLst/>
          </a:prstGeom>
        </p:spPr>
        <p:txBody>
          <a:bodyPr wrap="square" rtlCol="0">
            <a:spAutoFit/>
          </a:bodyPr>
          <a:lstStyle/>
          <a:p>
            <a:pPr algn="ctr"/>
            <a:r>
              <a:rPr lang="en-US" sz="1200" b="1" dirty="0" smtClean="0">
                <a:solidFill>
                  <a:schemeClr val="accent6"/>
                </a:solidFill>
              </a:rPr>
              <a:t>Riots &amp; Protests</a:t>
            </a:r>
            <a:endParaRPr lang="en-US" sz="1200" b="1" dirty="0">
              <a:solidFill>
                <a:schemeClr val="accent6"/>
              </a:solidFill>
            </a:endParaRPr>
          </a:p>
        </p:txBody>
      </p:sp>
      <p:sp>
        <p:nvSpPr>
          <p:cNvPr id="13" name="TextBox 12"/>
          <p:cNvSpPr txBox="1"/>
          <p:nvPr/>
        </p:nvSpPr>
        <p:spPr>
          <a:xfrm>
            <a:off x="342900" y="7673786"/>
            <a:ext cx="5823660" cy="1015663"/>
          </a:xfrm>
          <a:prstGeom prst="rect">
            <a:avLst/>
          </a:prstGeom>
          <a:noFill/>
        </p:spPr>
        <p:txBody>
          <a:bodyPr wrap="square" rtlCol="0">
            <a:spAutoFit/>
          </a:bodyPr>
          <a:lstStyle/>
          <a:p>
            <a:r>
              <a:rPr lang="en-US" sz="1200" dirty="0"/>
              <a:t>Unsurprisingly, protests and riots are relatively much more likely to occur in the capital city of Kinshasa than are other kinds of conflict events.  They are also relatively more prevalent in the country’s second most populous city, Lubumbashi, located in the south.  Protests, which are nonviolent, are more common than riots.</a:t>
            </a:r>
            <a:endParaRPr lang="en-US" sz="1200" b="1" dirty="0"/>
          </a:p>
        </p:txBody>
      </p:sp>
      <p:pic>
        <p:nvPicPr>
          <p:cNvPr id="3" name="Picture 2"/>
          <p:cNvPicPr>
            <a:picLocks noChangeAspect="1"/>
          </p:cNvPicPr>
          <p:nvPr/>
        </p:nvPicPr>
        <p:blipFill>
          <a:blip r:embed="rId2"/>
          <a:stretch>
            <a:fillRect/>
          </a:stretch>
        </p:blipFill>
        <p:spPr>
          <a:xfrm>
            <a:off x="1241113" y="315729"/>
            <a:ext cx="3657802" cy="3192038"/>
          </a:xfrm>
          <a:prstGeom prst="rect">
            <a:avLst/>
          </a:prstGeom>
        </p:spPr>
      </p:pic>
      <p:pic>
        <p:nvPicPr>
          <p:cNvPr id="4" name="Picture 3"/>
          <p:cNvPicPr>
            <a:picLocks noChangeAspect="1"/>
          </p:cNvPicPr>
          <p:nvPr/>
        </p:nvPicPr>
        <p:blipFill>
          <a:blip r:embed="rId3"/>
          <a:stretch>
            <a:fillRect/>
          </a:stretch>
        </p:blipFill>
        <p:spPr>
          <a:xfrm>
            <a:off x="3226508" y="4412442"/>
            <a:ext cx="2893901" cy="2672069"/>
          </a:xfrm>
          <a:prstGeom prst="rect">
            <a:avLst/>
          </a:prstGeom>
        </p:spPr>
      </p:pic>
      <p:pic>
        <p:nvPicPr>
          <p:cNvPr id="9" name="Picture 8"/>
          <p:cNvPicPr>
            <a:picLocks noChangeAspect="1"/>
          </p:cNvPicPr>
          <p:nvPr/>
        </p:nvPicPr>
        <p:blipFill>
          <a:blip r:embed="rId4"/>
          <a:stretch>
            <a:fillRect/>
          </a:stretch>
        </p:blipFill>
        <p:spPr>
          <a:xfrm>
            <a:off x="276098" y="4412442"/>
            <a:ext cx="2758925" cy="2498649"/>
          </a:xfrm>
          <a:prstGeom prst="rect">
            <a:avLst/>
          </a:prstGeom>
        </p:spPr>
      </p:pic>
    </p:spTree>
    <p:extLst>
      <p:ext uri="{BB962C8B-B14F-4D97-AF65-F5344CB8AC3E}">
        <p14:creationId xmlns:p14="http://schemas.microsoft.com/office/powerpoint/2010/main" val="2779770386"/>
      </p:ext>
    </p:extLst>
  </p:cSld>
  <p:clrMapOvr>
    <a:masterClrMapping/>
  </p:clrMapOvr>
</p:sld>
</file>

<file path=ppt/theme/theme1.xml><?xml version="1.0" encoding="utf-8"?>
<a:theme xmlns:a="http://schemas.openxmlformats.org/drawingml/2006/main" name="Plaza">
  <a:themeElements>
    <a:clrScheme name="Custom 1">
      <a:dk1>
        <a:sysClr val="windowText" lastClr="000000"/>
      </a:dk1>
      <a:lt1>
        <a:sysClr val="window" lastClr="FFFFFF"/>
      </a:lt1>
      <a:dk2>
        <a:srgbClr val="333333"/>
      </a:dk2>
      <a:lt2>
        <a:srgbClr val="CCCCCC"/>
      </a:lt2>
      <a:accent1>
        <a:srgbClr val="B81E25"/>
      </a:accent1>
      <a:accent2>
        <a:srgbClr val="580101"/>
      </a:accent2>
      <a:accent3>
        <a:srgbClr val="EF7677"/>
      </a:accent3>
      <a:accent4>
        <a:srgbClr val="76A2D4"/>
      </a:accent4>
      <a:accent5>
        <a:srgbClr val="A4A4A4"/>
      </a:accent5>
      <a:accent6>
        <a:srgbClr val="59A780"/>
      </a:accent6>
      <a:hlink>
        <a:srgbClr val="044C90"/>
      </a:hlink>
      <a:folHlink>
        <a:srgbClr val="E6682E"/>
      </a:folHlink>
    </a:clrScheme>
    <a:fontScheme name="Plaza">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Plaza.thmx</Template>
  <TotalTime>71</TotalTime>
  <Words>408</Words>
  <Application>Microsoft Macintosh PowerPoint</Application>
  <PresentationFormat>On-screen Show (4:3)</PresentationFormat>
  <Paragraphs>118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Plaza</vt:lpstr>
      <vt:lpstr>Locating Refugee Camps in the Democratic Republic of the Congo</vt:lpstr>
      <vt:lpstr>Introduction</vt:lpstr>
      <vt:lpstr>PowerPoint Presentation</vt:lpstr>
      <vt:lpstr>Methodology</vt:lpstr>
      <vt:lpstr>PowerPoint Presentation</vt:lpstr>
      <vt:lpstr>Analysis &amp; Results</vt:lpstr>
      <vt:lpstr>PowerPoint Presentation</vt:lpstr>
      <vt:lpstr>PowerPoint Presentation</vt:lpstr>
      <vt:lpstr>PowerPoint Presentation</vt:lpstr>
      <vt:lpstr>Analysis &amp; Results</vt:lpstr>
      <vt:lpstr>Analysis &amp; Results</vt:lpstr>
      <vt:lpstr>Analysis &amp; Results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Locating Refugee Camps in the Democratic Republic of the Congo</dc:title>
  <dc:creator>Marie Parent</dc:creator>
  <cp:lastModifiedBy>Marie Parent</cp:lastModifiedBy>
  <cp:revision>9</cp:revision>
  <dcterms:created xsi:type="dcterms:W3CDTF">2016-12-17T00:01:01Z</dcterms:created>
  <dcterms:modified xsi:type="dcterms:W3CDTF">2016-12-17T01:12:41Z</dcterms:modified>
</cp:coreProperties>
</file>