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4"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1" d="100"/>
          <a:sy n="61" d="100"/>
        </p:scale>
        <p:origin x="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4C3-BD82-4B97-AC51-A737C249B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7111D-73C4-4FD2-84CA-B8B598132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5CF6F-3703-486D-A1AA-D06991299286}"/>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F90F8E1C-6725-4ABC-8462-28BFDA8A8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A6C54-69D3-4687-96A5-C16FECDC3F5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425001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D89E-EB57-4890-BE3C-B2009E9A7A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E97EB3-925E-4570-836C-75A0F4507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0A5A1-108C-4DA1-8D04-53F039BD1636}"/>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EC58D05C-A64F-423E-8A90-1FFD7D3C7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775F6-3DBD-490E-9B05-110022ADE9E0}"/>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168019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5DA77-0456-4FD6-A428-899B738B9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2AE37-19A7-4F81-94B6-170F20CFC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CEBCA-4845-4016-902E-55A3581F5195}"/>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1559F30A-5B06-4F7A-8894-4157AEE5E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A096E-6D52-4D98-BB3F-30E3BCA4F886}"/>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57734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5700-1795-42FF-B208-10A2254D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BC0CE-A578-4DE5-B9EA-1D5E3083C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88A9-F3AA-47B2-A53A-0214ABF8DD3C}"/>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5E6E0DFF-75BA-452C-AC9A-08AEA3A31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052A7-78D8-4305-BABF-A957FF811A0B}"/>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31872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B28F-981D-4735-A6BC-BAF555524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B797C4-5493-4BA0-B5E9-1D6A423CE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6A854-AC56-4575-90B0-70D0A53FC61C}"/>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E2ACF712-2BC9-40DD-8B24-DB094E57E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1795B-BD43-4166-AC6E-9DBAAD7916E6}"/>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26631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9633-6612-49B6-904D-EACC9B310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A231E-BDEC-4AA9-8ADC-8EF3AC5F9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404C5E-8FA2-4288-9E0C-B49F7425C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FE526D-0021-4E2D-B9E3-82349D4CCE1F}"/>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6" name="Footer Placeholder 5">
            <a:extLst>
              <a:ext uri="{FF2B5EF4-FFF2-40B4-BE49-F238E27FC236}">
                <a16:creationId xmlns:a16="http://schemas.microsoft.com/office/drawing/2014/main" id="{F317D65C-8D7C-4C4E-B0A9-943F15071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285F0-D25E-4B0F-8FBD-79F74B10EE81}"/>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7531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8446-7BF4-4DFA-91BC-6881BE612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12D82-9784-4D13-96CF-49717318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A9181-48AC-47B7-8056-DFC153F00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D1941-D0FA-47CB-B7CB-1DF5AB9B7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613B4-0EF4-4109-9607-C6AF16706D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F079A5-52B8-40AC-909C-49DC9A141E69}"/>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8" name="Footer Placeholder 7">
            <a:extLst>
              <a:ext uri="{FF2B5EF4-FFF2-40B4-BE49-F238E27FC236}">
                <a16:creationId xmlns:a16="http://schemas.microsoft.com/office/drawing/2014/main" id="{A02EFFF2-A3DD-4E4B-96C7-200AC7748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2BC4B-61FA-4820-8D36-FEBA1CD96C3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71131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2E93-5381-49BF-AEBA-FBFCD3930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3C6BD-FF6F-412C-8C8E-03C778325BDC}"/>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4" name="Footer Placeholder 3">
            <a:extLst>
              <a:ext uri="{FF2B5EF4-FFF2-40B4-BE49-F238E27FC236}">
                <a16:creationId xmlns:a16="http://schemas.microsoft.com/office/drawing/2014/main" id="{172AF5E6-D69E-40AD-B286-7A8EB78819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58DC2-5971-4BE2-AD79-A9C69DAA1BDF}"/>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294813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2ECBB-3336-469A-A25D-76A215C0FC59}"/>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3" name="Footer Placeholder 2">
            <a:extLst>
              <a:ext uri="{FF2B5EF4-FFF2-40B4-BE49-F238E27FC236}">
                <a16:creationId xmlns:a16="http://schemas.microsoft.com/office/drawing/2014/main" id="{EA036C0E-F2F4-4FE9-8334-77EEB9569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5CE843-DD1A-46B2-8291-7B9AD6F5E519}"/>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36100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0B48-16A1-457D-B29C-594BBEBD3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8B307-73AB-4A07-8865-0C5112646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145E2B-16D3-4BE7-8223-98F3BB739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8C45F-D7BF-4329-BCF1-35E1200CAE05}"/>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6" name="Footer Placeholder 5">
            <a:extLst>
              <a:ext uri="{FF2B5EF4-FFF2-40B4-BE49-F238E27FC236}">
                <a16:creationId xmlns:a16="http://schemas.microsoft.com/office/drawing/2014/main" id="{36539082-FCA8-480D-AF18-EC7426C99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EC606-0A90-4262-9701-72B13DC5F3A0}"/>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6745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D4C9-99BF-43E7-AE0C-4CEE223C0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D97B3-9179-4B27-897B-0FABBC341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7A7CB-D91C-494B-8C8A-00B3E15B0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783A1-314E-46D4-8AE1-70BA315F4BE1}"/>
              </a:ext>
            </a:extLst>
          </p:cNvPr>
          <p:cNvSpPr>
            <a:spLocks noGrp="1"/>
          </p:cNvSpPr>
          <p:nvPr>
            <p:ph type="dt" sz="half" idx="10"/>
          </p:nvPr>
        </p:nvSpPr>
        <p:spPr/>
        <p:txBody>
          <a:bodyPr/>
          <a:lstStyle/>
          <a:p>
            <a:fld id="{758FCCAE-DEDE-40CE-9962-666D00D50A2D}" type="datetimeFigureOut">
              <a:rPr lang="en-US" smtClean="0"/>
              <a:t>7/28/2021</a:t>
            </a:fld>
            <a:endParaRPr lang="en-US"/>
          </a:p>
        </p:txBody>
      </p:sp>
      <p:sp>
        <p:nvSpPr>
          <p:cNvPr id="6" name="Footer Placeholder 5">
            <a:extLst>
              <a:ext uri="{FF2B5EF4-FFF2-40B4-BE49-F238E27FC236}">
                <a16:creationId xmlns:a16="http://schemas.microsoft.com/office/drawing/2014/main" id="{5AD406FF-7161-47B6-9790-76D3BE905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53557-5ADF-4C9F-BAAD-0316BC1D02CE}"/>
              </a:ext>
            </a:extLst>
          </p:cNvPr>
          <p:cNvSpPr>
            <a:spLocks noGrp="1"/>
          </p:cNvSpPr>
          <p:nvPr>
            <p:ph type="sldNum" sz="quarter" idx="12"/>
          </p:nvPr>
        </p:nvSpPr>
        <p:spPr/>
        <p:txBody>
          <a:bodyPr/>
          <a:lstStyle/>
          <a:p>
            <a:fld id="{B3C10377-8706-4A0F-8395-2F6055E057DD}" type="slidenum">
              <a:rPr lang="en-US" smtClean="0"/>
              <a:t>‹#›</a:t>
            </a:fld>
            <a:endParaRPr lang="en-US"/>
          </a:p>
        </p:txBody>
      </p:sp>
    </p:spTree>
    <p:extLst>
      <p:ext uri="{BB962C8B-B14F-4D97-AF65-F5344CB8AC3E}">
        <p14:creationId xmlns:p14="http://schemas.microsoft.com/office/powerpoint/2010/main" val="80358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4F95B-71CB-4064-8A06-58E031CEA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C9F113-0A48-4B41-907A-986FDF4CD2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37355-2173-49F7-B28D-2E0470FF1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FCCAE-DEDE-40CE-9962-666D00D50A2D}" type="datetimeFigureOut">
              <a:rPr lang="en-US" smtClean="0"/>
              <a:t>7/28/2021</a:t>
            </a:fld>
            <a:endParaRPr lang="en-US"/>
          </a:p>
        </p:txBody>
      </p:sp>
      <p:sp>
        <p:nvSpPr>
          <p:cNvPr id="5" name="Footer Placeholder 4">
            <a:extLst>
              <a:ext uri="{FF2B5EF4-FFF2-40B4-BE49-F238E27FC236}">
                <a16:creationId xmlns:a16="http://schemas.microsoft.com/office/drawing/2014/main" id="{B010EABF-FEAF-4A08-B01F-C83C76A60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EE61F-BA1F-4C20-85E6-E3FF3A18D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10377-8706-4A0F-8395-2F6055E057DD}" type="slidenum">
              <a:rPr lang="en-US" smtClean="0"/>
              <a:t>‹#›</a:t>
            </a:fld>
            <a:endParaRPr lang="en-US"/>
          </a:p>
        </p:txBody>
      </p:sp>
    </p:spTree>
    <p:extLst>
      <p:ext uri="{BB962C8B-B14F-4D97-AF65-F5344CB8AC3E}">
        <p14:creationId xmlns:p14="http://schemas.microsoft.com/office/powerpoint/2010/main" val="12537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amp/s/rapidapi.com/blog/airbnb-api-python/amp/" TargetMode="External"/><Relationship Id="rId2" Type="http://schemas.openxmlformats.org/officeDocument/2006/relationships/hyperlink" Target="https://www.kaggle.com/kritikseth/us-airbnb-ope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013D-890A-40EE-9A79-DA230086B888}"/>
              </a:ext>
            </a:extLst>
          </p:cNvPr>
          <p:cNvSpPr>
            <a:spLocks noGrp="1"/>
          </p:cNvSpPr>
          <p:nvPr>
            <p:ph type="ctrTitle"/>
          </p:nvPr>
        </p:nvSpPr>
        <p:spPr/>
        <p:txBody>
          <a:bodyPr/>
          <a:lstStyle/>
          <a:p>
            <a:r>
              <a:rPr lang="en-US" dirty="0"/>
              <a:t>Diplodocus Team</a:t>
            </a:r>
          </a:p>
        </p:txBody>
      </p:sp>
      <p:sp>
        <p:nvSpPr>
          <p:cNvPr id="3" name="Subtitle 2">
            <a:extLst>
              <a:ext uri="{FF2B5EF4-FFF2-40B4-BE49-F238E27FC236}">
                <a16:creationId xmlns:a16="http://schemas.microsoft.com/office/drawing/2014/main" id="{ED049ED0-4742-45E8-A5D8-0861CFFA1C59}"/>
              </a:ext>
            </a:extLst>
          </p:cNvPr>
          <p:cNvSpPr>
            <a:spLocks noGrp="1"/>
          </p:cNvSpPr>
          <p:nvPr>
            <p:ph type="subTitle" idx="1"/>
          </p:nvPr>
        </p:nvSpPr>
        <p:spPr/>
        <p:txBody>
          <a:bodyPr/>
          <a:lstStyle/>
          <a:p>
            <a:r>
              <a:rPr lang="en-US" dirty="0"/>
              <a:t>KC Oh</a:t>
            </a:r>
          </a:p>
          <a:p>
            <a:r>
              <a:rPr lang="en-US" dirty="0"/>
              <a:t>Alfonso </a:t>
            </a:r>
            <a:r>
              <a:rPr lang="en-US" dirty="0" err="1"/>
              <a:t>Camero</a:t>
            </a:r>
            <a:endParaRPr lang="en-US" dirty="0"/>
          </a:p>
          <a:p>
            <a:r>
              <a:rPr lang="en-US" dirty="0"/>
              <a:t>Marie Prosper</a:t>
            </a:r>
          </a:p>
        </p:txBody>
      </p:sp>
    </p:spTree>
    <p:extLst>
      <p:ext uri="{BB962C8B-B14F-4D97-AF65-F5344CB8AC3E}">
        <p14:creationId xmlns:p14="http://schemas.microsoft.com/office/powerpoint/2010/main" val="143224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3FA-2828-4CD7-9BC0-44EFBB8B856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910AB40-D834-4EFB-8D69-C04D457459C8}"/>
              </a:ext>
            </a:extLst>
          </p:cNvPr>
          <p:cNvSpPr>
            <a:spLocks noGrp="1"/>
          </p:cNvSpPr>
          <p:nvPr>
            <p:ph idx="1"/>
          </p:nvPr>
        </p:nvSpPr>
        <p:spPr/>
        <p:txBody>
          <a:bodyPr>
            <a:normAutofit fontScale="92500" lnSpcReduction="10000"/>
          </a:bodyPr>
          <a:lstStyle/>
          <a:p>
            <a:r>
              <a:rPr lang="en-US" dirty="0"/>
              <a:t>Analyzing Airbnb listing within the US for 2020</a:t>
            </a:r>
          </a:p>
          <a:p>
            <a:pPr lvl="1"/>
            <a:r>
              <a:rPr lang="en-US" dirty="0"/>
              <a:t>Number of listing vs. cities</a:t>
            </a:r>
          </a:p>
          <a:p>
            <a:pPr lvl="1"/>
            <a:r>
              <a:rPr lang="en-US" dirty="0"/>
              <a:t>Price vs. cities</a:t>
            </a:r>
          </a:p>
          <a:p>
            <a:pPr lvl="1"/>
            <a:r>
              <a:rPr lang="en-US" dirty="0"/>
              <a:t>Availability vs. City</a:t>
            </a:r>
          </a:p>
          <a:p>
            <a:pPr lvl="1"/>
            <a:r>
              <a:rPr lang="en-US" dirty="0"/>
              <a:t>Average number of reviews</a:t>
            </a:r>
          </a:p>
          <a:p>
            <a:pPr lvl="1"/>
            <a:r>
              <a:rPr lang="en-US" dirty="0"/>
              <a:t>Average Airbnb price of listings from states</a:t>
            </a:r>
          </a:p>
          <a:p>
            <a:pPr lvl="1"/>
            <a:r>
              <a:rPr lang="en-US" dirty="0"/>
              <a:t>Average reviews of listings from states</a:t>
            </a:r>
          </a:p>
          <a:p>
            <a:endParaRPr lang="en-US" dirty="0"/>
          </a:p>
          <a:p>
            <a:r>
              <a:rPr lang="en-US" dirty="0"/>
              <a:t>Dataset</a:t>
            </a:r>
          </a:p>
          <a:p>
            <a:pPr lvl="1"/>
            <a:r>
              <a:rPr lang="en-US" dirty="0"/>
              <a:t>Airbnb</a:t>
            </a:r>
          </a:p>
          <a:p>
            <a:pPr lvl="2"/>
            <a:r>
              <a:rPr lang="en-US" dirty="0"/>
              <a:t>Csv file: </a:t>
            </a:r>
            <a:r>
              <a:rPr lang="en-US" dirty="0">
                <a:hlinkClick r:id="rId2"/>
              </a:rPr>
              <a:t>https://www.kaggle.com/kritikseth/us-airbnb-open-data</a:t>
            </a:r>
            <a:endParaRPr lang="en-US" dirty="0"/>
          </a:p>
          <a:p>
            <a:pPr lvl="2"/>
            <a:r>
              <a:rPr lang="en-US" dirty="0"/>
              <a:t>API: </a:t>
            </a:r>
            <a:r>
              <a:rPr lang="en-US" dirty="0">
                <a:hlinkClick r:id="rId3"/>
              </a:rPr>
              <a:t>https://www.google.com/amp/s/rapidapi.com/blog/airbnb-api-python/amp/</a:t>
            </a:r>
            <a:endParaRPr lang="en-US" dirty="0"/>
          </a:p>
          <a:p>
            <a:endParaRPr lang="en-US" dirty="0"/>
          </a:p>
          <a:p>
            <a:endParaRPr lang="en-US" dirty="0"/>
          </a:p>
        </p:txBody>
      </p:sp>
    </p:spTree>
    <p:extLst>
      <p:ext uri="{BB962C8B-B14F-4D97-AF65-F5344CB8AC3E}">
        <p14:creationId xmlns:p14="http://schemas.microsoft.com/office/powerpoint/2010/main" val="98592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F30B-1F3C-4C87-986D-D4DBC2FF706E}"/>
              </a:ext>
            </a:extLst>
          </p:cNvPr>
          <p:cNvSpPr>
            <a:spLocks noGrp="1"/>
          </p:cNvSpPr>
          <p:nvPr>
            <p:ph type="title"/>
          </p:nvPr>
        </p:nvSpPr>
        <p:spPr/>
        <p:txBody>
          <a:bodyPr/>
          <a:lstStyle/>
          <a:p>
            <a:r>
              <a:rPr lang="en-US" dirty="0"/>
              <a:t>Project Questions</a:t>
            </a:r>
          </a:p>
        </p:txBody>
      </p:sp>
      <p:sp>
        <p:nvSpPr>
          <p:cNvPr id="3" name="Content Placeholder 2">
            <a:extLst>
              <a:ext uri="{FF2B5EF4-FFF2-40B4-BE49-F238E27FC236}">
                <a16:creationId xmlns:a16="http://schemas.microsoft.com/office/drawing/2014/main" id="{9053095A-5F39-415A-A2C1-8FD4FE0B9F65}"/>
              </a:ext>
            </a:extLst>
          </p:cNvPr>
          <p:cNvSpPr>
            <a:spLocks noGrp="1"/>
          </p:cNvSpPr>
          <p:nvPr>
            <p:ph idx="1"/>
          </p:nvPr>
        </p:nvSpPr>
        <p:spPr/>
        <p:txBody>
          <a:bodyPr>
            <a:normAutofit/>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Inspiration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Can we predict the price of each house in different regions?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Can we describe a region using the names of listings in that region?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What can we learn about different regions from the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Based on different factors is it possible to recommend a title to the host for his/her listing?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Can we estimate the popularity of a listing based on given 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What are we trying to solve? Independent/Dependent variables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What cities offer the most 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What areas offer the best prices?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How does population affect price and availability?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What are the most established market for Airbnb based on customer review?</a:t>
            </a:r>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1360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E0B-149F-47CA-9E91-83DB708BDC49}"/>
              </a:ext>
            </a:extLst>
          </p:cNvPr>
          <p:cNvSpPr>
            <a:spLocks noGrp="1"/>
          </p:cNvSpPr>
          <p:nvPr>
            <p:ph type="title"/>
          </p:nvPr>
        </p:nvSpPr>
        <p:spPr>
          <a:xfrm>
            <a:off x="838200" y="159489"/>
            <a:ext cx="10515600" cy="786809"/>
          </a:xfrm>
        </p:spPr>
        <p:txBody>
          <a:bodyPr/>
          <a:lstStyle/>
          <a:p>
            <a:r>
              <a:rPr lang="en-US" dirty="0"/>
              <a:t>Histogram for price prediction</a:t>
            </a:r>
          </a:p>
        </p:txBody>
      </p:sp>
      <p:sp>
        <p:nvSpPr>
          <p:cNvPr id="3" name="Content Placeholder 2">
            <a:extLst>
              <a:ext uri="{FF2B5EF4-FFF2-40B4-BE49-F238E27FC236}">
                <a16:creationId xmlns:a16="http://schemas.microsoft.com/office/drawing/2014/main" id="{C1B47177-4D71-4BB7-839F-ED01F31DC83B}"/>
              </a:ext>
            </a:extLst>
          </p:cNvPr>
          <p:cNvSpPr>
            <a:spLocks noGrp="1"/>
          </p:cNvSpPr>
          <p:nvPr>
            <p:ph sz="half" idx="1"/>
          </p:nvPr>
        </p:nvSpPr>
        <p:spPr>
          <a:xfrm>
            <a:off x="838200" y="1265274"/>
            <a:ext cx="5181600" cy="4911689"/>
          </a:xfrm>
        </p:spPr>
        <p:txBody>
          <a:bodyPr/>
          <a:lstStyle/>
          <a:p>
            <a:r>
              <a:rPr lang="en-US" dirty="0"/>
              <a:t>Before removing outliers</a:t>
            </a:r>
          </a:p>
          <a:p>
            <a:endParaRPr lang="en-US" dirty="0"/>
          </a:p>
        </p:txBody>
      </p:sp>
      <p:pic>
        <p:nvPicPr>
          <p:cNvPr id="5" name="Content Placeholder 4">
            <a:extLst>
              <a:ext uri="{FF2B5EF4-FFF2-40B4-BE49-F238E27FC236}">
                <a16:creationId xmlns:a16="http://schemas.microsoft.com/office/drawing/2014/main" id="{5871BA42-6BE4-4714-96EF-AF7521C600D9}"/>
              </a:ext>
            </a:extLst>
          </p:cNvPr>
          <p:cNvPicPr>
            <a:picLocks noChangeAspect="1"/>
          </p:cNvPicPr>
          <p:nvPr/>
        </p:nvPicPr>
        <p:blipFill>
          <a:blip r:embed="rId2"/>
          <a:stretch>
            <a:fillRect/>
          </a:stretch>
        </p:blipFill>
        <p:spPr>
          <a:xfrm>
            <a:off x="563526" y="2020187"/>
            <a:ext cx="5532473" cy="4291714"/>
          </a:xfrm>
          <a:prstGeom prst="rect">
            <a:avLst/>
          </a:prstGeom>
        </p:spPr>
      </p:pic>
      <p:sp>
        <p:nvSpPr>
          <p:cNvPr id="8" name="Content Placeholder 7">
            <a:extLst>
              <a:ext uri="{FF2B5EF4-FFF2-40B4-BE49-F238E27FC236}">
                <a16:creationId xmlns:a16="http://schemas.microsoft.com/office/drawing/2014/main" id="{0847CC03-4A54-4824-8E3D-7884E3AD707B}"/>
              </a:ext>
            </a:extLst>
          </p:cNvPr>
          <p:cNvSpPr>
            <a:spLocks noGrp="1"/>
          </p:cNvSpPr>
          <p:nvPr>
            <p:ph sz="half" idx="2"/>
          </p:nvPr>
        </p:nvSpPr>
        <p:spPr>
          <a:xfrm>
            <a:off x="6172200" y="1265274"/>
            <a:ext cx="5181600" cy="4911689"/>
          </a:xfrm>
        </p:spPr>
        <p:txBody>
          <a:bodyPr/>
          <a:lstStyle/>
          <a:p>
            <a:r>
              <a:rPr lang="en-US" dirty="0"/>
              <a:t>After removing outliers</a:t>
            </a:r>
          </a:p>
          <a:p>
            <a:endParaRPr lang="en-US" dirty="0"/>
          </a:p>
        </p:txBody>
      </p:sp>
      <p:pic>
        <p:nvPicPr>
          <p:cNvPr id="9" name="Content Placeholder 5">
            <a:extLst>
              <a:ext uri="{FF2B5EF4-FFF2-40B4-BE49-F238E27FC236}">
                <a16:creationId xmlns:a16="http://schemas.microsoft.com/office/drawing/2014/main" id="{CEDE674A-3F42-4FE6-BB0B-1E2107AF04A0}"/>
              </a:ext>
            </a:extLst>
          </p:cNvPr>
          <p:cNvPicPr>
            <a:picLocks noChangeAspect="1"/>
          </p:cNvPicPr>
          <p:nvPr/>
        </p:nvPicPr>
        <p:blipFill>
          <a:blip r:embed="rId3"/>
          <a:stretch>
            <a:fillRect/>
          </a:stretch>
        </p:blipFill>
        <p:spPr>
          <a:xfrm>
            <a:off x="6172200" y="2118167"/>
            <a:ext cx="5456274" cy="4058795"/>
          </a:xfrm>
          <a:prstGeom prst="rect">
            <a:avLst/>
          </a:prstGeom>
        </p:spPr>
      </p:pic>
    </p:spTree>
    <p:extLst>
      <p:ext uri="{BB962C8B-B14F-4D97-AF65-F5344CB8AC3E}">
        <p14:creationId xmlns:p14="http://schemas.microsoft.com/office/powerpoint/2010/main" val="350368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23B8-3063-4035-A7CA-6538E88FBFDC}"/>
              </a:ext>
            </a:extLst>
          </p:cNvPr>
          <p:cNvSpPr>
            <a:spLocks noGrp="1"/>
          </p:cNvSpPr>
          <p:nvPr>
            <p:ph type="title"/>
          </p:nvPr>
        </p:nvSpPr>
        <p:spPr/>
        <p:txBody>
          <a:bodyPr/>
          <a:lstStyle/>
          <a:p>
            <a:r>
              <a:rPr lang="en-US" dirty="0">
                <a:solidFill>
                  <a:srgbClr val="000000"/>
                </a:solidFill>
                <a:latin typeface="Inter"/>
              </a:rPr>
              <a:t>Outlier removal</a:t>
            </a:r>
            <a:endParaRPr lang="en-US" dirty="0"/>
          </a:p>
        </p:txBody>
      </p:sp>
      <p:sp>
        <p:nvSpPr>
          <p:cNvPr id="3" name="Content Placeholder 2">
            <a:extLst>
              <a:ext uri="{FF2B5EF4-FFF2-40B4-BE49-F238E27FC236}">
                <a16:creationId xmlns:a16="http://schemas.microsoft.com/office/drawing/2014/main" id="{6DA09AB0-810D-444F-92E9-E8094795BA3A}"/>
              </a:ext>
            </a:extLst>
          </p:cNvPr>
          <p:cNvSpPr>
            <a:spLocks noGrp="1"/>
          </p:cNvSpPr>
          <p:nvPr>
            <p:ph idx="1"/>
          </p:nvPr>
        </p:nvSpPr>
        <p:spPr/>
        <p:txBody>
          <a:bodyPr/>
          <a:lstStyle/>
          <a:p>
            <a:pPr algn="l"/>
            <a:r>
              <a:rPr lang="en-US" b="0" i="0" dirty="0">
                <a:effectLst/>
                <a:latin typeface="Inter"/>
              </a:rPr>
              <a:t>Removing the outliers from the price column. </a:t>
            </a:r>
          </a:p>
          <a:p>
            <a:pPr algn="l"/>
            <a:r>
              <a:rPr lang="en-US" b="0" i="0" dirty="0">
                <a:effectLst/>
                <a:latin typeface="Inter"/>
              </a:rPr>
              <a:t>As most of the listings have price less than 200 and more than 40 we remove the other listings for better predictions when trying to predict the price per night for the listings.</a:t>
            </a:r>
          </a:p>
          <a:p>
            <a:pPr algn="l"/>
            <a:endParaRPr lang="en-US" b="0" i="0" dirty="0">
              <a:effectLst/>
              <a:latin typeface="Inter"/>
            </a:endParaRPr>
          </a:p>
          <a:p>
            <a:endParaRPr lang="en-US" dirty="0"/>
          </a:p>
        </p:txBody>
      </p:sp>
      <p:pic>
        <p:nvPicPr>
          <p:cNvPr id="5" name="Picture 4">
            <a:extLst>
              <a:ext uri="{FF2B5EF4-FFF2-40B4-BE49-F238E27FC236}">
                <a16:creationId xmlns:a16="http://schemas.microsoft.com/office/drawing/2014/main" id="{28496926-4B8D-4AE6-A611-7964F34D3194}"/>
              </a:ext>
            </a:extLst>
          </p:cNvPr>
          <p:cNvPicPr>
            <a:picLocks noChangeAspect="1"/>
          </p:cNvPicPr>
          <p:nvPr/>
        </p:nvPicPr>
        <p:blipFill>
          <a:blip r:embed="rId2"/>
          <a:stretch>
            <a:fillRect/>
          </a:stretch>
        </p:blipFill>
        <p:spPr>
          <a:xfrm>
            <a:off x="1115084" y="3689132"/>
            <a:ext cx="4201111" cy="2874746"/>
          </a:xfrm>
          <a:prstGeom prst="rect">
            <a:avLst/>
          </a:prstGeom>
        </p:spPr>
      </p:pic>
      <p:sp>
        <p:nvSpPr>
          <p:cNvPr id="8" name="Rectangle 1">
            <a:extLst>
              <a:ext uri="{FF2B5EF4-FFF2-40B4-BE49-F238E27FC236}">
                <a16:creationId xmlns:a16="http://schemas.microsoft.com/office/drawing/2014/main" id="{88F9946A-F484-4E20-BC53-83E2E2979376}"/>
              </a:ext>
            </a:extLst>
          </p:cNvPr>
          <p:cNvSpPr>
            <a:spLocks noChangeArrowheads="1"/>
          </p:cNvSpPr>
          <p:nvPr/>
        </p:nvSpPr>
        <p:spPr bwMode="auto">
          <a:xfrm>
            <a:off x="5839821" y="4201612"/>
            <a:ext cx="5773495" cy="28161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sns</a:t>
            </a:r>
            <a:r>
              <a:rPr kumimoji="0" lang="en-US" altLang="en-US" sz="1800" b="0" i="0" u="none" strike="noStrike" cap="none" normalizeH="0" baseline="0" dirty="0" err="1">
                <a:ln>
                  <a:noFill/>
                </a:ln>
                <a:solidFill>
                  <a:srgbClr val="055BE0"/>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distplot</a:t>
            </a:r>
            <a:r>
              <a:rPr kumimoji="0" lang="en-US" altLang="en-US" sz="1000" b="0" i="0" u="none" strike="noStrike" cap="none" normalizeH="0" baseline="0" dirty="0">
                <a:ln>
                  <a:noFill/>
                </a:ln>
                <a:solidFill>
                  <a:schemeClr val="tx1"/>
                </a:solidFill>
                <a:effectLst/>
                <a:latin typeface="Roboto Mono"/>
              </a:rPr>
              <a:t>(</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chemeClr val="tx1"/>
                </a:solidFill>
                <a:effectLst/>
                <a:latin typeface="Roboto Mono"/>
              </a:rPr>
              <a:t>[(</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chemeClr val="tx1"/>
                </a:solidFill>
                <a:effectLst/>
                <a:latin typeface="Roboto Mono"/>
              </a:rPr>
              <a:t>[</a:t>
            </a:r>
            <a:r>
              <a:rPr kumimoji="0" lang="en-US" altLang="en-US" sz="1000" b="0" i="0" u="none" strike="noStrike" cap="none" normalizeH="0" baseline="0" dirty="0">
                <a:ln>
                  <a:noFill/>
                </a:ln>
                <a:solidFill>
                  <a:srgbClr val="BB2323"/>
                </a:solidFill>
                <a:effectLst/>
                <a:latin typeface="Roboto Mono"/>
              </a:rPr>
              <a:t>'price'</a:t>
            </a:r>
            <a:r>
              <a:rPr kumimoji="0" lang="en-US" altLang="en-US" sz="1000" b="0" i="0" u="none" strike="noStrike" cap="none" normalizeH="0" baseline="0" dirty="0">
                <a:ln>
                  <a:noFill/>
                </a:ln>
                <a:solidFill>
                  <a:schemeClr val="tx1"/>
                </a:solidFill>
                <a:effectLst/>
                <a:latin typeface="Roboto Mono"/>
              </a:rPr>
              <a:t>]</a:t>
            </a:r>
            <a:r>
              <a:rPr kumimoji="0" lang="en-US" altLang="en-US" sz="1800" b="0" i="0" u="none" strike="noStrike" cap="none" normalizeH="0" baseline="0" dirty="0">
                <a:ln>
                  <a:noFill/>
                </a:ln>
                <a:solidFill>
                  <a:srgbClr val="055BE0"/>
                </a:solidFill>
                <a:effectLst/>
                <a:latin typeface="Arial" panose="020B0604020202020204" pitchFamily="34" charset="0"/>
              </a:rPr>
              <a:t>&lt;</a:t>
            </a:r>
            <a:r>
              <a:rPr kumimoji="0" lang="en-US" altLang="en-US" sz="1000" b="0" i="0" u="none" strike="noStrike" cap="none" normalizeH="0" baseline="0" dirty="0">
                <a:ln>
                  <a:noFill/>
                </a:ln>
                <a:solidFill>
                  <a:srgbClr val="666666"/>
                </a:solidFill>
                <a:effectLst/>
                <a:latin typeface="Roboto Mono"/>
              </a:rPr>
              <a:t>180</a:t>
            </a:r>
            <a:r>
              <a:rPr kumimoji="0" lang="en-US" altLang="en-US" sz="1000" b="0" i="0" u="none" strike="noStrike" cap="none" normalizeH="0" baseline="0" dirty="0">
                <a:ln>
                  <a:noFill/>
                </a:ln>
                <a:solidFill>
                  <a:schemeClr val="tx1"/>
                </a:solidFill>
                <a:effectLst/>
                <a:latin typeface="Roboto Mono"/>
              </a:rPr>
              <a:t>) </a:t>
            </a:r>
            <a:r>
              <a:rPr kumimoji="0" lang="en-US" altLang="en-US" sz="1800" b="0" i="0" u="none" strike="noStrike" cap="none" normalizeH="0" baseline="0" dirty="0">
                <a:ln>
                  <a:noFill/>
                </a:ln>
                <a:solidFill>
                  <a:srgbClr val="055BE0"/>
                </a:solidFill>
                <a:effectLst/>
                <a:latin typeface="Arial" panose="020B0604020202020204" pitchFamily="34" charset="0"/>
              </a:rPr>
              <a:t>&amp;</a:t>
            </a:r>
            <a:r>
              <a:rPr kumimoji="0" lang="en-US" altLang="en-US" sz="1000" b="0" i="0" u="none" strike="noStrike" cap="none" normalizeH="0" baseline="0" dirty="0">
                <a:ln>
                  <a:noFill/>
                </a:ln>
                <a:solidFill>
                  <a:schemeClr val="tx1"/>
                </a:solidFill>
                <a:effectLst/>
                <a:latin typeface="Roboto Mono"/>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chemeClr val="tx1"/>
                </a:solidFill>
                <a:effectLst/>
                <a:latin typeface="Roboto Mono"/>
              </a:rPr>
              <a:t>[</a:t>
            </a:r>
            <a:r>
              <a:rPr kumimoji="0" lang="en-US" altLang="en-US" sz="1000" b="0" i="0" u="none" strike="noStrike" cap="none" normalizeH="0" baseline="0" dirty="0">
                <a:ln>
                  <a:noFill/>
                </a:ln>
                <a:solidFill>
                  <a:srgbClr val="BB2323"/>
                </a:solidFill>
                <a:effectLst/>
                <a:latin typeface="Roboto Mono"/>
              </a:rPr>
              <a:t>'price'</a:t>
            </a:r>
            <a:r>
              <a:rPr kumimoji="0" lang="en-US" altLang="en-US" sz="1000" b="0" i="0" u="none" strike="noStrike" cap="none" normalizeH="0" baseline="0" dirty="0">
                <a:ln>
                  <a:noFill/>
                </a:ln>
                <a:solidFill>
                  <a:schemeClr val="tx1"/>
                </a:solidFill>
                <a:effectLst/>
                <a:latin typeface="Roboto Mono"/>
              </a:rPr>
              <a:t>]</a:t>
            </a:r>
            <a:r>
              <a:rPr kumimoji="0" lang="en-US" altLang="en-US" sz="1800" b="0" i="0" u="none" strike="noStrike" cap="none" normalizeH="0" baseline="0" dirty="0">
                <a:ln>
                  <a:noFill/>
                </a:ln>
                <a:solidFill>
                  <a:srgbClr val="055BE0"/>
                </a:solidFill>
                <a:effectLst/>
                <a:latin typeface="Arial" panose="020B0604020202020204" pitchFamily="34" charset="0"/>
              </a:rPr>
              <a:t>&gt;</a:t>
            </a:r>
            <a:r>
              <a:rPr kumimoji="0" lang="en-US" altLang="en-US" sz="1000" b="0" i="0" u="none" strike="noStrike" cap="none" normalizeH="0" baseline="0" dirty="0">
                <a:ln>
                  <a:noFill/>
                </a:ln>
                <a:solidFill>
                  <a:srgbClr val="666666"/>
                </a:solidFill>
                <a:effectLst/>
                <a:latin typeface="Roboto Mono"/>
              </a:rPr>
              <a:t>40</a:t>
            </a:r>
            <a:r>
              <a:rPr kumimoji="0" lang="en-US" altLang="en-US" sz="1000" b="0" i="0" u="none" strike="noStrike" cap="none" normalizeH="0" baseline="0" dirty="0">
                <a:ln>
                  <a:noFill/>
                </a:ln>
                <a:solidFill>
                  <a:schemeClr val="tx1"/>
                </a:solidFill>
                <a:effectLst/>
                <a:latin typeface="Roboto Mono"/>
              </a:rPr>
              <a:t>)][</a:t>
            </a:r>
            <a:r>
              <a:rPr kumimoji="0" lang="en-US" altLang="en-US" sz="1000" b="0" i="0" u="none" strike="noStrike" cap="none" normalizeH="0" baseline="0" dirty="0">
                <a:ln>
                  <a:noFill/>
                </a:ln>
                <a:solidFill>
                  <a:srgbClr val="BB2323"/>
                </a:solidFill>
                <a:effectLst/>
                <a:latin typeface="Roboto Mono"/>
              </a:rPr>
              <a:t>'price'</a:t>
            </a:r>
            <a:r>
              <a:rPr kumimoji="0" lang="en-US" altLang="en-US" sz="1000" b="0" i="0" u="none" strike="noStrike" cap="none" normalizeH="0" baseline="0" dirty="0">
                <a:ln>
                  <a:noFill/>
                </a:ln>
                <a:solidFill>
                  <a:schemeClr val="tx1"/>
                </a:solidFill>
                <a:effectLst/>
                <a:latin typeface="Roboto Mono"/>
              </a:rPr>
              <a:t>],</a:t>
            </a:r>
            <a:r>
              <a:rPr kumimoji="0" lang="en-US" altLang="en-US" sz="1200" b="0" i="0" u="none" strike="noStrike" cap="none" normalizeH="0" baseline="0" dirty="0" err="1">
                <a:ln>
                  <a:noFill/>
                </a:ln>
                <a:solidFill>
                  <a:schemeClr val="tx1"/>
                </a:solidFill>
                <a:effectLst/>
                <a:latin typeface="Arial" panose="020B0604020202020204" pitchFamily="34" charset="0"/>
              </a:rPr>
              <a:t>kde</a:t>
            </a:r>
            <a:r>
              <a:rPr kumimoji="0" lang="en-US" altLang="en-US" sz="1800" b="0" i="0" u="none" strike="noStrike" cap="none" normalizeH="0" baseline="0" dirty="0">
                <a:ln>
                  <a:noFill/>
                </a:ln>
                <a:solidFill>
                  <a:srgbClr val="055BE0"/>
                </a:solidFill>
                <a:effectLst/>
                <a:latin typeface="Arial" panose="020B0604020202020204" pitchFamily="34" charset="0"/>
              </a:rPr>
              <a:t>=</a:t>
            </a:r>
            <a:r>
              <a:rPr kumimoji="0" lang="en-US" altLang="en-US" sz="1000" b="0" i="0" u="none" strike="noStrike" cap="none" normalizeH="0" baseline="0" dirty="0" err="1">
                <a:ln>
                  <a:noFill/>
                </a:ln>
                <a:solidFill>
                  <a:srgbClr val="3D7E7E"/>
                </a:solidFill>
                <a:effectLst/>
                <a:latin typeface="Roboto Mono"/>
              </a:rPr>
              <a:t>False</a:t>
            </a:r>
            <a:r>
              <a:rPr kumimoji="0" lang="en-US" altLang="en-US" sz="1000" b="0" i="0" u="none" strike="noStrike" cap="none" normalizeH="0" baseline="0" dirty="0" err="1">
                <a:ln>
                  <a:noFill/>
                </a:ln>
                <a:solidFill>
                  <a:schemeClr val="tx1"/>
                </a:solidFill>
                <a:effectLst/>
                <a:latin typeface="Roboto Mono"/>
              </a:rPr>
              <a:t>,</a:t>
            </a:r>
            <a:r>
              <a:rPr kumimoji="0" lang="en-US" altLang="en-US" sz="1200" b="0" i="0" u="none" strike="noStrike" cap="none" normalizeH="0" baseline="0" dirty="0" err="1">
                <a:ln>
                  <a:noFill/>
                </a:ln>
                <a:solidFill>
                  <a:schemeClr val="tx1"/>
                </a:solidFill>
                <a:effectLst/>
                <a:latin typeface="Arial" panose="020B0604020202020204" pitchFamily="34" charset="0"/>
              </a:rPr>
              <a:t>bins</a:t>
            </a:r>
            <a:r>
              <a:rPr kumimoji="0" lang="en-US" altLang="en-US" sz="1800" b="0" i="0" u="none" strike="noStrike" cap="none" normalizeH="0" baseline="0" dirty="0">
                <a:ln>
                  <a:noFill/>
                </a:ln>
                <a:solidFill>
                  <a:srgbClr val="055BE0"/>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Roboto Mono"/>
              </a:rPr>
              <a:t>10</a:t>
            </a:r>
            <a:r>
              <a:rPr kumimoji="0" lang="en-US" altLang="en-US" sz="1000" b="0" i="0" u="none" strike="noStrike" cap="none" normalizeH="0" baseline="0" dirty="0">
                <a:ln>
                  <a:noFill/>
                </a:ln>
                <a:solidFill>
                  <a:schemeClr val="tx1"/>
                </a:solidFill>
                <a:effectLst/>
                <a:latin typeface="Roboto Mono"/>
              </a:rPr>
              <a:t>)</a:t>
            </a:r>
            <a:r>
              <a:rPr kumimoji="0" lang="en-US" altLang="en-US" sz="9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B560C4B0-56DA-4DE3-91B8-F31B60FDB0FC}"/>
              </a:ext>
            </a:extLst>
          </p:cNvPr>
          <p:cNvPicPr>
            <a:picLocks noChangeAspect="1"/>
          </p:cNvPicPr>
          <p:nvPr/>
        </p:nvPicPr>
        <p:blipFill>
          <a:blip r:embed="rId3"/>
          <a:stretch>
            <a:fillRect/>
          </a:stretch>
        </p:blipFill>
        <p:spPr>
          <a:xfrm>
            <a:off x="5913393" y="4836682"/>
            <a:ext cx="1701352" cy="523594"/>
          </a:xfrm>
          <a:prstGeom prst="rect">
            <a:avLst/>
          </a:prstGeom>
        </p:spPr>
      </p:pic>
    </p:spTree>
    <p:extLst>
      <p:ext uri="{BB962C8B-B14F-4D97-AF65-F5344CB8AC3E}">
        <p14:creationId xmlns:p14="http://schemas.microsoft.com/office/powerpoint/2010/main" val="425551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D59C-6253-485B-B646-F1C9B36EE52B}"/>
              </a:ext>
            </a:extLst>
          </p:cNvPr>
          <p:cNvSpPr>
            <a:spLocks noGrp="1"/>
          </p:cNvSpPr>
          <p:nvPr>
            <p:ph type="title"/>
          </p:nvPr>
        </p:nvSpPr>
        <p:spPr/>
        <p:txBody>
          <a:bodyPr>
            <a:normAutofit/>
          </a:bodyPr>
          <a:lstStyle/>
          <a:p>
            <a:r>
              <a:rPr lang="en-US" dirty="0"/>
              <a:t>Price prediction</a:t>
            </a:r>
          </a:p>
        </p:txBody>
      </p:sp>
      <p:sp>
        <p:nvSpPr>
          <p:cNvPr id="3" name="Content Placeholder 2">
            <a:extLst>
              <a:ext uri="{FF2B5EF4-FFF2-40B4-BE49-F238E27FC236}">
                <a16:creationId xmlns:a16="http://schemas.microsoft.com/office/drawing/2014/main" id="{C7F4F40E-03A2-4579-A747-87460E7A3F6D}"/>
              </a:ext>
            </a:extLst>
          </p:cNvPr>
          <p:cNvSpPr>
            <a:spLocks noGrp="1"/>
          </p:cNvSpPr>
          <p:nvPr>
            <p:ph idx="1"/>
          </p:nvPr>
        </p:nvSpPr>
        <p:spPr/>
        <p:txBody>
          <a:bodyPr/>
          <a:lstStyle/>
          <a:p>
            <a:r>
              <a:rPr lang="en-US" b="0" i="0" dirty="0">
                <a:effectLst/>
                <a:latin typeface="Inter"/>
              </a:rPr>
              <a:t>Now the price values are much more evenly distributed and hence we can get fair predictions from our model</a:t>
            </a:r>
          </a:p>
          <a:p>
            <a:endParaRPr lang="en-US" dirty="0">
              <a:latin typeface="Inter"/>
            </a:endParaRPr>
          </a:p>
          <a:p>
            <a:endParaRPr lang="en-US" dirty="0"/>
          </a:p>
        </p:txBody>
      </p:sp>
      <p:pic>
        <p:nvPicPr>
          <p:cNvPr id="9" name="Picture 8">
            <a:extLst>
              <a:ext uri="{FF2B5EF4-FFF2-40B4-BE49-F238E27FC236}">
                <a16:creationId xmlns:a16="http://schemas.microsoft.com/office/drawing/2014/main" id="{3D6E43A6-2841-4AD8-BCC8-6DE22418BDA8}"/>
              </a:ext>
            </a:extLst>
          </p:cNvPr>
          <p:cNvPicPr>
            <a:picLocks noChangeAspect="1"/>
          </p:cNvPicPr>
          <p:nvPr/>
        </p:nvPicPr>
        <p:blipFill>
          <a:blip r:embed="rId2"/>
          <a:stretch>
            <a:fillRect/>
          </a:stretch>
        </p:blipFill>
        <p:spPr>
          <a:xfrm>
            <a:off x="1499037" y="3332942"/>
            <a:ext cx="5258534" cy="2067213"/>
          </a:xfrm>
          <a:prstGeom prst="rect">
            <a:avLst/>
          </a:prstGeom>
        </p:spPr>
      </p:pic>
    </p:spTree>
    <p:extLst>
      <p:ext uri="{BB962C8B-B14F-4D97-AF65-F5344CB8AC3E}">
        <p14:creationId xmlns:p14="http://schemas.microsoft.com/office/powerpoint/2010/main" val="135721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B6DA-27D3-4C01-B92A-6D370C8F6435}"/>
              </a:ext>
            </a:extLst>
          </p:cNvPr>
          <p:cNvSpPr>
            <a:spLocks noGrp="1"/>
          </p:cNvSpPr>
          <p:nvPr>
            <p:ph type="title"/>
          </p:nvPr>
        </p:nvSpPr>
        <p:spPr/>
        <p:txBody>
          <a:bodyPr>
            <a:normAutofit/>
          </a:bodyPr>
          <a:lstStyle/>
          <a:p>
            <a:r>
              <a:rPr lang="en-US" b="0" i="0" u="none" strike="noStrike" dirty="0">
                <a:solidFill>
                  <a:srgbClr val="434343"/>
                </a:solidFill>
                <a:effectLst/>
              </a:rPr>
              <a:t>Breakdown of Tasks (still working on this)</a:t>
            </a:r>
            <a:endParaRPr lang="en-US" dirty="0"/>
          </a:p>
        </p:txBody>
      </p:sp>
      <p:sp>
        <p:nvSpPr>
          <p:cNvPr id="3" name="Content Placeholder 2">
            <a:extLst>
              <a:ext uri="{FF2B5EF4-FFF2-40B4-BE49-F238E27FC236}">
                <a16:creationId xmlns:a16="http://schemas.microsoft.com/office/drawing/2014/main" id="{D46B090A-DF36-4733-B89C-805E425E97A5}"/>
              </a:ext>
            </a:extLst>
          </p:cNvPr>
          <p:cNvSpPr>
            <a:spLocks noGrp="1"/>
          </p:cNvSpPr>
          <p:nvPr>
            <p:ph idx="1"/>
          </p:nvPr>
        </p:nvSpPr>
        <p:spPr/>
        <p:txBody>
          <a:bodyPr/>
          <a:lstStyle/>
          <a:p>
            <a:r>
              <a:rPr lang="en-US" dirty="0"/>
              <a:t>Marie Prosper</a:t>
            </a:r>
          </a:p>
          <a:p>
            <a:pPr lvl="1"/>
            <a:r>
              <a:rPr lang="en-US" dirty="0"/>
              <a:t>Project manager, Histogram</a:t>
            </a:r>
          </a:p>
          <a:p>
            <a:r>
              <a:rPr lang="en-US" dirty="0"/>
              <a:t>KC Oh</a:t>
            </a:r>
          </a:p>
          <a:p>
            <a:pPr lvl="1"/>
            <a:r>
              <a:rPr lang="en-US" dirty="0"/>
              <a:t>Bar Graphs	</a:t>
            </a:r>
          </a:p>
          <a:p>
            <a:r>
              <a:rPr lang="en-US" dirty="0"/>
              <a:t>Alfonso </a:t>
            </a:r>
            <a:r>
              <a:rPr lang="en-US" dirty="0" err="1"/>
              <a:t>Camero</a:t>
            </a:r>
            <a:endParaRPr lang="en-US" dirty="0"/>
          </a:p>
          <a:p>
            <a:pPr lvl="1"/>
            <a:r>
              <a:rPr lang="en-US" dirty="0"/>
              <a:t>Maps, API</a:t>
            </a:r>
          </a:p>
          <a:p>
            <a:pPr lvl="1"/>
            <a:endParaRPr lang="en-US" dirty="0"/>
          </a:p>
          <a:p>
            <a:pPr lvl="1"/>
            <a:endParaRPr lang="en-US" dirty="0"/>
          </a:p>
        </p:txBody>
      </p:sp>
    </p:spTree>
    <p:extLst>
      <p:ext uri="{BB962C8B-B14F-4D97-AF65-F5344CB8AC3E}">
        <p14:creationId xmlns:p14="http://schemas.microsoft.com/office/powerpoint/2010/main" val="123364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338</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Inter</vt:lpstr>
      <vt:lpstr>Roboto Mono</vt:lpstr>
      <vt:lpstr>Symbol</vt:lpstr>
      <vt:lpstr>Office Theme</vt:lpstr>
      <vt:lpstr>Diplodocus Team</vt:lpstr>
      <vt:lpstr>Project Description</vt:lpstr>
      <vt:lpstr>Project Questions</vt:lpstr>
      <vt:lpstr>Histogram for price prediction</vt:lpstr>
      <vt:lpstr>Outlier removal</vt:lpstr>
      <vt:lpstr>Price prediction</vt:lpstr>
      <vt:lpstr>Breakdown of Tasks (still working on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Diplodocus Team</dc:title>
  <dc:creator>Marie Prosper</dc:creator>
  <cp:lastModifiedBy>Marie Prosper</cp:lastModifiedBy>
  <cp:revision>12</cp:revision>
  <dcterms:created xsi:type="dcterms:W3CDTF">2021-07-23T00:40:06Z</dcterms:created>
  <dcterms:modified xsi:type="dcterms:W3CDTF">2021-07-29T01:03:55Z</dcterms:modified>
</cp:coreProperties>
</file>