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306" r:id="rId3"/>
    <p:sldId id="665" r:id="rId4"/>
    <p:sldId id="502" r:id="rId5"/>
    <p:sldId id="513" r:id="rId6"/>
    <p:sldId id="527" r:id="rId7"/>
    <p:sldId id="286" r:id="rId8"/>
    <p:sldId id="367" r:id="rId9"/>
    <p:sldId id="363" r:id="rId10"/>
    <p:sldId id="373" r:id="rId11"/>
    <p:sldId id="374" r:id="rId12"/>
    <p:sldId id="353" r:id="rId13"/>
    <p:sldId id="262" r:id="rId14"/>
    <p:sldId id="371" r:id="rId15"/>
    <p:sldId id="279" r:id="rId16"/>
    <p:sldId id="368" r:id="rId17"/>
    <p:sldId id="369" r:id="rId18"/>
    <p:sldId id="375" r:id="rId19"/>
    <p:sldId id="264" r:id="rId20"/>
    <p:sldId id="671" r:id="rId21"/>
    <p:sldId id="732" r:id="rId22"/>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78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04"/>
    <p:restoredTop sz="94646"/>
  </p:normalViewPr>
  <p:slideViewPr>
    <p:cSldViewPr snapToGrid="0" snapToObjects="1" showGuides="1">
      <p:cViewPr varScale="1">
        <p:scale>
          <a:sx n="88" d="100"/>
          <a:sy n="88" d="100"/>
        </p:scale>
        <p:origin x="216"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E0A73-0836-8448-9691-4C1A247BB32B}" type="datetimeFigureOut">
              <a:rPr lang="en-NO" smtClean="0"/>
              <a:t>08/10/2022</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04EB9-6324-184E-BD03-42D751EB4D49}" type="slidenum">
              <a:rPr lang="en-NO" smtClean="0"/>
              <a:t>‹#›</a:t>
            </a:fld>
            <a:endParaRPr lang="en-NO"/>
          </a:p>
        </p:txBody>
      </p:sp>
    </p:spTree>
    <p:extLst>
      <p:ext uri="{BB962C8B-B14F-4D97-AF65-F5344CB8AC3E}">
        <p14:creationId xmlns:p14="http://schemas.microsoft.com/office/powerpoint/2010/main" val="90518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a:p>
        </p:txBody>
      </p:sp>
      <p:sp>
        <p:nvSpPr>
          <p:cNvPr id="4" name="Slide Number Placeholder 3"/>
          <p:cNvSpPr>
            <a:spLocks noGrp="1"/>
          </p:cNvSpPr>
          <p:nvPr>
            <p:ph type="sldNum" sz="quarter" idx="5"/>
          </p:nvPr>
        </p:nvSpPr>
        <p:spPr/>
        <p:txBody>
          <a:bodyPr/>
          <a:lstStyle/>
          <a:p>
            <a:fld id="{03BC98E3-0332-734F-9A1F-70B3DC708C3B}" type="slidenum">
              <a:rPr lang="en-NO" smtClean="0"/>
              <a:t>9</a:t>
            </a:fld>
            <a:endParaRPr lang="en-NO"/>
          </a:p>
        </p:txBody>
      </p:sp>
    </p:spTree>
    <p:extLst>
      <p:ext uri="{BB962C8B-B14F-4D97-AF65-F5344CB8AC3E}">
        <p14:creationId xmlns:p14="http://schemas.microsoft.com/office/powerpoint/2010/main" val="4276534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a:p>
        </p:txBody>
      </p:sp>
      <p:sp>
        <p:nvSpPr>
          <p:cNvPr id="4" name="Slide Number Placeholder 3"/>
          <p:cNvSpPr>
            <a:spLocks noGrp="1"/>
          </p:cNvSpPr>
          <p:nvPr>
            <p:ph type="sldNum" sz="quarter" idx="5"/>
          </p:nvPr>
        </p:nvSpPr>
        <p:spPr/>
        <p:txBody>
          <a:bodyPr/>
          <a:lstStyle/>
          <a:p>
            <a:fld id="{03BC98E3-0332-734F-9A1F-70B3DC708C3B}" type="slidenum">
              <a:rPr lang="en-NO" smtClean="0"/>
              <a:t>10</a:t>
            </a:fld>
            <a:endParaRPr lang="en-NO"/>
          </a:p>
        </p:txBody>
      </p:sp>
    </p:spTree>
    <p:extLst>
      <p:ext uri="{BB962C8B-B14F-4D97-AF65-F5344CB8AC3E}">
        <p14:creationId xmlns:p14="http://schemas.microsoft.com/office/powerpoint/2010/main" val="207056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a:p>
        </p:txBody>
      </p:sp>
      <p:sp>
        <p:nvSpPr>
          <p:cNvPr id="4" name="Slide Number Placeholder 3"/>
          <p:cNvSpPr>
            <a:spLocks noGrp="1"/>
          </p:cNvSpPr>
          <p:nvPr>
            <p:ph type="sldNum" sz="quarter" idx="5"/>
          </p:nvPr>
        </p:nvSpPr>
        <p:spPr/>
        <p:txBody>
          <a:bodyPr/>
          <a:lstStyle/>
          <a:p>
            <a:fld id="{03BC98E3-0332-734F-9A1F-70B3DC708C3B}" type="slidenum">
              <a:rPr lang="en-NO" smtClean="0"/>
              <a:t>11</a:t>
            </a:fld>
            <a:endParaRPr lang="en-NO"/>
          </a:p>
        </p:txBody>
      </p:sp>
    </p:spTree>
    <p:extLst>
      <p:ext uri="{BB962C8B-B14F-4D97-AF65-F5344CB8AC3E}">
        <p14:creationId xmlns:p14="http://schemas.microsoft.com/office/powerpoint/2010/main" val="398306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0E00C-AE48-9C42-869E-6D31B94AC3E1}"/>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NO" dirty="0"/>
          </a:p>
        </p:txBody>
      </p:sp>
      <p:sp>
        <p:nvSpPr>
          <p:cNvPr id="3" name="Subtitle 2">
            <a:extLst>
              <a:ext uri="{FF2B5EF4-FFF2-40B4-BE49-F238E27FC236}">
                <a16:creationId xmlns:a16="http://schemas.microsoft.com/office/drawing/2014/main" id="{BFBCBAD6-80F6-A440-8550-09E07C27E1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NO" dirty="0"/>
          </a:p>
        </p:txBody>
      </p:sp>
      <p:sp>
        <p:nvSpPr>
          <p:cNvPr id="4" name="Date Placeholder 3">
            <a:extLst>
              <a:ext uri="{FF2B5EF4-FFF2-40B4-BE49-F238E27FC236}">
                <a16:creationId xmlns:a16="http://schemas.microsoft.com/office/drawing/2014/main" id="{22949BDF-1CD8-0B48-88CC-59874E4B46CD}"/>
              </a:ext>
            </a:extLst>
          </p:cNvPr>
          <p:cNvSpPr>
            <a:spLocks noGrp="1"/>
          </p:cNvSpPr>
          <p:nvPr>
            <p:ph type="dt" sz="half" idx="10"/>
          </p:nvPr>
        </p:nvSpPr>
        <p:spPr/>
        <p:txBody>
          <a:bodyPr/>
          <a:lstStyle/>
          <a:p>
            <a:fld id="{FD9A48BA-D801-B748-83D5-523C0B584816}" type="datetime1">
              <a:rPr lang="nb-NO" smtClean="0"/>
              <a:t>08.10.2022</a:t>
            </a:fld>
            <a:endParaRPr lang="en-NO"/>
          </a:p>
        </p:txBody>
      </p:sp>
      <p:sp>
        <p:nvSpPr>
          <p:cNvPr id="5" name="Footer Placeholder 4">
            <a:extLst>
              <a:ext uri="{FF2B5EF4-FFF2-40B4-BE49-F238E27FC236}">
                <a16:creationId xmlns:a16="http://schemas.microsoft.com/office/drawing/2014/main" id="{F0EB7B4D-A097-6644-BFE4-20102D5198AE}"/>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50F831B-7BCD-9A4B-89B9-19F1554A77DC}"/>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220284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76E0-F906-5C4C-8F4B-DA457B93CFE0}"/>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BD388E6B-8B9E-BA4E-9353-156A4BE5044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F3E7EBC1-11FC-AA4B-A1D8-A1E500B6D3A6}"/>
              </a:ext>
            </a:extLst>
          </p:cNvPr>
          <p:cNvSpPr>
            <a:spLocks noGrp="1"/>
          </p:cNvSpPr>
          <p:nvPr>
            <p:ph type="dt" sz="half" idx="10"/>
          </p:nvPr>
        </p:nvSpPr>
        <p:spPr/>
        <p:txBody>
          <a:bodyPr/>
          <a:lstStyle/>
          <a:p>
            <a:fld id="{730CF9B4-50AD-304B-8747-E2C652B865F5}" type="datetime1">
              <a:rPr lang="nb-NO" smtClean="0"/>
              <a:t>08.10.2022</a:t>
            </a:fld>
            <a:endParaRPr lang="en-NO"/>
          </a:p>
        </p:txBody>
      </p:sp>
      <p:sp>
        <p:nvSpPr>
          <p:cNvPr id="5" name="Footer Placeholder 4">
            <a:extLst>
              <a:ext uri="{FF2B5EF4-FFF2-40B4-BE49-F238E27FC236}">
                <a16:creationId xmlns:a16="http://schemas.microsoft.com/office/drawing/2014/main" id="{AAD7709D-5C71-3F46-8E27-E3DAA0F05C2F}"/>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9CAD82A-A746-1347-AC87-F6349EBD879C}"/>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141926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5D6C7E-243F-4B40-ACAE-11D1705ADA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948CB675-5680-B043-998A-30C59714FA5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C64AF080-B399-6646-B06E-ECFFCFD774F1}"/>
              </a:ext>
            </a:extLst>
          </p:cNvPr>
          <p:cNvSpPr>
            <a:spLocks noGrp="1"/>
          </p:cNvSpPr>
          <p:nvPr>
            <p:ph type="dt" sz="half" idx="10"/>
          </p:nvPr>
        </p:nvSpPr>
        <p:spPr/>
        <p:txBody>
          <a:bodyPr/>
          <a:lstStyle/>
          <a:p>
            <a:fld id="{890BA387-E318-7F41-844C-AA12F831DF01}" type="datetime1">
              <a:rPr lang="nb-NO" smtClean="0"/>
              <a:t>08.10.2022</a:t>
            </a:fld>
            <a:endParaRPr lang="en-NO"/>
          </a:p>
        </p:txBody>
      </p:sp>
      <p:sp>
        <p:nvSpPr>
          <p:cNvPr id="5" name="Footer Placeholder 4">
            <a:extLst>
              <a:ext uri="{FF2B5EF4-FFF2-40B4-BE49-F238E27FC236}">
                <a16:creationId xmlns:a16="http://schemas.microsoft.com/office/drawing/2014/main" id="{CFB9E2A5-CFFA-CF44-9FC4-18595246F3FF}"/>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16E5C57F-FA33-FE47-A60E-4BFF79337D5D}"/>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362585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C6C6-841F-2E48-BDCB-F32DAC2B4DC3}"/>
              </a:ext>
            </a:extLst>
          </p:cNvPr>
          <p:cNvSpPr>
            <a:spLocks noGrp="1"/>
          </p:cNvSpPr>
          <p:nvPr>
            <p:ph type="title"/>
          </p:nvPr>
        </p:nvSpPr>
        <p:spPr/>
        <p:txBody>
          <a:bodyPr/>
          <a:lstStyle>
            <a:lvl1pPr>
              <a:defRPr>
                <a:latin typeface="+mn-lt"/>
              </a:defRPr>
            </a:lvl1pPr>
          </a:lstStyle>
          <a:p>
            <a:r>
              <a:rPr lang="en-GB" dirty="0"/>
              <a:t>Click to edit Master title style</a:t>
            </a:r>
            <a:endParaRPr lang="en-NO" dirty="0"/>
          </a:p>
        </p:txBody>
      </p:sp>
      <p:sp>
        <p:nvSpPr>
          <p:cNvPr id="3" name="Content Placeholder 2">
            <a:extLst>
              <a:ext uri="{FF2B5EF4-FFF2-40B4-BE49-F238E27FC236}">
                <a16:creationId xmlns:a16="http://schemas.microsoft.com/office/drawing/2014/main" id="{E43C280C-2485-464F-B549-C6E0D9ABE4B3}"/>
              </a:ext>
            </a:extLst>
          </p:cNvPr>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NO" dirty="0"/>
          </a:p>
        </p:txBody>
      </p:sp>
      <p:sp>
        <p:nvSpPr>
          <p:cNvPr id="4" name="Date Placeholder 3">
            <a:extLst>
              <a:ext uri="{FF2B5EF4-FFF2-40B4-BE49-F238E27FC236}">
                <a16:creationId xmlns:a16="http://schemas.microsoft.com/office/drawing/2014/main" id="{21FCD395-C8D3-2C4B-99C3-C923D5CD0F23}"/>
              </a:ext>
            </a:extLst>
          </p:cNvPr>
          <p:cNvSpPr>
            <a:spLocks noGrp="1"/>
          </p:cNvSpPr>
          <p:nvPr>
            <p:ph type="dt" sz="half" idx="10"/>
          </p:nvPr>
        </p:nvSpPr>
        <p:spPr/>
        <p:txBody>
          <a:bodyPr/>
          <a:lstStyle>
            <a:lvl1pPr>
              <a:defRPr>
                <a:latin typeface="+mn-lt"/>
              </a:defRPr>
            </a:lvl1pPr>
          </a:lstStyle>
          <a:p>
            <a:fld id="{B69246B1-BDE0-5740-AD2D-C45C51C67E52}" type="datetime1">
              <a:rPr lang="nb-NO" smtClean="0"/>
              <a:t>08.10.2022</a:t>
            </a:fld>
            <a:endParaRPr lang="en-NO"/>
          </a:p>
        </p:txBody>
      </p:sp>
      <p:sp>
        <p:nvSpPr>
          <p:cNvPr id="5" name="Footer Placeholder 4">
            <a:extLst>
              <a:ext uri="{FF2B5EF4-FFF2-40B4-BE49-F238E27FC236}">
                <a16:creationId xmlns:a16="http://schemas.microsoft.com/office/drawing/2014/main" id="{DF028FC1-1CFD-6A49-AA2B-8B1D3A8F9A88}"/>
              </a:ext>
            </a:extLst>
          </p:cNvPr>
          <p:cNvSpPr>
            <a:spLocks noGrp="1"/>
          </p:cNvSpPr>
          <p:nvPr>
            <p:ph type="ftr" sz="quarter" idx="11"/>
          </p:nvPr>
        </p:nvSpPr>
        <p:spPr/>
        <p:txBody>
          <a:bodyPr/>
          <a:lstStyle>
            <a:lvl1pPr>
              <a:defRPr>
                <a:latin typeface="+mn-lt"/>
              </a:defRPr>
            </a:lvl1pPr>
          </a:lstStyle>
          <a:p>
            <a:endParaRPr lang="en-NO"/>
          </a:p>
        </p:txBody>
      </p:sp>
      <p:sp>
        <p:nvSpPr>
          <p:cNvPr id="6" name="Slide Number Placeholder 5">
            <a:extLst>
              <a:ext uri="{FF2B5EF4-FFF2-40B4-BE49-F238E27FC236}">
                <a16:creationId xmlns:a16="http://schemas.microsoft.com/office/drawing/2014/main" id="{0F0AF9E3-9E24-2B41-9C81-CB5B66E67C69}"/>
              </a:ext>
            </a:extLst>
          </p:cNvPr>
          <p:cNvSpPr>
            <a:spLocks noGrp="1"/>
          </p:cNvSpPr>
          <p:nvPr>
            <p:ph type="sldNum" sz="quarter" idx="12"/>
          </p:nvPr>
        </p:nvSpPr>
        <p:spPr/>
        <p:txBody>
          <a:bodyPr/>
          <a:lstStyle>
            <a:lvl1pPr>
              <a:defRPr>
                <a:latin typeface="+mn-lt"/>
              </a:defRPr>
            </a:lvl1pPr>
          </a:lstStyle>
          <a:p>
            <a:fld id="{05532EC1-15A0-9944-A0EF-D0EF665F629F}" type="slidenum">
              <a:rPr lang="en-NO" smtClean="0"/>
              <a:pPr/>
              <a:t>‹#›</a:t>
            </a:fld>
            <a:endParaRPr lang="en-NO"/>
          </a:p>
        </p:txBody>
      </p:sp>
    </p:spTree>
    <p:extLst>
      <p:ext uri="{BB962C8B-B14F-4D97-AF65-F5344CB8AC3E}">
        <p14:creationId xmlns:p14="http://schemas.microsoft.com/office/powerpoint/2010/main" val="358286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AF24-6B10-0940-9BD9-6827D15611D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3C79F12D-D9BD-3C41-A9A6-FD4F30568F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31B8FC-2B7B-E941-AF71-9D0ABC9B2249}"/>
              </a:ext>
            </a:extLst>
          </p:cNvPr>
          <p:cNvSpPr>
            <a:spLocks noGrp="1"/>
          </p:cNvSpPr>
          <p:nvPr>
            <p:ph type="dt" sz="half" idx="10"/>
          </p:nvPr>
        </p:nvSpPr>
        <p:spPr/>
        <p:txBody>
          <a:bodyPr/>
          <a:lstStyle/>
          <a:p>
            <a:fld id="{5D4DBD18-5CC0-2C4E-8453-FDE663F79272}" type="datetime1">
              <a:rPr lang="nb-NO" smtClean="0"/>
              <a:t>08.10.2022</a:t>
            </a:fld>
            <a:endParaRPr lang="en-NO"/>
          </a:p>
        </p:txBody>
      </p:sp>
      <p:sp>
        <p:nvSpPr>
          <p:cNvPr id="5" name="Footer Placeholder 4">
            <a:extLst>
              <a:ext uri="{FF2B5EF4-FFF2-40B4-BE49-F238E27FC236}">
                <a16:creationId xmlns:a16="http://schemas.microsoft.com/office/drawing/2014/main" id="{3664AAD4-57B8-754C-9B63-1C8C8E6E2351}"/>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15249778-7F20-E34A-B12B-B977F7045F3A}"/>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248199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E168-90FA-124D-8A9E-094ADFCCB9CC}"/>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0B0ED8F6-B578-D94B-AE49-84BED8E637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D114A74C-7371-C640-B18F-F4E301D517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BF3CF55F-72D6-B449-9C52-A9DF70FC3FB4}"/>
              </a:ext>
            </a:extLst>
          </p:cNvPr>
          <p:cNvSpPr>
            <a:spLocks noGrp="1"/>
          </p:cNvSpPr>
          <p:nvPr>
            <p:ph type="dt" sz="half" idx="10"/>
          </p:nvPr>
        </p:nvSpPr>
        <p:spPr/>
        <p:txBody>
          <a:bodyPr/>
          <a:lstStyle/>
          <a:p>
            <a:fld id="{C21A5DE4-6EB1-DA47-9C01-39E9F81510F0}" type="datetime1">
              <a:rPr lang="nb-NO" smtClean="0"/>
              <a:t>08.10.2022</a:t>
            </a:fld>
            <a:endParaRPr lang="en-NO"/>
          </a:p>
        </p:txBody>
      </p:sp>
      <p:sp>
        <p:nvSpPr>
          <p:cNvPr id="6" name="Footer Placeholder 5">
            <a:extLst>
              <a:ext uri="{FF2B5EF4-FFF2-40B4-BE49-F238E27FC236}">
                <a16:creationId xmlns:a16="http://schemas.microsoft.com/office/drawing/2014/main" id="{4F92D141-095A-8F43-B3AD-DF6D3D0F5549}"/>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C817E754-0159-FC4F-85F8-D05A02DF5182}"/>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320050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6908-161A-204E-B890-AFE53142B69E}"/>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953BCC7A-572F-FB41-B08F-9BD0A499F0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FFCEB2-EBA2-D04B-AA17-1A854B7B59B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2D8C9745-CCE1-AD41-AF45-D157451A5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47A784C-7EC2-A84D-89B0-7A7370F84A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B3BA03EA-2CB2-CE4E-8D1B-E2A5FA3F5EA5}"/>
              </a:ext>
            </a:extLst>
          </p:cNvPr>
          <p:cNvSpPr>
            <a:spLocks noGrp="1"/>
          </p:cNvSpPr>
          <p:nvPr>
            <p:ph type="dt" sz="half" idx="10"/>
          </p:nvPr>
        </p:nvSpPr>
        <p:spPr/>
        <p:txBody>
          <a:bodyPr/>
          <a:lstStyle/>
          <a:p>
            <a:fld id="{94DBF0CE-3890-3541-8E3B-CE33524BC377}" type="datetime1">
              <a:rPr lang="nb-NO" smtClean="0"/>
              <a:t>08.10.2022</a:t>
            </a:fld>
            <a:endParaRPr lang="en-NO"/>
          </a:p>
        </p:txBody>
      </p:sp>
      <p:sp>
        <p:nvSpPr>
          <p:cNvPr id="8" name="Footer Placeholder 7">
            <a:extLst>
              <a:ext uri="{FF2B5EF4-FFF2-40B4-BE49-F238E27FC236}">
                <a16:creationId xmlns:a16="http://schemas.microsoft.com/office/drawing/2014/main" id="{EE4FACEF-07CB-E04C-B465-003D386759AD}"/>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F381FB7E-DC3F-6A42-839B-BFC231FBC417}"/>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115673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4644-0014-1F47-920A-918B89725B95}"/>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A87BF60A-265E-DB41-98FC-37A6FAB3DD68}"/>
              </a:ext>
            </a:extLst>
          </p:cNvPr>
          <p:cNvSpPr>
            <a:spLocks noGrp="1"/>
          </p:cNvSpPr>
          <p:nvPr>
            <p:ph type="dt" sz="half" idx="10"/>
          </p:nvPr>
        </p:nvSpPr>
        <p:spPr/>
        <p:txBody>
          <a:bodyPr/>
          <a:lstStyle/>
          <a:p>
            <a:fld id="{97CE3391-AF4D-5242-89F3-05B6E32BCA92}" type="datetime1">
              <a:rPr lang="nb-NO" smtClean="0"/>
              <a:t>08.10.2022</a:t>
            </a:fld>
            <a:endParaRPr lang="en-NO"/>
          </a:p>
        </p:txBody>
      </p:sp>
      <p:sp>
        <p:nvSpPr>
          <p:cNvPr id="4" name="Footer Placeholder 3">
            <a:extLst>
              <a:ext uri="{FF2B5EF4-FFF2-40B4-BE49-F238E27FC236}">
                <a16:creationId xmlns:a16="http://schemas.microsoft.com/office/drawing/2014/main" id="{ED356E9E-1A76-C94B-A6AB-FD8515C107AA}"/>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C12ED671-C295-2848-BC2B-18994912735A}"/>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303473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86F09-BCDA-D049-BF67-EBCFD108A786}"/>
              </a:ext>
            </a:extLst>
          </p:cNvPr>
          <p:cNvSpPr>
            <a:spLocks noGrp="1"/>
          </p:cNvSpPr>
          <p:nvPr>
            <p:ph type="dt" sz="half" idx="10"/>
          </p:nvPr>
        </p:nvSpPr>
        <p:spPr/>
        <p:txBody>
          <a:bodyPr/>
          <a:lstStyle/>
          <a:p>
            <a:fld id="{5BC22409-DA20-754C-BDFE-4B8B67CABF99}" type="datetime1">
              <a:rPr lang="nb-NO" smtClean="0"/>
              <a:t>08.10.2022</a:t>
            </a:fld>
            <a:endParaRPr lang="en-NO"/>
          </a:p>
        </p:txBody>
      </p:sp>
      <p:sp>
        <p:nvSpPr>
          <p:cNvPr id="3" name="Footer Placeholder 2">
            <a:extLst>
              <a:ext uri="{FF2B5EF4-FFF2-40B4-BE49-F238E27FC236}">
                <a16:creationId xmlns:a16="http://schemas.microsoft.com/office/drawing/2014/main" id="{C21D153B-648A-1942-9039-E4C38635ADD5}"/>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11DD665F-90BA-F44E-ADED-68C59726215A}"/>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356373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504B-F843-1840-8FB3-658A5E77C6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0C716C8F-CFC6-FB4F-B2A8-86D02C3318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9F8BF02C-51D9-0A4E-811A-0DA1A02E7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A3ED33-1A48-8047-BE4B-BF995BC77C9C}"/>
              </a:ext>
            </a:extLst>
          </p:cNvPr>
          <p:cNvSpPr>
            <a:spLocks noGrp="1"/>
          </p:cNvSpPr>
          <p:nvPr>
            <p:ph type="dt" sz="half" idx="10"/>
          </p:nvPr>
        </p:nvSpPr>
        <p:spPr/>
        <p:txBody>
          <a:bodyPr/>
          <a:lstStyle/>
          <a:p>
            <a:fld id="{E1C118FF-74BA-E247-826A-AC26563D7698}" type="datetime1">
              <a:rPr lang="nb-NO" smtClean="0"/>
              <a:t>08.10.2022</a:t>
            </a:fld>
            <a:endParaRPr lang="en-NO"/>
          </a:p>
        </p:txBody>
      </p:sp>
      <p:sp>
        <p:nvSpPr>
          <p:cNvPr id="6" name="Footer Placeholder 5">
            <a:extLst>
              <a:ext uri="{FF2B5EF4-FFF2-40B4-BE49-F238E27FC236}">
                <a16:creationId xmlns:a16="http://schemas.microsoft.com/office/drawing/2014/main" id="{D0806C4F-6480-A145-B444-E0C6871DDDE2}"/>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516917DC-80FE-4048-BB65-F319B440C121}"/>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270503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023E-3D2A-5F43-85B4-45950E18EC34}"/>
              </a:ext>
            </a:extLst>
          </p:cNvPr>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NO" dirty="0"/>
          </a:p>
        </p:txBody>
      </p:sp>
      <p:sp>
        <p:nvSpPr>
          <p:cNvPr id="3" name="Picture Placeholder 2">
            <a:extLst>
              <a:ext uri="{FF2B5EF4-FFF2-40B4-BE49-F238E27FC236}">
                <a16:creationId xmlns:a16="http://schemas.microsoft.com/office/drawing/2014/main" id="{A3560E51-B14A-F442-9D27-D5A642DDE7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dirty="0"/>
          </a:p>
        </p:txBody>
      </p:sp>
      <p:sp>
        <p:nvSpPr>
          <p:cNvPr id="4" name="Text Placeholder 3">
            <a:extLst>
              <a:ext uri="{FF2B5EF4-FFF2-40B4-BE49-F238E27FC236}">
                <a16:creationId xmlns:a16="http://schemas.microsoft.com/office/drawing/2014/main" id="{4F7EF666-DBD8-2A42-B21C-E2B5F8AFB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D3643402-BB92-4E44-9A65-70A45D166EB0}"/>
              </a:ext>
            </a:extLst>
          </p:cNvPr>
          <p:cNvSpPr>
            <a:spLocks noGrp="1"/>
          </p:cNvSpPr>
          <p:nvPr>
            <p:ph type="dt" sz="half" idx="10"/>
          </p:nvPr>
        </p:nvSpPr>
        <p:spPr/>
        <p:txBody>
          <a:bodyPr/>
          <a:lstStyle/>
          <a:p>
            <a:fld id="{31AE0258-FE01-8F45-BBA5-643AB06D5663}" type="datetime1">
              <a:rPr lang="nb-NO" smtClean="0"/>
              <a:t>08.10.2022</a:t>
            </a:fld>
            <a:endParaRPr lang="en-NO"/>
          </a:p>
        </p:txBody>
      </p:sp>
      <p:sp>
        <p:nvSpPr>
          <p:cNvPr id="6" name="Footer Placeholder 5">
            <a:extLst>
              <a:ext uri="{FF2B5EF4-FFF2-40B4-BE49-F238E27FC236}">
                <a16:creationId xmlns:a16="http://schemas.microsoft.com/office/drawing/2014/main" id="{CEA1DBED-3D2A-BA4E-A572-74FE32747F84}"/>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C1BF562F-64C5-0A49-AE89-E8470B1E4EFC}"/>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2988563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7748FD-8644-454B-A593-F14BA5F21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NO" dirty="0"/>
          </a:p>
        </p:txBody>
      </p:sp>
      <p:sp>
        <p:nvSpPr>
          <p:cNvPr id="3" name="Text Placeholder 2">
            <a:extLst>
              <a:ext uri="{FF2B5EF4-FFF2-40B4-BE49-F238E27FC236}">
                <a16:creationId xmlns:a16="http://schemas.microsoft.com/office/drawing/2014/main" id="{70169667-6B57-D743-AC9F-CBCD2FE30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NO" dirty="0"/>
          </a:p>
        </p:txBody>
      </p:sp>
      <p:sp>
        <p:nvSpPr>
          <p:cNvPr id="4" name="Date Placeholder 3">
            <a:extLst>
              <a:ext uri="{FF2B5EF4-FFF2-40B4-BE49-F238E27FC236}">
                <a16:creationId xmlns:a16="http://schemas.microsoft.com/office/drawing/2014/main" id="{4071E45D-5B72-1F48-9A3A-1A328BFDD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1DBF1-FD77-464B-A84A-B64E864AEA91}" type="datetime1">
              <a:rPr lang="nb-NO" smtClean="0"/>
              <a:t>08.10.2022</a:t>
            </a:fld>
            <a:endParaRPr lang="en-NO"/>
          </a:p>
        </p:txBody>
      </p:sp>
      <p:sp>
        <p:nvSpPr>
          <p:cNvPr id="5" name="Footer Placeholder 4">
            <a:extLst>
              <a:ext uri="{FF2B5EF4-FFF2-40B4-BE49-F238E27FC236}">
                <a16:creationId xmlns:a16="http://schemas.microsoft.com/office/drawing/2014/main" id="{96FE3BF8-6C69-C349-A9B8-E3D279D0C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9EE1983A-61E0-2C4C-9CA5-C04406721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32EC1-15A0-9944-A0EF-D0EF665F629F}" type="slidenum">
              <a:rPr lang="en-NO" smtClean="0"/>
              <a:t>‹#›</a:t>
            </a:fld>
            <a:endParaRPr lang="en-NO"/>
          </a:p>
        </p:txBody>
      </p:sp>
    </p:spTree>
    <p:extLst>
      <p:ext uri="{BB962C8B-B14F-4D97-AF65-F5344CB8AC3E}">
        <p14:creationId xmlns:p14="http://schemas.microsoft.com/office/powerpoint/2010/main" val="31038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 Id="rId5" Type="http://schemas.openxmlformats.org/officeDocument/2006/relationships/image" Target="../media/image11.tiff"/><Relationship Id="rId4" Type="http://schemas.openxmlformats.org/officeDocument/2006/relationships/image" Target="../media/image10.tiff"/></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texportal.org/home/"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www.youtube.com/watch?v=TTUrtCY2k-w&amp;t=7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125B-9ADB-F944-8F56-32EDCC98213D}"/>
              </a:ext>
            </a:extLst>
          </p:cNvPr>
          <p:cNvSpPr>
            <a:spLocks noGrp="1"/>
          </p:cNvSpPr>
          <p:nvPr>
            <p:ph type="ctrTitle"/>
          </p:nvPr>
        </p:nvSpPr>
        <p:spPr>
          <a:xfrm>
            <a:off x="1524000" y="1122363"/>
            <a:ext cx="9144000" cy="1392237"/>
          </a:xfrm>
        </p:spPr>
        <p:txBody>
          <a:bodyPr>
            <a:normAutofit/>
          </a:bodyPr>
          <a:lstStyle/>
          <a:p>
            <a:r>
              <a:rPr lang="ja-JP" altLang="en-US" sz="3200" b="1">
                <a:latin typeface="Calibri" panose="020F0502020204030204" pitchFamily="34" charset="0"/>
                <a:cs typeface="Calibri" panose="020F0502020204030204" pitchFamily="34" charset="0"/>
              </a:rPr>
              <a:t>タイトル：ゲノムで紐解くヒトの進化・多様性</a:t>
            </a:r>
            <a:br>
              <a:rPr lang="ja-JP" altLang="en-US" sz="3200">
                <a:latin typeface="+mn-lt"/>
              </a:rPr>
            </a:br>
            <a:endParaRPr lang="en-NO" sz="3200" dirty="0">
              <a:latin typeface="+mn-lt"/>
            </a:endParaRPr>
          </a:p>
        </p:txBody>
      </p:sp>
      <p:sp>
        <p:nvSpPr>
          <p:cNvPr id="3" name="Subtitle 2">
            <a:extLst>
              <a:ext uri="{FF2B5EF4-FFF2-40B4-BE49-F238E27FC236}">
                <a16:creationId xmlns:a16="http://schemas.microsoft.com/office/drawing/2014/main" id="{FD17DAFD-B8B3-2E4F-97C7-8C0EE1EFB8E6}"/>
              </a:ext>
            </a:extLst>
          </p:cNvPr>
          <p:cNvSpPr>
            <a:spLocks noGrp="1"/>
          </p:cNvSpPr>
          <p:nvPr>
            <p:ph type="subTitle" idx="1"/>
          </p:nvPr>
        </p:nvSpPr>
        <p:spPr/>
        <p:txBody>
          <a:bodyPr/>
          <a:lstStyle/>
          <a:p>
            <a:r>
              <a:rPr lang="en-US" altLang="ja-JP" dirty="0">
                <a:latin typeface="+mn-ea"/>
              </a:rPr>
              <a:t>2021</a:t>
            </a:r>
            <a:r>
              <a:rPr lang="ja-JP" altLang="en-US">
                <a:latin typeface="+mn-ea"/>
              </a:rPr>
              <a:t>年度 生命科学概論</a:t>
            </a:r>
            <a:r>
              <a:rPr lang="en-GB" altLang="ja-JP" dirty="0">
                <a:latin typeface="+mn-ea"/>
              </a:rPr>
              <a:t>I/II (5.11.2021)</a:t>
            </a:r>
            <a:r>
              <a:rPr lang="ja-JP" altLang="en-US">
                <a:latin typeface="+mn-ea"/>
              </a:rPr>
              <a:t> </a:t>
            </a:r>
            <a:endParaRPr lang="en-US" altLang="ja-JP" dirty="0">
              <a:latin typeface="+mn-ea"/>
            </a:endParaRPr>
          </a:p>
          <a:p>
            <a:r>
              <a:rPr lang="ja-JP" altLang="en-US">
                <a:latin typeface="+mn-ea"/>
              </a:rPr>
              <a:t>ノルウェー生命科学大学</a:t>
            </a:r>
          </a:p>
          <a:p>
            <a:r>
              <a:rPr lang="ja-JP" altLang="en-US">
                <a:latin typeface="+mn-ea"/>
              </a:rPr>
              <a:t>齊藤真理恵</a:t>
            </a:r>
          </a:p>
          <a:p>
            <a:endParaRPr lang="en-GB" altLang="ja-JP" dirty="0">
              <a:latin typeface="+mn-ea"/>
            </a:endParaRPr>
          </a:p>
        </p:txBody>
      </p:sp>
      <p:pic>
        <p:nvPicPr>
          <p:cNvPr id="4" name="Picture 2">
            <a:extLst>
              <a:ext uri="{FF2B5EF4-FFF2-40B4-BE49-F238E27FC236}">
                <a16:creationId xmlns:a16="http://schemas.microsoft.com/office/drawing/2014/main" id="{6033CC08-E31A-834A-809F-639F5CC989A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381744" y="4427130"/>
            <a:ext cx="2510473" cy="225238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DDB3443-A96E-4F49-B7CB-96B7FB7FE298}"/>
              </a:ext>
            </a:extLst>
          </p:cNvPr>
          <p:cNvSpPr>
            <a:spLocks noGrp="1"/>
          </p:cNvSpPr>
          <p:nvPr>
            <p:ph type="sldNum" sz="quarter" idx="12"/>
          </p:nvPr>
        </p:nvSpPr>
        <p:spPr/>
        <p:txBody>
          <a:bodyPr/>
          <a:lstStyle/>
          <a:p>
            <a:fld id="{05532EC1-15A0-9944-A0EF-D0EF665F629F}" type="slidenum">
              <a:rPr lang="en-NO" smtClean="0"/>
              <a:t>1</a:t>
            </a:fld>
            <a:endParaRPr lang="en-NO"/>
          </a:p>
        </p:txBody>
      </p:sp>
    </p:spTree>
    <p:extLst>
      <p:ext uri="{BB962C8B-B14F-4D97-AF65-F5344CB8AC3E}">
        <p14:creationId xmlns:p14="http://schemas.microsoft.com/office/powerpoint/2010/main" val="311223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21C808-BAA2-4F4F-A738-7820A9042C8B}"/>
              </a:ext>
            </a:extLst>
          </p:cNvPr>
          <p:cNvSpPr/>
          <p:nvPr/>
        </p:nvSpPr>
        <p:spPr>
          <a:xfrm>
            <a:off x="1391041" y="2116114"/>
            <a:ext cx="5972285" cy="1774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O"/>
          </a:p>
        </p:txBody>
      </p:sp>
      <p:sp>
        <p:nvSpPr>
          <p:cNvPr id="9" name="Rectangle 8">
            <a:extLst>
              <a:ext uri="{FF2B5EF4-FFF2-40B4-BE49-F238E27FC236}">
                <a16:creationId xmlns:a16="http://schemas.microsoft.com/office/drawing/2014/main" id="{9800EBB1-830C-844A-8FE5-84E1F5998ACC}"/>
              </a:ext>
            </a:extLst>
          </p:cNvPr>
          <p:cNvSpPr/>
          <p:nvPr/>
        </p:nvSpPr>
        <p:spPr>
          <a:xfrm>
            <a:off x="6059108" y="1839456"/>
            <a:ext cx="904384"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geneC (1kb) </a:t>
            </a:r>
          </a:p>
        </p:txBody>
      </p:sp>
      <p:sp>
        <p:nvSpPr>
          <p:cNvPr id="17" name="TextBox 16">
            <a:extLst>
              <a:ext uri="{FF2B5EF4-FFF2-40B4-BE49-F238E27FC236}">
                <a16:creationId xmlns:a16="http://schemas.microsoft.com/office/drawing/2014/main" id="{01524B60-430E-6747-98A7-635503C1DC48}"/>
              </a:ext>
            </a:extLst>
          </p:cNvPr>
          <p:cNvSpPr txBox="1"/>
          <p:nvPr/>
        </p:nvSpPr>
        <p:spPr>
          <a:xfrm>
            <a:off x="0" y="3111209"/>
            <a:ext cx="1261884" cy="461665"/>
          </a:xfrm>
          <a:prstGeom prst="rect">
            <a:avLst/>
          </a:prstGeom>
          <a:solidFill>
            <a:schemeClr val="bg1">
              <a:lumMod val="95000"/>
            </a:schemeClr>
          </a:solidFill>
        </p:spPr>
        <p:txBody>
          <a:bodyPr wrap="none" rtlCol="0">
            <a:spAutoFit/>
          </a:bodyPr>
          <a:lstStyle/>
          <a:p>
            <a:r>
              <a:rPr lang="en-NO" sz="2400" b="1"/>
              <a:t>sample1</a:t>
            </a:r>
          </a:p>
        </p:txBody>
      </p:sp>
      <p:sp>
        <p:nvSpPr>
          <p:cNvPr id="18" name="TextBox 17">
            <a:extLst>
              <a:ext uri="{FF2B5EF4-FFF2-40B4-BE49-F238E27FC236}">
                <a16:creationId xmlns:a16="http://schemas.microsoft.com/office/drawing/2014/main" id="{02B375B5-6CCD-A34C-83A9-72820383CE2D}"/>
              </a:ext>
            </a:extLst>
          </p:cNvPr>
          <p:cNvSpPr txBox="1"/>
          <p:nvPr/>
        </p:nvSpPr>
        <p:spPr>
          <a:xfrm>
            <a:off x="37477" y="4485446"/>
            <a:ext cx="1261884" cy="461665"/>
          </a:xfrm>
          <a:prstGeom prst="rect">
            <a:avLst/>
          </a:prstGeom>
          <a:solidFill>
            <a:schemeClr val="bg1">
              <a:lumMod val="95000"/>
            </a:schemeClr>
          </a:solidFill>
        </p:spPr>
        <p:txBody>
          <a:bodyPr wrap="none" rtlCol="0">
            <a:spAutoFit/>
          </a:bodyPr>
          <a:lstStyle/>
          <a:p>
            <a:r>
              <a:rPr lang="en-NO" sz="2400" b="1"/>
              <a:t>sample2</a:t>
            </a:r>
          </a:p>
        </p:txBody>
      </p:sp>
      <p:sp>
        <p:nvSpPr>
          <p:cNvPr id="19" name="TextBox 18">
            <a:extLst>
              <a:ext uri="{FF2B5EF4-FFF2-40B4-BE49-F238E27FC236}">
                <a16:creationId xmlns:a16="http://schemas.microsoft.com/office/drawing/2014/main" id="{51F1D859-DB32-084D-B575-5D5A94BDDE44}"/>
              </a:ext>
            </a:extLst>
          </p:cNvPr>
          <p:cNvSpPr txBox="1"/>
          <p:nvPr/>
        </p:nvSpPr>
        <p:spPr>
          <a:xfrm>
            <a:off x="0" y="6396335"/>
            <a:ext cx="1261884" cy="461665"/>
          </a:xfrm>
          <a:prstGeom prst="rect">
            <a:avLst/>
          </a:prstGeom>
          <a:solidFill>
            <a:schemeClr val="bg1">
              <a:lumMod val="95000"/>
            </a:schemeClr>
          </a:solidFill>
        </p:spPr>
        <p:txBody>
          <a:bodyPr wrap="none" rtlCol="0">
            <a:spAutoFit/>
          </a:bodyPr>
          <a:lstStyle/>
          <a:p>
            <a:r>
              <a:rPr lang="en-NO" sz="2400" b="1"/>
              <a:t>sample3</a:t>
            </a:r>
          </a:p>
        </p:txBody>
      </p:sp>
      <p:sp>
        <p:nvSpPr>
          <p:cNvPr id="21" name="TextBox 20">
            <a:extLst>
              <a:ext uri="{FF2B5EF4-FFF2-40B4-BE49-F238E27FC236}">
                <a16:creationId xmlns:a16="http://schemas.microsoft.com/office/drawing/2014/main" id="{464AE242-889D-ED4B-9519-A18508B852BD}"/>
              </a:ext>
            </a:extLst>
          </p:cNvPr>
          <p:cNvSpPr txBox="1"/>
          <p:nvPr/>
        </p:nvSpPr>
        <p:spPr>
          <a:xfrm>
            <a:off x="1753503" y="3141987"/>
            <a:ext cx="1145185" cy="400110"/>
          </a:xfrm>
          <a:prstGeom prst="rect">
            <a:avLst/>
          </a:prstGeom>
          <a:solidFill>
            <a:schemeClr val="accent2">
              <a:lumMod val="20000"/>
              <a:lumOff val="80000"/>
            </a:schemeClr>
          </a:solidFill>
        </p:spPr>
        <p:txBody>
          <a:bodyPr wrap="none" rtlCol="0">
            <a:spAutoFit/>
          </a:bodyPr>
          <a:lstStyle/>
          <a:p>
            <a:r>
              <a:rPr lang="en-NO" sz="2000" b="1"/>
              <a:t>10 reads </a:t>
            </a:r>
          </a:p>
        </p:txBody>
      </p:sp>
      <p:sp>
        <p:nvSpPr>
          <p:cNvPr id="22" name="TextBox 21">
            <a:extLst>
              <a:ext uri="{FF2B5EF4-FFF2-40B4-BE49-F238E27FC236}">
                <a16:creationId xmlns:a16="http://schemas.microsoft.com/office/drawing/2014/main" id="{3D27CB1A-E5C2-3D4B-899C-73A8A3762D50}"/>
              </a:ext>
            </a:extLst>
          </p:cNvPr>
          <p:cNvSpPr txBox="1"/>
          <p:nvPr/>
        </p:nvSpPr>
        <p:spPr>
          <a:xfrm>
            <a:off x="3797145" y="3160680"/>
            <a:ext cx="1145185" cy="400110"/>
          </a:xfrm>
          <a:prstGeom prst="rect">
            <a:avLst/>
          </a:prstGeom>
          <a:solidFill>
            <a:schemeClr val="accent2">
              <a:lumMod val="20000"/>
              <a:lumOff val="80000"/>
            </a:schemeClr>
          </a:solidFill>
        </p:spPr>
        <p:txBody>
          <a:bodyPr wrap="none" rtlCol="0">
            <a:spAutoFit/>
          </a:bodyPr>
          <a:lstStyle/>
          <a:p>
            <a:r>
              <a:rPr lang="en-NO" sz="2000" b="1"/>
              <a:t>20 reads </a:t>
            </a:r>
          </a:p>
        </p:txBody>
      </p:sp>
      <p:sp>
        <p:nvSpPr>
          <p:cNvPr id="23" name="TextBox 22">
            <a:extLst>
              <a:ext uri="{FF2B5EF4-FFF2-40B4-BE49-F238E27FC236}">
                <a16:creationId xmlns:a16="http://schemas.microsoft.com/office/drawing/2014/main" id="{CF1F1076-0F2B-1B4C-A210-11E063F82DF8}"/>
              </a:ext>
            </a:extLst>
          </p:cNvPr>
          <p:cNvSpPr txBox="1"/>
          <p:nvPr/>
        </p:nvSpPr>
        <p:spPr>
          <a:xfrm>
            <a:off x="5926542" y="3146366"/>
            <a:ext cx="1015343" cy="400110"/>
          </a:xfrm>
          <a:prstGeom prst="rect">
            <a:avLst/>
          </a:prstGeom>
          <a:solidFill>
            <a:schemeClr val="accent2">
              <a:lumMod val="20000"/>
              <a:lumOff val="80000"/>
            </a:schemeClr>
          </a:solidFill>
        </p:spPr>
        <p:txBody>
          <a:bodyPr wrap="none" rtlCol="0">
            <a:spAutoFit/>
          </a:bodyPr>
          <a:lstStyle/>
          <a:p>
            <a:r>
              <a:rPr lang="en-NO" sz="2000" b="1"/>
              <a:t>5 reads </a:t>
            </a:r>
          </a:p>
        </p:txBody>
      </p:sp>
      <p:cxnSp>
        <p:nvCxnSpPr>
          <p:cNvPr id="32" name="Straight Connector 31">
            <a:extLst>
              <a:ext uri="{FF2B5EF4-FFF2-40B4-BE49-F238E27FC236}">
                <a16:creationId xmlns:a16="http://schemas.microsoft.com/office/drawing/2014/main" id="{1AF8ACBE-BA82-7041-B0C4-BBE283E439C9}"/>
              </a:ext>
            </a:extLst>
          </p:cNvPr>
          <p:cNvCxnSpPr>
            <a:cxnSpLocks/>
          </p:cNvCxnSpPr>
          <p:nvPr/>
        </p:nvCxnSpPr>
        <p:spPr>
          <a:xfrm>
            <a:off x="1759784" y="28388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05707624-A1BC-3749-809C-CF56539A9BE7}"/>
              </a:ext>
            </a:extLst>
          </p:cNvPr>
          <p:cNvCxnSpPr>
            <a:cxnSpLocks/>
          </p:cNvCxnSpPr>
          <p:nvPr/>
        </p:nvCxnSpPr>
        <p:spPr>
          <a:xfrm>
            <a:off x="1803711" y="26510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C2B7C9C9-35C4-2E44-BD9C-AC7D87058FA9}"/>
              </a:ext>
            </a:extLst>
          </p:cNvPr>
          <p:cNvCxnSpPr>
            <a:cxnSpLocks/>
          </p:cNvCxnSpPr>
          <p:nvPr/>
        </p:nvCxnSpPr>
        <p:spPr>
          <a:xfrm>
            <a:off x="2323340" y="292418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2BFDD824-25EA-5149-BAFE-0525357480AB}"/>
              </a:ext>
            </a:extLst>
          </p:cNvPr>
          <p:cNvCxnSpPr>
            <a:cxnSpLocks/>
          </p:cNvCxnSpPr>
          <p:nvPr/>
        </p:nvCxnSpPr>
        <p:spPr>
          <a:xfrm>
            <a:off x="2109450" y="274481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3C44B4D7-A907-8D49-9A12-4FBA9128AC05}"/>
              </a:ext>
            </a:extLst>
          </p:cNvPr>
          <p:cNvCxnSpPr>
            <a:cxnSpLocks/>
          </p:cNvCxnSpPr>
          <p:nvPr/>
        </p:nvCxnSpPr>
        <p:spPr>
          <a:xfrm>
            <a:off x="2024389" y="30341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40DD9C70-AEF6-3848-B63E-E4FC557C1A9E}"/>
              </a:ext>
            </a:extLst>
          </p:cNvPr>
          <p:cNvCxnSpPr>
            <a:cxnSpLocks/>
          </p:cNvCxnSpPr>
          <p:nvPr/>
        </p:nvCxnSpPr>
        <p:spPr>
          <a:xfrm>
            <a:off x="3336947" y="27932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349A1E35-BEBA-5046-A472-A13B55D99CC8}"/>
              </a:ext>
            </a:extLst>
          </p:cNvPr>
          <p:cNvCxnSpPr>
            <a:cxnSpLocks/>
          </p:cNvCxnSpPr>
          <p:nvPr/>
        </p:nvCxnSpPr>
        <p:spPr>
          <a:xfrm>
            <a:off x="3380874" y="26054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0CAB9A0C-CBED-1644-B7D5-10BB582B6087}"/>
              </a:ext>
            </a:extLst>
          </p:cNvPr>
          <p:cNvCxnSpPr>
            <a:cxnSpLocks/>
          </p:cNvCxnSpPr>
          <p:nvPr/>
        </p:nvCxnSpPr>
        <p:spPr>
          <a:xfrm>
            <a:off x="3900503" y="28786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1D5F2E11-509A-4546-8DD5-E67C5F2A8032}"/>
              </a:ext>
            </a:extLst>
          </p:cNvPr>
          <p:cNvCxnSpPr>
            <a:cxnSpLocks/>
          </p:cNvCxnSpPr>
          <p:nvPr/>
        </p:nvCxnSpPr>
        <p:spPr>
          <a:xfrm>
            <a:off x="3686613" y="26992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206C2401-D89F-4641-8B3E-C0F74C51791B}"/>
              </a:ext>
            </a:extLst>
          </p:cNvPr>
          <p:cNvCxnSpPr>
            <a:cxnSpLocks/>
          </p:cNvCxnSpPr>
          <p:nvPr/>
        </p:nvCxnSpPr>
        <p:spPr>
          <a:xfrm>
            <a:off x="3601552" y="29885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EE998259-63FC-5B40-BBE0-3EFFECEE8074}"/>
              </a:ext>
            </a:extLst>
          </p:cNvPr>
          <p:cNvCxnSpPr>
            <a:cxnSpLocks/>
          </p:cNvCxnSpPr>
          <p:nvPr/>
        </p:nvCxnSpPr>
        <p:spPr>
          <a:xfrm>
            <a:off x="4318454" y="27932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FA8B5EA1-2615-A847-B163-F432AA975AF3}"/>
              </a:ext>
            </a:extLst>
          </p:cNvPr>
          <p:cNvCxnSpPr>
            <a:cxnSpLocks/>
          </p:cNvCxnSpPr>
          <p:nvPr/>
        </p:nvCxnSpPr>
        <p:spPr>
          <a:xfrm>
            <a:off x="4362381" y="26054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C59D43F6-571B-6241-8819-2DC42BC12A04}"/>
              </a:ext>
            </a:extLst>
          </p:cNvPr>
          <p:cNvCxnSpPr>
            <a:cxnSpLocks/>
          </p:cNvCxnSpPr>
          <p:nvPr/>
        </p:nvCxnSpPr>
        <p:spPr>
          <a:xfrm>
            <a:off x="4882010" y="28786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3358DF2A-14CD-664F-BFA2-13BD6D6D1F08}"/>
              </a:ext>
            </a:extLst>
          </p:cNvPr>
          <p:cNvCxnSpPr>
            <a:cxnSpLocks/>
          </p:cNvCxnSpPr>
          <p:nvPr/>
        </p:nvCxnSpPr>
        <p:spPr>
          <a:xfrm>
            <a:off x="4668120" y="26992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4BE95DFE-E178-AE42-9497-60AE357C39AE}"/>
              </a:ext>
            </a:extLst>
          </p:cNvPr>
          <p:cNvCxnSpPr>
            <a:cxnSpLocks/>
          </p:cNvCxnSpPr>
          <p:nvPr/>
        </p:nvCxnSpPr>
        <p:spPr>
          <a:xfrm>
            <a:off x="4583059" y="29885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693E5834-EC58-A547-90B8-0E0DA29A246B}"/>
              </a:ext>
            </a:extLst>
          </p:cNvPr>
          <p:cNvCxnSpPr>
            <a:cxnSpLocks/>
          </p:cNvCxnSpPr>
          <p:nvPr/>
        </p:nvCxnSpPr>
        <p:spPr>
          <a:xfrm>
            <a:off x="5956825" y="28732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F8FB283D-3102-0740-B8F1-440AD015A825}"/>
              </a:ext>
            </a:extLst>
          </p:cNvPr>
          <p:cNvCxnSpPr>
            <a:cxnSpLocks/>
          </p:cNvCxnSpPr>
          <p:nvPr/>
        </p:nvCxnSpPr>
        <p:spPr>
          <a:xfrm>
            <a:off x="6000752" y="268537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37C53D43-71CF-5640-A1B8-708E406FA2C1}"/>
              </a:ext>
            </a:extLst>
          </p:cNvPr>
          <p:cNvCxnSpPr>
            <a:cxnSpLocks/>
          </p:cNvCxnSpPr>
          <p:nvPr/>
        </p:nvCxnSpPr>
        <p:spPr>
          <a:xfrm>
            <a:off x="6306491" y="2779176"/>
            <a:ext cx="563556" cy="0"/>
          </a:xfrm>
          <a:prstGeom prst="line">
            <a:avLst/>
          </a:prstGeom>
          <a:ln w="38100"/>
        </p:spPr>
        <p:style>
          <a:lnRef idx="2">
            <a:schemeClr val="dk1"/>
          </a:lnRef>
          <a:fillRef idx="0">
            <a:schemeClr val="dk1"/>
          </a:fillRef>
          <a:effectRef idx="1">
            <a:schemeClr val="dk1"/>
          </a:effectRef>
          <a:fontRef idx="minor">
            <a:schemeClr val="tx1"/>
          </a:fontRef>
        </p:style>
      </p:cxnSp>
      <p:sp>
        <p:nvSpPr>
          <p:cNvPr id="67" name="TextBox 66">
            <a:extLst>
              <a:ext uri="{FF2B5EF4-FFF2-40B4-BE49-F238E27FC236}">
                <a16:creationId xmlns:a16="http://schemas.microsoft.com/office/drawing/2014/main" id="{FD8466A8-5033-5542-952A-62416315BBEB}"/>
              </a:ext>
            </a:extLst>
          </p:cNvPr>
          <p:cNvSpPr txBox="1"/>
          <p:nvPr/>
        </p:nvSpPr>
        <p:spPr>
          <a:xfrm>
            <a:off x="1803710" y="4581146"/>
            <a:ext cx="1145185" cy="400110"/>
          </a:xfrm>
          <a:prstGeom prst="rect">
            <a:avLst/>
          </a:prstGeom>
          <a:solidFill>
            <a:schemeClr val="accent2">
              <a:lumMod val="20000"/>
              <a:lumOff val="80000"/>
            </a:schemeClr>
          </a:solidFill>
        </p:spPr>
        <p:txBody>
          <a:bodyPr wrap="none" rtlCol="0">
            <a:spAutoFit/>
          </a:bodyPr>
          <a:lstStyle/>
          <a:p>
            <a:r>
              <a:rPr lang="en-NO" sz="2000" b="1"/>
              <a:t>12 reads </a:t>
            </a:r>
          </a:p>
        </p:txBody>
      </p:sp>
      <p:sp>
        <p:nvSpPr>
          <p:cNvPr id="68" name="TextBox 67">
            <a:extLst>
              <a:ext uri="{FF2B5EF4-FFF2-40B4-BE49-F238E27FC236}">
                <a16:creationId xmlns:a16="http://schemas.microsoft.com/office/drawing/2014/main" id="{248F009D-BAA6-CC4E-959B-CD8128593613}"/>
              </a:ext>
            </a:extLst>
          </p:cNvPr>
          <p:cNvSpPr txBox="1"/>
          <p:nvPr/>
        </p:nvSpPr>
        <p:spPr>
          <a:xfrm>
            <a:off x="3758348" y="4588565"/>
            <a:ext cx="1145185" cy="400110"/>
          </a:xfrm>
          <a:prstGeom prst="rect">
            <a:avLst/>
          </a:prstGeom>
          <a:solidFill>
            <a:schemeClr val="accent2">
              <a:lumMod val="20000"/>
              <a:lumOff val="80000"/>
            </a:schemeClr>
          </a:solidFill>
        </p:spPr>
        <p:txBody>
          <a:bodyPr wrap="none" rtlCol="0">
            <a:spAutoFit/>
          </a:bodyPr>
          <a:lstStyle/>
          <a:p>
            <a:r>
              <a:rPr lang="en-NO" sz="2000" b="1"/>
              <a:t>28 reads </a:t>
            </a:r>
          </a:p>
        </p:txBody>
      </p:sp>
      <p:sp>
        <p:nvSpPr>
          <p:cNvPr id="69" name="TextBox 68">
            <a:extLst>
              <a:ext uri="{FF2B5EF4-FFF2-40B4-BE49-F238E27FC236}">
                <a16:creationId xmlns:a16="http://schemas.microsoft.com/office/drawing/2014/main" id="{DC88D6E7-EADF-F840-AF5C-23C8769DC500}"/>
              </a:ext>
            </a:extLst>
          </p:cNvPr>
          <p:cNvSpPr txBox="1"/>
          <p:nvPr/>
        </p:nvSpPr>
        <p:spPr>
          <a:xfrm>
            <a:off x="5966938" y="4584637"/>
            <a:ext cx="1015343" cy="400110"/>
          </a:xfrm>
          <a:prstGeom prst="rect">
            <a:avLst/>
          </a:prstGeom>
          <a:solidFill>
            <a:schemeClr val="accent2">
              <a:lumMod val="20000"/>
              <a:lumOff val="80000"/>
            </a:schemeClr>
          </a:solidFill>
        </p:spPr>
        <p:txBody>
          <a:bodyPr wrap="none" rtlCol="0">
            <a:spAutoFit/>
          </a:bodyPr>
          <a:lstStyle/>
          <a:p>
            <a:r>
              <a:rPr lang="en-NO" sz="2000" b="1"/>
              <a:t>8 reads </a:t>
            </a:r>
          </a:p>
        </p:txBody>
      </p:sp>
      <p:cxnSp>
        <p:nvCxnSpPr>
          <p:cNvPr id="70" name="Straight Connector 69">
            <a:extLst>
              <a:ext uri="{FF2B5EF4-FFF2-40B4-BE49-F238E27FC236}">
                <a16:creationId xmlns:a16="http://schemas.microsoft.com/office/drawing/2014/main" id="{9A7C25CF-23BB-5F4D-B8D2-0EC3EB8378EB}"/>
              </a:ext>
            </a:extLst>
          </p:cNvPr>
          <p:cNvCxnSpPr>
            <a:cxnSpLocks/>
          </p:cNvCxnSpPr>
          <p:nvPr/>
        </p:nvCxnSpPr>
        <p:spPr>
          <a:xfrm>
            <a:off x="1739067" y="41591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822305C2-7895-4C4C-96A5-DF8F056CF824}"/>
              </a:ext>
            </a:extLst>
          </p:cNvPr>
          <p:cNvCxnSpPr>
            <a:cxnSpLocks/>
          </p:cNvCxnSpPr>
          <p:nvPr/>
        </p:nvCxnSpPr>
        <p:spPr>
          <a:xfrm>
            <a:off x="1782994" y="39713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C6A0DF9-318E-E44A-AF9E-B6B22C131216}"/>
              </a:ext>
            </a:extLst>
          </p:cNvPr>
          <p:cNvCxnSpPr>
            <a:cxnSpLocks/>
          </p:cNvCxnSpPr>
          <p:nvPr/>
        </p:nvCxnSpPr>
        <p:spPr>
          <a:xfrm>
            <a:off x="2302623" y="424448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BB816476-E0E8-034E-8842-5F98F73B5273}"/>
              </a:ext>
            </a:extLst>
          </p:cNvPr>
          <p:cNvCxnSpPr>
            <a:cxnSpLocks/>
          </p:cNvCxnSpPr>
          <p:nvPr/>
        </p:nvCxnSpPr>
        <p:spPr>
          <a:xfrm>
            <a:off x="2088733" y="406511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1B116C29-42E7-6E47-9E78-7B132607BCA2}"/>
              </a:ext>
            </a:extLst>
          </p:cNvPr>
          <p:cNvCxnSpPr>
            <a:cxnSpLocks/>
          </p:cNvCxnSpPr>
          <p:nvPr/>
        </p:nvCxnSpPr>
        <p:spPr>
          <a:xfrm>
            <a:off x="2003672" y="43544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42C9CB27-20F1-0549-A3E9-F40071539702}"/>
              </a:ext>
            </a:extLst>
          </p:cNvPr>
          <p:cNvCxnSpPr>
            <a:cxnSpLocks/>
          </p:cNvCxnSpPr>
          <p:nvPr/>
        </p:nvCxnSpPr>
        <p:spPr>
          <a:xfrm>
            <a:off x="3316230" y="41135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6433F28D-F72E-8B46-A837-BE8995E1428E}"/>
              </a:ext>
            </a:extLst>
          </p:cNvPr>
          <p:cNvCxnSpPr>
            <a:cxnSpLocks/>
          </p:cNvCxnSpPr>
          <p:nvPr/>
        </p:nvCxnSpPr>
        <p:spPr>
          <a:xfrm>
            <a:off x="3360157" y="39257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80C4BB46-4F1C-0F4F-AB16-6E2E1395E96F}"/>
              </a:ext>
            </a:extLst>
          </p:cNvPr>
          <p:cNvCxnSpPr>
            <a:cxnSpLocks/>
          </p:cNvCxnSpPr>
          <p:nvPr/>
        </p:nvCxnSpPr>
        <p:spPr>
          <a:xfrm>
            <a:off x="3879786" y="41989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FACA8ED1-F356-0448-9530-0AFD7247184A}"/>
              </a:ext>
            </a:extLst>
          </p:cNvPr>
          <p:cNvCxnSpPr>
            <a:cxnSpLocks/>
          </p:cNvCxnSpPr>
          <p:nvPr/>
        </p:nvCxnSpPr>
        <p:spPr>
          <a:xfrm>
            <a:off x="3665896" y="40195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50EB6CBF-5053-1243-AF09-0B28002C7D31}"/>
              </a:ext>
            </a:extLst>
          </p:cNvPr>
          <p:cNvCxnSpPr>
            <a:cxnSpLocks/>
          </p:cNvCxnSpPr>
          <p:nvPr/>
        </p:nvCxnSpPr>
        <p:spPr>
          <a:xfrm>
            <a:off x="3580835" y="43088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0BC0904D-12A2-5F44-9B72-B7627CDE5298}"/>
              </a:ext>
            </a:extLst>
          </p:cNvPr>
          <p:cNvCxnSpPr>
            <a:cxnSpLocks/>
          </p:cNvCxnSpPr>
          <p:nvPr/>
        </p:nvCxnSpPr>
        <p:spPr>
          <a:xfrm>
            <a:off x="4297737" y="41135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0D723832-F9D3-0E40-AB8F-6A95AEBB3F34}"/>
              </a:ext>
            </a:extLst>
          </p:cNvPr>
          <p:cNvCxnSpPr>
            <a:cxnSpLocks/>
          </p:cNvCxnSpPr>
          <p:nvPr/>
        </p:nvCxnSpPr>
        <p:spPr>
          <a:xfrm>
            <a:off x="4341664" y="39257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310BDCF8-87DC-E14B-A19A-9A4D9A17721F}"/>
              </a:ext>
            </a:extLst>
          </p:cNvPr>
          <p:cNvCxnSpPr>
            <a:cxnSpLocks/>
          </p:cNvCxnSpPr>
          <p:nvPr/>
        </p:nvCxnSpPr>
        <p:spPr>
          <a:xfrm>
            <a:off x="4861293" y="41989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6123094A-1D09-E74C-A18B-BFAFD2DACAD4}"/>
              </a:ext>
            </a:extLst>
          </p:cNvPr>
          <p:cNvCxnSpPr>
            <a:cxnSpLocks/>
          </p:cNvCxnSpPr>
          <p:nvPr/>
        </p:nvCxnSpPr>
        <p:spPr>
          <a:xfrm>
            <a:off x="4647403" y="40195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B63A3621-AEBB-2B48-B57E-D6A8DA268C5A}"/>
              </a:ext>
            </a:extLst>
          </p:cNvPr>
          <p:cNvCxnSpPr>
            <a:cxnSpLocks/>
          </p:cNvCxnSpPr>
          <p:nvPr/>
        </p:nvCxnSpPr>
        <p:spPr>
          <a:xfrm>
            <a:off x="4562342" y="43088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6CE5D4C8-96C4-AC4A-B585-75D38A55A369}"/>
              </a:ext>
            </a:extLst>
          </p:cNvPr>
          <p:cNvCxnSpPr>
            <a:cxnSpLocks/>
          </p:cNvCxnSpPr>
          <p:nvPr/>
        </p:nvCxnSpPr>
        <p:spPr>
          <a:xfrm>
            <a:off x="5936108" y="41935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0092B78-F331-334E-952D-9A92493A345D}"/>
              </a:ext>
            </a:extLst>
          </p:cNvPr>
          <p:cNvCxnSpPr>
            <a:cxnSpLocks/>
          </p:cNvCxnSpPr>
          <p:nvPr/>
        </p:nvCxnSpPr>
        <p:spPr>
          <a:xfrm>
            <a:off x="5980035" y="400567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05E592FE-7DF3-D241-A661-E7334D42B79E}"/>
              </a:ext>
            </a:extLst>
          </p:cNvPr>
          <p:cNvCxnSpPr>
            <a:cxnSpLocks/>
          </p:cNvCxnSpPr>
          <p:nvPr/>
        </p:nvCxnSpPr>
        <p:spPr>
          <a:xfrm>
            <a:off x="6285774" y="4099476"/>
            <a:ext cx="563556" cy="0"/>
          </a:xfrm>
          <a:prstGeom prst="line">
            <a:avLst/>
          </a:prstGeom>
          <a:ln w="38100"/>
        </p:spPr>
        <p:style>
          <a:lnRef idx="2">
            <a:schemeClr val="dk1"/>
          </a:lnRef>
          <a:fillRef idx="0">
            <a:schemeClr val="dk1"/>
          </a:fillRef>
          <a:effectRef idx="1">
            <a:schemeClr val="dk1"/>
          </a:effectRef>
          <a:fontRef idx="minor">
            <a:schemeClr val="tx1"/>
          </a:fontRef>
        </p:style>
      </p:cxnSp>
      <p:sp>
        <p:nvSpPr>
          <p:cNvPr id="88" name="TextBox 87">
            <a:extLst>
              <a:ext uri="{FF2B5EF4-FFF2-40B4-BE49-F238E27FC236}">
                <a16:creationId xmlns:a16="http://schemas.microsoft.com/office/drawing/2014/main" id="{F41C142B-CD7E-2E47-A852-5FA7C8C61DE9}"/>
              </a:ext>
            </a:extLst>
          </p:cNvPr>
          <p:cNvSpPr txBox="1"/>
          <p:nvPr/>
        </p:nvSpPr>
        <p:spPr>
          <a:xfrm>
            <a:off x="1751373" y="6454137"/>
            <a:ext cx="1145185" cy="400110"/>
          </a:xfrm>
          <a:prstGeom prst="rect">
            <a:avLst/>
          </a:prstGeom>
          <a:solidFill>
            <a:schemeClr val="accent2">
              <a:lumMod val="20000"/>
              <a:lumOff val="80000"/>
            </a:schemeClr>
          </a:solidFill>
        </p:spPr>
        <p:txBody>
          <a:bodyPr wrap="none" rtlCol="0">
            <a:spAutoFit/>
          </a:bodyPr>
          <a:lstStyle/>
          <a:p>
            <a:r>
              <a:rPr lang="en-NO" sz="2000" b="1"/>
              <a:t>30 reads </a:t>
            </a:r>
          </a:p>
        </p:txBody>
      </p:sp>
      <p:sp>
        <p:nvSpPr>
          <p:cNvPr id="89" name="TextBox 88">
            <a:extLst>
              <a:ext uri="{FF2B5EF4-FFF2-40B4-BE49-F238E27FC236}">
                <a16:creationId xmlns:a16="http://schemas.microsoft.com/office/drawing/2014/main" id="{70562B2B-75D1-9B4F-B7FF-DA4E1B176FF5}"/>
              </a:ext>
            </a:extLst>
          </p:cNvPr>
          <p:cNvSpPr txBox="1"/>
          <p:nvPr/>
        </p:nvSpPr>
        <p:spPr>
          <a:xfrm>
            <a:off x="3778107" y="6441427"/>
            <a:ext cx="1145185" cy="400110"/>
          </a:xfrm>
          <a:prstGeom prst="rect">
            <a:avLst/>
          </a:prstGeom>
          <a:solidFill>
            <a:schemeClr val="accent2">
              <a:lumMod val="20000"/>
              <a:lumOff val="80000"/>
            </a:schemeClr>
          </a:solidFill>
        </p:spPr>
        <p:txBody>
          <a:bodyPr wrap="none" rtlCol="0">
            <a:spAutoFit/>
          </a:bodyPr>
          <a:lstStyle/>
          <a:p>
            <a:r>
              <a:rPr lang="en-NO" sz="2000" b="1"/>
              <a:t>60 reads </a:t>
            </a:r>
          </a:p>
        </p:txBody>
      </p:sp>
      <p:sp>
        <p:nvSpPr>
          <p:cNvPr id="90" name="TextBox 89">
            <a:extLst>
              <a:ext uri="{FF2B5EF4-FFF2-40B4-BE49-F238E27FC236}">
                <a16:creationId xmlns:a16="http://schemas.microsoft.com/office/drawing/2014/main" id="{2DDF0DAF-2F1C-674D-9FA3-C7B6159C3516}"/>
              </a:ext>
            </a:extLst>
          </p:cNvPr>
          <p:cNvSpPr txBox="1"/>
          <p:nvPr/>
        </p:nvSpPr>
        <p:spPr>
          <a:xfrm>
            <a:off x="5907504" y="6427113"/>
            <a:ext cx="1145185" cy="400110"/>
          </a:xfrm>
          <a:prstGeom prst="rect">
            <a:avLst/>
          </a:prstGeom>
          <a:solidFill>
            <a:schemeClr val="accent2">
              <a:lumMod val="20000"/>
              <a:lumOff val="80000"/>
            </a:schemeClr>
          </a:solidFill>
        </p:spPr>
        <p:txBody>
          <a:bodyPr wrap="none" rtlCol="0">
            <a:spAutoFit/>
          </a:bodyPr>
          <a:lstStyle/>
          <a:p>
            <a:r>
              <a:rPr lang="en-NO" sz="2000" b="1"/>
              <a:t>15 reads </a:t>
            </a:r>
          </a:p>
        </p:txBody>
      </p:sp>
      <p:cxnSp>
        <p:nvCxnSpPr>
          <p:cNvPr id="91" name="Straight Connector 90">
            <a:extLst>
              <a:ext uri="{FF2B5EF4-FFF2-40B4-BE49-F238E27FC236}">
                <a16:creationId xmlns:a16="http://schemas.microsoft.com/office/drawing/2014/main" id="{0953E8D8-D503-2A4B-8999-EC0AE3F02A90}"/>
              </a:ext>
            </a:extLst>
          </p:cNvPr>
          <p:cNvCxnSpPr>
            <a:cxnSpLocks/>
          </p:cNvCxnSpPr>
          <p:nvPr/>
        </p:nvCxnSpPr>
        <p:spPr>
          <a:xfrm>
            <a:off x="1763227" y="558703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0BBB6D2D-BDBE-E847-A87D-ED16A1FEC815}"/>
              </a:ext>
            </a:extLst>
          </p:cNvPr>
          <p:cNvCxnSpPr>
            <a:cxnSpLocks/>
          </p:cNvCxnSpPr>
          <p:nvPr/>
        </p:nvCxnSpPr>
        <p:spPr>
          <a:xfrm>
            <a:off x="1807154" y="53991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3" name="Straight Connector 92">
            <a:extLst>
              <a:ext uri="{FF2B5EF4-FFF2-40B4-BE49-F238E27FC236}">
                <a16:creationId xmlns:a16="http://schemas.microsoft.com/office/drawing/2014/main" id="{D55A142D-3D56-0846-9815-3B7E7D415F30}"/>
              </a:ext>
            </a:extLst>
          </p:cNvPr>
          <p:cNvCxnSpPr>
            <a:cxnSpLocks/>
          </p:cNvCxnSpPr>
          <p:nvPr/>
        </p:nvCxnSpPr>
        <p:spPr>
          <a:xfrm>
            <a:off x="2326783" y="567236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4" name="Straight Connector 93">
            <a:extLst>
              <a:ext uri="{FF2B5EF4-FFF2-40B4-BE49-F238E27FC236}">
                <a16:creationId xmlns:a16="http://schemas.microsoft.com/office/drawing/2014/main" id="{927362E3-E274-7740-917B-A6CAE67B0401}"/>
              </a:ext>
            </a:extLst>
          </p:cNvPr>
          <p:cNvCxnSpPr>
            <a:cxnSpLocks/>
          </p:cNvCxnSpPr>
          <p:nvPr/>
        </p:nvCxnSpPr>
        <p:spPr>
          <a:xfrm>
            <a:off x="2112893" y="54930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5" name="Straight Connector 94">
            <a:extLst>
              <a:ext uri="{FF2B5EF4-FFF2-40B4-BE49-F238E27FC236}">
                <a16:creationId xmlns:a16="http://schemas.microsoft.com/office/drawing/2014/main" id="{FD64CD5A-F8FD-C642-8DF7-F2A1D507005F}"/>
              </a:ext>
            </a:extLst>
          </p:cNvPr>
          <p:cNvCxnSpPr>
            <a:cxnSpLocks/>
          </p:cNvCxnSpPr>
          <p:nvPr/>
        </p:nvCxnSpPr>
        <p:spPr>
          <a:xfrm>
            <a:off x="2052075" y="601472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6" name="Straight Connector 95">
            <a:extLst>
              <a:ext uri="{FF2B5EF4-FFF2-40B4-BE49-F238E27FC236}">
                <a16:creationId xmlns:a16="http://schemas.microsoft.com/office/drawing/2014/main" id="{3A1C57EB-3FDE-094A-97DB-15F9EDD294A4}"/>
              </a:ext>
            </a:extLst>
          </p:cNvPr>
          <p:cNvCxnSpPr>
            <a:cxnSpLocks/>
          </p:cNvCxnSpPr>
          <p:nvPr/>
        </p:nvCxnSpPr>
        <p:spPr>
          <a:xfrm>
            <a:off x="3340390" y="55414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7" name="Straight Connector 96">
            <a:extLst>
              <a:ext uri="{FF2B5EF4-FFF2-40B4-BE49-F238E27FC236}">
                <a16:creationId xmlns:a16="http://schemas.microsoft.com/office/drawing/2014/main" id="{48E636B1-E3BC-AF4C-A28C-DD7D95F320EB}"/>
              </a:ext>
            </a:extLst>
          </p:cNvPr>
          <p:cNvCxnSpPr>
            <a:cxnSpLocks/>
          </p:cNvCxnSpPr>
          <p:nvPr/>
        </p:nvCxnSpPr>
        <p:spPr>
          <a:xfrm>
            <a:off x="3384317" y="535362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8" name="Straight Connector 97">
            <a:extLst>
              <a:ext uri="{FF2B5EF4-FFF2-40B4-BE49-F238E27FC236}">
                <a16:creationId xmlns:a16="http://schemas.microsoft.com/office/drawing/2014/main" id="{80BE901A-B8B5-0044-902A-94A5FCD676C9}"/>
              </a:ext>
            </a:extLst>
          </p:cNvPr>
          <p:cNvCxnSpPr>
            <a:cxnSpLocks/>
          </p:cNvCxnSpPr>
          <p:nvPr/>
        </p:nvCxnSpPr>
        <p:spPr>
          <a:xfrm>
            <a:off x="3903946" y="56267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28ED6A17-D068-C849-A19F-14F199B3BEFD}"/>
              </a:ext>
            </a:extLst>
          </p:cNvPr>
          <p:cNvCxnSpPr>
            <a:cxnSpLocks/>
          </p:cNvCxnSpPr>
          <p:nvPr/>
        </p:nvCxnSpPr>
        <p:spPr>
          <a:xfrm>
            <a:off x="3690056" y="54474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916199BC-B2FB-0440-B059-D8ACFC12FA76}"/>
              </a:ext>
            </a:extLst>
          </p:cNvPr>
          <p:cNvCxnSpPr>
            <a:cxnSpLocks/>
          </p:cNvCxnSpPr>
          <p:nvPr/>
        </p:nvCxnSpPr>
        <p:spPr>
          <a:xfrm>
            <a:off x="3604995" y="57367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B99038B6-8A48-7E4B-94A7-577447608353}"/>
              </a:ext>
            </a:extLst>
          </p:cNvPr>
          <p:cNvCxnSpPr>
            <a:cxnSpLocks/>
          </p:cNvCxnSpPr>
          <p:nvPr/>
        </p:nvCxnSpPr>
        <p:spPr>
          <a:xfrm>
            <a:off x="4321897" y="55414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D04A0ABA-0B44-DD4F-8D3E-1C209C284554}"/>
              </a:ext>
            </a:extLst>
          </p:cNvPr>
          <p:cNvCxnSpPr>
            <a:cxnSpLocks/>
          </p:cNvCxnSpPr>
          <p:nvPr/>
        </p:nvCxnSpPr>
        <p:spPr>
          <a:xfrm>
            <a:off x="4365824" y="535362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904291DD-D7DF-2A45-BA90-029123A77F4E}"/>
              </a:ext>
            </a:extLst>
          </p:cNvPr>
          <p:cNvCxnSpPr>
            <a:cxnSpLocks/>
          </p:cNvCxnSpPr>
          <p:nvPr/>
        </p:nvCxnSpPr>
        <p:spPr>
          <a:xfrm>
            <a:off x="4885453" y="56267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9C2F7E54-DA92-9841-A657-E823507EB1C8}"/>
              </a:ext>
            </a:extLst>
          </p:cNvPr>
          <p:cNvCxnSpPr>
            <a:cxnSpLocks/>
          </p:cNvCxnSpPr>
          <p:nvPr/>
        </p:nvCxnSpPr>
        <p:spPr>
          <a:xfrm>
            <a:off x="4671563" y="54474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71FC7CBB-830C-4045-BAC0-7C18F92422D9}"/>
              </a:ext>
            </a:extLst>
          </p:cNvPr>
          <p:cNvCxnSpPr>
            <a:cxnSpLocks/>
          </p:cNvCxnSpPr>
          <p:nvPr/>
        </p:nvCxnSpPr>
        <p:spPr>
          <a:xfrm>
            <a:off x="4586502" y="57367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6" name="Straight Connector 105">
            <a:extLst>
              <a:ext uri="{FF2B5EF4-FFF2-40B4-BE49-F238E27FC236}">
                <a16:creationId xmlns:a16="http://schemas.microsoft.com/office/drawing/2014/main" id="{6AFECA52-6893-C048-B660-163BD192551F}"/>
              </a:ext>
            </a:extLst>
          </p:cNvPr>
          <p:cNvCxnSpPr>
            <a:cxnSpLocks/>
          </p:cNvCxnSpPr>
          <p:nvPr/>
        </p:nvCxnSpPr>
        <p:spPr>
          <a:xfrm>
            <a:off x="5960268" y="562139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BB9BBAA0-7535-F94B-AA9A-04535F13A67F}"/>
              </a:ext>
            </a:extLst>
          </p:cNvPr>
          <p:cNvCxnSpPr>
            <a:cxnSpLocks/>
          </p:cNvCxnSpPr>
          <p:nvPr/>
        </p:nvCxnSpPr>
        <p:spPr>
          <a:xfrm>
            <a:off x="6004195" y="543355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D793FC2D-2B3E-7D4A-A1D1-5A7D31D912CC}"/>
              </a:ext>
            </a:extLst>
          </p:cNvPr>
          <p:cNvCxnSpPr>
            <a:cxnSpLocks/>
          </p:cNvCxnSpPr>
          <p:nvPr/>
        </p:nvCxnSpPr>
        <p:spPr>
          <a:xfrm>
            <a:off x="6309934" y="552736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C535E9E0-1516-FA46-B0D5-19991300DCEF}"/>
              </a:ext>
            </a:extLst>
          </p:cNvPr>
          <p:cNvCxnSpPr>
            <a:cxnSpLocks/>
          </p:cNvCxnSpPr>
          <p:nvPr/>
        </p:nvCxnSpPr>
        <p:spPr>
          <a:xfrm>
            <a:off x="1887920" y="584930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903F6544-CC07-974B-A0A5-B27FD56A4259}"/>
              </a:ext>
            </a:extLst>
          </p:cNvPr>
          <p:cNvCxnSpPr>
            <a:cxnSpLocks/>
          </p:cNvCxnSpPr>
          <p:nvPr/>
        </p:nvCxnSpPr>
        <p:spPr>
          <a:xfrm>
            <a:off x="2451476" y="593463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F95CC579-3178-F440-9D62-51B39188C934}"/>
              </a:ext>
            </a:extLst>
          </p:cNvPr>
          <p:cNvCxnSpPr>
            <a:cxnSpLocks/>
          </p:cNvCxnSpPr>
          <p:nvPr/>
        </p:nvCxnSpPr>
        <p:spPr>
          <a:xfrm>
            <a:off x="2237586" y="575527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id="{1FABE185-1E77-4749-915F-196BA879ADDD}"/>
              </a:ext>
            </a:extLst>
          </p:cNvPr>
          <p:cNvCxnSpPr>
            <a:cxnSpLocks/>
          </p:cNvCxnSpPr>
          <p:nvPr/>
        </p:nvCxnSpPr>
        <p:spPr>
          <a:xfrm>
            <a:off x="3465083" y="580373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3" name="Straight Connector 112">
            <a:extLst>
              <a:ext uri="{FF2B5EF4-FFF2-40B4-BE49-F238E27FC236}">
                <a16:creationId xmlns:a16="http://schemas.microsoft.com/office/drawing/2014/main" id="{81FAB44B-C4E1-4942-813E-04D592C6A7BC}"/>
              </a:ext>
            </a:extLst>
          </p:cNvPr>
          <p:cNvCxnSpPr>
            <a:cxnSpLocks/>
          </p:cNvCxnSpPr>
          <p:nvPr/>
        </p:nvCxnSpPr>
        <p:spPr>
          <a:xfrm>
            <a:off x="4028639" y="588906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4BC0A2CA-A9D7-FD4F-B039-2102ABF6DEBF}"/>
              </a:ext>
            </a:extLst>
          </p:cNvPr>
          <p:cNvCxnSpPr>
            <a:cxnSpLocks/>
          </p:cNvCxnSpPr>
          <p:nvPr/>
        </p:nvCxnSpPr>
        <p:spPr>
          <a:xfrm>
            <a:off x="3729688" y="599898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5" name="Straight Connector 114">
            <a:extLst>
              <a:ext uri="{FF2B5EF4-FFF2-40B4-BE49-F238E27FC236}">
                <a16:creationId xmlns:a16="http://schemas.microsoft.com/office/drawing/2014/main" id="{5169960A-7A0D-EC4F-B2D0-15EF6DAEE2DE}"/>
              </a:ext>
            </a:extLst>
          </p:cNvPr>
          <p:cNvCxnSpPr>
            <a:cxnSpLocks/>
          </p:cNvCxnSpPr>
          <p:nvPr/>
        </p:nvCxnSpPr>
        <p:spPr>
          <a:xfrm>
            <a:off x="4446590" y="580373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6" name="Straight Connector 115">
            <a:extLst>
              <a:ext uri="{FF2B5EF4-FFF2-40B4-BE49-F238E27FC236}">
                <a16:creationId xmlns:a16="http://schemas.microsoft.com/office/drawing/2014/main" id="{6448F751-2107-7841-9F24-BEBD421CC3B6}"/>
              </a:ext>
            </a:extLst>
          </p:cNvPr>
          <p:cNvCxnSpPr>
            <a:cxnSpLocks/>
          </p:cNvCxnSpPr>
          <p:nvPr/>
        </p:nvCxnSpPr>
        <p:spPr>
          <a:xfrm>
            <a:off x="5010146" y="588906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304B6424-C131-EA47-84A9-DCF63C01A1FC}"/>
              </a:ext>
            </a:extLst>
          </p:cNvPr>
          <p:cNvCxnSpPr>
            <a:cxnSpLocks/>
          </p:cNvCxnSpPr>
          <p:nvPr/>
        </p:nvCxnSpPr>
        <p:spPr>
          <a:xfrm>
            <a:off x="4711195" y="599898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BDB91B1D-11B7-BA4B-8363-D22FAD66D6DA}"/>
              </a:ext>
            </a:extLst>
          </p:cNvPr>
          <p:cNvCxnSpPr>
            <a:cxnSpLocks/>
          </p:cNvCxnSpPr>
          <p:nvPr/>
        </p:nvCxnSpPr>
        <p:spPr>
          <a:xfrm>
            <a:off x="6084961" y="588366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107B8387-4887-994E-9FA7-293DE7DE4F21}"/>
              </a:ext>
            </a:extLst>
          </p:cNvPr>
          <p:cNvCxnSpPr>
            <a:cxnSpLocks/>
          </p:cNvCxnSpPr>
          <p:nvPr/>
        </p:nvCxnSpPr>
        <p:spPr>
          <a:xfrm>
            <a:off x="1806955" y="446666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DB1F7C66-5B53-414C-B90C-4664BA770555}"/>
              </a:ext>
            </a:extLst>
          </p:cNvPr>
          <p:cNvCxnSpPr>
            <a:cxnSpLocks/>
          </p:cNvCxnSpPr>
          <p:nvPr/>
        </p:nvCxnSpPr>
        <p:spPr>
          <a:xfrm>
            <a:off x="3287797" y="424938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2" name="Straight Connector 121">
            <a:extLst>
              <a:ext uri="{FF2B5EF4-FFF2-40B4-BE49-F238E27FC236}">
                <a16:creationId xmlns:a16="http://schemas.microsoft.com/office/drawing/2014/main" id="{76A965CD-063C-924D-AA29-BF8D21757773}"/>
              </a:ext>
            </a:extLst>
          </p:cNvPr>
          <p:cNvCxnSpPr>
            <a:cxnSpLocks/>
          </p:cNvCxnSpPr>
          <p:nvPr/>
        </p:nvCxnSpPr>
        <p:spPr>
          <a:xfrm>
            <a:off x="3936413" y="437724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3" name="Straight Connector 122">
            <a:extLst>
              <a:ext uri="{FF2B5EF4-FFF2-40B4-BE49-F238E27FC236}">
                <a16:creationId xmlns:a16="http://schemas.microsoft.com/office/drawing/2014/main" id="{443D1C23-8800-9147-85F8-BE25C35D7886}"/>
              </a:ext>
            </a:extLst>
          </p:cNvPr>
          <p:cNvCxnSpPr>
            <a:cxnSpLocks/>
          </p:cNvCxnSpPr>
          <p:nvPr/>
        </p:nvCxnSpPr>
        <p:spPr>
          <a:xfrm>
            <a:off x="3552402" y="44446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5" name="Straight Connector 124">
            <a:extLst>
              <a:ext uri="{FF2B5EF4-FFF2-40B4-BE49-F238E27FC236}">
                <a16:creationId xmlns:a16="http://schemas.microsoft.com/office/drawing/2014/main" id="{F1FCDCC9-AACF-084A-AFC6-C66C6ECBAD99}"/>
              </a:ext>
            </a:extLst>
          </p:cNvPr>
          <p:cNvCxnSpPr>
            <a:cxnSpLocks/>
          </p:cNvCxnSpPr>
          <p:nvPr/>
        </p:nvCxnSpPr>
        <p:spPr>
          <a:xfrm>
            <a:off x="4533909" y="44446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6" name="Straight Connector 125">
            <a:extLst>
              <a:ext uri="{FF2B5EF4-FFF2-40B4-BE49-F238E27FC236}">
                <a16:creationId xmlns:a16="http://schemas.microsoft.com/office/drawing/2014/main" id="{85D0B4DD-954E-424B-9D92-B76A298D3E2A}"/>
              </a:ext>
            </a:extLst>
          </p:cNvPr>
          <p:cNvCxnSpPr>
            <a:cxnSpLocks/>
          </p:cNvCxnSpPr>
          <p:nvPr/>
        </p:nvCxnSpPr>
        <p:spPr>
          <a:xfrm>
            <a:off x="6127491" y="430304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7" name="Straight Connector 126">
            <a:extLst>
              <a:ext uri="{FF2B5EF4-FFF2-40B4-BE49-F238E27FC236}">
                <a16:creationId xmlns:a16="http://schemas.microsoft.com/office/drawing/2014/main" id="{AA0F1092-92F3-B147-AB4B-7B4A78FDDB7A}"/>
              </a:ext>
            </a:extLst>
          </p:cNvPr>
          <p:cNvCxnSpPr>
            <a:cxnSpLocks/>
          </p:cNvCxnSpPr>
          <p:nvPr/>
        </p:nvCxnSpPr>
        <p:spPr>
          <a:xfrm>
            <a:off x="6242046" y="569476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8" name="Straight Connector 127">
            <a:extLst>
              <a:ext uri="{FF2B5EF4-FFF2-40B4-BE49-F238E27FC236}">
                <a16:creationId xmlns:a16="http://schemas.microsoft.com/office/drawing/2014/main" id="{EB4DF62B-BAA2-8C44-91EE-87DDD4B2369E}"/>
              </a:ext>
            </a:extLst>
          </p:cNvPr>
          <p:cNvCxnSpPr>
            <a:cxnSpLocks/>
          </p:cNvCxnSpPr>
          <p:nvPr/>
        </p:nvCxnSpPr>
        <p:spPr>
          <a:xfrm>
            <a:off x="6102134" y="576178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9" name="Straight Connector 128">
            <a:extLst>
              <a:ext uri="{FF2B5EF4-FFF2-40B4-BE49-F238E27FC236}">
                <a16:creationId xmlns:a16="http://schemas.microsoft.com/office/drawing/2014/main" id="{4898977F-A7A0-F948-B3A7-A328DAF418EF}"/>
              </a:ext>
            </a:extLst>
          </p:cNvPr>
          <p:cNvCxnSpPr>
            <a:cxnSpLocks/>
          </p:cNvCxnSpPr>
          <p:nvPr/>
        </p:nvCxnSpPr>
        <p:spPr>
          <a:xfrm>
            <a:off x="6366739" y="595703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5" name="Straight Connector 134">
            <a:extLst>
              <a:ext uri="{FF2B5EF4-FFF2-40B4-BE49-F238E27FC236}">
                <a16:creationId xmlns:a16="http://schemas.microsoft.com/office/drawing/2014/main" id="{5D2CC134-1BEA-8440-9D3C-23E80ED59C0F}"/>
              </a:ext>
            </a:extLst>
          </p:cNvPr>
          <p:cNvCxnSpPr>
            <a:cxnSpLocks/>
          </p:cNvCxnSpPr>
          <p:nvPr/>
        </p:nvCxnSpPr>
        <p:spPr>
          <a:xfrm>
            <a:off x="1971110" y="62734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6" name="Straight Connector 135">
            <a:extLst>
              <a:ext uri="{FF2B5EF4-FFF2-40B4-BE49-F238E27FC236}">
                <a16:creationId xmlns:a16="http://schemas.microsoft.com/office/drawing/2014/main" id="{718413E4-55CD-A144-A68F-5EA3F24E98F6}"/>
              </a:ext>
            </a:extLst>
          </p:cNvPr>
          <p:cNvCxnSpPr>
            <a:cxnSpLocks/>
          </p:cNvCxnSpPr>
          <p:nvPr/>
        </p:nvCxnSpPr>
        <p:spPr>
          <a:xfrm>
            <a:off x="1806955" y="610803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7" name="Straight Connector 136">
            <a:extLst>
              <a:ext uri="{FF2B5EF4-FFF2-40B4-BE49-F238E27FC236}">
                <a16:creationId xmlns:a16="http://schemas.microsoft.com/office/drawing/2014/main" id="{69E27640-CA7B-3940-B919-00E111502859}"/>
              </a:ext>
            </a:extLst>
          </p:cNvPr>
          <p:cNvCxnSpPr>
            <a:cxnSpLocks/>
          </p:cNvCxnSpPr>
          <p:nvPr/>
        </p:nvCxnSpPr>
        <p:spPr>
          <a:xfrm>
            <a:off x="2370511" y="61933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8" name="Straight Connector 137">
            <a:extLst>
              <a:ext uri="{FF2B5EF4-FFF2-40B4-BE49-F238E27FC236}">
                <a16:creationId xmlns:a16="http://schemas.microsoft.com/office/drawing/2014/main" id="{BF1B0811-C187-D04E-BB38-3ED611BE8E9D}"/>
              </a:ext>
            </a:extLst>
          </p:cNvPr>
          <p:cNvCxnSpPr>
            <a:cxnSpLocks/>
          </p:cNvCxnSpPr>
          <p:nvPr/>
        </p:nvCxnSpPr>
        <p:spPr>
          <a:xfrm>
            <a:off x="3384118" y="606246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9" name="Straight Connector 138">
            <a:extLst>
              <a:ext uri="{FF2B5EF4-FFF2-40B4-BE49-F238E27FC236}">
                <a16:creationId xmlns:a16="http://schemas.microsoft.com/office/drawing/2014/main" id="{6253B3C1-572B-3D4D-BAF0-74217771E6AC}"/>
              </a:ext>
            </a:extLst>
          </p:cNvPr>
          <p:cNvCxnSpPr>
            <a:cxnSpLocks/>
          </p:cNvCxnSpPr>
          <p:nvPr/>
        </p:nvCxnSpPr>
        <p:spPr>
          <a:xfrm>
            <a:off x="3947674" y="614779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0" name="Straight Connector 139">
            <a:extLst>
              <a:ext uri="{FF2B5EF4-FFF2-40B4-BE49-F238E27FC236}">
                <a16:creationId xmlns:a16="http://schemas.microsoft.com/office/drawing/2014/main" id="{72A83D46-52C7-CE43-9B42-AC57C0634279}"/>
              </a:ext>
            </a:extLst>
          </p:cNvPr>
          <p:cNvCxnSpPr>
            <a:cxnSpLocks/>
          </p:cNvCxnSpPr>
          <p:nvPr/>
        </p:nvCxnSpPr>
        <p:spPr>
          <a:xfrm>
            <a:off x="3648723" y="62577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1" name="Straight Connector 140">
            <a:extLst>
              <a:ext uri="{FF2B5EF4-FFF2-40B4-BE49-F238E27FC236}">
                <a16:creationId xmlns:a16="http://schemas.microsoft.com/office/drawing/2014/main" id="{A8D4E72F-51A6-FD48-8795-0DEA978B342D}"/>
              </a:ext>
            </a:extLst>
          </p:cNvPr>
          <p:cNvCxnSpPr>
            <a:cxnSpLocks/>
          </p:cNvCxnSpPr>
          <p:nvPr/>
        </p:nvCxnSpPr>
        <p:spPr>
          <a:xfrm>
            <a:off x="4365625" y="606246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2" name="Straight Connector 141">
            <a:extLst>
              <a:ext uri="{FF2B5EF4-FFF2-40B4-BE49-F238E27FC236}">
                <a16:creationId xmlns:a16="http://schemas.microsoft.com/office/drawing/2014/main" id="{4A09CD0E-F977-6943-ADD7-59748863E8E0}"/>
              </a:ext>
            </a:extLst>
          </p:cNvPr>
          <p:cNvCxnSpPr>
            <a:cxnSpLocks/>
          </p:cNvCxnSpPr>
          <p:nvPr/>
        </p:nvCxnSpPr>
        <p:spPr>
          <a:xfrm>
            <a:off x="4929181" y="614779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3" name="Straight Connector 142">
            <a:extLst>
              <a:ext uri="{FF2B5EF4-FFF2-40B4-BE49-F238E27FC236}">
                <a16:creationId xmlns:a16="http://schemas.microsoft.com/office/drawing/2014/main" id="{B03CF063-1152-6041-AD84-278758B21EB4}"/>
              </a:ext>
            </a:extLst>
          </p:cNvPr>
          <p:cNvCxnSpPr>
            <a:cxnSpLocks/>
          </p:cNvCxnSpPr>
          <p:nvPr/>
        </p:nvCxnSpPr>
        <p:spPr>
          <a:xfrm>
            <a:off x="4630230" y="62577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4" name="Straight Connector 143">
            <a:extLst>
              <a:ext uri="{FF2B5EF4-FFF2-40B4-BE49-F238E27FC236}">
                <a16:creationId xmlns:a16="http://schemas.microsoft.com/office/drawing/2014/main" id="{577467DD-5310-214C-9C13-5CE32512183F}"/>
              </a:ext>
            </a:extLst>
          </p:cNvPr>
          <p:cNvCxnSpPr>
            <a:cxnSpLocks/>
          </p:cNvCxnSpPr>
          <p:nvPr/>
        </p:nvCxnSpPr>
        <p:spPr>
          <a:xfrm>
            <a:off x="6003996" y="61423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5" name="Straight Connector 144">
            <a:extLst>
              <a:ext uri="{FF2B5EF4-FFF2-40B4-BE49-F238E27FC236}">
                <a16:creationId xmlns:a16="http://schemas.microsoft.com/office/drawing/2014/main" id="{4D9135A5-9C6A-CA40-B687-96E2BEDBC0D2}"/>
              </a:ext>
            </a:extLst>
          </p:cNvPr>
          <p:cNvCxnSpPr>
            <a:cxnSpLocks/>
          </p:cNvCxnSpPr>
          <p:nvPr/>
        </p:nvCxnSpPr>
        <p:spPr>
          <a:xfrm>
            <a:off x="6285774" y="621576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7" name="Straight Connector 146">
            <a:extLst>
              <a:ext uri="{FF2B5EF4-FFF2-40B4-BE49-F238E27FC236}">
                <a16:creationId xmlns:a16="http://schemas.microsoft.com/office/drawing/2014/main" id="{743E8018-0ED4-234E-A611-927522E0631C}"/>
              </a:ext>
            </a:extLst>
          </p:cNvPr>
          <p:cNvCxnSpPr>
            <a:cxnSpLocks/>
          </p:cNvCxnSpPr>
          <p:nvPr/>
        </p:nvCxnSpPr>
        <p:spPr>
          <a:xfrm>
            <a:off x="-11039" y="3587338"/>
            <a:ext cx="7247585" cy="6646"/>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BCFE8FA-3672-F647-BDAF-A603B3514E66}"/>
              </a:ext>
            </a:extLst>
          </p:cNvPr>
          <p:cNvCxnSpPr>
            <a:cxnSpLocks/>
          </p:cNvCxnSpPr>
          <p:nvPr/>
        </p:nvCxnSpPr>
        <p:spPr>
          <a:xfrm>
            <a:off x="31491" y="4981256"/>
            <a:ext cx="7205055" cy="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353AE27-ABE8-9246-B47A-16398515080D}"/>
              </a:ext>
            </a:extLst>
          </p:cNvPr>
          <p:cNvCxnSpPr>
            <a:cxnSpLocks/>
          </p:cNvCxnSpPr>
          <p:nvPr/>
        </p:nvCxnSpPr>
        <p:spPr>
          <a:xfrm>
            <a:off x="53519" y="6842216"/>
            <a:ext cx="7183027" cy="12031"/>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AE4808-8A52-0340-9377-2542C15B30EF}"/>
              </a:ext>
            </a:extLst>
          </p:cNvPr>
          <p:cNvSpPr/>
          <p:nvPr/>
        </p:nvSpPr>
        <p:spPr>
          <a:xfrm>
            <a:off x="3446703" y="1847961"/>
            <a:ext cx="1784973"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geneB</a:t>
            </a:r>
            <a:br>
              <a:rPr lang="en-NO" sz="2000" b="1"/>
            </a:br>
            <a:r>
              <a:rPr lang="en-NO" sz="2000" b="1"/>
              <a:t> (4kb) </a:t>
            </a:r>
          </a:p>
        </p:txBody>
      </p:sp>
      <p:cxnSp>
        <p:nvCxnSpPr>
          <p:cNvPr id="168" name="Straight Connector 167">
            <a:extLst>
              <a:ext uri="{FF2B5EF4-FFF2-40B4-BE49-F238E27FC236}">
                <a16:creationId xmlns:a16="http://schemas.microsoft.com/office/drawing/2014/main" id="{6F05F19D-4F8A-0B48-86A6-E97F0DAB8E01}"/>
              </a:ext>
            </a:extLst>
          </p:cNvPr>
          <p:cNvCxnSpPr>
            <a:cxnSpLocks/>
          </p:cNvCxnSpPr>
          <p:nvPr/>
        </p:nvCxnSpPr>
        <p:spPr>
          <a:xfrm flipV="1">
            <a:off x="3151934" y="2264436"/>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6E35CE6-416D-E949-A463-65B6F423E9B9}"/>
              </a:ext>
            </a:extLst>
          </p:cNvPr>
          <p:cNvCxnSpPr>
            <a:cxnSpLocks/>
          </p:cNvCxnSpPr>
          <p:nvPr/>
        </p:nvCxnSpPr>
        <p:spPr>
          <a:xfrm flipV="1">
            <a:off x="5578151" y="2264436"/>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03B1A26-FFBD-B341-8D2B-724E1355826E}"/>
              </a:ext>
            </a:extLst>
          </p:cNvPr>
          <p:cNvCxnSpPr>
            <a:cxnSpLocks/>
          </p:cNvCxnSpPr>
          <p:nvPr/>
        </p:nvCxnSpPr>
        <p:spPr>
          <a:xfrm flipV="1">
            <a:off x="7236546" y="2288641"/>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AEF7428-B4B7-B545-80F1-E12F4181D842}"/>
              </a:ext>
            </a:extLst>
          </p:cNvPr>
          <p:cNvCxnSpPr>
            <a:cxnSpLocks/>
          </p:cNvCxnSpPr>
          <p:nvPr/>
        </p:nvCxnSpPr>
        <p:spPr>
          <a:xfrm flipV="1">
            <a:off x="1409329" y="2238035"/>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3DB093F-F0F1-6E40-8625-FCFAED804F48}"/>
              </a:ext>
            </a:extLst>
          </p:cNvPr>
          <p:cNvSpPr/>
          <p:nvPr/>
        </p:nvSpPr>
        <p:spPr>
          <a:xfrm>
            <a:off x="1803711" y="1839456"/>
            <a:ext cx="1060284"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geneA (2kb) </a:t>
            </a:r>
          </a:p>
        </p:txBody>
      </p:sp>
      <p:sp>
        <p:nvSpPr>
          <p:cNvPr id="119" name="Rounded Rectangle 118">
            <a:extLst>
              <a:ext uri="{FF2B5EF4-FFF2-40B4-BE49-F238E27FC236}">
                <a16:creationId xmlns:a16="http://schemas.microsoft.com/office/drawing/2014/main" id="{83594730-3B39-0F46-BF4F-BBAF9A7AC7C3}"/>
              </a:ext>
            </a:extLst>
          </p:cNvPr>
          <p:cNvSpPr/>
          <p:nvPr/>
        </p:nvSpPr>
        <p:spPr>
          <a:xfrm>
            <a:off x="-10052" y="5021054"/>
            <a:ext cx="7617852" cy="1794761"/>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5" name="Picture 4">
            <a:extLst>
              <a:ext uri="{FF2B5EF4-FFF2-40B4-BE49-F238E27FC236}">
                <a16:creationId xmlns:a16="http://schemas.microsoft.com/office/drawing/2014/main" id="{0EBD52E2-9DF1-EA46-BE49-5C241807921B}"/>
              </a:ext>
            </a:extLst>
          </p:cNvPr>
          <p:cNvPicPr>
            <a:picLocks noChangeAspect="1"/>
          </p:cNvPicPr>
          <p:nvPr/>
        </p:nvPicPr>
        <p:blipFill>
          <a:blip r:embed="rId3"/>
          <a:stretch>
            <a:fillRect/>
          </a:stretch>
        </p:blipFill>
        <p:spPr>
          <a:xfrm>
            <a:off x="7258" y="260425"/>
            <a:ext cx="8686882" cy="1551229"/>
          </a:xfrm>
          <a:prstGeom prst="rect">
            <a:avLst/>
          </a:prstGeom>
        </p:spPr>
      </p:pic>
      <p:sp>
        <p:nvSpPr>
          <p:cNvPr id="124" name="TextBox 123">
            <a:extLst>
              <a:ext uri="{FF2B5EF4-FFF2-40B4-BE49-F238E27FC236}">
                <a16:creationId xmlns:a16="http://schemas.microsoft.com/office/drawing/2014/main" id="{2B06213E-E43E-E444-A767-C8E861CA5C67}"/>
              </a:ext>
            </a:extLst>
          </p:cNvPr>
          <p:cNvSpPr txBox="1"/>
          <p:nvPr/>
        </p:nvSpPr>
        <p:spPr>
          <a:xfrm>
            <a:off x="7473294" y="1903253"/>
            <a:ext cx="4512902" cy="954107"/>
          </a:xfrm>
          <a:prstGeom prst="rect">
            <a:avLst/>
          </a:prstGeom>
          <a:noFill/>
        </p:spPr>
        <p:txBody>
          <a:bodyPr wrap="none" rtlCol="0">
            <a:spAutoFit/>
          </a:bodyPr>
          <a:lstStyle/>
          <a:p>
            <a:r>
              <a:rPr lang="en-NO" sz="2800"/>
              <a:t>(2) Normalize the read counts</a:t>
            </a:r>
            <a:br>
              <a:rPr lang="en-NO" sz="2800"/>
            </a:br>
            <a:r>
              <a:rPr lang="en-NO" sz="2800"/>
              <a:t> by total read counts</a:t>
            </a:r>
          </a:p>
        </p:txBody>
      </p:sp>
      <p:sp>
        <p:nvSpPr>
          <p:cNvPr id="2" name="Slide Number Placeholder 1">
            <a:extLst>
              <a:ext uri="{FF2B5EF4-FFF2-40B4-BE49-F238E27FC236}">
                <a16:creationId xmlns:a16="http://schemas.microsoft.com/office/drawing/2014/main" id="{38621931-F8E9-CE4F-AC72-B9C5E2984E8C}"/>
              </a:ext>
            </a:extLst>
          </p:cNvPr>
          <p:cNvSpPr>
            <a:spLocks noGrp="1"/>
          </p:cNvSpPr>
          <p:nvPr>
            <p:ph type="sldNum" sz="quarter" idx="12"/>
          </p:nvPr>
        </p:nvSpPr>
        <p:spPr/>
        <p:txBody>
          <a:bodyPr/>
          <a:lstStyle/>
          <a:p>
            <a:fld id="{A52D75DA-15CD-1242-8D03-955FC00DD5AF}" type="slidenum">
              <a:rPr lang="en-NO" smtClean="0"/>
              <a:t>10</a:t>
            </a:fld>
            <a:endParaRPr lang="en-NO"/>
          </a:p>
        </p:txBody>
      </p:sp>
    </p:spTree>
    <p:extLst>
      <p:ext uri="{BB962C8B-B14F-4D97-AF65-F5344CB8AC3E}">
        <p14:creationId xmlns:p14="http://schemas.microsoft.com/office/powerpoint/2010/main" val="34717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21C808-BAA2-4F4F-A738-7820A9042C8B}"/>
              </a:ext>
            </a:extLst>
          </p:cNvPr>
          <p:cNvSpPr/>
          <p:nvPr/>
        </p:nvSpPr>
        <p:spPr>
          <a:xfrm>
            <a:off x="1391041" y="2116114"/>
            <a:ext cx="5972285" cy="1774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O"/>
          </a:p>
        </p:txBody>
      </p:sp>
      <p:sp>
        <p:nvSpPr>
          <p:cNvPr id="9" name="Rectangle 8">
            <a:extLst>
              <a:ext uri="{FF2B5EF4-FFF2-40B4-BE49-F238E27FC236}">
                <a16:creationId xmlns:a16="http://schemas.microsoft.com/office/drawing/2014/main" id="{9800EBB1-830C-844A-8FE5-84E1F5998ACC}"/>
              </a:ext>
            </a:extLst>
          </p:cNvPr>
          <p:cNvSpPr/>
          <p:nvPr/>
        </p:nvSpPr>
        <p:spPr>
          <a:xfrm>
            <a:off x="6059108" y="1839456"/>
            <a:ext cx="904384"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geneC (1kb) </a:t>
            </a:r>
          </a:p>
        </p:txBody>
      </p:sp>
      <p:sp>
        <p:nvSpPr>
          <p:cNvPr id="17" name="TextBox 16">
            <a:extLst>
              <a:ext uri="{FF2B5EF4-FFF2-40B4-BE49-F238E27FC236}">
                <a16:creationId xmlns:a16="http://schemas.microsoft.com/office/drawing/2014/main" id="{01524B60-430E-6747-98A7-635503C1DC48}"/>
              </a:ext>
            </a:extLst>
          </p:cNvPr>
          <p:cNvSpPr txBox="1"/>
          <p:nvPr/>
        </p:nvSpPr>
        <p:spPr>
          <a:xfrm>
            <a:off x="0" y="3111209"/>
            <a:ext cx="1261884" cy="461665"/>
          </a:xfrm>
          <a:prstGeom prst="rect">
            <a:avLst/>
          </a:prstGeom>
          <a:solidFill>
            <a:schemeClr val="bg1">
              <a:lumMod val="95000"/>
            </a:schemeClr>
          </a:solidFill>
        </p:spPr>
        <p:txBody>
          <a:bodyPr wrap="none" rtlCol="0">
            <a:spAutoFit/>
          </a:bodyPr>
          <a:lstStyle/>
          <a:p>
            <a:r>
              <a:rPr lang="en-NO" sz="2400" b="1"/>
              <a:t>sample1</a:t>
            </a:r>
          </a:p>
        </p:txBody>
      </p:sp>
      <p:sp>
        <p:nvSpPr>
          <p:cNvPr id="18" name="TextBox 17">
            <a:extLst>
              <a:ext uri="{FF2B5EF4-FFF2-40B4-BE49-F238E27FC236}">
                <a16:creationId xmlns:a16="http://schemas.microsoft.com/office/drawing/2014/main" id="{02B375B5-6CCD-A34C-83A9-72820383CE2D}"/>
              </a:ext>
            </a:extLst>
          </p:cNvPr>
          <p:cNvSpPr txBox="1"/>
          <p:nvPr/>
        </p:nvSpPr>
        <p:spPr>
          <a:xfrm>
            <a:off x="37477" y="4485446"/>
            <a:ext cx="1261884" cy="461665"/>
          </a:xfrm>
          <a:prstGeom prst="rect">
            <a:avLst/>
          </a:prstGeom>
          <a:solidFill>
            <a:schemeClr val="bg1">
              <a:lumMod val="95000"/>
            </a:schemeClr>
          </a:solidFill>
        </p:spPr>
        <p:txBody>
          <a:bodyPr wrap="none" rtlCol="0">
            <a:spAutoFit/>
          </a:bodyPr>
          <a:lstStyle/>
          <a:p>
            <a:r>
              <a:rPr lang="en-NO" sz="2400" b="1"/>
              <a:t>sample2</a:t>
            </a:r>
          </a:p>
        </p:txBody>
      </p:sp>
      <p:sp>
        <p:nvSpPr>
          <p:cNvPr id="19" name="TextBox 18">
            <a:extLst>
              <a:ext uri="{FF2B5EF4-FFF2-40B4-BE49-F238E27FC236}">
                <a16:creationId xmlns:a16="http://schemas.microsoft.com/office/drawing/2014/main" id="{51F1D859-DB32-084D-B575-5D5A94BDDE44}"/>
              </a:ext>
            </a:extLst>
          </p:cNvPr>
          <p:cNvSpPr txBox="1"/>
          <p:nvPr/>
        </p:nvSpPr>
        <p:spPr>
          <a:xfrm>
            <a:off x="0" y="6396335"/>
            <a:ext cx="1261884" cy="461665"/>
          </a:xfrm>
          <a:prstGeom prst="rect">
            <a:avLst/>
          </a:prstGeom>
          <a:solidFill>
            <a:schemeClr val="bg1">
              <a:lumMod val="95000"/>
            </a:schemeClr>
          </a:solidFill>
        </p:spPr>
        <p:txBody>
          <a:bodyPr wrap="none" rtlCol="0">
            <a:spAutoFit/>
          </a:bodyPr>
          <a:lstStyle/>
          <a:p>
            <a:r>
              <a:rPr lang="en-NO" sz="2400" b="1"/>
              <a:t>sample3</a:t>
            </a:r>
          </a:p>
        </p:txBody>
      </p:sp>
      <p:sp>
        <p:nvSpPr>
          <p:cNvPr id="21" name="TextBox 20">
            <a:extLst>
              <a:ext uri="{FF2B5EF4-FFF2-40B4-BE49-F238E27FC236}">
                <a16:creationId xmlns:a16="http://schemas.microsoft.com/office/drawing/2014/main" id="{464AE242-889D-ED4B-9519-A18508B852BD}"/>
              </a:ext>
            </a:extLst>
          </p:cNvPr>
          <p:cNvSpPr txBox="1"/>
          <p:nvPr/>
        </p:nvSpPr>
        <p:spPr>
          <a:xfrm>
            <a:off x="1753503" y="3141987"/>
            <a:ext cx="1145185" cy="400110"/>
          </a:xfrm>
          <a:prstGeom prst="rect">
            <a:avLst/>
          </a:prstGeom>
          <a:solidFill>
            <a:schemeClr val="accent2">
              <a:lumMod val="20000"/>
              <a:lumOff val="80000"/>
            </a:schemeClr>
          </a:solidFill>
        </p:spPr>
        <p:txBody>
          <a:bodyPr wrap="none" rtlCol="0">
            <a:spAutoFit/>
          </a:bodyPr>
          <a:lstStyle/>
          <a:p>
            <a:r>
              <a:rPr lang="en-NO" sz="2000" b="1"/>
              <a:t>10 reads </a:t>
            </a:r>
          </a:p>
        </p:txBody>
      </p:sp>
      <p:sp>
        <p:nvSpPr>
          <p:cNvPr id="22" name="TextBox 21">
            <a:extLst>
              <a:ext uri="{FF2B5EF4-FFF2-40B4-BE49-F238E27FC236}">
                <a16:creationId xmlns:a16="http://schemas.microsoft.com/office/drawing/2014/main" id="{3D27CB1A-E5C2-3D4B-899C-73A8A3762D50}"/>
              </a:ext>
            </a:extLst>
          </p:cNvPr>
          <p:cNvSpPr txBox="1"/>
          <p:nvPr/>
        </p:nvSpPr>
        <p:spPr>
          <a:xfrm>
            <a:off x="3797145" y="3160680"/>
            <a:ext cx="1145185" cy="400110"/>
          </a:xfrm>
          <a:prstGeom prst="rect">
            <a:avLst/>
          </a:prstGeom>
          <a:solidFill>
            <a:schemeClr val="accent2">
              <a:lumMod val="20000"/>
              <a:lumOff val="80000"/>
            </a:schemeClr>
          </a:solidFill>
        </p:spPr>
        <p:txBody>
          <a:bodyPr wrap="none" rtlCol="0">
            <a:spAutoFit/>
          </a:bodyPr>
          <a:lstStyle/>
          <a:p>
            <a:r>
              <a:rPr lang="en-NO" sz="2000" b="1"/>
              <a:t>20 reads </a:t>
            </a:r>
          </a:p>
        </p:txBody>
      </p:sp>
      <p:sp>
        <p:nvSpPr>
          <p:cNvPr id="23" name="TextBox 22">
            <a:extLst>
              <a:ext uri="{FF2B5EF4-FFF2-40B4-BE49-F238E27FC236}">
                <a16:creationId xmlns:a16="http://schemas.microsoft.com/office/drawing/2014/main" id="{CF1F1076-0F2B-1B4C-A210-11E063F82DF8}"/>
              </a:ext>
            </a:extLst>
          </p:cNvPr>
          <p:cNvSpPr txBox="1"/>
          <p:nvPr/>
        </p:nvSpPr>
        <p:spPr>
          <a:xfrm>
            <a:off x="5926542" y="3146366"/>
            <a:ext cx="1015343" cy="400110"/>
          </a:xfrm>
          <a:prstGeom prst="rect">
            <a:avLst/>
          </a:prstGeom>
          <a:solidFill>
            <a:schemeClr val="accent2">
              <a:lumMod val="20000"/>
              <a:lumOff val="80000"/>
            </a:schemeClr>
          </a:solidFill>
        </p:spPr>
        <p:txBody>
          <a:bodyPr wrap="none" rtlCol="0">
            <a:spAutoFit/>
          </a:bodyPr>
          <a:lstStyle/>
          <a:p>
            <a:r>
              <a:rPr lang="en-NO" sz="2000" b="1"/>
              <a:t>5 reads </a:t>
            </a:r>
          </a:p>
        </p:txBody>
      </p:sp>
      <p:cxnSp>
        <p:nvCxnSpPr>
          <p:cNvPr id="32" name="Straight Connector 31">
            <a:extLst>
              <a:ext uri="{FF2B5EF4-FFF2-40B4-BE49-F238E27FC236}">
                <a16:creationId xmlns:a16="http://schemas.microsoft.com/office/drawing/2014/main" id="{1AF8ACBE-BA82-7041-B0C4-BBE283E439C9}"/>
              </a:ext>
            </a:extLst>
          </p:cNvPr>
          <p:cNvCxnSpPr>
            <a:cxnSpLocks/>
          </p:cNvCxnSpPr>
          <p:nvPr/>
        </p:nvCxnSpPr>
        <p:spPr>
          <a:xfrm>
            <a:off x="1759784" y="28388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05707624-A1BC-3749-809C-CF56539A9BE7}"/>
              </a:ext>
            </a:extLst>
          </p:cNvPr>
          <p:cNvCxnSpPr>
            <a:cxnSpLocks/>
          </p:cNvCxnSpPr>
          <p:nvPr/>
        </p:nvCxnSpPr>
        <p:spPr>
          <a:xfrm>
            <a:off x="1803711" y="26510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C2B7C9C9-35C4-2E44-BD9C-AC7D87058FA9}"/>
              </a:ext>
            </a:extLst>
          </p:cNvPr>
          <p:cNvCxnSpPr>
            <a:cxnSpLocks/>
          </p:cNvCxnSpPr>
          <p:nvPr/>
        </p:nvCxnSpPr>
        <p:spPr>
          <a:xfrm>
            <a:off x="2323340" y="292418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2BFDD824-25EA-5149-BAFE-0525357480AB}"/>
              </a:ext>
            </a:extLst>
          </p:cNvPr>
          <p:cNvCxnSpPr>
            <a:cxnSpLocks/>
          </p:cNvCxnSpPr>
          <p:nvPr/>
        </p:nvCxnSpPr>
        <p:spPr>
          <a:xfrm>
            <a:off x="2109450" y="274481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3C44B4D7-A907-8D49-9A12-4FBA9128AC05}"/>
              </a:ext>
            </a:extLst>
          </p:cNvPr>
          <p:cNvCxnSpPr>
            <a:cxnSpLocks/>
          </p:cNvCxnSpPr>
          <p:nvPr/>
        </p:nvCxnSpPr>
        <p:spPr>
          <a:xfrm>
            <a:off x="2024389" y="30341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40DD9C70-AEF6-3848-B63E-E4FC557C1A9E}"/>
              </a:ext>
            </a:extLst>
          </p:cNvPr>
          <p:cNvCxnSpPr>
            <a:cxnSpLocks/>
          </p:cNvCxnSpPr>
          <p:nvPr/>
        </p:nvCxnSpPr>
        <p:spPr>
          <a:xfrm>
            <a:off x="3336947" y="27932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349A1E35-BEBA-5046-A472-A13B55D99CC8}"/>
              </a:ext>
            </a:extLst>
          </p:cNvPr>
          <p:cNvCxnSpPr>
            <a:cxnSpLocks/>
          </p:cNvCxnSpPr>
          <p:nvPr/>
        </p:nvCxnSpPr>
        <p:spPr>
          <a:xfrm>
            <a:off x="3380874" y="26054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0CAB9A0C-CBED-1644-B7D5-10BB582B6087}"/>
              </a:ext>
            </a:extLst>
          </p:cNvPr>
          <p:cNvCxnSpPr>
            <a:cxnSpLocks/>
          </p:cNvCxnSpPr>
          <p:nvPr/>
        </p:nvCxnSpPr>
        <p:spPr>
          <a:xfrm>
            <a:off x="3900503" y="28786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1D5F2E11-509A-4546-8DD5-E67C5F2A8032}"/>
              </a:ext>
            </a:extLst>
          </p:cNvPr>
          <p:cNvCxnSpPr>
            <a:cxnSpLocks/>
          </p:cNvCxnSpPr>
          <p:nvPr/>
        </p:nvCxnSpPr>
        <p:spPr>
          <a:xfrm>
            <a:off x="3686613" y="26992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206C2401-D89F-4641-8B3E-C0F74C51791B}"/>
              </a:ext>
            </a:extLst>
          </p:cNvPr>
          <p:cNvCxnSpPr>
            <a:cxnSpLocks/>
          </p:cNvCxnSpPr>
          <p:nvPr/>
        </p:nvCxnSpPr>
        <p:spPr>
          <a:xfrm>
            <a:off x="3601552" y="29885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EE998259-63FC-5B40-BBE0-3EFFECEE8074}"/>
              </a:ext>
            </a:extLst>
          </p:cNvPr>
          <p:cNvCxnSpPr>
            <a:cxnSpLocks/>
          </p:cNvCxnSpPr>
          <p:nvPr/>
        </p:nvCxnSpPr>
        <p:spPr>
          <a:xfrm>
            <a:off x="4318454" y="27932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FA8B5EA1-2615-A847-B163-F432AA975AF3}"/>
              </a:ext>
            </a:extLst>
          </p:cNvPr>
          <p:cNvCxnSpPr>
            <a:cxnSpLocks/>
          </p:cNvCxnSpPr>
          <p:nvPr/>
        </p:nvCxnSpPr>
        <p:spPr>
          <a:xfrm>
            <a:off x="4362381" y="26054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C59D43F6-571B-6241-8819-2DC42BC12A04}"/>
              </a:ext>
            </a:extLst>
          </p:cNvPr>
          <p:cNvCxnSpPr>
            <a:cxnSpLocks/>
          </p:cNvCxnSpPr>
          <p:nvPr/>
        </p:nvCxnSpPr>
        <p:spPr>
          <a:xfrm>
            <a:off x="4882010" y="28786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3358DF2A-14CD-664F-BFA2-13BD6D6D1F08}"/>
              </a:ext>
            </a:extLst>
          </p:cNvPr>
          <p:cNvCxnSpPr>
            <a:cxnSpLocks/>
          </p:cNvCxnSpPr>
          <p:nvPr/>
        </p:nvCxnSpPr>
        <p:spPr>
          <a:xfrm>
            <a:off x="4668120" y="26992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4BE95DFE-E178-AE42-9497-60AE357C39AE}"/>
              </a:ext>
            </a:extLst>
          </p:cNvPr>
          <p:cNvCxnSpPr>
            <a:cxnSpLocks/>
          </p:cNvCxnSpPr>
          <p:nvPr/>
        </p:nvCxnSpPr>
        <p:spPr>
          <a:xfrm>
            <a:off x="4583059" y="29885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693E5834-EC58-A547-90B8-0E0DA29A246B}"/>
              </a:ext>
            </a:extLst>
          </p:cNvPr>
          <p:cNvCxnSpPr>
            <a:cxnSpLocks/>
          </p:cNvCxnSpPr>
          <p:nvPr/>
        </p:nvCxnSpPr>
        <p:spPr>
          <a:xfrm>
            <a:off x="5956825" y="28732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F8FB283D-3102-0740-B8F1-440AD015A825}"/>
              </a:ext>
            </a:extLst>
          </p:cNvPr>
          <p:cNvCxnSpPr>
            <a:cxnSpLocks/>
          </p:cNvCxnSpPr>
          <p:nvPr/>
        </p:nvCxnSpPr>
        <p:spPr>
          <a:xfrm>
            <a:off x="6000752" y="268537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37C53D43-71CF-5640-A1B8-708E406FA2C1}"/>
              </a:ext>
            </a:extLst>
          </p:cNvPr>
          <p:cNvCxnSpPr>
            <a:cxnSpLocks/>
          </p:cNvCxnSpPr>
          <p:nvPr/>
        </p:nvCxnSpPr>
        <p:spPr>
          <a:xfrm>
            <a:off x="6306491" y="2779176"/>
            <a:ext cx="563556" cy="0"/>
          </a:xfrm>
          <a:prstGeom prst="line">
            <a:avLst/>
          </a:prstGeom>
          <a:ln w="38100"/>
        </p:spPr>
        <p:style>
          <a:lnRef idx="2">
            <a:schemeClr val="dk1"/>
          </a:lnRef>
          <a:fillRef idx="0">
            <a:schemeClr val="dk1"/>
          </a:fillRef>
          <a:effectRef idx="1">
            <a:schemeClr val="dk1"/>
          </a:effectRef>
          <a:fontRef idx="minor">
            <a:schemeClr val="tx1"/>
          </a:fontRef>
        </p:style>
      </p:cxnSp>
      <p:sp>
        <p:nvSpPr>
          <p:cNvPr id="67" name="TextBox 66">
            <a:extLst>
              <a:ext uri="{FF2B5EF4-FFF2-40B4-BE49-F238E27FC236}">
                <a16:creationId xmlns:a16="http://schemas.microsoft.com/office/drawing/2014/main" id="{FD8466A8-5033-5542-952A-62416315BBEB}"/>
              </a:ext>
            </a:extLst>
          </p:cNvPr>
          <p:cNvSpPr txBox="1"/>
          <p:nvPr/>
        </p:nvSpPr>
        <p:spPr>
          <a:xfrm>
            <a:off x="1803710" y="4581146"/>
            <a:ext cx="1145185" cy="400110"/>
          </a:xfrm>
          <a:prstGeom prst="rect">
            <a:avLst/>
          </a:prstGeom>
          <a:solidFill>
            <a:schemeClr val="accent2">
              <a:lumMod val="20000"/>
              <a:lumOff val="80000"/>
            </a:schemeClr>
          </a:solidFill>
        </p:spPr>
        <p:txBody>
          <a:bodyPr wrap="none" rtlCol="0">
            <a:spAutoFit/>
          </a:bodyPr>
          <a:lstStyle/>
          <a:p>
            <a:r>
              <a:rPr lang="en-NO" sz="2000" b="1"/>
              <a:t>12 reads </a:t>
            </a:r>
          </a:p>
        </p:txBody>
      </p:sp>
      <p:sp>
        <p:nvSpPr>
          <p:cNvPr id="68" name="TextBox 67">
            <a:extLst>
              <a:ext uri="{FF2B5EF4-FFF2-40B4-BE49-F238E27FC236}">
                <a16:creationId xmlns:a16="http://schemas.microsoft.com/office/drawing/2014/main" id="{248F009D-BAA6-CC4E-959B-CD8128593613}"/>
              </a:ext>
            </a:extLst>
          </p:cNvPr>
          <p:cNvSpPr txBox="1"/>
          <p:nvPr/>
        </p:nvSpPr>
        <p:spPr>
          <a:xfrm>
            <a:off x="3758348" y="4588565"/>
            <a:ext cx="1145185" cy="400110"/>
          </a:xfrm>
          <a:prstGeom prst="rect">
            <a:avLst/>
          </a:prstGeom>
          <a:solidFill>
            <a:schemeClr val="accent2">
              <a:lumMod val="20000"/>
              <a:lumOff val="80000"/>
            </a:schemeClr>
          </a:solidFill>
        </p:spPr>
        <p:txBody>
          <a:bodyPr wrap="none" rtlCol="0">
            <a:spAutoFit/>
          </a:bodyPr>
          <a:lstStyle/>
          <a:p>
            <a:r>
              <a:rPr lang="en-NO" sz="2000" b="1"/>
              <a:t>28 reads </a:t>
            </a:r>
          </a:p>
        </p:txBody>
      </p:sp>
      <p:sp>
        <p:nvSpPr>
          <p:cNvPr id="69" name="TextBox 68">
            <a:extLst>
              <a:ext uri="{FF2B5EF4-FFF2-40B4-BE49-F238E27FC236}">
                <a16:creationId xmlns:a16="http://schemas.microsoft.com/office/drawing/2014/main" id="{DC88D6E7-EADF-F840-AF5C-23C8769DC500}"/>
              </a:ext>
            </a:extLst>
          </p:cNvPr>
          <p:cNvSpPr txBox="1"/>
          <p:nvPr/>
        </p:nvSpPr>
        <p:spPr>
          <a:xfrm>
            <a:off x="5966938" y="4584637"/>
            <a:ext cx="1015343" cy="400110"/>
          </a:xfrm>
          <a:prstGeom prst="rect">
            <a:avLst/>
          </a:prstGeom>
          <a:solidFill>
            <a:schemeClr val="accent2">
              <a:lumMod val="20000"/>
              <a:lumOff val="80000"/>
            </a:schemeClr>
          </a:solidFill>
        </p:spPr>
        <p:txBody>
          <a:bodyPr wrap="none" rtlCol="0">
            <a:spAutoFit/>
          </a:bodyPr>
          <a:lstStyle/>
          <a:p>
            <a:r>
              <a:rPr lang="en-NO" sz="2000" b="1"/>
              <a:t>8 reads </a:t>
            </a:r>
          </a:p>
        </p:txBody>
      </p:sp>
      <p:cxnSp>
        <p:nvCxnSpPr>
          <p:cNvPr id="70" name="Straight Connector 69">
            <a:extLst>
              <a:ext uri="{FF2B5EF4-FFF2-40B4-BE49-F238E27FC236}">
                <a16:creationId xmlns:a16="http://schemas.microsoft.com/office/drawing/2014/main" id="{9A7C25CF-23BB-5F4D-B8D2-0EC3EB8378EB}"/>
              </a:ext>
            </a:extLst>
          </p:cNvPr>
          <p:cNvCxnSpPr>
            <a:cxnSpLocks/>
          </p:cNvCxnSpPr>
          <p:nvPr/>
        </p:nvCxnSpPr>
        <p:spPr>
          <a:xfrm>
            <a:off x="1739067" y="41591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822305C2-7895-4C4C-96A5-DF8F056CF824}"/>
              </a:ext>
            </a:extLst>
          </p:cNvPr>
          <p:cNvCxnSpPr>
            <a:cxnSpLocks/>
          </p:cNvCxnSpPr>
          <p:nvPr/>
        </p:nvCxnSpPr>
        <p:spPr>
          <a:xfrm>
            <a:off x="1782994" y="39713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C6A0DF9-318E-E44A-AF9E-B6B22C131216}"/>
              </a:ext>
            </a:extLst>
          </p:cNvPr>
          <p:cNvCxnSpPr>
            <a:cxnSpLocks/>
          </p:cNvCxnSpPr>
          <p:nvPr/>
        </p:nvCxnSpPr>
        <p:spPr>
          <a:xfrm>
            <a:off x="2302623" y="424448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BB816476-E0E8-034E-8842-5F98F73B5273}"/>
              </a:ext>
            </a:extLst>
          </p:cNvPr>
          <p:cNvCxnSpPr>
            <a:cxnSpLocks/>
          </p:cNvCxnSpPr>
          <p:nvPr/>
        </p:nvCxnSpPr>
        <p:spPr>
          <a:xfrm>
            <a:off x="2088733" y="406511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1B116C29-42E7-6E47-9E78-7B132607BCA2}"/>
              </a:ext>
            </a:extLst>
          </p:cNvPr>
          <p:cNvCxnSpPr>
            <a:cxnSpLocks/>
          </p:cNvCxnSpPr>
          <p:nvPr/>
        </p:nvCxnSpPr>
        <p:spPr>
          <a:xfrm>
            <a:off x="2003672" y="43544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42C9CB27-20F1-0549-A3E9-F40071539702}"/>
              </a:ext>
            </a:extLst>
          </p:cNvPr>
          <p:cNvCxnSpPr>
            <a:cxnSpLocks/>
          </p:cNvCxnSpPr>
          <p:nvPr/>
        </p:nvCxnSpPr>
        <p:spPr>
          <a:xfrm>
            <a:off x="3316230" y="41135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6433F28D-F72E-8B46-A837-BE8995E1428E}"/>
              </a:ext>
            </a:extLst>
          </p:cNvPr>
          <p:cNvCxnSpPr>
            <a:cxnSpLocks/>
          </p:cNvCxnSpPr>
          <p:nvPr/>
        </p:nvCxnSpPr>
        <p:spPr>
          <a:xfrm>
            <a:off x="3360157" y="39257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80C4BB46-4F1C-0F4F-AB16-6E2E1395E96F}"/>
              </a:ext>
            </a:extLst>
          </p:cNvPr>
          <p:cNvCxnSpPr>
            <a:cxnSpLocks/>
          </p:cNvCxnSpPr>
          <p:nvPr/>
        </p:nvCxnSpPr>
        <p:spPr>
          <a:xfrm>
            <a:off x="3879786" y="41989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FACA8ED1-F356-0448-9530-0AFD7247184A}"/>
              </a:ext>
            </a:extLst>
          </p:cNvPr>
          <p:cNvCxnSpPr>
            <a:cxnSpLocks/>
          </p:cNvCxnSpPr>
          <p:nvPr/>
        </p:nvCxnSpPr>
        <p:spPr>
          <a:xfrm>
            <a:off x="3665896" y="40195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50EB6CBF-5053-1243-AF09-0B28002C7D31}"/>
              </a:ext>
            </a:extLst>
          </p:cNvPr>
          <p:cNvCxnSpPr>
            <a:cxnSpLocks/>
          </p:cNvCxnSpPr>
          <p:nvPr/>
        </p:nvCxnSpPr>
        <p:spPr>
          <a:xfrm>
            <a:off x="3580835" y="43088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0BC0904D-12A2-5F44-9B72-B7627CDE5298}"/>
              </a:ext>
            </a:extLst>
          </p:cNvPr>
          <p:cNvCxnSpPr>
            <a:cxnSpLocks/>
          </p:cNvCxnSpPr>
          <p:nvPr/>
        </p:nvCxnSpPr>
        <p:spPr>
          <a:xfrm>
            <a:off x="4297737" y="41135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0D723832-F9D3-0E40-AB8F-6A95AEBB3F34}"/>
              </a:ext>
            </a:extLst>
          </p:cNvPr>
          <p:cNvCxnSpPr>
            <a:cxnSpLocks/>
          </p:cNvCxnSpPr>
          <p:nvPr/>
        </p:nvCxnSpPr>
        <p:spPr>
          <a:xfrm>
            <a:off x="4341664" y="39257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310BDCF8-87DC-E14B-A19A-9A4D9A17721F}"/>
              </a:ext>
            </a:extLst>
          </p:cNvPr>
          <p:cNvCxnSpPr>
            <a:cxnSpLocks/>
          </p:cNvCxnSpPr>
          <p:nvPr/>
        </p:nvCxnSpPr>
        <p:spPr>
          <a:xfrm>
            <a:off x="4861293" y="41989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6123094A-1D09-E74C-A18B-BFAFD2DACAD4}"/>
              </a:ext>
            </a:extLst>
          </p:cNvPr>
          <p:cNvCxnSpPr>
            <a:cxnSpLocks/>
          </p:cNvCxnSpPr>
          <p:nvPr/>
        </p:nvCxnSpPr>
        <p:spPr>
          <a:xfrm>
            <a:off x="4647403" y="40195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B63A3621-AEBB-2B48-B57E-D6A8DA268C5A}"/>
              </a:ext>
            </a:extLst>
          </p:cNvPr>
          <p:cNvCxnSpPr>
            <a:cxnSpLocks/>
          </p:cNvCxnSpPr>
          <p:nvPr/>
        </p:nvCxnSpPr>
        <p:spPr>
          <a:xfrm>
            <a:off x="4562342" y="43088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6CE5D4C8-96C4-AC4A-B585-75D38A55A369}"/>
              </a:ext>
            </a:extLst>
          </p:cNvPr>
          <p:cNvCxnSpPr>
            <a:cxnSpLocks/>
          </p:cNvCxnSpPr>
          <p:nvPr/>
        </p:nvCxnSpPr>
        <p:spPr>
          <a:xfrm>
            <a:off x="5936108" y="41935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0092B78-F331-334E-952D-9A92493A345D}"/>
              </a:ext>
            </a:extLst>
          </p:cNvPr>
          <p:cNvCxnSpPr>
            <a:cxnSpLocks/>
          </p:cNvCxnSpPr>
          <p:nvPr/>
        </p:nvCxnSpPr>
        <p:spPr>
          <a:xfrm>
            <a:off x="5980035" y="400567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05E592FE-7DF3-D241-A661-E7334D42B79E}"/>
              </a:ext>
            </a:extLst>
          </p:cNvPr>
          <p:cNvCxnSpPr>
            <a:cxnSpLocks/>
          </p:cNvCxnSpPr>
          <p:nvPr/>
        </p:nvCxnSpPr>
        <p:spPr>
          <a:xfrm>
            <a:off x="6285774" y="4099476"/>
            <a:ext cx="563556" cy="0"/>
          </a:xfrm>
          <a:prstGeom prst="line">
            <a:avLst/>
          </a:prstGeom>
          <a:ln w="38100"/>
        </p:spPr>
        <p:style>
          <a:lnRef idx="2">
            <a:schemeClr val="dk1"/>
          </a:lnRef>
          <a:fillRef idx="0">
            <a:schemeClr val="dk1"/>
          </a:fillRef>
          <a:effectRef idx="1">
            <a:schemeClr val="dk1"/>
          </a:effectRef>
          <a:fontRef idx="minor">
            <a:schemeClr val="tx1"/>
          </a:fontRef>
        </p:style>
      </p:cxnSp>
      <p:sp>
        <p:nvSpPr>
          <p:cNvPr id="88" name="TextBox 87">
            <a:extLst>
              <a:ext uri="{FF2B5EF4-FFF2-40B4-BE49-F238E27FC236}">
                <a16:creationId xmlns:a16="http://schemas.microsoft.com/office/drawing/2014/main" id="{F41C142B-CD7E-2E47-A852-5FA7C8C61DE9}"/>
              </a:ext>
            </a:extLst>
          </p:cNvPr>
          <p:cNvSpPr txBox="1"/>
          <p:nvPr/>
        </p:nvSpPr>
        <p:spPr>
          <a:xfrm>
            <a:off x="1751373" y="6454137"/>
            <a:ext cx="1145185" cy="400110"/>
          </a:xfrm>
          <a:prstGeom prst="rect">
            <a:avLst/>
          </a:prstGeom>
          <a:solidFill>
            <a:schemeClr val="accent2">
              <a:lumMod val="20000"/>
              <a:lumOff val="80000"/>
            </a:schemeClr>
          </a:solidFill>
        </p:spPr>
        <p:txBody>
          <a:bodyPr wrap="none" rtlCol="0">
            <a:spAutoFit/>
          </a:bodyPr>
          <a:lstStyle/>
          <a:p>
            <a:r>
              <a:rPr lang="en-NO" sz="2000" b="1"/>
              <a:t>30 reads </a:t>
            </a:r>
          </a:p>
        </p:txBody>
      </p:sp>
      <p:sp>
        <p:nvSpPr>
          <p:cNvPr id="89" name="TextBox 88">
            <a:extLst>
              <a:ext uri="{FF2B5EF4-FFF2-40B4-BE49-F238E27FC236}">
                <a16:creationId xmlns:a16="http://schemas.microsoft.com/office/drawing/2014/main" id="{70562B2B-75D1-9B4F-B7FF-DA4E1B176FF5}"/>
              </a:ext>
            </a:extLst>
          </p:cNvPr>
          <p:cNvSpPr txBox="1"/>
          <p:nvPr/>
        </p:nvSpPr>
        <p:spPr>
          <a:xfrm>
            <a:off x="3778107" y="6441427"/>
            <a:ext cx="1145185" cy="400110"/>
          </a:xfrm>
          <a:prstGeom prst="rect">
            <a:avLst/>
          </a:prstGeom>
          <a:solidFill>
            <a:schemeClr val="accent2">
              <a:lumMod val="20000"/>
              <a:lumOff val="80000"/>
            </a:schemeClr>
          </a:solidFill>
        </p:spPr>
        <p:txBody>
          <a:bodyPr wrap="none" rtlCol="0">
            <a:spAutoFit/>
          </a:bodyPr>
          <a:lstStyle/>
          <a:p>
            <a:r>
              <a:rPr lang="en-NO" sz="2000" b="1"/>
              <a:t>60 reads </a:t>
            </a:r>
          </a:p>
        </p:txBody>
      </p:sp>
      <p:sp>
        <p:nvSpPr>
          <p:cNvPr id="90" name="TextBox 89">
            <a:extLst>
              <a:ext uri="{FF2B5EF4-FFF2-40B4-BE49-F238E27FC236}">
                <a16:creationId xmlns:a16="http://schemas.microsoft.com/office/drawing/2014/main" id="{2DDF0DAF-2F1C-674D-9FA3-C7B6159C3516}"/>
              </a:ext>
            </a:extLst>
          </p:cNvPr>
          <p:cNvSpPr txBox="1"/>
          <p:nvPr/>
        </p:nvSpPr>
        <p:spPr>
          <a:xfrm>
            <a:off x="5907504" y="6427113"/>
            <a:ext cx="1145185" cy="400110"/>
          </a:xfrm>
          <a:prstGeom prst="rect">
            <a:avLst/>
          </a:prstGeom>
          <a:solidFill>
            <a:schemeClr val="accent2">
              <a:lumMod val="20000"/>
              <a:lumOff val="80000"/>
            </a:schemeClr>
          </a:solidFill>
        </p:spPr>
        <p:txBody>
          <a:bodyPr wrap="none" rtlCol="0">
            <a:spAutoFit/>
          </a:bodyPr>
          <a:lstStyle/>
          <a:p>
            <a:r>
              <a:rPr lang="en-NO" sz="2000" b="1"/>
              <a:t>15 reads </a:t>
            </a:r>
          </a:p>
        </p:txBody>
      </p:sp>
      <p:cxnSp>
        <p:nvCxnSpPr>
          <p:cNvPr id="91" name="Straight Connector 90">
            <a:extLst>
              <a:ext uri="{FF2B5EF4-FFF2-40B4-BE49-F238E27FC236}">
                <a16:creationId xmlns:a16="http://schemas.microsoft.com/office/drawing/2014/main" id="{0953E8D8-D503-2A4B-8999-EC0AE3F02A90}"/>
              </a:ext>
            </a:extLst>
          </p:cNvPr>
          <p:cNvCxnSpPr>
            <a:cxnSpLocks/>
          </p:cNvCxnSpPr>
          <p:nvPr/>
        </p:nvCxnSpPr>
        <p:spPr>
          <a:xfrm>
            <a:off x="1763227" y="558703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0BBB6D2D-BDBE-E847-A87D-ED16A1FEC815}"/>
              </a:ext>
            </a:extLst>
          </p:cNvPr>
          <p:cNvCxnSpPr>
            <a:cxnSpLocks/>
          </p:cNvCxnSpPr>
          <p:nvPr/>
        </p:nvCxnSpPr>
        <p:spPr>
          <a:xfrm>
            <a:off x="1807154" y="53991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3" name="Straight Connector 92">
            <a:extLst>
              <a:ext uri="{FF2B5EF4-FFF2-40B4-BE49-F238E27FC236}">
                <a16:creationId xmlns:a16="http://schemas.microsoft.com/office/drawing/2014/main" id="{D55A142D-3D56-0846-9815-3B7E7D415F30}"/>
              </a:ext>
            </a:extLst>
          </p:cNvPr>
          <p:cNvCxnSpPr>
            <a:cxnSpLocks/>
          </p:cNvCxnSpPr>
          <p:nvPr/>
        </p:nvCxnSpPr>
        <p:spPr>
          <a:xfrm>
            <a:off x="2326783" y="567236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4" name="Straight Connector 93">
            <a:extLst>
              <a:ext uri="{FF2B5EF4-FFF2-40B4-BE49-F238E27FC236}">
                <a16:creationId xmlns:a16="http://schemas.microsoft.com/office/drawing/2014/main" id="{927362E3-E274-7740-917B-A6CAE67B0401}"/>
              </a:ext>
            </a:extLst>
          </p:cNvPr>
          <p:cNvCxnSpPr>
            <a:cxnSpLocks/>
          </p:cNvCxnSpPr>
          <p:nvPr/>
        </p:nvCxnSpPr>
        <p:spPr>
          <a:xfrm>
            <a:off x="2112893" y="54930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5" name="Straight Connector 94">
            <a:extLst>
              <a:ext uri="{FF2B5EF4-FFF2-40B4-BE49-F238E27FC236}">
                <a16:creationId xmlns:a16="http://schemas.microsoft.com/office/drawing/2014/main" id="{FD64CD5A-F8FD-C642-8DF7-F2A1D507005F}"/>
              </a:ext>
            </a:extLst>
          </p:cNvPr>
          <p:cNvCxnSpPr>
            <a:cxnSpLocks/>
          </p:cNvCxnSpPr>
          <p:nvPr/>
        </p:nvCxnSpPr>
        <p:spPr>
          <a:xfrm>
            <a:off x="2052075" y="601472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6" name="Straight Connector 95">
            <a:extLst>
              <a:ext uri="{FF2B5EF4-FFF2-40B4-BE49-F238E27FC236}">
                <a16:creationId xmlns:a16="http://schemas.microsoft.com/office/drawing/2014/main" id="{3A1C57EB-3FDE-094A-97DB-15F9EDD294A4}"/>
              </a:ext>
            </a:extLst>
          </p:cNvPr>
          <p:cNvCxnSpPr>
            <a:cxnSpLocks/>
          </p:cNvCxnSpPr>
          <p:nvPr/>
        </p:nvCxnSpPr>
        <p:spPr>
          <a:xfrm>
            <a:off x="3340390" y="55414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7" name="Straight Connector 96">
            <a:extLst>
              <a:ext uri="{FF2B5EF4-FFF2-40B4-BE49-F238E27FC236}">
                <a16:creationId xmlns:a16="http://schemas.microsoft.com/office/drawing/2014/main" id="{48E636B1-E3BC-AF4C-A28C-DD7D95F320EB}"/>
              </a:ext>
            </a:extLst>
          </p:cNvPr>
          <p:cNvCxnSpPr>
            <a:cxnSpLocks/>
          </p:cNvCxnSpPr>
          <p:nvPr/>
        </p:nvCxnSpPr>
        <p:spPr>
          <a:xfrm>
            <a:off x="3384317" y="535362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8" name="Straight Connector 97">
            <a:extLst>
              <a:ext uri="{FF2B5EF4-FFF2-40B4-BE49-F238E27FC236}">
                <a16:creationId xmlns:a16="http://schemas.microsoft.com/office/drawing/2014/main" id="{80BE901A-B8B5-0044-902A-94A5FCD676C9}"/>
              </a:ext>
            </a:extLst>
          </p:cNvPr>
          <p:cNvCxnSpPr>
            <a:cxnSpLocks/>
          </p:cNvCxnSpPr>
          <p:nvPr/>
        </p:nvCxnSpPr>
        <p:spPr>
          <a:xfrm>
            <a:off x="3903946" y="56267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28ED6A17-D068-C849-A19F-14F199B3BEFD}"/>
              </a:ext>
            </a:extLst>
          </p:cNvPr>
          <p:cNvCxnSpPr>
            <a:cxnSpLocks/>
          </p:cNvCxnSpPr>
          <p:nvPr/>
        </p:nvCxnSpPr>
        <p:spPr>
          <a:xfrm>
            <a:off x="3690056" y="54474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916199BC-B2FB-0440-B059-D8ACFC12FA76}"/>
              </a:ext>
            </a:extLst>
          </p:cNvPr>
          <p:cNvCxnSpPr>
            <a:cxnSpLocks/>
          </p:cNvCxnSpPr>
          <p:nvPr/>
        </p:nvCxnSpPr>
        <p:spPr>
          <a:xfrm>
            <a:off x="3604995" y="57367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B99038B6-8A48-7E4B-94A7-577447608353}"/>
              </a:ext>
            </a:extLst>
          </p:cNvPr>
          <p:cNvCxnSpPr>
            <a:cxnSpLocks/>
          </p:cNvCxnSpPr>
          <p:nvPr/>
        </p:nvCxnSpPr>
        <p:spPr>
          <a:xfrm>
            <a:off x="4321897" y="55414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D04A0ABA-0B44-DD4F-8D3E-1C209C284554}"/>
              </a:ext>
            </a:extLst>
          </p:cNvPr>
          <p:cNvCxnSpPr>
            <a:cxnSpLocks/>
          </p:cNvCxnSpPr>
          <p:nvPr/>
        </p:nvCxnSpPr>
        <p:spPr>
          <a:xfrm>
            <a:off x="4365824" y="535362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904291DD-D7DF-2A45-BA90-029123A77F4E}"/>
              </a:ext>
            </a:extLst>
          </p:cNvPr>
          <p:cNvCxnSpPr>
            <a:cxnSpLocks/>
          </p:cNvCxnSpPr>
          <p:nvPr/>
        </p:nvCxnSpPr>
        <p:spPr>
          <a:xfrm>
            <a:off x="4885453" y="56267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9C2F7E54-DA92-9841-A657-E823507EB1C8}"/>
              </a:ext>
            </a:extLst>
          </p:cNvPr>
          <p:cNvCxnSpPr>
            <a:cxnSpLocks/>
          </p:cNvCxnSpPr>
          <p:nvPr/>
        </p:nvCxnSpPr>
        <p:spPr>
          <a:xfrm>
            <a:off x="4671563" y="54474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71FC7CBB-830C-4045-BAC0-7C18F92422D9}"/>
              </a:ext>
            </a:extLst>
          </p:cNvPr>
          <p:cNvCxnSpPr>
            <a:cxnSpLocks/>
          </p:cNvCxnSpPr>
          <p:nvPr/>
        </p:nvCxnSpPr>
        <p:spPr>
          <a:xfrm>
            <a:off x="4586502" y="57367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6" name="Straight Connector 105">
            <a:extLst>
              <a:ext uri="{FF2B5EF4-FFF2-40B4-BE49-F238E27FC236}">
                <a16:creationId xmlns:a16="http://schemas.microsoft.com/office/drawing/2014/main" id="{6AFECA52-6893-C048-B660-163BD192551F}"/>
              </a:ext>
            </a:extLst>
          </p:cNvPr>
          <p:cNvCxnSpPr>
            <a:cxnSpLocks/>
          </p:cNvCxnSpPr>
          <p:nvPr/>
        </p:nvCxnSpPr>
        <p:spPr>
          <a:xfrm>
            <a:off x="5960268" y="562139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BB9BBAA0-7535-F94B-AA9A-04535F13A67F}"/>
              </a:ext>
            </a:extLst>
          </p:cNvPr>
          <p:cNvCxnSpPr>
            <a:cxnSpLocks/>
          </p:cNvCxnSpPr>
          <p:nvPr/>
        </p:nvCxnSpPr>
        <p:spPr>
          <a:xfrm>
            <a:off x="6004195" y="543355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D793FC2D-2B3E-7D4A-A1D1-5A7D31D912CC}"/>
              </a:ext>
            </a:extLst>
          </p:cNvPr>
          <p:cNvCxnSpPr>
            <a:cxnSpLocks/>
          </p:cNvCxnSpPr>
          <p:nvPr/>
        </p:nvCxnSpPr>
        <p:spPr>
          <a:xfrm>
            <a:off x="6309934" y="552736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C535E9E0-1516-FA46-B0D5-19991300DCEF}"/>
              </a:ext>
            </a:extLst>
          </p:cNvPr>
          <p:cNvCxnSpPr>
            <a:cxnSpLocks/>
          </p:cNvCxnSpPr>
          <p:nvPr/>
        </p:nvCxnSpPr>
        <p:spPr>
          <a:xfrm>
            <a:off x="1887920" y="584930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903F6544-CC07-974B-A0A5-B27FD56A4259}"/>
              </a:ext>
            </a:extLst>
          </p:cNvPr>
          <p:cNvCxnSpPr>
            <a:cxnSpLocks/>
          </p:cNvCxnSpPr>
          <p:nvPr/>
        </p:nvCxnSpPr>
        <p:spPr>
          <a:xfrm>
            <a:off x="2451476" y="593463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F95CC579-3178-F440-9D62-51B39188C934}"/>
              </a:ext>
            </a:extLst>
          </p:cNvPr>
          <p:cNvCxnSpPr>
            <a:cxnSpLocks/>
          </p:cNvCxnSpPr>
          <p:nvPr/>
        </p:nvCxnSpPr>
        <p:spPr>
          <a:xfrm>
            <a:off x="2237586" y="575527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id="{1FABE185-1E77-4749-915F-196BA879ADDD}"/>
              </a:ext>
            </a:extLst>
          </p:cNvPr>
          <p:cNvCxnSpPr>
            <a:cxnSpLocks/>
          </p:cNvCxnSpPr>
          <p:nvPr/>
        </p:nvCxnSpPr>
        <p:spPr>
          <a:xfrm>
            <a:off x="3465083" y="580373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3" name="Straight Connector 112">
            <a:extLst>
              <a:ext uri="{FF2B5EF4-FFF2-40B4-BE49-F238E27FC236}">
                <a16:creationId xmlns:a16="http://schemas.microsoft.com/office/drawing/2014/main" id="{81FAB44B-C4E1-4942-813E-04D592C6A7BC}"/>
              </a:ext>
            </a:extLst>
          </p:cNvPr>
          <p:cNvCxnSpPr>
            <a:cxnSpLocks/>
          </p:cNvCxnSpPr>
          <p:nvPr/>
        </p:nvCxnSpPr>
        <p:spPr>
          <a:xfrm>
            <a:off x="4028639" y="588906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4BC0A2CA-A9D7-FD4F-B039-2102ABF6DEBF}"/>
              </a:ext>
            </a:extLst>
          </p:cNvPr>
          <p:cNvCxnSpPr>
            <a:cxnSpLocks/>
          </p:cNvCxnSpPr>
          <p:nvPr/>
        </p:nvCxnSpPr>
        <p:spPr>
          <a:xfrm>
            <a:off x="3729688" y="599898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5" name="Straight Connector 114">
            <a:extLst>
              <a:ext uri="{FF2B5EF4-FFF2-40B4-BE49-F238E27FC236}">
                <a16:creationId xmlns:a16="http://schemas.microsoft.com/office/drawing/2014/main" id="{5169960A-7A0D-EC4F-B2D0-15EF6DAEE2DE}"/>
              </a:ext>
            </a:extLst>
          </p:cNvPr>
          <p:cNvCxnSpPr>
            <a:cxnSpLocks/>
          </p:cNvCxnSpPr>
          <p:nvPr/>
        </p:nvCxnSpPr>
        <p:spPr>
          <a:xfrm>
            <a:off x="4446590" y="580373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6" name="Straight Connector 115">
            <a:extLst>
              <a:ext uri="{FF2B5EF4-FFF2-40B4-BE49-F238E27FC236}">
                <a16:creationId xmlns:a16="http://schemas.microsoft.com/office/drawing/2014/main" id="{6448F751-2107-7841-9F24-BEBD421CC3B6}"/>
              </a:ext>
            </a:extLst>
          </p:cNvPr>
          <p:cNvCxnSpPr>
            <a:cxnSpLocks/>
          </p:cNvCxnSpPr>
          <p:nvPr/>
        </p:nvCxnSpPr>
        <p:spPr>
          <a:xfrm>
            <a:off x="5010146" y="588906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304B6424-C131-EA47-84A9-DCF63C01A1FC}"/>
              </a:ext>
            </a:extLst>
          </p:cNvPr>
          <p:cNvCxnSpPr>
            <a:cxnSpLocks/>
          </p:cNvCxnSpPr>
          <p:nvPr/>
        </p:nvCxnSpPr>
        <p:spPr>
          <a:xfrm>
            <a:off x="4711195" y="599898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BDB91B1D-11B7-BA4B-8363-D22FAD66D6DA}"/>
              </a:ext>
            </a:extLst>
          </p:cNvPr>
          <p:cNvCxnSpPr>
            <a:cxnSpLocks/>
          </p:cNvCxnSpPr>
          <p:nvPr/>
        </p:nvCxnSpPr>
        <p:spPr>
          <a:xfrm>
            <a:off x="6084961" y="588366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107B8387-4887-994E-9FA7-293DE7DE4F21}"/>
              </a:ext>
            </a:extLst>
          </p:cNvPr>
          <p:cNvCxnSpPr>
            <a:cxnSpLocks/>
          </p:cNvCxnSpPr>
          <p:nvPr/>
        </p:nvCxnSpPr>
        <p:spPr>
          <a:xfrm>
            <a:off x="1806955" y="446666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DB1F7C66-5B53-414C-B90C-4664BA770555}"/>
              </a:ext>
            </a:extLst>
          </p:cNvPr>
          <p:cNvCxnSpPr>
            <a:cxnSpLocks/>
          </p:cNvCxnSpPr>
          <p:nvPr/>
        </p:nvCxnSpPr>
        <p:spPr>
          <a:xfrm>
            <a:off x="3287797" y="424938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2" name="Straight Connector 121">
            <a:extLst>
              <a:ext uri="{FF2B5EF4-FFF2-40B4-BE49-F238E27FC236}">
                <a16:creationId xmlns:a16="http://schemas.microsoft.com/office/drawing/2014/main" id="{76A965CD-063C-924D-AA29-BF8D21757773}"/>
              </a:ext>
            </a:extLst>
          </p:cNvPr>
          <p:cNvCxnSpPr>
            <a:cxnSpLocks/>
          </p:cNvCxnSpPr>
          <p:nvPr/>
        </p:nvCxnSpPr>
        <p:spPr>
          <a:xfrm>
            <a:off x="3936413" y="437724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3" name="Straight Connector 122">
            <a:extLst>
              <a:ext uri="{FF2B5EF4-FFF2-40B4-BE49-F238E27FC236}">
                <a16:creationId xmlns:a16="http://schemas.microsoft.com/office/drawing/2014/main" id="{443D1C23-8800-9147-85F8-BE25C35D7886}"/>
              </a:ext>
            </a:extLst>
          </p:cNvPr>
          <p:cNvCxnSpPr>
            <a:cxnSpLocks/>
          </p:cNvCxnSpPr>
          <p:nvPr/>
        </p:nvCxnSpPr>
        <p:spPr>
          <a:xfrm>
            <a:off x="3552402" y="44446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5" name="Straight Connector 124">
            <a:extLst>
              <a:ext uri="{FF2B5EF4-FFF2-40B4-BE49-F238E27FC236}">
                <a16:creationId xmlns:a16="http://schemas.microsoft.com/office/drawing/2014/main" id="{F1FCDCC9-AACF-084A-AFC6-C66C6ECBAD99}"/>
              </a:ext>
            </a:extLst>
          </p:cNvPr>
          <p:cNvCxnSpPr>
            <a:cxnSpLocks/>
          </p:cNvCxnSpPr>
          <p:nvPr/>
        </p:nvCxnSpPr>
        <p:spPr>
          <a:xfrm>
            <a:off x="4533909" y="44446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6" name="Straight Connector 125">
            <a:extLst>
              <a:ext uri="{FF2B5EF4-FFF2-40B4-BE49-F238E27FC236}">
                <a16:creationId xmlns:a16="http://schemas.microsoft.com/office/drawing/2014/main" id="{85D0B4DD-954E-424B-9D92-B76A298D3E2A}"/>
              </a:ext>
            </a:extLst>
          </p:cNvPr>
          <p:cNvCxnSpPr>
            <a:cxnSpLocks/>
          </p:cNvCxnSpPr>
          <p:nvPr/>
        </p:nvCxnSpPr>
        <p:spPr>
          <a:xfrm>
            <a:off x="6127491" y="430304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7" name="Straight Connector 126">
            <a:extLst>
              <a:ext uri="{FF2B5EF4-FFF2-40B4-BE49-F238E27FC236}">
                <a16:creationId xmlns:a16="http://schemas.microsoft.com/office/drawing/2014/main" id="{AA0F1092-92F3-B147-AB4B-7B4A78FDDB7A}"/>
              </a:ext>
            </a:extLst>
          </p:cNvPr>
          <p:cNvCxnSpPr>
            <a:cxnSpLocks/>
          </p:cNvCxnSpPr>
          <p:nvPr/>
        </p:nvCxnSpPr>
        <p:spPr>
          <a:xfrm>
            <a:off x="6242046" y="569476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8" name="Straight Connector 127">
            <a:extLst>
              <a:ext uri="{FF2B5EF4-FFF2-40B4-BE49-F238E27FC236}">
                <a16:creationId xmlns:a16="http://schemas.microsoft.com/office/drawing/2014/main" id="{EB4DF62B-BAA2-8C44-91EE-87DDD4B2369E}"/>
              </a:ext>
            </a:extLst>
          </p:cNvPr>
          <p:cNvCxnSpPr>
            <a:cxnSpLocks/>
          </p:cNvCxnSpPr>
          <p:nvPr/>
        </p:nvCxnSpPr>
        <p:spPr>
          <a:xfrm>
            <a:off x="6102134" y="576178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9" name="Straight Connector 128">
            <a:extLst>
              <a:ext uri="{FF2B5EF4-FFF2-40B4-BE49-F238E27FC236}">
                <a16:creationId xmlns:a16="http://schemas.microsoft.com/office/drawing/2014/main" id="{4898977F-A7A0-F948-B3A7-A328DAF418EF}"/>
              </a:ext>
            </a:extLst>
          </p:cNvPr>
          <p:cNvCxnSpPr>
            <a:cxnSpLocks/>
          </p:cNvCxnSpPr>
          <p:nvPr/>
        </p:nvCxnSpPr>
        <p:spPr>
          <a:xfrm>
            <a:off x="6366739" y="595703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5" name="Straight Connector 134">
            <a:extLst>
              <a:ext uri="{FF2B5EF4-FFF2-40B4-BE49-F238E27FC236}">
                <a16:creationId xmlns:a16="http://schemas.microsoft.com/office/drawing/2014/main" id="{5D2CC134-1BEA-8440-9D3C-23E80ED59C0F}"/>
              </a:ext>
            </a:extLst>
          </p:cNvPr>
          <p:cNvCxnSpPr>
            <a:cxnSpLocks/>
          </p:cNvCxnSpPr>
          <p:nvPr/>
        </p:nvCxnSpPr>
        <p:spPr>
          <a:xfrm>
            <a:off x="1971110" y="62734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6" name="Straight Connector 135">
            <a:extLst>
              <a:ext uri="{FF2B5EF4-FFF2-40B4-BE49-F238E27FC236}">
                <a16:creationId xmlns:a16="http://schemas.microsoft.com/office/drawing/2014/main" id="{718413E4-55CD-A144-A68F-5EA3F24E98F6}"/>
              </a:ext>
            </a:extLst>
          </p:cNvPr>
          <p:cNvCxnSpPr>
            <a:cxnSpLocks/>
          </p:cNvCxnSpPr>
          <p:nvPr/>
        </p:nvCxnSpPr>
        <p:spPr>
          <a:xfrm>
            <a:off x="1806955" y="610803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7" name="Straight Connector 136">
            <a:extLst>
              <a:ext uri="{FF2B5EF4-FFF2-40B4-BE49-F238E27FC236}">
                <a16:creationId xmlns:a16="http://schemas.microsoft.com/office/drawing/2014/main" id="{69E27640-CA7B-3940-B919-00E111502859}"/>
              </a:ext>
            </a:extLst>
          </p:cNvPr>
          <p:cNvCxnSpPr>
            <a:cxnSpLocks/>
          </p:cNvCxnSpPr>
          <p:nvPr/>
        </p:nvCxnSpPr>
        <p:spPr>
          <a:xfrm>
            <a:off x="2370511" y="61933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8" name="Straight Connector 137">
            <a:extLst>
              <a:ext uri="{FF2B5EF4-FFF2-40B4-BE49-F238E27FC236}">
                <a16:creationId xmlns:a16="http://schemas.microsoft.com/office/drawing/2014/main" id="{BF1B0811-C187-D04E-BB38-3ED611BE8E9D}"/>
              </a:ext>
            </a:extLst>
          </p:cNvPr>
          <p:cNvCxnSpPr>
            <a:cxnSpLocks/>
          </p:cNvCxnSpPr>
          <p:nvPr/>
        </p:nvCxnSpPr>
        <p:spPr>
          <a:xfrm>
            <a:off x="3384118" y="606246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9" name="Straight Connector 138">
            <a:extLst>
              <a:ext uri="{FF2B5EF4-FFF2-40B4-BE49-F238E27FC236}">
                <a16:creationId xmlns:a16="http://schemas.microsoft.com/office/drawing/2014/main" id="{6253B3C1-572B-3D4D-BAF0-74217771E6AC}"/>
              </a:ext>
            </a:extLst>
          </p:cNvPr>
          <p:cNvCxnSpPr>
            <a:cxnSpLocks/>
          </p:cNvCxnSpPr>
          <p:nvPr/>
        </p:nvCxnSpPr>
        <p:spPr>
          <a:xfrm>
            <a:off x="3947674" y="614779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0" name="Straight Connector 139">
            <a:extLst>
              <a:ext uri="{FF2B5EF4-FFF2-40B4-BE49-F238E27FC236}">
                <a16:creationId xmlns:a16="http://schemas.microsoft.com/office/drawing/2014/main" id="{72A83D46-52C7-CE43-9B42-AC57C0634279}"/>
              </a:ext>
            </a:extLst>
          </p:cNvPr>
          <p:cNvCxnSpPr>
            <a:cxnSpLocks/>
          </p:cNvCxnSpPr>
          <p:nvPr/>
        </p:nvCxnSpPr>
        <p:spPr>
          <a:xfrm>
            <a:off x="3648723" y="62577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1" name="Straight Connector 140">
            <a:extLst>
              <a:ext uri="{FF2B5EF4-FFF2-40B4-BE49-F238E27FC236}">
                <a16:creationId xmlns:a16="http://schemas.microsoft.com/office/drawing/2014/main" id="{A8D4E72F-51A6-FD48-8795-0DEA978B342D}"/>
              </a:ext>
            </a:extLst>
          </p:cNvPr>
          <p:cNvCxnSpPr>
            <a:cxnSpLocks/>
          </p:cNvCxnSpPr>
          <p:nvPr/>
        </p:nvCxnSpPr>
        <p:spPr>
          <a:xfrm>
            <a:off x="4365625" y="606246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2" name="Straight Connector 141">
            <a:extLst>
              <a:ext uri="{FF2B5EF4-FFF2-40B4-BE49-F238E27FC236}">
                <a16:creationId xmlns:a16="http://schemas.microsoft.com/office/drawing/2014/main" id="{4A09CD0E-F977-6943-ADD7-59748863E8E0}"/>
              </a:ext>
            </a:extLst>
          </p:cNvPr>
          <p:cNvCxnSpPr>
            <a:cxnSpLocks/>
          </p:cNvCxnSpPr>
          <p:nvPr/>
        </p:nvCxnSpPr>
        <p:spPr>
          <a:xfrm>
            <a:off x="4929181" y="614779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3" name="Straight Connector 142">
            <a:extLst>
              <a:ext uri="{FF2B5EF4-FFF2-40B4-BE49-F238E27FC236}">
                <a16:creationId xmlns:a16="http://schemas.microsoft.com/office/drawing/2014/main" id="{B03CF063-1152-6041-AD84-278758B21EB4}"/>
              </a:ext>
            </a:extLst>
          </p:cNvPr>
          <p:cNvCxnSpPr>
            <a:cxnSpLocks/>
          </p:cNvCxnSpPr>
          <p:nvPr/>
        </p:nvCxnSpPr>
        <p:spPr>
          <a:xfrm>
            <a:off x="4630230" y="62577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4" name="Straight Connector 143">
            <a:extLst>
              <a:ext uri="{FF2B5EF4-FFF2-40B4-BE49-F238E27FC236}">
                <a16:creationId xmlns:a16="http://schemas.microsoft.com/office/drawing/2014/main" id="{577467DD-5310-214C-9C13-5CE32512183F}"/>
              </a:ext>
            </a:extLst>
          </p:cNvPr>
          <p:cNvCxnSpPr>
            <a:cxnSpLocks/>
          </p:cNvCxnSpPr>
          <p:nvPr/>
        </p:nvCxnSpPr>
        <p:spPr>
          <a:xfrm>
            <a:off x="6003996" y="61423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5" name="Straight Connector 144">
            <a:extLst>
              <a:ext uri="{FF2B5EF4-FFF2-40B4-BE49-F238E27FC236}">
                <a16:creationId xmlns:a16="http://schemas.microsoft.com/office/drawing/2014/main" id="{4D9135A5-9C6A-CA40-B687-96E2BEDBC0D2}"/>
              </a:ext>
            </a:extLst>
          </p:cNvPr>
          <p:cNvCxnSpPr>
            <a:cxnSpLocks/>
          </p:cNvCxnSpPr>
          <p:nvPr/>
        </p:nvCxnSpPr>
        <p:spPr>
          <a:xfrm>
            <a:off x="6285774" y="621576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7" name="Straight Connector 146">
            <a:extLst>
              <a:ext uri="{FF2B5EF4-FFF2-40B4-BE49-F238E27FC236}">
                <a16:creationId xmlns:a16="http://schemas.microsoft.com/office/drawing/2014/main" id="{743E8018-0ED4-234E-A611-927522E0631C}"/>
              </a:ext>
            </a:extLst>
          </p:cNvPr>
          <p:cNvCxnSpPr>
            <a:cxnSpLocks/>
          </p:cNvCxnSpPr>
          <p:nvPr/>
        </p:nvCxnSpPr>
        <p:spPr>
          <a:xfrm>
            <a:off x="-11039" y="3587338"/>
            <a:ext cx="7247585" cy="6646"/>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BCFE8FA-3672-F647-BDAF-A603B3514E66}"/>
              </a:ext>
            </a:extLst>
          </p:cNvPr>
          <p:cNvCxnSpPr>
            <a:cxnSpLocks/>
          </p:cNvCxnSpPr>
          <p:nvPr/>
        </p:nvCxnSpPr>
        <p:spPr>
          <a:xfrm>
            <a:off x="31491" y="4981256"/>
            <a:ext cx="7205055" cy="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353AE27-ABE8-9246-B47A-16398515080D}"/>
              </a:ext>
            </a:extLst>
          </p:cNvPr>
          <p:cNvCxnSpPr>
            <a:cxnSpLocks/>
          </p:cNvCxnSpPr>
          <p:nvPr/>
        </p:nvCxnSpPr>
        <p:spPr>
          <a:xfrm>
            <a:off x="53519" y="6842216"/>
            <a:ext cx="7183027" cy="12031"/>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AE4808-8A52-0340-9377-2542C15B30EF}"/>
              </a:ext>
            </a:extLst>
          </p:cNvPr>
          <p:cNvSpPr/>
          <p:nvPr/>
        </p:nvSpPr>
        <p:spPr>
          <a:xfrm>
            <a:off x="3446703" y="1847961"/>
            <a:ext cx="1784973"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geneB</a:t>
            </a:r>
            <a:br>
              <a:rPr lang="en-NO" sz="2000" b="1"/>
            </a:br>
            <a:r>
              <a:rPr lang="en-NO" sz="2000" b="1"/>
              <a:t> (4kb) </a:t>
            </a:r>
          </a:p>
        </p:txBody>
      </p:sp>
      <p:cxnSp>
        <p:nvCxnSpPr>
          <p:cNvPr id="168" name="Straight Connector 167">
            <a:extLst>
              <a:ext uri="{FF2B5EF4-FFF2-40B4-BE49-F238E27FC236}">
                <a16:creationId xmlns:a16="http://schemas.microsoft.com/office/drawing/2014/main" id="{6F05F19D-4F8A-0B48-86A6-E97F0DAB8E01}"/>
              </a:ext>
            </a:extLst>
          </p:cNvPr>
          <p:cNvCxnSpPr>
            <a:cxnSpLocks/>
          </p:cNvCxnSpPr>
          <p:nvPr/>
        </p:nvCxnSpPr>
        <p:spPr>
          <a:xfrm flipV="1">
            <a:off x="3151934" y="2264436"/>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6E35CE6-416D-E949-A463-65B6F423E9B9}"/>
              </a:ext>
            </a:extLst>
          </p:cNvPr>
          <p:cNvCxnSpPr>
            <a:cxnSpLocks/>
          </p:cNvCxnSpPr>
          <p:nvPr/>
        </p:nvCxnSpPr>
        <p:spPr>
          <a:xfrm flipV="1">
            <a:off x="5578151" y="2264436"/>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03B1A26-FFBD-B341-8D2B-724E1355826E}"/>
              </a:ext>
            </a:extLst>
          </p:cNvPr>
          <p:cNvCxnSpPr>
            <a:cxnSpLocks/>
          </p:cNvCxnSpPr>
          <p:nvPr/>
        </p:nvCxnSpPr>
        <p:spPr>
          <a:xfrm flipV="1">
            <a:off x="7236546" y="2288641"/>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AEF7428-B4B7-B545-80F1-E12F4181D842}"/>
              </a:ext>
            </a:extLst>
          </p:cNvPr>
          <p:cNvCxnSpPr>
            <a:cxnSpLocks/>
          </p:cNvCxnSpPr>
          <p:nvPr/>
        </p:nvCxnSpPr>
        <p:spPr>
          <a:xfrm flipV="1">
            <a:off x="1409329" y="2238035"/>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3DB093F-F0F1-6E40-8625-FCFAED804F48}"/>
              </a:ext>
            </a:extLst>
          </p:cNvPr>
          <p:cNvSpPr/>
          <p:nvPr/>
        </p:nvSpPr>
        <p:spPr>
          <a:xfrm>
            <a:off x="1803711" y="1839456"/>
            <a:ext cx="1060284"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geneA (2kb) </a:t>
            </a:r>
          </a:p>
        </p:txBody>
      </p:sp>
      <p:sp>
        <p:nvSpPr>
          <p:cNvPr id="119" name="Rounded Rectangle 118">
            <a:extLst>
              <a:ext uri="{FF2B5EF4-FFF2-40B4-BE49-F238E27FC236}">
                <a16:creationId xmlns:a16="http://schemas.microsoft.com/office/drawing/2014/main" id="{83594730-3B39-0F46-BF4F-BBAF9A7AC7C3}"/>
              </a:ext>
            </a:extLst>
          </p:cNvPr>
          <p:cNvSpPr/>
          <p:nvPr/>
        </p:nvSpPr>
        <p:spPr>
          <a:xfrm>
            <a:off x="-10052" y="5021054"/>
            <a:ext cx="7617852" cy="1794761"/>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4" name="TextBox 123">
            <a:extLst>
              <a:ext uri="{FF2B5EF4-FFF2-40B4-BE49-F238E27FC236}">
                <a16:creationId xmlns:a16="http://schemas.microsoft.com/office/drawing/2014/main" id="{2B06213E-E43E-E444-A767-C8E861CA5C67}"/>
              </a:ext>
            </a:extLst>
          </p:cNvPr>
          <p:cNvSpPr txBox="1"/>
          <p:nvPr/>
        </p:nvSpPr>
        <p:spPr>
          <a:xfrm>
            <a:off x="7473294" y="1903253"/>
            <a:ext cx="4809650" cy="1815882"/>
          </a:xfrm>
          <a:prstGeom prst="rect">
            <a:avLst/>
          </a:prstGeom>
          <a:noFill/>
        </p:spPr>
        <p:txBody>
          <a:bodyPr wrap="none" rtlCol="0">
            <a:spAutoFit/>
          </a:bodyPr>
          <a:lstStyle/>
          <a:p>
            <a:r>
              <a:rPr lang="en-NO" sz="2800"/>
              <a:t>(3) total read counts will be one</a:t>
            </a:r>
          </a:p>
          <a:p>
            <a:r>
              <a:rPr lang="en-NO" sz="2800"/>
              <a:t>(In reality, 1 Million)</a:t>
            </a:r>
          </a:p>
          <a:p>
            <a:r>
              <a:rPr lang="en-NO" sz="2800"/>
              <a:t>= transcripts per million</a:t>
            </a:r>
          </a:p>
          <a:p>
            <a:endParaRPr lang="en-NO" sz="2800"/>
          </a:p>
        </p:txBody>
      </p:sp>
      <p:pic>
        <p:nvPicPr>
          <p:cNvPr id="130" name="Picture 129">
            <a:extLst>
              <a:ext uri="{FF2B5EF4-FFF2-40B4-BE49-F238E27FC236}">
                <a16:creationId xmlns:a16="http://schemas.microsoft.com/office/drawing/2014/main" id="{FC65C697-523B-4B4E-BF77-ECA5E65D1A37}"/>
              </a:ext>
            </a:extLst>
          </p:cNvPr>
          <p:cNvPicPr>
            <a:picLocks noChangeAspect="1"/>
          </p:cNvPicPr>
          <p:nvPr/>
        </p:nvPicPr>
        <p:blipFill>
          <a:blip r:embed="rId3"/>
          <a:stretch>
            <a:fillRect/>
          </a:stretch>
        </p:blipFill>
        <p:spPr>
          <a:xfrm>
            <a:off x="63678" y="251884"/>
            <a:ext cx="8513036" cy="1520185"/>
          </a:xfrm>
          <a:prstGeom prst="rect">
            <a:avLst/>
          </a:prstGeom>
        </p:spPr>
      </p:pic>
      <p:sp>
        <p:nvSpPr>
          <p:cNvPr id="2" name="Slide Number Placeholder 1">
            <a:extLst>
              <a:ext uri="{FF2B5EF4-FFF2-40B4-BE49-F238E27FC236}">
                <a16:creationId xmlns:a16="http://schemas.microsoft.com/office/drawing/2014/main" id="{EB21D7A0-907B-0742-B948-CAF0C4E8FBAC}"/>
              </a:ext>
            </a:extLst>
          </p:cNvPr>
          <p:cNvSpPr>
            <a:spLocks noGrp="1"/>
          </p:cNvSpPr>
          <p:nvPr>
            <p:ph type="sldNum" sz="quarter" idx="12"/>
          </p:nvPr>
        </p:nvSpPr>
        <p:spPr/>
        <p:txBody>
          <a:bodyPr/>
          <a:lstStyle/>
          <a:p>
            <a:fld id="{A52D75DA-15CD-1242-8D03-955FC00DD5AF}" type="slidenum">
              <a:rPr lang="en-NO" smtClean="0"/>
              <a:t>11</a:t>
            </a:fld>
            <a:endParaRPr lang="en-NO"/>
          </a:p>
        </p:txBody>
      </p:sp>
    </p:spTree>
    <p:extLst>
      <p:ext uri="{BB962C8B-B14F-4D97-AF65-F5344CB8AC3E}">
        <p14:creationId xmlns:p14="http://schemas.microsoft.com/office/powerpoint/2010/main" val="2643673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66BDC31-CE8E-1F4E-A9D7-2CC3D3511294}"/>
              </a:ext>
            </a:extLst>
          </p:cNvPr>
          <p:cNvPicPr>
            <a:picLocks noChangeAspect="1"/>
          </p:cNvPicPr>
          <p:nvPr/>
        </p:nvPicPr>
        <p:blipFill>
          <a:blip r:embed="rId2"/>
          <a:stretch>
            <a:fillRect/>
          </a:stretch>
        </p:blipFill>
        <p:spPr>
          <a:xfrm>
            <a:off x="7905671" y="1147318"/>
            <a:ext cx="2993331" cy="4563363"/>
          </a:xfrm>
          <a:prstGeom prst="rect">
            <a:avLst/>
          </a:prstGeom>
        </p:spPr>
      </p:pic>
      <p:sp>
        <p:nvSpPr>
          <p:cNvPr id="2" name="Title 1">
            <a:extLst>
              <a:ext uri="{FF2B5EF4-FFF2-40B4-BE49-F238E27FC236}">
                <a16:creationId xmlns:a16="http://schemas.microsoft.com/office/drawing/2014/main" id="{54CA88C3-9F42-4E4C-914C-270379BFE075}"/>
              </a:ext>
            </a:extLst>
          </p:cNvPr>
          <p:cNvSpPr>
            <a:spLocks noGrp="1"/>
          </p:cNvSpPr>
          <p:nvPr>
            <p:ph type="title"/>
          </p:nvPr>
        </p:nvSpPr>
        <p:spPr>
          <a:xfrm>
            <a:off x="584663" y="29473"/>
            <a:ext cx="10515600" cy="1325563"/>
          </a:xfrm>
        </p:spPr>
        <p:txBody>
          <a:bodyPr>
            <a:normAutofit/>
          </a:bodyPr>
          <a:lstStyle/>
          <a:p>
            <a:r>
              <a:rPr lang="en-US" sz="4000" dirty="0" err="1"/>
              <a:t>eQTL</a:t>
            </a:r>
            <a:r>
              <a:rPr lang="en-US" sz="4000" dirty="0"/>
              <a:t> </a:t>
            </a:r>
            <a:r>
              <a:rPr lang="en-US" sz="4000" b="1" dirty="0"/>
              <a:t>(expression quantitative trait locus)  </a:t>
            </a:r>
            <a:r>
              <a:rPr lang="en-US" sz="4000" dirty="0"/>
              <a:t>analysis</a:t>
            </a:r>
          </a:p>
        </p:txBody>
      </p:sp>
      <p:sp>
        <p:nvSpPr>
          <p:cNvPr id="4" name="Slide Number Placeholder 3">
            <a:extLst>
              <a:ext uri="{FF2B5EF4-FFF2-40B4-BE49-F238E27FC236}">
                <a16:creationId xmlns:a16="http://schemas.microsoft.com/office/drawing/2014/main" id="{2831093A-DBE1-E744-8C29-88D3EA0B9668}"/>
              </a:ext>
            </a:extLst>
          </p:cNvPr>
          <p:cNvSpPr>
            <a:spLocks noGrp="1"/>
          </p:cNvSpPr>
          <p:nvPr>
            <p:ph type="sldNum" sz="quarter" idx="12"/>
          </p:nvPr>
        </p:nvSpPr>
        <p:spPr/>
        <p:txBody>
          <a:bodyPr/>
          <a:lstStyle/>
          <a:p>
            <a:fld id="{018809A1-4FE3-284C-833F-1F41837DA958}" type="slidenum">
              <a:rPr lang="en-US" smtClean="0"/>
              <a:t>12</a:t>
            </a:fld>
            <a:endParaRPr lang="en-US"/>
          </a:p>
        </p:txBody>
      </p:sp>
      <p:pic>
        <p:nvPicPr>
          <p:cNvPr id="6" name="Picture 5">
            <a:extLst>
              <a:ext uri="{FF2B5EF4-FFF2-40B4-BE49-F238E27FC236}">
                <a16:creationId xmlns:a16="http://schemas.microsoft.com/office/drawing/2014/main" id="{CF1BB20F-9A1A-204D-A747-BEC104BA797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7905670" y="5491591"/>
            <a:ext cx="2722369" cy="848618"/>
          </a:xfrm>
          <a:prstGeom prst="rect">
            <a:avLst/>
          </a:prstGeom>
        </p:spPr>
      </p:pic>
      <p:pic>
        <p:nvPicPr>
          <p:cNvPr id="8" name="Picture 7">
            <a:extLst>
              <a:ext uri="{FF2B5EF4-FFF2-40B4-BE49-F238E27FC236}">
                <a16:creationId xmlns:a16="http://schemas.microsoft.com/office/drawing/2014/main" id="{E84A5D27-3D95-B947-8440-0ABF1026D02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0224128" y="1808203"/>
            <a:ext cx="925451" cy="872897"/>
          </a:xfrm>
          <a:prstGeom prst="rect">
            <a:avLst/>
          </a:prstGeom>
        </p:spPr>
      </p:pic>
      <p:pic>
        <p:nvPicPr>
          <p:cNvPr id="9" name="Picture 8">
            <a:extLst>
              <a:ext uri="{FF2B5EF4-FFF2-40B4-BE49-F238E27FC236}">
                <a16:creationId xmlns:a16="http://schemas.microsoft.com/office/drawing/2014/main" id="{948462C0-D541-754C-AC71-04C6A9AFEDB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860303" y="1736333"/>
            <a:ext cx="702170" cy="1061358"/>
          </a:xfrm>
          <a:prstGeom prst="rect">
            <a:avLst/>
          </a:prstGeom>
        </p:spPr>
      </p:pic>
      <p:sp>
        <p:nvSpPr>
          <p:cNvPr id="5" name="Rectangle 4">
            <a:extLst>
              <a:ext uri="{FF2B5EF4-FFF2-40B4-BE49-F238E27FC236}">
                <a16:creationId xmlns:a16="http://schemas.microsoft.com/office/drawing/2014/main" id="{4442A173-478C-124B-9625-392C1897F8C9}"/>
              </a:ext>
            </a:extLst>
          </p:cNvPr>
          <p:cNvSpPr/>
          <p:nvPr/>
        </p:nvSpPr>
        <p:spPr>
          <a:xfrm>
            <a:off x="7655093" y="1303112"/>
            <a:ext cx="968086" cy="369332"/>
          </a:xfrm>
          <a:prstGeom prst="rect">
            <a:avLst/>
          </a:prstGeom>
          <a:solidFill>
            <a:schemeClr val="bg1"/>
          </a:solidFill>
        </p:spPr>
        <p:txBody>
          <a:bodyPr wrap="none">
            <a:spAutoFit/>
          </a:bodyPr>
          <a:lstStyle/>
          <a:p>
            <a:r>
              <a:rPr lang="en-US"/>
              <a:t>Parent1 </a:t>
            </a:r>
          </a:p>
        </p:txBody>
      </p:sp>
      <p:sp>
        <p:nvSpPr>
          <p:cNvPr id="10" name="Rectangle 9">
            <a:extLst>
              <a:ext uri="{FF2B5EF4-FFF2-40B4-BE49-F238E27FC236}">
                <a16:creationId xmlns:a16="http://schemas.microsoft.com/office/drawing/2014/main" id="{C844771C-1B67-2C40-92BC-14672497D79C}"/>
              </a:ext>
            </a:extLst>
          </p:cNvPr>
          <p:cNvSpPr/>
          <p:nvPr/>
        </p:nvSpPr>
        <p:spPr>
          <a:xfrm>
            <a:off x="10224127" y="1250588"/>
            <a:ext cx="968086" cy="369332"/>
          </a:xfrm>
          <a:prstGeom prst="rect">
            <a:avLst/>
          </a:prstGeom>
          <a:solidFill>
            <a:schemeClr val="bg1"/>
          </a:solidFill>
        </p:spPr>
        <p:txBody>
          <a:bodyPr wrap="none">
            <a:spAutoFit/>
          </a:bodyPr>
          <a:lstStyle/>
          <a:p>
            <a:r>
              <a:rPr lang="en-US"/>
              <a:t>Parent2 </a:t>
            </a:r>
          </a:p>
        </p:txBody>
      </p:sp>
      <p:sp>
        <p:nvSpPr>
          <p:cNvPr id="11" name="Rectangle 10">
            <a:extLst>
              <a:ext uri="{FF2B5EF4-FFF2-40B4-BE49-F238E27FC236}">
                <a16:creationId xmlns:a16="http://schemas.microsoft.com/office/drawing/2014/main" id="{84E8D387-7C6B-BB44-A26E-BD440BD64AD2}"/>
              </a:ext>
            </a:extLst>
          </p:cNvPr>
          <p:cNvSpPr/>
          <p:nvPr/>
        </p:nvSpPr>
        <p:spPr>
          <a:xfrm>
            <a:off x="8558334" y="6381127"/>
            <a:ext cx="1048236" cy="369332"/>
          </a:xfrm>
          <a:prstGeom prst="rect">
            <a:avLst/>
          </a:prstGeom>
          <a:solidFill>
            <a:schemeClr val="bg1"/>
          </a:solidFill>
        </p:spPr>
        <p:txBody>
          <a:bodyPr wrap="none">
            <a:spAutoFit/>
          </a:bodyPr>
          <a:lstStyle/>
          <a:p>
            <a:r>
              <a:rPr lang="en-US"/>
              <a:t>Offspring</a:t>
            </a:r>
          </a:p>
        </p:txBody>
      </p:sp>
      <p:sp>
        <p:nvSpPr>
          <p:cNvPr id="14" name="Rectangle 13">
            <a:extLst>
              <a:ext uri="{FF2B5EF4-FFF2-40B4-BE49-F238E27FC236}">
                <a16:creationId xmlns:a16="http://schemas.microsoft.com/office/drawing/2014/main" id="{5EE5A9FD-F4AF-E44F-859E-4E8A03EAB3D0}"/>
              </a:ext>
            </a:extLst>
          </p:cNvPr>
          <p:cNvSpPr/>
          <p:nvPr/>
        </p:nvSpPr>
        <p:spPr>
          <a:xfrm>
            <a:off x="611128" y="1346489"/>
            <a:ext cx="5484872" cy="4524315"/>
          </a:xfrm>
          <a:prstGeom prst="rect">
            <a:avLst/>
          </a:prstGeom>
        </p:spPr>
        <p:txBody>
          <a:bodyPr wrap="square">
            <a:spAutoFit/>
          </a:bodyPr>
          <a:lstStyle/>
          <a:p>
            <a:r>
              <a:rPr lang="en-NO" sz="2400"/>
              <a:t>historically... </a:t>
            </a:r>
            <a:r>
              <a:rPr lang="en-US" sz="2400" b="1" dirty="0"/>
              <a:t>QTL analysis:</a:t>
            </a:r>
            <a:br>
              <a:rPr lang="en-US" sz="2400" b="1" dirty="0"/>
            </a:br>
            <a:r>
              <a:rPr lang="en-US" sz="2400" dirty="0"/>
              <a:t>Conventional analysis based on limited number of genetic markers</a:t>
            </a:r>
          </a:p>
          <a:p>
            <a:endParaRPr lang="en-US" sz="2400" dirty="0"/>
          </a:p>
          <a:p>
            <a:pPr marL="342900" indent="-342900">
              <a:buAutoNum type="arabicParenBoth"/>
            </a:pPr>
            <a:r>
              <a:rPr lang="en-US" sz="2400" dirty="0"/>
              <a:t> two parental breeds are crossed</a:t>
            </a:r>
          </a:p>
          <a:p>
            <a:pPr marL="342900" indent="-342900">
              <a:buAutoNum type="arabicParenBoth"/>
            </a:pPr>
            <a:r>
              <a:rPr lang="en-US" sz="2400" dirty="0"/>
              <a:t> the resulting F</a:t>
            </a:r>
            <a:r>
              <a:rPr lang="en-US" sz="2400" baseline="-25000" dirty="0"/>
              <a:t>1</a:t>
            </a:r>
            <a:r>
              <a:rPr lang="en-US" sz="2400" dirty="0"/>
              <a:t> generations are self-fertilized for several generations, resulting in inbred lines</a:t>
            </a:r>
          </a:p>
          <a:p>
            <a:pPr marL="342900" indent="-342900">
              <a:buAutoNum type="arabicParenBoth"/>
            </a:pPr>
            <a:r>
              <a:rPr lang="en-US" sz="2400" dirty="0"/>
              <a:t> use genetic markers (100-) to distinguish between parental lines</a:t>
            </a:r>
          </a:p>
          <a:p>
            <a:pPr marL="342900" indent="-342900">
              <a:buAutoNum type="arabicParenBoth"/>
            </a:pPr>
            <a:r>
              <a:rPr lang="en-US" sz="2400" dirty="0"/>
              <a:t> the phenotypes and genotypes of the offspring are scored</a:t>
            </a:r>
          </a:p>
        </p:txBody>
      </p:sp>
      <p:sp>
        <p:nvSpPr>
          <p:cNvPr id="15" name="Rectangle 14">
            <a:extLst>
              <a:ext uri="{FF2B5EF4-FFF2-40B4-BE49-F238E27FC236}">
                <a16:creationId xmlns:a16="http://schemas.microsoft.com/office/drawing/2014/main" id="{588DCDBA-EA73-D647-8CC4-0692C810F71F}"/>
              </a:ext>
            </a:extLst>
          </p:cNvPr>
          <p:cNvSpPr/>
          <p:nvPr/>
        </p:nvSpPr>
        <p:spPr>
          <a:xfrm>
            <a:off x="2046514" y="6313255"/>
            <a:ext cx="4572000" cy="369332"/>
          </a:xfrm>
          <a:prstGeom prst="rect">
            <a:avLst/>
          </a:prstGeom>
        </p:spPr>
        <p:txBody>
          <a:bodyPr>
            <a:spAutoFit/>
          </a:bodyPr>
          <a:lstStyle/>
          <a:p>
            <a:r>
              <a:rPr lang="en-US">
                <a:solidFill>
                  <a:srgbClr val="222222"/>
                </a:solidFill>
                <a:latin typeface="Lora"/>
              </a:rPr>
              <a:t>Crop genomics: advances and applications</a:t>
            </a:r>
          </a:p>
        </p:txBody>
      </p:sp>
      <p:sp>
        <p:nvSpPr>
          <p:cNvPr id="16" name="Up-Down Arrow 15">
            <a:extLst>
              <a:ext uri="{FF2B5EF4-FFF2-40B4-BE49-F238E27FC236}">
                <a16:creationId xmlns:a16="http://schemas.microsoft.com/office/drawing/2014/main" id="{776F0670-89D3-8E4E-846F-E1CC633BC816}"/>
              </a:ext>
            </a:extLst>
          </p:cNvPr>
          <p:cNvSpPr/>
          <p:nvPr/>
        </p:nvSpPr>
        <p:spPr>
          <a:xfrm>
            <a:off x="10628040" y="4294028"/>
            <a:ext cx="383071" cy="653143"/>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BC293D0-E7FA-5640-AC64-844E81806940}"/>
              </a:ext>
            </a:extLst>
          </p:cNvPr>
          <p:cNvSpPr txBox="1"/>
          <p:nvPr/>
        </p:nvSpPr>
        <p:spPr>
          <a:xfrm rot="5400000">
            <a:off x="10520907" y="4559833"/>
            <a:ext cx="1342612" cy="369332"/>
          </a:xfrm>
          <a:prstGeom prst="rect">
            <a:avLst/>
          </a:prstGeom>
          <a:solidFill>
            <a:srgbClr val="FFFF00"/>
          </a:solidFill>
        </p:spPr>
        <p:txBody>
          <a:bodyPr wrap="none" rtlCol="0">
            <a:spAutoFit/>
          </a:bodyPr>
          <a:lstStyle/>
          <a:p>
            <a:r>
              <a:rPr lang="en-US"/>
              <a:t>DNA Marker</a:t>
            </a:r>
          </a:p>
        </p:txBody>
      </p:sp>
      <p:sp>
        <p:nvSpPr>
          <p:cNvPr id="19" name="Up-Down Arrow 18">
            <a:extLst>
              <a:ext uri="{FF2B5EF4-FFF2-40B4-BE49-F238E27FC236}">
                <a16:creationId xmlns:a16="http://schemas.microsoft.com/office/drawing/2014/main" id="{33CBD854-A6D5-7B4A-96BF-DF531ADDFB9E}"/>
              </a:ext>
            </a:extLst>
          </p:cNvPr>
          <p:cNvSpPr/>
          <p:nvPr/>
        </p:nvSpPr>
        <p:spPr>
          <a:xfrm>
            <a:off x="7669712" y="3716671"/>
            <a:ext cx="208277" cy="172536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ECCEC3C-6D93-BE47-A0F8-BC4F9C18C7FD}"/>
              </a:ext>
            </a:extLst>
          </p:cNvPr>
          <p:cNvSpPr txBox="1"/>
          <p:nvPr/>
        </p:nvSpPr>
        <p:spPr>
          <a:xfrm rot="5400000">
            <a:off x="6663959" y="5047230"/>
            <a:ext cx="1572162" cy="369332"/>
          </a:xfrm>
          <a:prstGeom prst="rect">
            <a:avLst/>
          </a:prstGeom>
          <a:solidFill>
            <a:srgbClr val="FFFF00"/>
          </a:solidFill>
        </p:spPr>
        <p:txBody>
          <a:bodyPr wrap="none" rtlCol="0">
            <a:spAutoFit/>
          </a:bodyPr>
          <a:lstStyle/>
          <a:p>
            <a:r>
              <a:rPr lang="en-US" altLang="ja-JP"/>
              <a:t>Actual variants</a:t>
            </a:r>
            <a:endParaRPr lang="en-US"/>
          </a:p>
        </p:txBody>
      </p:sp>
    </p:spTree>
    <p:extLst>
      <p:ext uri="{BB962C8B-B14F-4D97-AF65-F5344CB8AC3E}">
        <p14:creationId xmlns:p14="http://schemas.microsoft.com/office/powerpoint/2010/main" val="99069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FD09-DDD9-584E-B697-798D4C16B5F6}"/>
              </a:ext>
            </a:extLst>
          </p:cNvPr>
          <p:cNvSpPr>
            <a:spLocks noGrp="1"/>
          </p:cNvSpPr>
          <p:nvPr>
            <p:ph type="title"/>
          </p:nvPr>
        </p:nvSpPr>
        <p:spPr>
          <a:xfrm>
            <a:off x="838200" y="200533"/>
            <a:ext cx="10515600" cy="1325563"/>
          </a:xfrm>
        </p:spPr>
        <p:txBody>
          <a:bodyPr/>
          <a:lstStyle/>
          <a:p>
            <a:r>
              <a:rPr lang="en-GB" b="1" i="1"/>
              <a:t>Expression</a:t>
            </a:r>
            <a:r>
              <a:rPr lang="en-GB"/>
              <a:t> Quantitative Trait Loci analysis</a:t>
            </a:r>
            <a:endParaRPr lang="en-NO"/>
          </a:p>
        </p:txBody>
      </p:sp>
      <p:pic>
        <p:nvPicPr>
          <p:cNvPr id="1026" name="Picture 2" descr="Principles of eQTL mapping for investigating immune response                                variation. (A) General workflow to map the genetic basis of                            immune response variation in human populations; transcriptional                            responses, to various infections or immune stimulations, of primary                            immune cells from healthy donors are defined to subsequently assess the                            correlation between genotype variation and gene expression phenotypes,                            through eQTL mapping. (B) Plots representing eQTL; in contrast with                            SNP1, which does not behave as an eQTL (left), SNP2 is detected as an                            eQTL because its genotypes correlate with gene expression variation                            (middle). SNP3 behaves as a response eQTL; genotypes are correlated with                            gene expression variation only in stimulated conditions, indicating                            gene–environment interactions (right). (C) The fine mapping of                            the TLR1 genomic region (left) detected the SNP                            rs5743618 as the best trans-eQTL in Europeans (Quach et al., 2016), whose derived C allele is                            associated with the expression patterns of multiple genes upon                                Pam3CSK4 monocyte stimulation (right). The C                            allele presents signatures of local adaptation in Europeans (EUR), where                            it is present at very high frequency, whereas it is virtually absent in                            African (AFR) and East-Asian (EAS) populations.">
            <a:extLst>
              <a:ext uri="{FF2B5EF4-FFF2-40B4-BE49-F238E27FC236}">
                <a16:creationId xmlns:a16="http://schemas.microsoft.com/office/drawing/2014/main" id="{5382B8F7-F7C8-E241-BCD1-B4197B00AAD4}"/>
              </a:ext>
            </a:extLst>
          </p:cNvPr>
          <p:cNvPicPr>
            <a:picLocks noChangeAspect="1" noChangeArrowheads="1"/>
          </p:cNvPicPr>
          <p:nvPr/>
        </p:nvPicPr>
        <p:blipFill rotWithShape="1">
          <a:blip r:embed="rId2" cstate="hqprint">
            <a:extLst>
              <a:ext uri="{28A0092B-C50C-407E-A947-70E740481C1C}">
                <a14:useLocalDpi xmlns:a14="http://schemas.microsoft.com/office/drawing/2010/main"/>
              </a:ext>
            </a:extLst>
          </a:blip>
          <a:srcRect/>
          <a:stretch/>
        </p:blipFill>
        <p:spPr bwMode="auto">
          <a:xfrm>
            <a:off x="1591093" y="2389291"/>
            <a:ext cx="7757028" cy="39670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69D6677-E2C9-7446-B327-E2D9D4A64DCC}"/>
              </a:ext>
            </a:extLst>
          </p:cNvPr>
          <p:cNvSpPr/>
          <p:nvPr/>
        </p:nvSpPr>
        <p:spPr>
          <a:xfrm>
            <a:off x="9348122" y="6100842"/>
            <a:ext cx="2005677" cy="369332"/>
          </a:xfrm>
          <a:prstGeom prst="rect">
            <a:avLst/>
          </a:prstGeom>
        </p:spPr>
        <p:txBody>
          <a:bodyPr wrap="none">
            <a:spAutoFit/>
          </a:bodyPr>
          <a:lstStyle/>
          <a:p>
            <a:r>
              <a:rPr lang="en-GB" i="1">
                <a:solidFill>
                  <a:srgbClr val="1A1A1A"/>
                </a:solidFill>
                <a:latin typeface="Roboto"/>
              </a:rPr>
              <a:t>J Exp Med</a:t>
            </a:r>
            <a:r>
              <a:rPr lang="en-GB">
                <a:solidFill>
                  <a:srgbClr val="1A1A1A"/>
                </a:solidFill>
                <a:latin typeface="Roboto"/>
              </a:rPr>
              <a:t> (2017)</a:t>
            </a:r>
            <a:endParaRPr lang="en-NO"/>
          </a:p>
        </p:txBody>
      </p:sp>
      <p:sp>
        <p:nvSpPr>
          <p:cNvPr id="3" name="Slide Number Placeholder 2">
            <a:extLst>
              <a:ext uri="{FF2B5EF4-FFF2-40B4-BE49-F238E27FC236}">
                <a16:creationId xmlns:a16="http://schemas.microsoft.com/office/drawing/2014/main" id="{32BFDFC7-A81D-CD40-ABF3-03D05F7C4FE2}"/>
              </a:ext>
            </a:extLst>
          </p:cNvPr>
          <p:cNvSpPr>
            <a:spLocks noGrp="1"/>
          </p:cNvSpPr>
          <p:nvPr>
            <p:ph type="sldNum" sz="quarter" idx="12"/>
          </p:nvPr>
        </p:nvSpPr>
        <p:spPr/>
        <p:txBody>
          <a:bodyPr/>
          <a:lstStyle/>
          <a:p>
            <a:fld id="{A52D75DA-15CD-1242-8D03-955FC00DD5AF}" type="slidenum">
              <a:rPr lang="en-NO" smtClean="0"/>
              <a:t>13</a:t>
            </a:fld>
            <a:endParaRPr lang="en-NO"/>
          </a:p>
        </p:txBody>
      </p:sp>
      <p:sp>
        <p:nvSpPr>
          <p:cNvPr id="5" name="TextBox 4">
            <a:extLst>
              <a:ext uri="{FF2B5EF4-FFF2-40B4-BE49-F238E27FC236}">
                <a16:creationId xmlns:a16="http://schemas.microsoft.com/office/drawing/2014/main" id="{3D7753B7-C2B0-DA4F-A148-93940F8EB07E}"/>
              </a:ext>
            </a:extLst>
          </p:cNvPr>
          <p:cNvSpPr txBox="1"/>
          <p:nvPr/>
        </p:nvSpPr>
        <p:spPr>
          <a:xfrm>
            <a:off x="1902912" y="1405571"/>
            <a:ext cx="7030323" cy="584775"/>
          </a:xfrm>
          <a:prstGeom prst="rect">
            <a:avLst/>
          </a:prstGeom>
          <a:solidFill>
            <a:schemeClr val="bg2"/>
          </a:solidFill>
        </p:spPr>
        <p:txBody>
          <a:bodyPr wrap="none" rtlCol="0">
            <a:spAutoFit/>
          </a:bodyPr>
          <a:lstStyle/>
          <a:p>
            <a:r>
              <a:rPr lang="en-NO" sz="3200"/>
              <a:t>Variant -&gt; </a:t>
            </a:r>
            <a:r>
              <a:rPr lang="en-NO" sz="3200" b="1"/>
              <a:t>Gene expression</a:t>
            </a:r>
            <a:r>
              <a:rPr lang="en-NO" sz="3200"/>
              <a:t> -&gt; Phenotype</a:t>
            </a:r>
          </a:p>
        </p:txBody>
      </p:sp>
    </p:spTree>
    <p:extLst>
      <p:ext uri="{BB962C8B-B14F-4D97-AF65-F5344CB8AC3E}">
        <p14:creationId xmlns:p14="http://schemas.microsoft.com/office/powerpoint/2010/main" val="1647898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4DA7-3E0A-2B45-B760-B5BBCF1128F3}"/>
              </a:ext>
            </a:extLst>
          </p:cNvPr>
          <p:cNvSpPr>
            <a:spLocks noGrp="1"/>
          </p:cNvSpPr>
          <p:nvPr>
            <p:ph type="title"/>
          </p:nvPr>
        </p:nvSpPr>
        <p:spPr>
          <a:xfrm>
            <a:off x="838200" y="-66863"/>
            <a:ext cx="10515600" cy="1325563"/>
          </a:xfrm>
        </p:spPr>
        <p:txBody>
          <a:bodyPr>
            <a:normAutofit/>
          </a:bodyPr>
          <a:lstStyle/>
          <a:p>
            <a:r>
              <a:rPr lang="en-GB" sz="3600"/>
              <a:t>How </a:t>
            </a:r>
            <a:r>
              <a:rPr lang="en-GB" sz="3600" err="1"/>
              <a:t>eQTL</a:t>
            </a:r>
            <a:r>
              <a:rPr lang="en-GB" sz="3600"/>
              <a:t> SNPs work</a:t>
            </a:r>
            <a:endParaRPr lang="en-NO" sz="3600"/>
          </a:p>
        </p:txBody>
      </p:sp>
      <p:pic>
        <p:nvPicPr>
          <p:cNvPr id="2050" name="Picture 2">
            <a:extLst>
              <a:ext uri="{FF2B5EF4-FFF2-40B4-BE49-F238E27FC236}">
                <a16:creationId xmlns:a16="http://schemas.microsoft.com/office/drawing/2014/main" id="{EEB598EA-95D3-1F46-A14F-CB441EF27BE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60704" y="1027906"/>
            <a:ext cx="9613964" cy="571598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D9414014-511A-F944-968C-B394941071F8}"/>
              </a:ext>
            </a:extLst>
          </p:cNvPr>
          <p:cNvSpPr>
            <a:spLocks noGrp="1"/>
          </p:cNvSpPr>
          <p:nvPr>
            <p:ph idx="1"/>
          </p:nvPr>
        </p:nvSpPr>
        <p:spPr>
          <a:xfrm>
            <a:off x="9169400" y="5998368"/>
            <a:ext cx="2438400" cy="715963"/>
          </a:xfrm>
        </p:spPr>
        <p:txBody>
          <a:bodyPr/>
          <a:lstStyle/>
          <a:p>
            <a:pPr marL="0" indent="0">
              <a:buNone/>
            </a:pPr>
            <a:r>
              <a:rPr lang="en-NO"/>
              <a:t>Pai et al., 2015</a:t>
            </a:r>
          </a:p>
        </p:txBody>
      </p:sp>
      <p:sp>
        <p:nvSpPr>
          <p:cNvPr id="3" name="Slide Number Placeholder 2">
            <a:extLst>
              <a:ext uri="{FF2B5EF4-FFF2-40B4-BE49-F238E27FC236}">
                <a16:creationId xmlns:a16="http://schemas.microsoft.com/office/drawing/2014/main" id="{79CB5190-ABC2-4544-9355-CAE19F9D8806}"/>
              </a:ext>
            </a:extLst>
          </p:cNvPr>
          <p:cNvSpPr>
            <a:spLocks noGrp="1"/>
          </p:cNvSpPr>
          <p:nvPr>
            <p:ph type="sldNum" sz="quarter" idx="12"/>
          </p:nvPr>
        </p:nvSpPr>
        <p:spPr/>
        <p:txBody>
          <a:bodyPr/>
          <a:lstStyle/>
          <a:p>
            <a:fld id="{A52D75DA-15CD-1242-8D03-955FC00DD5AF}" type="slidenum">
              <a:rPr lang="en-NO" smtClean="0"/>
              <a:t>14</a:t>
            </a:fld>
            <a:endParaRPr lang="en-NO"/>
          </a:p>
        </p:txBody>
      </p:sp>
    </p:spTree>
    <p:extLst>
      <p:ext uri="{BB962C8B-B14F-4D97-AF65-F5344CB8AC3E}">
        <p14:creationId xmlns:p14="http://schemas.microsoft.com/office/powerpoint/2010/main" val="15446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E16D-1DFF-A54D-A00F-5FBB5640B96A}"/>
              </a:ext>
            </a:extLst>
          </p:cNvPr>
          <p:cNvSpPr>
            <a:spLocks noGrp="1"/>
          </p:cNvSpPr>
          <p:nvPr>
            <p:ph type="title"/>
          </p:nvPr>
        </p:nvSpPr>
        <p:spPr>
          <a:xfrm>
            <a:off x="438150" y="81309"/>
            <a:ext cx="11753850" cy="1325563"/>
          </a:xfrm>
        </p:spPr>
        <p:txBody>
          <a:bodyPr>
            <a:normAutofit fontScale="90000"/>
          </a:bodyPr>
          <a:lstStyle/>
          <a:p>
            <a:r>
              <a:rPr lang="en-NO" dirty="0"/>
              <a:t>Let’s explore the GTEx Portal... </a:t>
            </a:r>
            <a:br>
              <a:rPr lang="en-NO" b="1" dirty="0"/>
            </a:br>
            <a:r>
              <a:rPr lang="en-NO" dirty="0"/>
              <a:t>	Human Gene expression/splicing/eQTL database</a:t>
            </a:r>
          </a:p>
        </p:txBody>
      </p:sp>
      <p:sp>
        <p:nvSpPr>
          <p:cNvPr id="3" name="Content Placeholder 2">
            <a:extLst>
              <a:ext uri="{FF2B5EF4-FFF2-40B4-BE49-F238E27FC236}">
                <a16:creationId xmlns:a16="http://schemas.microsoft.com/office/drawing/2014/main" id="{89778728-2117-D146-AC3F-1C36B12FDE88}"/>
              </a:ext>
            </a:extLst>
          </p:cNvPr>
          <p:cNvSpPr>
            <a:spLocks noGrp="1"/>
          </p:cNvSpPr>
          <p:nvPr>
            <p:ph idx="1"/>
          </p:nvPr>
        </p:nvSpPr>
        <p:spPr>
          <a:xfrm>
            <a:off x="438150" y="1466691"/>
            <a:ext cx="10515600" cy="4351338"/>
          </a:xfrm>
        </p:spPr>
        <p:txBody>
          <a:bodyPr/>
          <a:lstStyle/>
          <a:p>
            <a:endParaRPr lang="en-NO"/>
          </a:p>
          <a:p>
            <a:r>
              <a:rPr lang="en-NO"/>
              <a:t>54 tissues, 948 Donors, 17382 samples</a:t>
            </a:r>
          </a:p>
          <a:p>
            <a:endParaRPr lang="en-NO"/>
          </a:p>
          <a:p>
            <a:endParaRPr lang="en-NO"/>
          </a:p>
          <a:p>
            <a:pPr marL="0" indent="0">
              <a:buNone/>
            </a:pPr>
            <a:endParaRPr lang="en-NO"/>
          </a:p>
          <a:p>
            <a:endParaRPr lang="en-NO"/>
          </a:p>
        </p:txBody>
      </p:sp>
      <p:pic>
        <p:nvPicPr>
          <p:cNvPr id="4" name="Content Placeholder 5" descr="A close up of text on a white background&#10;&#10;Description automatically generated">
            <a:extLst>
              <a:ext uri="{FF2B5EF4-FFF2-40B4-BE49-F238E27FC236}">
                <a16:creationId xmlns:a16="http://schemas.microsoft.com/office/drawing/2014/main" id="{1D8757BF-4B5F-5C4F-93D0-C998F21521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03898" y="1347053"/>
            <a:ext cx="4768977" cy="5352933"/>
          </a:xfrm>
          <a:prstGeom prst="rect">
            <a:avLst/>
          </a:prstGeom>
        </p:spPr>
      </p:pic>
      <p:sp>
        <p:nvSpPr>
          <p:cNvPr id="5" name="Slide Number Placeholder 4">
            <a:extLst>
              <a:ext uri="{FF2B5EF4-FFF2-40B4-BE49-F238E27FC236}">
                <a16:creationId xmlns:a16="http://schemas.microsoft.com/office/drawing/2014/main" id="{21A78028-ED47-E94C-B5BE-A4A3F981F576}"/>
              </a:ext>
            </a:extLst>
          </p:cNvPr>
          <p:cNvSpPr>
            <a:spLocks noGrp="1"/>
          </p:cNvSpPr>
          <p:nvPr>
            <p:ph type="sldNum" sz="quarter" idx="12"/>
          </p:nvPr>
        </p:nvSpPr>
        <p:spPr/>
        <p:txBody>
          <a:bodyPr/>
          <a:lstStyle/>
          <a:p>
            <a:fld id="{A52D75DA-15CD-1242-8D03-955FC00DD5AF}" type="slidenum">
              <a:rPr lang="en-NO" smtClean="0"/>
              <a:t>15</a:t>
            </a:fld>
            <a:endParaRPr lang="en-NO"/>
          </a:p>
        </p:txBody>
      </p:sp>
    </p:spTree>
    <p:extLst>
      <p:ext uri="{BB962C8B-B14F-4D97-AF65-F5344CB8AC3E}">
        <p14:creationId xmlns:p14="http://schemas.microsoft.com/office/powerpoint/2010/main" val="156254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0EF7-418E-C544-A7C0-149A34BB4E26}"/>
              </a:ext>
            </a:extLst>
          </p:cNvPr>
          <p:cNvSpPr>
            <a:spLocks noGrp="1"/>
          </p:cNvSpPr>
          <p:nvPr>
            <p:ph type="title"/>
          </p:nvPr>
        </p:nvSpPr>
        <p:spPr/>
        <p:txBody>
          <a:bodyPr/>
          <a:lstStyle/>
          <a:p>
            <a:r>
              <a:rPr lang="en-NO" dirty="0"/>
              <a:t>Let’s explore the GTEx Portal... </a:t>
            </a: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114E8B9E-7E9E-A944-B132-6964DF844BB9}"/>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838199" y="1750473"/>
            <a:ext cx="10515601" cy="3315303"/>
          </a:xfrm>
          <a:prstGeom prst="rect">
            <a:avLst/>
          </a:prstGeom>
        </p:spPr>
      </p:pic>
      <p:sp>
        <p:nvSpPr>
          <p:cNvPr id="3" name="Slide Number Placeholder 2">
            <a:extLst>
              <a:ext uri="{FF2B5EF4-FFF2-40B4-BE49-F238E27FC236}">
                <a16:creationId xmlns:a16="http://schemas.microsoft.com/office/drawing/2014/main" id="{EEE27DA9-3E4B-424E-8A15-5FF5729DF3A3}"/>
              </a:ext>
            </a:extLst>
          </p:cNvPr>
          <p:cNvSpPr>
            <a:spLocks noGrp="1"/>
          </p:cNvSpPr>
          <p:nvPr>
            <p:ph type="sldNum" sz="quarter" idx="12"/>
          </p:nvPr>
        </p:nvSpPr>
        <p:spPr/>
        <p:txBody>
          <a:bodyPr/>
          <a:lstStyle/>
          <a:p>
            <a:fld id="{A52D75DA-15CD-1242-8D03-955FC00DD5AF}" type="slidenum">
              <a:rPr lang="en-NO" smtClean="0"/>
              <a:t>16</a:t>
            </a:fld>
            <a:endParaRPr lang="en-NO"/>
          </a:p>
        </p:txBody>
      </p:sp>
      <p:sp>
        <p:nvSpPr>
          <p:cNvPr id="4" name="Rectangle 3">
            <a:extLst>
              <a:ext uri="{FF2B5EF4-FFF2-40B4-BE49-F238E27FC236}">
                <a16:creationId xmlns:a16="http://schemas.microsoft.com/office/drawing/2014/main" id="{A233C087-F691-DF45-9D61-04B6BB40CD14}"/>
              </a:ext>
            </a:extLst>
          </p:cNvPr>
          <p:cNvSpPr/>
          <p:nvPr/>
        </p:nvSpPr>
        <p:spPr>
          <a:xfrm>
            <a:off x="7736779" y="5779716"/>
            <a:ext cx="2952988" cy="369332"/>
          </a:xfrm>
          <a:prstGeom prst="rect">
            <a:avLst/>
          </a:prstGeom>
        </p:spPr>
        <p:txBody>
          <a:bodyPr wrap="none">
            <a:spAutoFit/>
          </a:bodyPr>
          <a:lstStyle/>
          <a:p>
            <a:r>
              <a:rPr lang="en-NO" dirty="0"/>
              <a:t>https://gtexportal.org/home/</a:t>
            </a:r>
          </a:p>
        </p:txBody>
      </p:sp>
    </p:spTree>
    <p:extLst>
      <p:ext uri="{BB962C8B-B14F-4D97-AF65-F5344CB8AC3E}">
        <p14:creationId xmlns:p14="http://schemas.microsoft.com/office/powerpoint/2010/main" val="2293489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a:extLst>
              <a:ext uri="{FF2B5EF4-FFF2-40B4-BE49-F238E27FC236}">
                <a16:creationId xmlns:a16="http://schemas.microsoft.com/office/drawing/2014/main" id="{E9AA5101-57AD-884C-BC6F-877F34168AD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91654" y="5640"/>
            <a:ext cx="3209498" cy="7046751"/>
          </a:xfrm>
          <a:prstGeom prst="rect">
            <a:avLst/>
          </a:prstGeom>
        </p:spPr>
      </p:pic>
      <p:sp>
        <p:nvSpPr>
          <p:cNvPr id="6" name="Rounded Rectangle 5">
            <a:extLst>
              <a:ext uri="{FF2B5EF4-FFF2-40B4-BE49-F238E27FC236}">
                <a16:creationId xmlns:a16="http://schemas.microsoft.com/office/drawing/2014/main" id="{99AE3C6B-C83A-C840-844F-F2335BE8C658}"/>
              </a:ext>
            </a:extLst>
          </p:cNvPr>
          <p:cNvSpPr/>
          <p:nvPr/>
        </p:nvSpPr>
        <p:spPr>
          <a:xfrm>
            <a:off x="2814638" y="3529016"/>
            <a:ext cx="2357437" cy="1543050"/>
          </a:xfrm>
          <a:prstGeom prst="roundRect">
            <a:avLst/>
          </a:prstGeom>
          <a:noFill/>
          <a:ln w="5715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O"/>
          </a:p>
        </p:txBody>
      </p:sp>
      <p:sp>
        <p:nvSpPr>
          <p:cNvPr id="7" name="Rounded Rectangle 6">
            <a:extLst>
              <a:ext uri="{FF2B5EF4-FFF2-40B4-BE49-F238E27FC236}">
                <a16:creationId xmlns:a16="http://schemas.microsoft.com/office/drawing/2014/main" id="{805490F6-EAC6-DC48-B70A-49DEDD2BE829}"/>
              </a:ext>
            </a:extLst>
          </p:cNvPr>
          <p:cNvSpPr/>
          <p:nvPr/>
        </p:nvSpPr>
        <p:spPr>
          <a:xfrm>
            <a:off x="2814637" y="5072066"/>
            <a:ext cx="2886076" cy="1105792"/>
          </a:xfrm>
          <a:prstGeom prst="roundRect">
            <a:avLst/>
          </a:prstGeom>
          <a:noFill/>
          <a:ln w="5715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O"/>
          </a:p>
        </p:txBody>
      </p:sp>
      <p:sp>
        <p:nvSpPr>
          <p:cNvPr id="9" name="TextBox 8">
            <a:extLst>
              <a:ext uri="{FF2B5EF4-FFF2-40B4-BE49-F238E27FC236}">
                <a16:creationId xmlns:a16="http://schemas.microsoft.com/office/drawing/2014/main" id="{9638E2A1-0B9C-7A43-A32D-E8D9CAC2198F}"/>
              </a:ext>
            </a:extLst>
          </p:cNvPr>
          <p:cNvSpPr txBox="1"/>
          <p:nvPr/>
        </p:nvSpPr>
        <p:spPr>
          <a:xfrm>
            <a:off x="7671260" y="3464256"/>
            <a:ext cx="1111202" cy="523220"/>
          </a:xfrm>
          <a:prstGeom prst="rect">
            <a:avLst/>
          </a:prstGeom>
          <a:noFill/>
        </p:spPr>
        <p:txBody>
          <a:bodyPr wrap="none" rtlCol="0">
            <a:spAutoFit/>
          </a:bodyPr>
          <a:lstStyle/>
          <a:p>
            <a:r>
              <a:rPr lang="en-NO" sz="2800" b="1"/>
              <a:t>Genes</a:t>
            </a:r>
          </a:p>
        </p:txBody>
      </p:sp>
      <p:sp>
        <p:nvSpPr>
          <p:cNvPr id="11" name="TextBox 10">
            <a:extLst>
              <a:ext uri="{FF2B5EF4-FFF2-40B4-BE49-F238E27FC236}">
                <a16:creationId xmlns:a16="http://schemas.microsoft.com/office/drawing/2014/main" id="{1FAE8EAB-AFDD-834D-A796-BA50AA1A8984}"/>
              </a:ext>
            </a:extLst>
          </p:cNvPr>
          <p:cNvSpPr txBox="1"/>
          <p:nvPr/>
        </p:nvSpPr>
        <p:spPr>
          <a:xfrm>
            <a:off x="2991219" y="6415294"/>
            <a:ext cx="1103187" cy="461665"/>
          </a:xfrm>
          <a:prstGeom prst="rect">
            <a:avLst/>
          </a:prstGeom>
          <a:noFill/>
        </p:spPr>
        <p:txBody>
          <a:bodyPr wrap="none" rtlCol="0">
            <a:spAutoFit/>
          </a:bodyPr>
          <a:lstStyle/>
          <a:p>
            <a:r>
              <a:rPr lang="en-NO" sz="2400" b="1"/>
              <a:t>Tissues</a:t>
            </a:r>
          </a:p>
        </p:txBody>
      </p:sp>
      <p:sp>
        <p:nvSpPr>
          <p:cNvPr id="12" name="Right Brace 11">
            <a:extLst>
              <a:ext uri="{FF2B5EF4-FFF2-40B4-BE49-F238E27FC236}">
                <a16:creationId xmlns:a16="http://schemas.microsoft.com/office/drawing/2014/main" id="{A2C55F66-6252-264D-850F-EF0D83F80DE8}"/>
              </a:ext>
            </a:extLst>
          </p:cNvPr>
          <p:cNvSpPr/>
          <p:nvPr/>
        </p:nvSpPr>
        <p:spPr>
          <a:xfrm>
            <a:off x="7291188" y="1211266"/>
            <a:ext cx="380072" cy="5029200"/>
          </a:xfrm>
          <a:prstGeom prst="rightBrace">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NO"/>
          </a:p>
        </p:txBody>
      </p:sp>
      <p:sp>
        <p:nvSpPr>
          <p:cNvPr id="13" name="TextBox 12">
            <a:extLst>
              <a:ext uri="{FF2B5EF4-FFF2-40B4-BE49-F238E27FC236}">
                <a16:creationId xmlns:a16="http://schemas.microsoft.com/office/drawing/2014/main" id="{55998406-8C60-B443-BA6D-143E20692CD6}"/>
              </a:ext>
            </a:extLst>
          </p:cNvPr>
          <p:cNvSpPr txBox="1"/>
          <p:nvPr/>
        </p:nvSpPr>
        <p:spPr>
          <a:xfrm>
            <a:off x="441186" y="1532570"/>
            <a:ext cx="3771900" cy="830997"/>
          </a:xfrm>
          <a:prstGeom prst="rect">
            <a:avLst/>
          </a:prstGeom>
          <a:noFill/>
        </p:spPr>
        <p:txBody>
          <a:bodyPr wrap="square" rtlCol="0">
            <a:spAutoFit/>
          </a:bodyPr>
          <a:lstStyle/>
          <a:p>
            <a:r>
              <a:rPr lang="en-NO" sz="2400" b="1" dirty="0"/>
              <a:t>Housekeeping genes</a:t>
            </a:r>
          </a:p>
          <a:p>
            <a:r>
              <a:rPr lang="en-NO" sz="2400" b="1" dirty="0"/>
              <a:t>(expressed everywhare)</a:t>
            </a:r>
          </a:p>
        </p:txBody>
      </p:sp>
      <p:sp>
        <p:nvSpPr>
          <p:cNvPr id="14" name="Rounded Rectangle 13">
            <a:extLst>
              <a:ext uri="{FF2B5EF4-FFF2-40B4-BE49-F238E27FC236}">
                <a16:creationId xmlns:a16="http://schemas.microsoft.com/office/drawing/2014/main" id="{3B8589D2-80A4-294C-90F2-70A0BAC7A57F}"/>
              </a:ext>
            </a:extLst>
          </p:cNvPr>
          <p:cNvSpPr/>
          <p:nvPr/>
        </p:nvSpPr>
        <p:spPr>
          <a:xfrm>
            <a:off x="3660015" y="1260621"/>
            <a:ext cx="3631173" cy="2203634"/>
          </a:xfrm>
          <a:prstGeom prst="roundRect">
            <a:avLst/>
          </a:prstGeom>
          <a:noFill/>
          <a:ln w="5715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O"/>
          </a:p>
        </p:txBody>
      </p:sp>
      <p:sp>
        <p:nvSpPr>
          <p:cNvPr id="15" name="TextBox 14">
            <a:extLst>
              <a:ext uri="{FF2B5EF4-FFF2-40B4-BE49-F238E27FC236}">
                <a16:creationId xmlns:a16="http://schemas.microsoft.com/office/drawing/2014/main" id="{97C0B832-80ED-8843-A532-FB9AE1B3A9AE}"/>
              </a:ext>
            </a:extLst>
          </p:cNvPr>
          <p:cNvSpPr txBox="1"/>
          <p:nvPr/>
        </p:nvSpPr>
        <p:spPr>
          <a:xfrm>
            <a:off x="597925" y="3656439"/>
            <a:ext cx="3771900" cy="830997"/>
          </a:xfrm>
          <a:prstGeom prst="rect">
            <a:avLst/>
          </a:prstGeom>
          <a:noFill/>
        </p:spPr>
        <p:txBody>
          <a:bodyPr wrap="square" rtlCol="0">
            <a:spAutoFit/>
          </a:bodyPr>
          <a:lstStyle/>
          <a:p>
            <a:r>
              <a:rPr lang="en-NO" sz="2400" b="1" dirty="0"/>
              <a:t>Muscle-specific</a:t>
            </a:r>
            <a:br>
              <a:rPr lang="en-NO" sz="2400" b="1" dirty="0"/>
            </a:br>
            <a:r>
              <a:rPr lang="en-NO" sz="2400" b="1" dirty="0"/>
              <a:t>highly expressed genes</a:t>
            </a:r>
          </a:p>
        </p:txBody>
      </p:sp>
      <p:sp>
        <p:nvSpPr>
          <p:cNvPr id="16" name="TextBox 15">
            <a:extLst>
              <a:ext uri="{FF2B5EF4-FFF2-40B4-BE49-F238E27FC236}">
                <a16:creationId xmlns:a16="http://schemas.microsoft.com/office/drawing/2014/main" id="{5602F828-61C6-5348-A6A9-507838157A50}"/>
              </a:ext>
            </a:extLst>
          </p:cNvPr>
          <p:cNvSpPr txBox="1"/>
          <p:nvPr/>
        </p:nvSpPr>
        <p:spPr>
          <a:xfrm>
            <a:off x="497908" y="5071156"/>
            <a:ext cx="3771900" cy="830997"/>
          </a:xfrm>
          <a:prstGeom prst="rect">
            <a:avLst/>
          </a:prstGeom>
          <a:noFill/>
        </p:spPr>
        <p:txBody>
          <a:bodyPr wrap="square" rtlCol="0">
            <a:spAutoFit/>
          </a:bodyPr>
          <a:lstStyle/>
          <a:p>
            <a:r>
              <a:rPr lang="en-NO" sz="2400" b="1" i="1"/>
              <a:t>Muscle and heart </a:t>
            </a:r>
            <a:r>
              <a:rPr lang="en-NO" sz="2400" b="1"/>
              <a:t>-specific</a:t>
            </a:r>
            <a:br>
              <a:rPr lang="en-NO" sz="2400" b="1"/>
            </a:br>
            <a:r>
              <a:rPr lang="en-NO" sz="2400" b="1"/>
              <a:t> highly expressed  genes</a:t>
            </a:r>
          </a:p>
        </p:txBody>
      </p:sp>
      <p:sp>
        <p:nvSpPr>
          <p:cNvPr id="17" name="Right Arrow 16">
            <a:extLst>
              <a:ext uri="{FF2B5EF4-FFF2-40B4-BE49-F238E27FC236}">
                <a16:creationId xmlns:a16="http://schemas.microsoft.com/office/drawing/2014/main" id="{FF6CCF8E-B662-4246-B0FC-233FEFD02F0E}"/>
              </a:ext>
            </a:extLst>
          </p:cNvPr>
          <p:cNvSpPr/>
          <p:nvPr/>
        </p:nvSpPr>
        <p:spPr>
          <a:xfrm>
            <a:off x="4149357" y="6544799"/>
            <a:ext cx="330762" cy="270156"/>
          </a:xfrm>
          <a:prstGeom prst="right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O"/>
          </a:p>
        </p:txBody>
      </p:sp>
      <p:sp>
        <p:nvSpPr>
          <p:cNvPr id="18" name="TextBox 17">
            <a:extLst>
              <a:ext uri="{FF2B5EF4-FFF2-40B4-BE49-F238E27FC236}">
                <a16:creationId xmlns:a16="http://schemas.microsoft.com/office/drawing/2014/main" id="{37984D54-C9A9-594D-AD21-CBF2DE07203F}"/>
              </a:ext>
            </a:extLst>
          </p:cNvPr>
          <p:cNvSpPr txBox="1"/>
          <p:nvPr/>
        </p:nvSpPr>
        <p:spPr>
          <a:xfrm>
            <a:off x="6781197" y="86900"/>
            <a:ext cx="3767122" cy="461665"/>
          </a:xfrm>
          <a:prstGeom prst="rect">
            <a:avLst/>
          </a:prstGeom>
          <a:noFill/>
        </p:spPr>
        <p:txBody>
          <a:bodyPr wrap="none" rtlCol="0">
            <a:spAutoFit/>
          </a:bodyPr>
          <a:lstStyle/>
          <a:p>
            <a:r>
              <a:rPr lang="en-NO" sz="2400" b="1" dirty="0"/>
              <a:t>TPM – blue=high expression</a:t>
            </a:r>
          </a:p>
        </p:txBody>
      </p:sp>
      <p:sp>
        <p:nvSpPr>
          <p:cNvPr id="19" name="TextBox 18">
            <a:extLst>
              <a:ext uri="{FF2B5EF4-FFF2-40B4-BE49-F238E27FC236}">
                <a16:creationId xmlns:a16="http://schemas.microsoft.com/office/drawing/2014/main" id="{059A9A8B-1783-AC49-AC45-CC538D07F975}"/>
              </a:ext>
            </a:extLst>
          </p:cNvPr>
          <p:cNvSpPr txBox="1"/>
          <p:nvPr/>
        </p:nvSpPr>
        <p:spPr>
          <a:xfrm>
            <a:off x="1143118" y="6157909"/>
            <a:ext cx="1473352" cy="461665"/>
          </a:xfrm>
          <a:prstGeom prst="rect">
            <a:avLst/>
          </a:prstGeom>
          <a:noFill/>
        </p:spPr>
        <p:txBody>
          <a:bodyPr wrap="none" rtlCol="0">
            <a:spAutoFit/>
          </a:bodyPr>
          <a:lstStyle/>
          <a:p>
            <a:r>
              <a:rPr lang="en-NO" sz="2400" b="1"/>
              <a:t>CKM gene</a:t>
            </a:r>
          </a:p>
        </p:txBody>
      </p:sp>
      <p:sp>
        <p:nvSpPr>
          <p:cNvPr id="2" name="Slide Number Placeholder 1">
            <a:extLst>
              <a:ext uri="{FF2B5EF4-FFF2-40B4-BE49-F238E27FC236}">
                <a16:creationId xmlns:a16="http://schemas.microsoft.com/office/drawing/2014/main" id="{BF40ED7A-31CD-0349-A658-5D6E13ED3EEB}"/>
              </a:ext>
            </a:extLst>
          </p:cNvPr>
          <p:cNvSpPr>
            <a:spLocks noGrp="1"/>
          </p:cNvSpPr>
          <p:nvPr>
            <p:ph type="sldNum" sz="quarter" idx="12"/>
          </p:nvPr>
        </p:nvSpPr>
        <p:spPr/>
        <p:txBody>
          <a:bodyPr/>
          <a:lstStyle/>
          <a:p>
            <a:fld id="{A52D75DA-15CD-1242-8D03-955FC00DD5AF}" type="slidenum">
              <a:rPr lang="en-NO" smtClean="0"/>
              <a:t>17</a:t>
            </a:fld>
            <a:endParaRPr lang="en-NO"/>
          </a:p>
        </p:txBody>
      </p:sp>
      <p:sp>
        <p:nvSpPr>
          <p:cNvPr id="20" name="TextBox 19">
            <a:extLst>
              <a:ext uri="{FF2B5EF4-FFF2-40B4-BE49-F238E27FC236}">
                <a16:creationId xmlns:a16="http://schemas.microsoft.com/office/drawing/2014/main" id="{6EB1A7AF-D32B-DE44-80EB-6184D613C1DA}"/>
              </a:ext>
            </a:extLst>
          </p:cNvPr>
          <p:cNvSpPr txBox="1"/>
          <p:nvPr/>
        </p:nvSpPr>
        <p:spPr>
          <a:xfrm>
            <a:off x="441186" y="167357"/>
            <a:ext cx="3771900" cy="830997"/>
          </a:xfrm>
          <a:prstGeom prst="rect">
            <a:avLst/>
          </a:prstGeom>
          <a:solidFill>
            <a:schemeClr val="bg1">
              <a:lumMod val="85000"/>
            </a:schemeClr>
          </a:solidFill>
        </p:spPr>
        <p:txBody>
          <a:bodyPr wrap="square" rtlCol="0">
            <a:spAutoFit/>
          </a:bodyPr>
          <a:lstStyle/>
          <a:p>
            <a:r>
              <a:rPr lang="en-NO" sz="2400" b="1" dirty="0"/>
              <a:t>Example: highly expressed genes in muscle</a:t>
            </a:r>
          </a:p>
        </p:txBody>
      </p:sp>
    </p:spTree>
    <p:extLst>
      <p:ext uri="{BB962C8B-B14F-4D97-AF65-F5344CB8AC3E}">
        <p14:creationId xmlns:p14="http://schemas.microsoft.com/office/powerpoint/2010/main" val="613383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12D1-F18E-8546-9DF3-C89E6CC03AF3}"/>
              </a:ext>
            </a:extLst>
          </p:cNvPr>
          <p:cNvSpPr>
            <a:spLocks noGrp="1"/>
          </p:cNvSpPr>
          <p:nvPr>
            <p:ph type="title"/>
          </p:nvPr>
        </p:nvSpPr>
        <p:spPr/>
        <p:txBody>
          <a:bodyPr/>
          <a:lstStyle/>
          <a:p>
            <a:endParaRPr lang="en-NO"/>
          </a:p>
        </p:txBody>
      </p:sp>
      <p:pic>
        <p:nvPicPr>
          <p:cNvPr id="5" name="Content Placeholder 4" descr="Graphical user interface, text, application&#10;&#10;Description automatically generated">
            <a:extLst>
              <a:ext uri="{FF2B5EF4-FFF2-40B4-BE49-F238E27FC236}">
                <a16:creationId xmlns:a16="http://schemas.microsoft.com/office/drawing/2014/main" id="{B295AE06-A7E1-EC4A-9B28-16BC97FC0386}"/>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838200" y="2891693"/>
            <a:ext cx="10515600" cy="2219201"/>
          </a:xfrm>
        </p:spPr>
      </p:pic>
      <p:pic>
        <p:nvPicPr>
          <p:cNvPr id="7" name="Picture 6" descr="Graphical user interface&#10;&#10;Description automatically generated">
            <a:extLst>
              <a:ext uri="{FF2B5EF4-FFF2-40B4-BE49-F238E27FC236}">
                <a16:creationId xmlns:a16="http://schemas.microsoft.com/office/drawing/2014/main" id="{26B18C4D-0B19-424A-98C4-F5A40CFF8487}"/>
              </a:ext>
            </a:extLst>
          </p:cNvPr>
          <p:cNvPicPr>
            <a:picLocks noChangeAspect="1"/>
          </p:cNvPicPr>
          <p:nvPr/>
        </p:nvPicPr>
        <p:blipFill>
          <a:blip r:embed="rId3"/>
          <a:stretch>
            <a:fillRect/>
          </a:stretch>
        </p:blipFill>
        <p:spPr>
          <a:xfrm>
            <a:off x="483236" y="0"/>
            <a:ext cx="11225528" cy="6858000"/>
          </a:xfrm>
          <a:prstGeom prst="rect">
            <a:avLst/>
          </a:prstGeom>
        </p:spPr>
      </p:pic>
      <p:sp>
        <p:nvSpPr>
          <p:cNvPr id="3" name="Slide Number Placeholder 2">
            <a:extLst>
              <a:ext uri="{FF2B5EF4-FFF2-40B4-BE49-F238E27FC236}">
                <a16:creationId xmlns:a16="http://schemas.microsoft.com/office/drawing/2014/main" id="{D0CA5083-FB74-EB48-812A-11C6DF6C138B}"/>
              </a:ext>
            </a:extLst>
          </p:cNvPr>
          <p:cNvSpPr>
            <a:spLocks noGrp="1"/>
          </p:cNvSpPr>
          <p:nvPr>
            <p:ph type="sldNum" sz="quarter" idx="12"/>
          </p:nvPr>
        </p:nvSpPr>
        <p:spPr/>
        <p:txBody>
          <a:bodyPr/>
          <a:lstStyle/>
          <a:p>
            <a:fld id="{A52D75DA-15CD-1242-8D03-955FC00DD5AF}" type="slidenum">
              <a:rPr lang="en-NO" smtClean="0"/>
              <a:t>18</a:t>
            </a:fld>
            <a:endParaRPr lang="en-NO"/>
          </a:p>
        </p:txBody>
      </p:sp>
    </p:spTree>
    <p:extLst>
      <p:ext uri="{BB962C8B-B14F-4D97-AF65-F5344CB8AC3E}">
        <p14:creationId xmlns:p14="http://schemas.microsoft.com/office/powerpoint/2010/main" val="1847320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F90B-FA00-344E-BAD5-A1C87146A96E}"/>
              </a:ext>
            </a:extLst>
          </p:cNvPr>
          <p:cNvSpPr>
            <a:spLocks noGrp="1"/>
          </p:cNvSpPr>
          <p:nvPr>
            <p:ph type="title"/>
          </p:nvPr>
        </p:nvSpPr>
        <p:spPr>
          <a:xfrm>
            <a:off x="838200" y="0"/>
            <a:ext cx="10515600" cy="1325563"/>
          </a:xfrm>
        </p:spPr>
        <p:txBody>
          <a:bodyPr>
            <a:normAutofit fontScale="90000"/>
          </a:bodyPr>
          <a:lstStyle/>
          <a:p>
            <a:r>
              <a:rPr lang="en-NO" dirty="0"/>
              <a:t>Example – </a:t>
            </a:r>
            <a:br>
              <a:rPr lang="en-NO" dirty="0"/>
            </a:br>
            <a:r>
              <a:rPr lang="en-NO" sz="3600" dirty="0"/>
              <a:t>CKMT1A gene expression and a variant at chr5:43504700</a:t>
            </a:r>
          </a:p>
        </p:txBody>
      </p:sp>
      <p:pic>
        <p:nvPicPr>
          <p:cNvPr id="5" name="Content Placeholder 4" descr="Graphical user interface, application&#10;&#10;Description automatically generated">
            <a:extLst>
              <a:ext uri="{FF2B5EF4-FFF2-40B4-BE49-F238E27FC236}">
                <a16:creationId xmlns:a16="http://schemas.microsoft.com/office/drawing/2014/main" id="{B09E1EEB-FE99-CB4A-BA9D-772315CCA1EA}"/>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b="-2868"/>
          <a:stretch/>
        </p:blipFill>
        <p:spPr>
          <a:xfrm>
            <a:off x="557462" y="1106770"/>
            <a:ext cx="11077075" cy="5751230"/>
          </a:xfrm>
        </p:spPr>
      </p:pic>
      <p:sp>
        <p:nvSpPr>
          <p:cNvPr id="3" name="Slide Number Placeholder 2">
            <a:extLst>
              <a:ext uri="{FF2B5EF4-FFF2-40B4-BE49-F238E27FC236}">
                <a16:creationId xmlns:a16="http://schemas.microsoft.com/office/drawing/2014/main" id="{91E3BF83-1FB3-B147-AD4D-96E533C463FE}"/>
              </a:ext>
            </a:extLst>
          </p:cNvPr>
          <p:cNvSpPr>
            <a:spLocks noGrp="1"/>
          </p:cNvSpPr>
          <p:nvPr>
            <p:ph type="sldNum" sz="quarter" idx="12"/>
          </p:nvPr>
        </p:nvSpPr>
        <p:spPr/>
        <p:txBody>
          <a:bodyPr/>
          <a:lstStyle/>
          <a:p>
            <a:fld id="{A52D75DA-15CD-1242-8D03-955FC00DD5AF}" type="slidenum">
              <a:rPr lang="en-NO" smtClean="0"/>
              <a:t>19</a:t>
            </a:fld>
            <a:endParaRPr lang="en-NO"/>
          </a:p>
        </p:txBody>
      </p:sp>
    </p:spTree>
    <p:extLst>
      <p:ext uri="{BB962C8B-B14F-4D97-AF65-F5344CB8AC3E}">
        <p14:creationId xmlns:p14="http://schemas.microsoft.com/office/powerpoint/2010/main" val="977853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B37E89-8542-304B-B5F0-67506BB11339}"/>
              </a:ext>
            </a:extLst>
          </p:cNvPr>
          <p:cNvSpPr>
            <a:spLocks noGrp="1"/>
          </p:cNvSpPr>
          <p:nvPr>
            <p:ph type="sldNum" sz="quarter" idx="12"/>
          </p:nvPr>
        </p:nvSpPr>
        <p:spPr/>
        <p:txBody>
          <a:bodyPr/>
          <a:lstStyle/>
          <a:p>
            <a:fld id="{018809A1-4FE3-284C-833F-1F41837DA958}" type="slidenum">
              <a:rPr lang="en-US" smtClean="0"/>
              <a:t>2</a:t>
            </a:fld>
            <a:endParaRPr lang="en-US"/>
          </a:p>
        </p:txBody>
      </p:sp>
      <p:sp>
        <p:nvSpPr>
          <p:cNvPr id="5" name="TextBox 4">
            <a:extLst>
              <a:ext uri="{FF2B5EF4-FFF2-40B4-BE49-F238E27FC236}">
                <a16:creationId xmlns:a16="http://schemas.microsoft.com/office/drawing/2014/main" id="{00AD7907-AE55-744B-BAFC-83D9AF00B4CD}"/>
              </a:ext>
            </a:extLst>
          </p:cNvPr>
          <p:cNvSpPr txBox="1"/>
          <p:nvPr/>
        </p:nvSpPr>
        <p:spPr>
          <a:xfrm>
            <a:off x="475488" y="1418971"/>
            <a:ext cx="10776204" cy="3995837"/>
          </a:xfrm>
          <a:prstGeom prst="rect">
            <a:avLst/>
          </a:prstGeom>
          <a:noFill/>
        </p:spPr>
        <p:txBody>
          <a:bodyPr wrap="square" rtlCol="0">
            <a:spAutoFit/>
          </a:bodyPr>
          <a:lstStyle/>
          <a:p>
            <a:pPr>
              <a:lnSpc>
                <a:spcPct val="150000"/>
              </a:lnSpc>
            </a:pPr>
            <a:r>
              <a:rPr lang="en-US" sz="3200" b="1"/>
              <a:t>We will learn about:</a:t>
            </a:r>
          </a:p>
          <a:p>
            <a:pPr marL="285750" indent="-285750">
              <a:lnSpc>
                <a:spcPct val="150000"/>
              </a:lnSpc>
              <a:buFont typeface="Arial" panose="020B0604020202020204" pitchFamily="34" charset="0"/>
              <a:buChar char="•"/>
            </a:pPr>
            <a:r>
              <a:rPr lang="en-US" sz="2800"/>
              <a:t>Human evolutionary history</a:t>
            </a:r>
          </a:p>
          <a:p>
            <a:pPr marL="285750" indent="-285750">
              <a:lnSpc>
                <a:spcPct val="150000"/>
              </a:lnSpc>
              <a:buFont typeface="Arial" panose="020B0604020202020204" pitchFamily="34" charset="0"/>
              <a:buChar char="•"/>
            </a:pPr>
            <a:r>
              <a:rPr lang="en-US" sz="2800"/>
              <a:t>The role of genetic mechanisms in evolution</a:t>
            </a:r>
          </a:p>
          <a:p>
            <a:pPr marL="285750" indent="-285750">
              <a:lnSpc>
                <a:spcPct val="150000"/>
              </a:lnSpc>
              <a:buFont typeface="Arial" panose="020B0604020202020204" pitchFamily="34" charset="0"/>
              <a:buChar char="•"/>
            </a:pPr>
            <a:r>
              <a:rPr lang="en-US" sz="2800"/>
              <a:t>Methods and significance of functional genomics</a:t>
            </a:r>
          </a:p>
          <a:p>
            <a:pPr marL="285750" indent="-285750">
              <a:lnSpc>
                <a:spcPct val="150000"/>
              </a:lnSpc>
              <a:buFont typeface="Arial" panose="020B0604020202020204" pitchFamily="34" charset="0"/>
              <a:buChar char="•"/>
            </a:pPr>
            <a:r>
              <a:rPr lang="en-US" sz="2800"/>
              <a:t>Challenges of human genomics</a:t>
            </a:r>
          </a:p>
          <a:p>
            <a:pPr marL="285750" indent="-285750">
              <a:lnSpc>
                <a:spcPct val="150000"/>
              </a:lnSpc>
              <a:buFont typeface="Arial" panose="020B0604020202020204" pitchFamily="34" charset="0"/>
              <a:buChar char="•"/>
            </a:pPr>
            <a:r>
              <a:rPr lang="en-US" sz="2800"/>
              <a:t>How genetics is related to societal issues</a:t>
            </a:r>
          </a:p>
        </p:txBody>
      </p:sp>
      <p:sp>
        <p:nvSpPr>
          <p:cNvPr id="2" name="Rectangle 1">
            <a:extLst>
              <a:ext uri="{FF2B5EF4-FFF2-40B4-BE49-F238E27FC236}">
                <a16:creationId xmlns:a16="http://schemas.microsoft.com/office/drawing/2014/main" id="{051CBA49-BCE7-1443-817B-F4228B44F537}"/>
              </a:ext>
            </a:extLst>
          </p:cNvPr>
          <p:cNvSpPr/>
          <p:nvPr/>
        </p:nvSpPr>
        <p:spPr>
          <a:xfrm>
            <a:off x="3662449" y="587974"/>
            <a:ext cx="5112362" cy="830997"/>
          </a:xfrm>
          <a:prstGeom prst="rect">
            <a:avLst/>
          </a:prstGeom>
        </p:spPr>
        <p:txBody>
          <a:bodyPr wrap="none">
            <a:spAutoFit/>
          </a:bodyPr>
          <a:lstStyle/>
          <a:p>
            <a:r>
              <a:rPr lang="en-US" sz="4800" b="1"/>
              <a:t>Learning Outcomes</a:t>
            </a:r>
            <a:endParaRPr lang="en-US" sz="4800"/>
          </a:p>
        </p:txBody>
      </p:sp>
    </p:spTree>
    <p:extLst>
      <p:ext uri="{BB962C8B-B14F-4D97-AF65-F5344CB8AC3E}">
        <p14:creationId xmlns:p14="http://schemas.microsoft.com/office/powerpoint/2010/main" val="763635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2B09-BB26-244C-AA3A-E95F214EC381}"/>
              </a:ext>
            </a:extLst>
          </p:cNvPr>
          <p:cNvSpPr>
            <a:spLocks noGrp="1"/>
          </p:cNvSpPr>
          <p:nvPr>
            <p:ph type="title"/>
          </p:nvPr>
        </p:nvSpPr>
        <p:spPr/>
        <p:txBody>
          <a:bodyPr/>
          <a:lstStyle/>
          <a:p>
            <a:r>
              <a:rPr lang="en-NO" dirty="0"/>
              <a:t>Quiz2</a:t>
            </a:r>
          </a:p>
        </p:txBody>
      </p:sp>
      <p:sp>
        <p:nvSpPr>
          <p:cNvPr id="3" name="Content Placeholder 2">
            <a:extLst>
              <a:ext uri="{FF2B5EF4-FFF2-40B4-BE49-F238E27FC236}">
                <a16:creationId xmlns:a16="http://schemas.microsoft.com/office/drawing/2014/main" id="{2A691A06-6B00-1342-947D-DB8205263DE2}"/>
              </a:ext>
            </a:extLst>
          </p:cNvPr>
          <p:cNvSpPr>
            <a:spLocks noGrp="1"/>
          </p:cNvSpPr>
          <p:nvPr>
            <p:ph idx="1"/>
          </p:nvPr>
        </p:nvSpPr>
        <p:spPr>
          <a:xfrm>
            <a:off x="233603" y="1709738"/>
            <a:ext cx="5862397" cy="4351338"/>
          </a:xfrm>
        </p:spPr>
        <p:txBody>
          <a:bodyPr/>
          <a:lstStyle/>
          <a:p>
            <a:r>
              <a:rPr lang="en-NO" dirty="0"/>
              <a:t>Your Mission:</a:t>
            </a:r>
          </a:p>
          <a:p>
            <a:pPr marL="0" indent="0">
              <a:buNone/>
            </a:pPr>
            <a:r>
              <a:rPr lang="en-NO" dirty="0"/>
              <a:t>Search for the association between </a:t>
            </a:r>
          </a:p>
          <a:p>
            <a:pPr marL="0" indent="0">
              <a:buNone/>
            </a:pPr>
            <a:r>
              <a:rPr lang="en-GB" dirty="0"/>
              <a:t>a variant rs6693105 and neighbouring gene LCE3C expression in skin</a:t>
            </a:r>
            <a:br>
              <a:rPr lang="en-GB" dirty="0"/>
            </a:br>
            <a:r>
              <a:rPr lang="en-GB" dirty="0"/>
              <a:t> on </a:t>
            </a:r>
            <a:r>
              <a:rPr lang="en-GB" dirty="0" err="1"/>
              <a:t>GTEx</a:t>
            </a:r>
            <a:r>
              <a:rPr lang="en-GB" dirty="0"/>
              <a:t> portal</a:t>
            </a:r>
          </a:p>
          <a:p>
            <a:pPr marL="0" indent="0">
              <a:buNone/>
            </a:pPr>
            <a:endParaRPr lang="en-GB" dirty="0"/>
          </a:p>
          <a:p>
            <a:r>
              <a:rPr lang="en-GB" dirty="0"/>
              <a:t>LCE3C (Late Cornified Envelope): psoriasis (</a:t>
            </a:r>
            <a:r>
              <a:rPr lang="ja-JP" altLang="en-US"/>
              <a:t>乾癬</a:t>
            </a:r>
            <a:r>
              <a:rPr lang="en-US" altLang="ja-JP" dirty="0"/>
              <a:t>) and </a:t>
            </a:r>
            <a:r>
              <a:rPr lang="en-GB" dirty="0"/>
              <a:t>skin microbiome</a:t>
            </a:r>
            <a:endParaRPr lang="en-NO" dirty="0"/>
          </a:p>
          <a:p>
            <a:endParaRPr lang="en-NO" dirty="0"/>
          </a:p>
        </p:txBody>
      </p:sp>
      <p:sp>
        <p:nvSpPr>
          <p:cNvPr id="4" name="Slide Number Placeholder 3">
            <a:extLst>
              <a:ext uri="{FF2B5EF4-FFF2-40B4-BE49-F238E27FC236}">
                <a16:creationId xmlns:a16="http://schemas.microsoft.com/office/drawing/2014/main" id="{9360723B-91AF-854C-B243-2B9D79201022}"/>
              </a:ext>
            </a:extLst>
          </p:cNvPr>
          <p:cNvSpPr>
            <a:spLocks noGrp="1"/>
          </p:cNvSpPr>
          <p:nvPr>
            <p:ph type="sldNum" sz="quarter" idx="12"/>
          </p:nvPr>
        </p:nvSpPr>
        <p:spPr/>
        <p:txBody>
          <a:bodyPr/>
          <a:lstStyle/>
          <a:p>
            <a:fld id="{05532EC1-15A0-9944-A0EF-D0EF665F629F}" type="slidenum">
              <a:rPr lang="en-NO" smtClean="0"/>
              <a:pPr/>
              <a:t>20</a:t>
            </a:fld>
            <a:endParaRPr lang="en-NO"/>
          </a:p>
        </p:txBody>
      </p:sp>
      <p:pic>
        <p:nvPicPr>
          <p:cNvPr id="6" name="Picture 5" descr="Diagram, map&#10;&#10;Description automatically generated">
            <a:extLst>
              <a:ext uri="{FF2B5EF4-FFF2-40B4-BE49-F238E27FC236}">
                <a16:creationId xmlns:a16="http://schemas.microsoft.com/office/drawing/2014/main" id="{BE29BFC0-1B6A-8641-9CBB-E9C43362962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310073" y="708025"/>
            <a:ext cx="6095999" cy="4957989"/>
          </a:xfrm>
          <a:prstGeom prst="rect">
            <a:avLst/>
          </a:prstGeom>
        </p:spPr>
      </p:pic>
      <p:sp>
        <p:nvSpPr>
          <p:cNvPr id="5" name="Rectangle 4">
            <a:extLst>
              <a:ext uri="{FF2B5EF4-FFF2-40B4-BE49-F238E27FC236}">
                <a16:creationId xmlns:a16="http://schemas.microsoft.com/office/drawing/2014/main" id="{23D7EA2D-7077-A94C-BCC8-6341F66EC2B8}"/>
              </a:ext>
            </a:extLst>
          </p:cNvPr>
          <p:cNvSpPr/>
          <p:nvPr/>
        </p:nvSpPr>
        <p:spPr>
          <a:xfrm>
            <a:off x="561856" y="5895460"/>
            <a:ext cx="2952988" cy="646331"/>
          </a:xfrm>
          <a:prstGeom prst="rect">
            <a:avLst/>
          </a:prstGeom>
        </p:spPr>
        <p:txBody>
          <a:bodyPr wrap="none">
            <a:spAutoFit/>
          </a:bodyPr>
          <a:lstStyle/>
          <a:p>
            <a:r>
              <a:rPr lang="en-NO" dirty="0">
                <a:hlinkClick r:id="rId3"/>
              </a:rPr>
              <a:t>https://gtexportal.org/home/</a:t>
            </a:r>
            <a:endParaRPr lang="en-NO" dirty="0"/>
          </a:p>
          <a:p>
            <a:endParaRPr lang="en-NO" dirty="0"/>
          </a:p>
        </p:txBody>
      </p:sp>
    </p:spTree>
    <p:extLst>
      <p:ext uri="{BB962C8B-B14F-4D97-AF65-F5344CB8AC3E}">
        <p14:creationId xmlns:p14="http://schemas.microsoft.com/office/powerpoint/2010/main" val="418410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9B3E-C498-C146-A55E-BDC317BB2A44}"/>
              </a:ext>
            </a:extLst>
          </p:cNvPr>
          <p:cNvSpPr>
            <a:spLocks noGrp="1"/>
          </p:cNvSpPr>
          <p:nvPr>
            <p:ph type="title"/>
          </p:nvPr>
        </p:nvSpPr>
        <p:spPr/>
        <p:txBody>
          <a:bodyPr>
            <a:normAutofit fontScale="90000"/>
          </a:bodyPr>
          <a:lstStyle/>
          <a:p>
            <a:pPr marL="0" indent="0"/>
            <a:r>
              <a:rPr lang="en-NO" dirty="0"/>
              <a:t>The association between  </a:t>
            </a:r>
            <a:r>
              <a:rPr lang="en-GB" dirty="0"/>
              <a:t>a variant rs6693105 and neighbouring gene LCE3C expression in skin</a:t>
            </a:r>
            <a:endParaRPr lang="en-NO" dirty="0"/>
          </a:p>
        </p:txBody>
      </p:sp>
      <p:sp>
        <p:nvSpPr>
          <p:cNvPr id="4" name="Slide Number Placeholder 3">
            <a:extLst>
              <a:ext uri="{FF2B5EF4-FFF2-40B4-BE49-F238E27FC236}">
                <a16:creationId xmlns:a16="http://schemas.microsoft.com/office/drawing/2014/main" id="{A466850D-6097-F446-9A95-9542CE094DDA}"/>
              </a:ext>
            </a:extLst>
          </p:cNvPr>
          <p:cNvSpPr>
            <a:spLocks noGrp="1"/>
          </p:cNvSpPr>
          <p:nvPr>
            <p:ph type="sldNum" sz="quarter" idx="12"/>
          </p:nvPr>
        </p:nvSpPr>
        <p:spPr/>
        <p:txBody>
          <a:bodyPr/>
          <a:lstStyle/>
          <a:p>
            <a:fld id="{05532EC1-15A0-9944-A0EF-D0EF665F629F}" type="slidenum">
              <a:rPr lang="en-NO" smtClean="0"/>
              <a:pPr/>
              <a:t>21</a:t>
            </a:fld>
            <a:endParaRPr lang="en-NO"/>
          </a:p>
        </p:txBody>
      </p:sp>
      <p:pic>
        <p:nvPicPr>
          <p:cNvPr id="5" name="Picture 4">
            <a:extLst>
              <a:ext uri="{FF2B5EF4-FFF2-40B4-BE49-F238E27FC236}">
                <a16:creationId xmlns:a16="http://schemas.microsoft.com/office/drawing/2014/main" id="{D3025DEF-267B-5E42-937F-F66E4D89C9B2}"/>
              </a:ext>
            </a:extLst>
          </p:cNvPr>
          <p:cNvPicPr>
            <a:picLocks noChangeAspect="1"/>
          </p:cNvPicPr>
          <p:nvPr/>
        </p:nvPicPr>
        <p:blipFill rotWithShape="1">
          <a:blip r:embed="rId2"/>
          <a:srcRect b="8662"/>
          <a:stretch/>
        </p:blipFill>
        <p:spPr>
          <a:xfrm>
            <a:off x="1533236" y="1690688"/>
            <a:ext cx="9553390" cy="4486275"/>
          </a:xfrm>
          <a:prstGeom prst="rect">
            <a:avLst/>
          </a:prstGeom>
        </p:spPr>
      </p:pic>
    </p:spTree>
    <p:extLst>
      <p:ext uri="{BB962C8B-B14F-4D97-AF65-F5344CB8AC3E}">
        <p14:creationId xmlns:p14="http://schemas.microsoft.com/office/powerpoint/2010/main" val="223260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BF15-6D87-2D44-BE8B-245E9DEFB48C}"/>
              </a:ext>
            </a:extLst>
          </p:cNvPr>
          <p:cNvSpPr>
            <a:spLocks noGrp="1"/>
          </p:cNvSpPr>
          <p:nvPr>
            <p:ph type="title"/>
          </p:nvPr>
        </p:nvSpPr>
        <p:spPr/>
        <p:txBody>
          <a:bodyPr/>
          <a:lstStyle/>
          <a:p>
            <a:r>
              <a:rPr lang="en-GB" dirty="0"/>
              <a:t>4.2 Functional genomics</a:t>
            </a:r>
          </a:p>
        </p:txBody>
      </p:sp>
      <p:sp>
        <p:nvSpPr>
          <p:cNvPr id="3" name="Content Placeholder 2">
            <a:extLst>
              <a:ext uri="{FF2B5EF4-FFF2-40B4-BE49-F238E27FC236}">
                <a16:creationId xmlns:a16="http://schemas.microsoft.com/office/drawing/2014/main" id="{2BAC05D5-69B2-8344-A041-B193E7D61DB8}"/>
              </a:ext>
            </a:extLst>
          </p:cNvPr>
          <p:cNvSpPr>
            <a:spLocks noGrp="1"/>
          </p:cNvSpPr>
          <p:nvPr>
            <p:ph idx="1"/>
          </p:nvPr>
        </p:nvSpPr>
        <p:spPr/>
        <p:txBody>
          <a:bodyPr/>
          <a:lstStyle/>
          <a:p>
            <a:r>
              <a:rPr lang="en-NO" dirty="0"/>
              <a:t>Transcriptome anslysis – gene expression in a genome-wide manner</a:t>
            </a:r>
          </a:p>
          <a:p>
            <a:r>
              <a:rPr lang="en-NO" dirty="0"/>
              <a:t>eQTL analysis – connect genetic variants and gene expression</a:t>
            </a:r>
          </a:p>
        </p:txBody>
      </p:sp>
      <p:sp>
        <p:nvSpPr>
          <p:cNvPr id="4" name="Slide Number Placeholder 3">
            <a:extLst>
              <a:ext uri="{FF2B5EF4-FFF2-40B4-BE49-F238E27FC236}">
                <a16:creationId xmlns:a16="http://schemas.microsoft.com/office/drawing/2014/main" id="{5E0321AA-9713-8246-80AC-C85EECD63086}"/>
              </a:ext>
            </a:extLst>
          </p:cNvPr>
          <p:cNvSpPr>
            <a:spLocks noGrp="1"/>
          </p:cNvSpPr>
          <p:nvPr>
            <p:ph type="sldNum" sz="quarter" idx="12"/>
          </p:nvPr>
        </p:nvSpPr>
        <p:spPr/>
        <p:txBody>
          <a:bodyPr/>
          <a:lstStyle/>
          <a:p>
            <a:fld id="{05532EC1-15A0-9944-A0EF-D0EF665F629F}" type="slidenum">
              <a:rPr lang="en-NO" smtClean="0"/>
              <a:pPr/>
              <a:t>3</a:t>
            </a:fld>
            <a:endParaRPr lang="en-NO"/>
          </a:p>
        </p:txBody>
      </p:sp>
    </p:spTree>
    <p:extLst>
      <p:ext uri="{BB962C8B-B14F-4D97-AF65-F5344CB8AC3E}">
        <p14:creationId xmlns:p14="http://schemas.microsoft.com/office/powerpoint/2010/main" val="416623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AF24C3-6B58-5141-85EB-D795C237E4AA}"/>
              </a:ext>
            </a:extLst>
          </p:cNvPr>
          <p:cNvSpPr>
            <a:spLocks noGrp="1"/>
          </p:cNvSpPr>
          <p:nvPr>
            <p:ph type="sldNum" sz="quarter" idx="12"/>
          </p:nvPr>
        </p:nvSpPr>
        <p:spPr/>
        <p:txBody>
          <a:bodyPr/>
          <a:lstStyle/>
          <a:p>
            <a:fld id="{BF658DC1-F36B-1B4C-AA32-EC9A2979A19A}" type="slidenum">
              <a:rPr lang="en-NO" smtClean="0"/>
              <a:t>4</a:t>
            </a:fld>
            <a:endParaRPr lang="en-NO"/>
          </a:p>
        </p:txBody>
      </p:sp>
      <p:pic>
        <p:nvPicPr>
          <p:cNvPr id="2052" name="Picture 4">
            <a:extLst>
              <a:ext uri="{FF2B5EF4-FFF2-40B4-BE49-F238E27FC236}">
                <a16:creationId xmlns:a16="http://schemas.microsoft.com/office/drawing/2014/main" id="{1286CAD7-9FF1-7F44-B46A-533DE29AECE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10789" y="1428521"/>
            <a:ext cx="6768737" cy="52929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958ED8-810D-5449-B413-6A85180C85BD}"/>
              </a:ext>
            </a:extLst>
          </p:cNvPr>
          <p:cNvSpPr/>
          <p:nvPr/>
        </p:nvSpPr>
        <p:spPr>
          <a:xfrm>
            <a:off x="7099965" y="5987018"/>
            <a:ext cx="5092035" cy="369332"/>
          </a:xfrm>
          <a:prstGeom prst="rect">
            <a:avLst/>
          </a:prstGeom>
        </p:spPr>
        <p:txBody>
          <a:bodyPr wrap="none">
            <a:spAutoFit/>
          </a:bodyPr>
          <a:lstStyle/>
          <a:p>
            <a:r>
              <a:rPr lang="en-NO" dirty="0"/>
              <a:t>http://bio.lundberg.gu.se/courses/vt13/rnaseq.html</a:t>
            </a:r>
          </a:p>
        </p:txBody>
      </p:sp>
      <p:sp>
        <p:nvSpPr>
          <p:cNvPr id="2" name="Title 1">
            <a:extLst>
              <a:ext uri="{FF2B5EF4-FFF2-40B4-BE49-F238E27FC236}">
                <a16:creationId xmlns:a16="http://schemas.microsoft.com/office/drawing/2014/main" id="{B5F335E5-466B-5948-B4D2-A46275784CD5}"/>
              </a:ext>
            </a:extLst>
          </p:cNvPr>
          <p:cNvSpPr>
            <a:spLocks noGrp="1"/>
          </p:cNvSpPr>
          <p:nvPr>
            <p:ph type="title"/>
          </p:nvPr>
        </p:nvSpPr>
        <p:spPr/>
        <p:txBody>
          <a:bodyPr>
            <a:noAutofit/>
          </a:bodyPr>
          <a:lstStyle/>
          <a:p>
            <a:r>
              <a:rPr lang="en-NO" sz="3600" dirty="0"/>
              <a:t>RNA-sequencing</a:t>
            </a:r>
            <a:br>
              <a:rPr lang="en-NO" sz="3600" dirty="0"/>
            </a:br>
            <a:r>
              <a:rPr lang="en-NO" sz="2800" dirty="0"/>
              <a:t>Examine the gene </a:t>
            </a:r>
            <a:r>
              <a:rPr lang="en-NO" sz="3200" dirty="0"/>
              <a:t>expression</a:t>
            </a:r>
            <a:r>
              <a:rPr lang="en-NO" sz="2800" dirty="0"/>
              <a:t> pattern in a genome-wide manner</a:t>
            </a:r>
          </a:p>
        </p:txBody>
      </p:sp>
    </p:spTree>
    <p:extLst>
      <p:ext uri="{BB962C8B-B14F-4D97-AF65-F5344CB8AC3E}">
        <p14:creationId xmlns:p14="http://schemas.microsoft.com/office/powerpoint/2010/main" val="286125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09D4-CA79-814C-9B36-ADCEA60B5FED}"/>
              </a:ext>
            </a:extLst>
          </p:cNvPr>
          <p:cNvSpPr>
            <a:spLocks noGrp="1"/>
          </p:cNvSpPr>
          <p:nvPr>
            <p:ph type="title"/>
          </p:nvPr>
        </p:nvSpPr>
        <p:spPr/>
        <p:txBody>
          <a:bodyPr/>
          <a:lstStyle/>
          <a:p>
            <a:r>
              <a:rPr lang="en-NO" dirty="0"/>
              <a:t>Fold change vs p-value </a:t>
            </a:r>
          </a:p>
        </p:txBody>
      </p:sp>
      <p:sp>
        <p:nvSpPr>
          <p:cNvPr id="3" name="Content Placeholder 2">
            <a:extLst>
              <a:ext uri="{FF2B5EF4-FFF2-40B4-BE49-F238E27FC236}">
                <a16:creationId xmlns:a16="http://schemas.microsoft.com/office/drawing/2014/main" id="{6AD6C67E-89CF-4C45-8A4F-8BB8BF4E3410}"/>
              </a:ext>
            </a:extLst>
          </p:cNvPr>
          <p:cNvSpPr>
            <a:spLocks noGrp="1"/>
          </p:cNvSpPr>
          <p:nvPr>
            <p:ph idx="1"/>
          </p:nvPr>
        </p:nvSpPr>
        <p:spPr>
          <a:xfrm>
            <a:off x="3214492" y="1555237"/>
            <a:ext cx="7391400" cy="2048669"/>
          </a:xfrm>
        </p:spPr>
        <p:txBody>
          <a:bodyPr>
            <a:normAutofit/>
          </a:bodyPr>
          <a:lstStyle/>
          <a:p>
            <a:pPr marL="0" indent="0" algn="ctr">
              <a:buNone/>
            </a:pPr>
            <a:r>
              <a:rPr lang="en-GB" sz="3600" dirty="0"/>
              <a:t>(</a:t>
            </a:r>
            <a:r>
              <a:rPr lang="en-GB" sz="3600" i="1" dirty="0"/>
              <a:t>expression </a:t>
            </a:r>
            <a:r>
              <a:rPr lang="en-GB" sz="3600" i="1" baseline="-25000" dirty="0"/>
              <a:t>treated</a:t>
            </a:r>
            <a:r>
              <a:rPr lang="en-GB" sz="3600" dirty="0"/>
              <a:t> − </a:t>
            </a:r>
            <a:r>
              <a:rPr lang="en-GB" sz="3600" i="1" dirty="0"/>
              <a:t>expression </a:t>
            </a:r>
            <a:r>
              <a:rPr lang="en-GB" sz="3600" i="1" baseline="-25000" dirty="0"/>
              <a:t>non-treated</a:t>
            </a:r>
            <a:r>
              <a:rPr lang="en-GB" sz="3600" dirty="0"/>
              <a:t>)</a:t>
            </a:r>
          </a:p>
          <a:p>
            <a:pPr marL="0" indent="0" algn="ctr">
              <a:buNone/>
            </a:pPr>
            <a:br>
              <a:rPr lang="en-GB" sz="3600" dirty="0"/>
            </a:br>
            <a:r>
              <a:rPr lang="en-GB" sz="3600" i="1" dirty="0"/>
              <a:t>expression </a:t>
            </a:r>
            <a:r>
              <a:rPr lang="en-GB" sz="3600" i="1" baseline="-25000" dirty="0"/>
              <a:t>non-treated</a:t>
            </a:r>
            <a:endParaRPr lang="en-NO" sz="3600" baseline="-25000" dirty="0"/>
          </a:p>
        </p:txBody>
      </p:sp>
      <p:sp>
        <p:nvSpPr>
          <p:cNvPr id="4" name="Slide Number Placeholder 3">
            <a:extLst>
              <a:ext uri="{FF2B5EF4-FFF2-40B4-BE49-F238E27FC236}">
                <a16:creationId xmlns:a16="http://schemas.microsoft.com/office/drawing/2014/main" id="{2054E551-4903-D845-91A2-7DF6E02A4E22}"/>
              </a:ext>
            </a:extLst>
          </p:cNvPr>
          <p:cNvSpPr>
            <a:spLocks noGrp="1"/>
          </p:cNvSpPr>
          <p:nvPr>
            <p:ph type="sldNum" sz="quarter" idx="12"/>
          </p:nvPr>
        </p:nvSpPr>
        <p:spPr/>
        <p:txBody>
          <a:bodyPr/>
          <a:lstStyle/>
          <a:p>
            <a:fld id="{BF658DC1-F36B-1B4C-AA32-EC9A2979A19A}" type="slidenum">
              <a:rPr lang="en-NO" smtClean="0"/>
              <a:t>5</a:t>
            </a:fld>
            <a:endParaRPr lang="en-NO"/>
          </a:p>
        </p:txBody>
      </p:sp>
      <p:cxnSp>
        <p:nvCxnSpPr>
          <p:cNvPr id="6" name="Straight Connector 5">
            <a:extLst>
              <a:ext uri="{FF2B5EF4-FFF2-40B4-BE49-F238E27FC236}">
                <a16:creationId xmlns:a16="http://schemas.microsoft.com/office/drawing/2014/main" id="{16A9D46A-F8FE-024B-9D00-29A25F684198}"/>
              </a:ext>
            </a:extLst>
          </p:cNvPr>
          <p:cNvCxnSpPr>
            <a:cxnSpLocks/>
          </p:cNvCxnSpPr>
          <p:nvPr/>
        </p:nvCxnSpPr>
        <p:spPr>
          <a:xfrm>
            <a:off x="3443092" y="2402783"/>
            <a:ext cx="7162800" cy="0"/>
          </a:xfrm>
          <a:prstGeom prst="line">
            <a:avLst/>
          </a:prstGeom>
          <a:ln w="38100"/>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B7CAC42C-E9DE-7540-9505-D6EAF21C8C45}"/>
              </a:ext>
            </a:extLst>
          </p:cNvPr>
          <p:cNvSpPr/>
          <p:nvPr/>
        </p:nvSpPr>
        <p:spPr>
          <a:xfrm>
            <a:off x="838200" y="3816400"/>
            <a:ext cx="10515600" cy="1815882"/>
          </a:xfrm>
          <a:prstGeom prst="rect">
            <a:avLst/>
          </a:prstGeom>
          <a:solidFill>
            <a:schemeClr val="bg1"/>
          </a:solidFill>
        </p:spPr>
        <p:txBody>
          <a:bodyPr wrap="square">
            <a:spAutoFit/>
          </a:bodyPr>
          <a:lstStyle/>
          <a:p>
            <a:r>
              <a:rPr lang="en-US" sz="2800" b="1" dirty="0"/>
              <a:t>p</a:t>
            </a:r>
            <a:r>
              <a:rPr lang="en-US" sz="2800" dirty="0"/>
              <a:t>-</a:t>
            </a:r>
            <a:r>
              <a:rPr lang="en-US" sz="2800" b="1" dirty="0"/>
              <a:t>value</a:t>
            </a:r>
            <a:r>
              <a:rPr lang="en-US" sz="2800" dirty="0"/>
              <a:t> is </a:t>
            </a:r>
            <a:r>
              <a:rPr lang="en-US" sz="2800" i="1" dirty="0"/>
              <a:t>the probability of obtaining results as extreme </a:t>
            </a:r>
            <a:br>
              <a:rPr lang="en-US" sz="2800" i="1" dirty="0"/>
            </a:br>
            <a:r>
              <a:rPr lang="en-US" sz="2800" i="1" dirty="0"/>
              <a:t>as the observed results of a hypothesis test, assuming that the </a:t>
            </a:r>
            <a:r>
              <a:rPr lang="en-US" sz="2800" i="1" u="sng" dirty="0"/>
              <a:t>null hypothesis </a:t>
            </a:r>
            <a:r>
              <a:rPr lang="en-US" sz="2800" i="1" dirty="0"/>
              <a:t>is correct.</a:t>
            </a:r>
          </a:p>
          <a:p>
            <a:endParaRPr lang="en-US" sz="2800" i="1" dirty="0"/>
          </a:p>
        </p:txBody>
      </p:sp>
      <p:sp>
        <p:nvSpPr>
          <p:cNvPr id="9" name="Rectangle 8">
            <a:extLst>
              <a:ext uri="{FF2B5EF4-FFF2-40B4-BE49-F238E27FC236}">
                <a16:creationId xmlns:a16="http://schemas.microsoft.com/office/drawing/2014/main" id="{F4DAAC5B-10ED-9642-92EE-00A428568B75}"/>
              </a:ext>
            </a:extLst>
          </p:cNvPr>
          <p:cNvSpPr/>
          <p:nvPr/>
        </p:nvSpPr>
        <p:spPr>
          <a:xfrm>
            <a:off x="628650" y="1614765"/>
            <a:ext cx="2428678" cy="523220"/>
          </a:xfrm>
          <a:prstGeom prst="rect">
            <a:avLst/>
          </a:prstGeom>
        </p:spPr>
        <p:txBody>
          <a:bodyPr wrap="none">
            <a:spAutoFit/>
          </a:bodyPr>
          <a:lstStyle/>
          <a:p>
            <a:r>
              <a:rPr lang="en-US" sz="2800" b="1" dirty="0"/>
              <a:t>Fold change </a:t>
            </a:r>
            <a:r>
              <a:rPr lang="en-US" sz="2800" dirty="0"/>
              <a:t> is </a:t>
            </a:r>
          </a:p>
        </p:txBody>
      </p:sp>
    </p:spTree>
    <p:extLst>
      <p:ext uri="{BB962C8B-B14F-4D97-AF65-F5344CB8AC3E}">
        <p14:creationId xmlns:p14="http://schemas.microsoft.com/office/powerpoint/2010/main" val="255221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D6172A-4B6D-A947-B6E2-955247AD8CCC}"/>
              </a:ext>
            </a:extLst>
          </p:cNvPr>
          <p:cNvSpPr>
            <a:spLocks noGrp="1"/>
          </p:cNvSpPr>
          <p:nvPr>
            <p:ph type="title"/>
          </p:nvPr>
        </p:nvSpPr>
        <p:spPr/>
        <p:txBody>
          <a:bodyPr/>
          <a:lstStyle/>
          <a:p>
            <a:r>
              <a:rPr lang="en-NO" dirty="0"/>
              <a:t>Case study: </a:t>
            </a:r>
          </a:p>
        </p:txBody>
      </p:sp>
      <p:sp>
        <p:nvSpPr>
          <p:cNvPr id="6" name="Text Placeholder 5">
            <a:extLst>
              <a:ext uri="{FF2B5EF4-FFF2-40B4-BE49-F238E27FC236}">
                <a16:creationId xmlns:a16="http://schemas.microsoft.com/office/drawing/2014/main" id="{3ED13F86-D310-FF41-A371-C56CE455E922}"/>
              </a:ext>
            </a:extLst>
          </p:cNvPr>
          <p:cNvSpPr>
            <a:spLocks noGrp="1"/>
          </p:cNvSpPr>
          <p:nvPr>
            <p:ph type="body" idx="1"/>
          </p:nvPr>
        </p:nvSpPr>
        <p:spPr>
          <a:xfrm>
            <a:off x="749036" y="5946283"/>
            <a:ext cx="5157787" cy="823912"/>
          </a:xfrm>
        </p:spPr>
        <p:txBody>
          <a:bodyPr>
            <a:noAutofit/>
          </a:bodyPr>
          <a:lstStyle/>
          <a:p>
            <a:r>
              <a:rPr lang="en-NO" sz="2800" b="0" dirty="0"/>
              <a:t>High fold change – high p-value</a:t>
            </a:r>
          </a:p>
        </p:txBody>
      </p:sp>
      <p:sp>
        <p:nvSpPr>
          <p:cNvPr id="8" name="Text Placeholder 7">
            <a:extLst>
              <a:ext uri="{FF2B5EF4-FFF2-40B4-BE49-F238E27FC236}">
                <a16:creationId xmlns:a16="http://schemas.microsoft.com/office/drawing/2014/main" id="{4212C37D-90E8-8540-B461-4F0F6CEEADA5}"/>
              </a:ext>
            </a:extLst>
          </p:cNvPr>
          <p:cNvSpPr>
            <a:spLocks noGrp="1"/>
          </p:cNvSpPr>
          <p:nvPr>
            <p:ph type="body" sz="quarter" idx="3"/>
          </p:nvPr>
        </p:nvSpPr>
        <p:spPr>
          <a:xfrm>
            <a:off x="6693742" y="5965770"/>
            <a:ext cx="5183188" cy="823912"/>
          </a:xfrm>
        </p:spPr>
        <p:txBody>
          <a:bodyPr>
            <a:normAutofit/>
          </a:bodyPr>
          <a:lstStyle/>
          <a:p>
            <a:r>
              <a:rPr lang="en-NO" sz="2800" b="0" dirty="0"/>
              <a:t>Low fold change – low p-value</a:t>
            </a:r>
          </a:p>
        </p:txBody>
      </p:sp>
      <p:sp>
        <p:nvSpPr>
          <p:cNvPr id="4" name="Slide Number Placeholder 3">
            <a:extLst>
              <a:ext uri="{FF2B5EF4-FFF2-40B4-BE49-F238E27FC236}">
                <a16:creationId xmlns:a16="http://schemas.microsoft.com/office/drawing/2014/main" id="{83C93224-0417-6348-AE3F-12F6AB136162}"/>
              </a:ext>
            </a:extLst>
          </p:cNvPr>
          <p:cNvSpPr>
            <a:spLocks noGrp="1"/>
          </p:cNvSpPr>
          <p:nvPr>
            <p:ph type="sldNum" sz="quarter" idx="12"/>
          </p:nvPr>
        </p:nvSpPr>
        <p:spPr/>
        <p:txBody>
          <a:bodyPr/>
          <a:lstStyle/>
          <a:p>
            <a:fld id="{BF658DC1-F36B-1B4C-AA32-EC9A2979A19A}" type="slidenum">
              <a:rPr lang="en-NO" smtClean="0"/>
              <a:t>6</a:t>
            </a:fld>
            <a:endParaRPr lang="en-NO"/>
          </a:p>
        </p:txBody>
      </p:sp>
      <p:sp>
        <p:nvSpPr>
          <p:cNvPr id="10" name="TextBox 9">
            <a:extLst>
              <a:ext uri="{FF2B5EF4-FFF2-40B4-BE49-F238E27FC236}">
                <a16:creationId xmlns:a16="http://schemas.microsoft.com/office/drawing/2014/main" id="{E46DA566-6927-B343-AB67-B28C2247E7B4}"/>
              </a:ext>
            </a:extLst>
          </p:cNvPr>
          <p:cNvSpPr txBox="1"/>
          <p:nvPr/>
        </p:nvSpPr>
        <p:spPr>
          <a:xfrm>
            <a:off x="3448173" y="5611325"/>
            <a:ext cx="1173078" cy="461665"/>
          </a:xfrm>
          <a:prstGeom prst="rect">
            <a:avLst/>
          </a:prstGeom>
          <a:noFill/>
        </p:spPr>
        <p:txBody>
          <a:bodyPr wrap="none" rtlCol="0">
            <a:spAutoFit/>
          </a:bodyPr>
          <a:lstStyle/>
          <a:p>
            <a:r>
              <a:rPr lang="en-NO" sz="2400" dirty="0"/>
              <a:t>treated </a:t>
            </a:r>
          </a:p>
        </p:txBody>
      </p:sp>
      <p:sp>
        <p:nvSpPr>
          <p:cNvPr id="11" name="TextBox 10">
            <a:extLst>
              <a:ext uri="{FF2B5EF4-FFF2-40B4-BE49-F238E27FC236}">
                <a16:creationId xmlns:a16="http://schemas.microsoft.com/office/drawing/2014/main" id="{74E2024A-9048-5442-A95C-68673B8ED278}"/>
              </a:ext>
            </a:extLst>
          </p:cNvPr>
          <p:cNvSpPr txBox="1"/>
          <p:nvPr/>
        </p:nvSpPr>
        <p:spPr>
          <a:xfrm>
            <a:off x="1463732" y="5628174"/>
            <a:ext cx="1591461" cy="461665"/>
          </a:xfrm>
          <a:prstGeom prst="rect">
            <a:avLst/>
          </a:prstGeom>
          <a:noFill/>
        </p:spPr>
        <p:txBody>
          <a:bodyPr wrap="none" rtlCol="0">
            <a:spAutoFit/>
          </a:bodyPr>
          <a:lstStyle/>
          <a:p>
            <a:r>
              <a:rPr lang="en-NO" sz="2400" dirty="0"/>
              <a:t>un-treated </a:t>
            </a:r>
          </a:p>
        </p:txBody>
      </p:sp>
      <p:sp>
        <p:nvSpPr>
          <p:cNvPr id="12" name="TextBox 11">
            <a:extLst>
              <a:ext uri="{FF2B5EF4-FFF2-40B4-BE49-F238E27FC236}">
                <a16:creationId xmlns:a16="http://schemas.microsoft.com/office/drawing/2014/main" id="{1880C150-ED39-374F-9806-3A4F25DACA8B}"/>
              </a:ext>
            </a:extLst>
          </p:cNvPr>
          <p:cNvSpPr txBox="1"/>
          <p:nvPr/>
        </p:nvSpPr>
        <p:spPr>
          <a:xfrm>
            <a:off x="1238250" y="1448937"/>
            <a:ext cx="4043030" cy="461665"/>
          </a:xfrm>
          <a:prstGeom prst="rect">
            <a:avLst/>
          </a:prstGeom>
          <a:noFill/>
        </p:spPr>
        <p:txBody>
          <a:bodyPr wrap="none" rtlCol="0">
            <a:spAutoFit/>
          </a:bodyPr>
          <a:lstStyle/>
          <a:p>
            <a:r>
              <a:rPr lang="en-NO" sz="2400" dirty="0"/>
              <a:t>Observed expression of gene A</a:t>
            </a:r>
          </a:p>
        </p:txBody>
      </p:sp>
      <p:sp>
        <p:nvSpPr>
          <p:cNvPr id="13" name="TextBox 12">
            <a:extLst>
              <a:ext uri="{FF2B5EF4-FFF2-40B4-BE49-F238E27FC236}">
                <a16:creationId xmlns:a16="http://schemas.microsoft.com/office/drawing/2014/main" id="{31D767B2-251C-804E-860A-AF8A5534DD44}"/>
              </a:ext>
            </a:extLst>
          </p:cNvPr>
          <p:cNvSpPr txBox="1"/>
          <p:nvPr/>
        </p:nvSpPr>
        <p:spPr>
          <a:xfrm>
            <a:off x="6894740" y="1395049"/>
            <a:ext cx="4031809" cy="461665"/>
          </a:xfrm>
          <a:prstGeom prst="rect">
            <a:avLst/>
          </a:prstGeom>
          <a:noFill/>
        </p:spPr>
        <p:txBody>
          <a:bodyPr wrap="none" rtlCol="0">
            <a:spAutoFit/>
          </a:bodyPr>
          <a:lstStyle/>
          <a:p>
            <a:r>
              <a:rPr lang="en-NO" sz="2400" dirty="0"/>
              <a:t>Observed expression of gene B</a:t>
            </a:r>
          </a:p>
        </p:txBody>
      </p:sp>
      <p:cxnSp>
        <p:nvCxnSpPr>
          <p:cNvPr id="14" name="Straight Connector 13">
            <a:extLst>
              <a:ext uri="{FF2B5EF4-FFF2-40B4-BE49-F238E27FC236}">
                <a16:creationId xmlns:a16="http://schemas.microsoft.com/office/drawing/2014/main" id="{985A0A42-0E63-DF46-9A03-08B88EC1A0E8}"/>
              </a:ext>
            </a:extLst>
          </p:cNvPr>
          <p:cNvCxnSpPr>
            <a:cxnSpLocks/>
          </p:cNvCxnSpPr>
          <p:nvPr/>
        </p:nvCxnSpPr>
        <p:spPr>
          <a:xfrm>
            <a:off x="1085850" y="5497025"/>
            <a:ext cx="323862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042A572-3183-A645-AAC7-7671859AA23C}"/>
              </a:ext>
            </a:extLst>
          </p:cNvPr>
          <p:cNvCxnSpPr>
            <a:cxnSpLocks/>
          </p:cNvCxnSpPr>
          <p:nvPr/>
        </p:nvCxnSpPr>
        <p:spPr>
          <a:xfrm flipV="1">
            <a:off x="1238250" y="1981200"/>
            <a:ext cx="0" cy="3668226"/>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067B59B-5261-5143-ADF3-5D20BB60A3C1}"/>
              </a:ext>
            </a:extLst>
          </p:cNvPr>
          <p:cNvCxnSpPr>
            <a:cxnSpLocks/>
          </p:cNvCxnSpPr>
          <p:nvPr/>
        </p:nvCxnSpPr>
        <p:spPr>
          <a:xfrm>
            <a:off x="6896100" y="5497025"/>
            <a:ext cx="323862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3B6E725-3667-0A4A-8EF2-58C4A3DADECA}"/>
              </a:ext>
            </a:extLst>
          </p:cNvPr>
          <p:cNvCxnSpPr>
            <a:cxnSpLocks/>
          </p:cNvCxnSpPr>
          <p:nvPr/>
        </p:nvCxnSpPr>
        <p:spPr>
          <a:xfrm flipV="1">
            <a:off x="7048500" y="1981200"/>
            <a:ext cx="0" cy="3668226"/>
          </a:xfrm>
          <a:prstGeom prst="line">
            <a:avLst/>
          </a:prstGeom>
          <a:ln w="38100"/>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7BA1CC55-7732-1C44-9671-617AF72408A5}"/>
              </a:ext>
            </a:extLst>
          </p:cNvPr>
          <p:cNvSpPr/>
          <p:nvPr/>
        </p:nvSpPr>
        <p:spPr>
          <a:xfrm>
            <a:off x="7563644" y="3096763"/>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6" name="Oval 25">
            <a:extLst>
              <a:ext uri="{FF2B5EF4-FFF2-40B4-BE49-F238E27FC236}">
                <a16:creationId xmlns:a16="http://schemas.microsoft.com/office/drawing/2014/main" id="{78BBFDB5-5E7F-CB4B-972B-3843EF986CAE}"/>
              </a:ext>
            </a:extLst>
          </p:cNvPr>
          <p:cNvSpPr/>
          <p:nvPr/>
        </p:nvSpPr>
        <p:spPr>
          <a:xfrm>
            <a:off x="1676400" y="2569127"/>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7" name="Oval 26">
            <a:extLst>
              <a:ext uri="{FF2B5EF4-FFF2-40B4-BE49-F238E27FC236}">
                <a16:creationId xmlns:a16="http://schemas.microsoft.com/office/drawing/2014/main" id="{57959E8B-93EF-8649-91E1-D2DA6BDA412D}"/>
              </a:ext>
            </a:extLst>
          </p:cNvPr>
          <p:cNvSpPr/>
          <p:nvPr/>
        </p:nvSpPr>
        <p:spPr>
          <a:xfrm>
            <a:off x="1498911" y="3789916"/>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8" name="Oval 27">
            <a:extLst>
              <a:ext uri="{FF2B5EF4-FFF2-40B4-BE49-F238E27FC236}">
                <a16:creationId xmlns:a16="http://schemas.microsoft.com/office/drawing/2014/main" id="{16FB621C-B6CE-1445-8CAE-3E35FD916C86}"/>
              </a:ext>
            </a:extLst>
          </p:cNvPr>
          <p:cNvSpPr/>
          <p:nvPr/>
        </p:nvSpPr>
        <p:spPr>
          <a:xfrm>
            <a:off x="1973508" y="4341702"/>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9" name="Oval 28">
            <a:extLst>
              <a:ext uri="{FF2B5EF4-FFF2-40B4-BE49-F238E27FC236}">
                <a16:creationId xmlns:a16="http://schemas.microsoft.com/office/drawing/2014/main" id="{3876E153-512D-3D42-9071-4CE7262E577A}"/>
              </a:ext>
            </a:extLst>
          </p:cNvPr>
          <p:cNvSpPr/>
          <p:nvPr/>
        </p:nvSpPr>
        <p:spPr>
          <a:xfrm>
            <a:off x="3473638" y="3923582"/>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0" name="Oval 29">
            <a:extLst>
              <a:ext uri="{FF2B5EF4-FFF2-40B4-BE49-F238E27FC236}">
                <a16:creationId xmlns:a16="http://schemas.microsoft.com/office/drawing/2014/main" id="{431738FD-8D1C-F347-9B0E-513B697B5090}"/>
              </a:ext>
            </a:extLst>
          </p:cNvPr>
          <p:cNvSpPr/>
          <p:nvPr/>
        </p:nvSpPr>
        <p:spPr>
          <a:xfrm>
            <a:off x="3568888" y="5218149"/>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3" name="Oval 32">
            <a:extLst>
              <a:ext uri="{FF2B5EF4-FFF2-40B4-BE49-F238E27FC236}">
                <a16:creationId xmlns:a16="http://schemas.microsoft.com/office/drawing/2014/main" id="{17565DE3-CB64-AC45-B216-C7956A425FFA}"/>
              </a:ext>
            </a:extLst>
          </p:cNvPr>
          <p:cNvSpPr/>
          <p:nvPr/>
        </p:nvSpPr>
        <p:spPr>
          <a:xfrm>
            <a:off x="3755722" y="4396338"/>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4" name="Oval 33">
            <a:extLst>
              <a:ext uri="{FF2B5EF4-FFF2-40B4-BE49-F238E27FC236}">
                <a16:creationId xmlns:a16="http://schemas.microsoft.com/office/drawing/2014/main" id="{D9018FF0-F1C3-AF4E-A1C2-9828AF90CA1A}"/>
              </a:ext>
            </a:extLst>
          </p:cNvPr>
          <p:cNvSpPr/>
          <p:nvPr/>
        </p:nvSpPr>
        <p:spPr>
          <a:xfrm>
            <a:off x="7753747" y="3192393"/>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5" name="Oval 34">
            <a:extLst>
              <a:ext uri="{FF2B5EF4-FFF2-40B4-BE49-F238E27FC236}">
                <a16:creationId xmlns:a16="http://schemas.microsoft.com/office/drawing/2014/main" id="{8B672319-16D7-9242-9F4C-0BC247DCC3B8}"/>
              </a:ext>
            </a:extLst>
          </p:cNvPr>
          <p:cNvSpPr/>
          <p:nvPr/>
        </p:nvSpPr>
        <p:spPr>
          <a:xfrm>
            <a:off x="7305874" y="3333750"/>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6" name="Oval 35">
            <a:extLst>
              <a:ext uri="{FF2B5EF4-FFF2-40B4-BE49-F238E27FC236}">
                <a16:creationId xmlns:a16="http://schemas.microsoft.com/office/drawing/2014/main" id="{B2338AE2-B3C2-514F-A624-CCD07B17E570}"/>
              </a:ext>
            </a:extLst>
          </p:cNvPr>
          <p:cNvSpPr/>
          <p:nvPr/>
        </p:nvSpPr>
        <p:spPr>
          <a:xfrm>
            <a:off x="7658894" y="3405462"/>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7" name="Oval 36">
            <a:extLst>
              <a:ext uri="{FF2B5EF4-FFF2-40B4-BE49-F238E27FC236}">
                <a16:creationId xmlns:a16="http://schemas.microsoft.com/office/drawing/2014/main" id="{6488F721-3152-7348-B729-F51CC9CC6EC0}"/>
              </a:ext>
            </a:extLst>
          </p:cNvPr>
          <p:cNvSpPr/>
          <p:nvPr/>
        </p:nvSpPr>
        <p:spPr>
          <a:xfrm>
            <a:off x="9090516" y="3685136"/>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8" name="Oval 37">
            <a:extLst>
              <a:ext uri="{FF2B5EF4-FFF2-40B4-BE49-F238E27FC236}">
                <a16:creationId xmlns:a16="http://schemas.microsoft.com/office/drawing/2014/main" id="{C5961700-CDA6-DB42-97D0-EE62012419DA}"/>
              </a:ext>
            </a:extLst>
          </p:cNvPr>
          <p:cNvSpPr/>
          <p:nvPr/>
        </p:nvSpPr>
        <p:spPr>
          <a:xfrm>
            <a:off x="9283888" y="3503122"/>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9" name="Oval 38">
            <a:extLst>
              <a:ext uri="{FF2B5EF4-FFF2-40B4-BE49-F238E27FC236}">
                <a16:creationId xmlns:a16="http://schemas.microsoft.com/office/drawing/2014/main" id="{59DB0F0D-1F55-7142-9ABE-59ADB6B48299}"/>
              </a:ext>
            </a:extLst>
          </p:cNvPr>
          <p:cNvSpPr/>
          <p:nvPr/>
        </p:nvSpPr>
        <p:spPr>
          <a:xfrm>
            <a:off x="9565972" y="3541990"/>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0" name="Oval 39">
            <a:extLst>
              <a:ext uri="{FF2B5EF4-FFF2-40B4-BE49-F238E27FC236}">
                <a16:creationId xmlns:a16="http://schemas.microsoft.com/office/drawing/2014/main" id="{03683EE7-D224-AC4D-A495-D4B3A7162967}"/>
              </a:ext>
            </a:extLst>
          </p:cNvPr>
          <p:cNvSpPr/>
          <p:nvPr/>
        </p:nvSpPr>
        <p:spPr>
          <a:xfrm>
            <a:off x="9328244" y="3732490"/>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1" name="Oval 40">
            <a:extLst>
              <a:ext uri="{FF2B5EF4-FFF2-40B4-BE49-F238E27FC236}">
                <a16:creationId xmlns:a16="http://schemas.microsoft.com/office/drawing/2014/main" id="{ADB27BDC-4F7A-4840-8DA8-F6BC5C439EE3}"/>
              </a:ext>
            </a:extLst>
          </p:cNvPr>
          <p:cNvSpPr/>
          <p:nvPr/>
        </p:nvSpPr>
        <p:spPr>
          <a:xfrm>
            <a:off x="9480644" y="3884890"/>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2" name="Oval 41">
            <a:extLst>
              <a:ext uri="{FF2B5EF4-FFF2-40B4-BE49-F238E27FC236}">
                <a16:creationId xmlns:a16="http://schemas.microsoft.com/office/drawing/2014/main" id="{71D01A66-168B-8446-B003-7B0C0D67752A}"/>
              </a:ext>
            </a:extLst>
          </p:cNvPr>
          <p:cNvSpPr/>
          <p:nvPr/>
        </p:nvSpPr>
        <p:spPr>
          <a:xfrm>
            <a:off x="9213944" y="3960702"/>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3" name="Oval 42">
            <a:extLst>
              <a:ext uri="{FF2B5EF4-FFF2-40B4-BE49-F238E27FC236}">
                <a16:creationId xmlns:a16="http://schemas.microsoft.com/office/drawing/2014/main" id="{B9E81C29-FC58-3847-B3A5-1A9D0C569C13}"/>
              </a:ext>
            </a:extLst>
          </p:cNvPr>
          <p:cNvSpPr/>
          <p:nvPr/>
        </p:nvSpPr>
        <p:spPr>
          <a:xfrm>
            <a:off x="7424038" y="3524250"/>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4" name="Oval 43">
            <a:extLst>
              <a:ext uri="{FF2B5EF4-FFF2-40B4-BE49-F238E27FC236}">
                <a16:creationId xmlns:a16="http://schemas.microsoft.com/office/drawing/2014/main" id="{914F6197-7BC4-BF46-BEA3-AB33FFFDA781}"/>
              </a:ext>
            </a:extLst>
          </p:cNvPr>
          <p:cNvSpPr/>
          <p:nvPr/>
        </p:nvSpPr>
        <p:spPr>
          <a:xfrm>
            <a:off x="3993617" y="4886210"/>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5" name="Oval 44">
            <a:extLst>
              <a:ext uri="{FF2B5EF4-FFF2-40B4-BE49-F238E27FC236}">
                <a16:creationId xmlns:a16="http://schemas.microsoft.com/office/drawing/2014/main" id="{50DBEA6F-3CA8-034C-8DEB-A102C5312425}"/>
              </a:ext>
            </a:extLst>
          </p:cNvPr>
          <p:cNvSpPr/>
          <p:nvPr/>
        </p:nvSpPr>
        <p:spPr>
          <a:xfrm>
            <a:off x="1766188" y="3218933"/>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6" name="Oval 45">
            <a:extLst>
              <a:ext uri="{FF2B5EF4-FFF2-40B4-BE49-F238E27FC236}">
                <a16:creationId xmlns:a16="http://schemas.microsoft.com/office/drawing/2014/main" id="{C19AF74F-D15D-7641-B7CC-2D149250743A}"/>
              </a:ext>
            </a:extLst>
          </p:cNvPr>
          <p:cNvSpPr/>
          <p:nvPr/>
        </p:nvSpPr>
        <p:spPr>
          <a:xfrm>
            <a:off x="3774526" y="3327421"/>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7" name="Oval 46">
            <a:extLst>
              <a:ext uri="{FF2B5EF4-FFF2-40B4-BE49-F238E27FC236}">
                <a16:creationId xmlns:a16="http://schemas.microsoft.com/office/drawing/2014/main" id="{3C9DA2B5-3709-914E-BE7B-E56805B92B06}"/>
              </a:ext>
            </a:extLst>
          </p:cNvPr>
          <p:cNvSpPr/>
          <p:nvPr/>
        </p:nvSpPr>
        <p:spPr>
          <a:xfrm>
            <a:off x="1864064" y="3788872"/>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cxnSp>
        <p:nvCxnSpPr>
          <p:cNvPr id="49" name="Straight Connector 48">
            <a:extLst>
              <a:ext uri="{FF2B5EF4-FFF2-40B4-BE49-F238E27FC236}">
                <a16:creationId xmlns:a16="http://schemas.microsoft.com/office/drawing/2014/main" id="{EDDC977F-CCDE-D842-BB0D-CB30E3B9C7C1}"/>
              </a:ext>
            </a:extLst>
          </p:cNvPr>
          <p:cNvCxnSpPr/>
          <p:nvPr/>
        </p:nvCxnSpPr>
        <p:spPr>
          <a:xfrm>
            <a:off x="1381775" y="3615012"/>
            <a:ext cx="996639"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E909BD2-A75F-C740-95AA-16D7888C7B52}"/>
              </a:ext>
            </a:extLst>
          </p:cNvPr>
          <p:cNvCxnSpPr/>
          <p:nvPr/>
        </p:nvCxnSpPr>
        <p:spPr>
          <a:xfrm>
            <a:off x="3307847" y="4532202"/>
            <a:ext cx="996639"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D60C97A8-F81D-3640-9C2F-3533AB911EB7}"/>
              </a:ext>
            </a:extLst>
          </p:cNvPr>
          <p:cNvCxnSpPr/>
          <p:nvPr/>
        </p:nvCxnSpPr>
        <p:spPr>
          <a:xfrm>
            <a:off x="7214432" y="3475476"/>
            <a:ext cx="996639"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5AC51181-3319-5B40-921A-6296F9027549}"/>
              </a:ext>
            </a:extLst>
          </p:cNvPr>
          <p:cNvCxnSpPr/>
          <p:nvPr/>
        </p:nvCxnSpPr>
        <p:spPr>
          <a:xfrm>
            <a:off x="8985561" y="3827740"/>
            <a:ext cx="996639" cy="0"/>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8EA96348-6E86-3F48-9D92-C2CBC89C81C9}"/>
              </a:ext>
            </a:extLst>
          </p:cNvPr>
          <p:cNvSpPr txBox="1"/>
          <p:nvPr/>
        </p:nvSpPr>
        <p:spPr>
          <a:xfrm>
            <a:off x="9067752" y="5530691"/>
            <a:ext cx="1173078" cy="461665"/>
          </a:xfrm>
          <a:prstGeom prst="rect">
            <a:avLst/>
          </a:prstGeom>
          <a:noFill/>
        </p:spPr>
        <p:txBody>
          <a:bodyPr wrap="none" rtlCol="0">
            <a:spAutoFit/>
          </a:bodyPr>
          <a:lstStyle/>
          <a:p>
            <a:r>
              <a:rPr lang="en-NO" sz="2400" dirty="0"/>
              <a:t>treated </a:t>
            </a:r>
          </a:p>
        </p:txBody>
      </p:sp>
      <p:sp>
        <p:nvSpPr>
          <p:cNvPr id="55" name="TextBox 54">
            <a:extLst>
              <a:ext uri="{FF2B5EF4-FFF2-40B4-BE49-F238E27FC236}">
                <a16:creationId xmlns:a16="http://schemas.microsoft.com/office/drawing/2014/main" id="{E810C594-36EA-144C-A8A8-E102205F198D}"/>
              </a:ext>
            </a:extLst>
          </p:cNvPr>
          <p:cNvSpPr txBox="1"/>
          <p:nvPr/>
        </p:nvSpPr>
        <p:spPr>
          <a:xfrm>
            <a:off x="7074929" y="5514737"/>
            <a:ext cx="1591461" cy="461665"/>
          </a:xfrm>
          <a:prstGeom prst="rect">
            <a:avLst/>
          </a:prstGeom>
          <a:noFill/>
        </p:spPr>
        <p:txBody>
          <a:bodyPr wrap="none" rtlCol="0">
            <a:spAutoFit/>
          </a:bodyPr>
          <a:lstStyle/>
          <a:p>
            <a:r>
              <a:rPr lang="en-NO" sz="2400" dirty="0"/>
              <a:t>un-treated </a:t>
            </a:r>
          </a:p>
        </p:txBody>
      </p:sp>
      <p:sp>
        <p:nvSpPr>
          <p:cNvPr id="58" name="TextBox 57">
            <a:extLst>
              <a:ext uri="{FF2B5EF4-FFF2-40B4-BE49-F238E27FC236}">
                <a16:creationId xmlns:a16="http://schemas.microsoft.com/office/drawing/2014/main" id="{400EA230-CEF6-214C-B5BD-0627C4763D00}"/>
              </a:ext>
            </a:extLst>
          </p:cNvPr>
          <p:cNvSpPr txBox="1"/>
          <p:nvPr/>
        </p:nvSpPr>
        <p:spPr>
          <a:xfrm rot="16200000">
            <a:off x="138936" y="3441198"/>
            <a:ext cx="1520866" cy="461665"/>
          </a:xfrm>
          <a:prstGeom prst="rect">
            <a:avLst/>
          </a:prstGeom>
          <a:noFill/>
        </p:spPr>
        <p:txBody>
          <a:bodyPr wrap="none" rtlCol="0">
            <a:spAutoFit/>
          </a:bodyPr>
          <a:lstStyle/>
          <a:p>
            <a:r>
              <a:rPr lang="en-NO" sz="2400" dirty="0"/>
              <a:t>expression</a:t>
            </a:r>
          </a:p>
        </p:txBody>
      </p:sp>
      <p:sp>
        <p:nvSpPr>
          <p:cNvPr id="59" name="TextBox 58">
            <a:extLst>
              <a:ext uri="{FF2B5EF4-FFF2-40B4-BE49-F238E27FC236}">
                <a16:creationId xmlns:a16="http://schemas.microsoft.com/office/drawing/2014/main" id="{148CA1DF-A2F4-2748-B582-AA27D1A1A582}"/>
              </a:ext>
            </a:extLst>
          </p:cNvPr>
          <p:cNvSpPr txBox="1"/>
          <p:nvPr/>
        </p:nvSpPr>
        <p:spPr>
          <a:xfrm rot="16200000">
            <a:off x="5968537" y="3289228"/>
            <a:ext cx="1520866" cy="461665"/>
          </a:xfrm>
          <a:prstGeom prst="rect">
            <a:avLst/>
          </a:prstGeom>
          <a:noFill/>
        </p:spPr>
        <p:txBody>
          <a:bodyPr wrap="none" rtlCol="0">
            <a:spAutoFit/>
          </a:bodyPr>
          <a:lstStyle/>
          <a:p>
            <a:r>
              <a:rPr lang="en-NO" sz="2400" dirty="0"/>
              <a:t>expression</a:t>
            </a:r>
          </a:p>
        </p:txBody>
      </p:sp>
    </p:spTree>
    <p:extLst>
      <p:ext uri="{BB962C8B-B14F-4D97-AF65-F5344CB8AC3E}">
        <p14:creationId xmlns:p14="http://schemas.microsoft.com/office/powerpoint/2010/main" val="211506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20EA5102-89E6-424A-AA1E-C812011B324E}"/>
              </a:ext>
            </a:extLst>
          </p:cNvPr>
          <p:cNvSpPr>
            <a:spLocks noGrp="1"/>
          </p:cNvSpPr>
          <p:nvPr>
            <p:ph type="title"/>
          </p:nvPr>
        </p:nvSpPr>
        <p:spPr>
          <a:xfrm>
            <a:off x="2155761" y="375192"/>
            <a:ext cx="7593076" cy="994172"/>
          </a:xfrm>
        </p:spPr>
        <p:txBody>
          <a:bodyPr>
            <a:noAutofit/>
          </a:bodyPr>
          <a:lstStyle/>
          <a:p>
            <a:r>
              <a:rPr lang="en-US" sz="3200" dirty="0">
                <a:latin typeface="Arial" panose="020B0604020202020204" pitchFamily="34" charset="0"/>
                <a:cs typeface="Arial" panose="020B0604020202020204" pitchFamily="34" charset="0"/>
              </a:rPr>
              <a:t>Functional categorization of genes</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(Gene Ontology Analysis)</a:t>
            </a:r>
          </a:p>
        </p:txBody>
      </p:sp>
      <p:pic>
        <p:nvPicPr>
          <p:cNvPr id="2" name="Picture 1">
            <a:extLst>
              <a:ext uri="{FF2B5EF4-FFF2-40B4-BE49-F238E27FC236}">
                <a16:creationId xmlns:a16="http://schemas.microsoft.com/office/drawing/2014/main" id="{54A66D31-B0B0-2943-94CC-F87C9EF2C553}"/>
              </a:ext>
            </a:extLst>
          </p:cNvPr>
          <p:cNvPicPr>
            <a:picLocks noChangeAspect="1"/>
          </p:cNvPicPr>
          <p:nvPr/>
        </p:nvPicPr>
        <p:blipFill>
          <a:blip r:embed="rId2"/>
          <a:stretch>
            <a:fillRect/>
          </a:stretch>
        </p:blipFill>
        <p:spPr>
          <a:xfrm>
            <a:off x="2994787" y="1652547"/>
            <a:ext cx="5915025" cy="4644928"/>
          </a:xfrm>
          <a:prstGeom prst="rect">
            <a:avLst/>
          </a:prstGeom>
        </p:spPr>
      </p:pic>
      <p:sp>
        <p:nvSpPr>
          <p:cNvPr id="3" name="Slide Number Placeholder 2">
            <a:extLst>
              <a:ext uri="{FF2B5EF4-FFF2-40B4-BE49-F238E27FC236}">
                <a16:creationId xmlns:a16="http://schemas.microsoft.com/office/drawing/2014/main" id="{228E3AED-6D15-034C-A11F-E8238A406744}"/>
              </a:ext>
            </a:extLst>
          </p:cNvPr>
          <p:cNvSpPr>
            <a:spLocks noGrp="1"/>
          </p:cNvSpPr>
          <p:nvPr>
            <p:ph type="sldNum" sz="quarter" idx="12"/>
          </p:nvPr>
        </p:nvSpPr>
        <p:spPr/>
        <p:txBody>
          <a:bodyPr/>
          <a:lstStyle/>
          <a:p>
            <a:fld id="{05532EC1-15A0-9944-A0EF-D0EF665F629F}" type="slidenum">
              <a:rPr lang="en-NO" smtClean="0"/>
              <a:pPr/>
              <a:t>7</a:t>
            </a:fld>
            <a:endParaRPr lang="en-NO"/>
          </a:p>
        </p:txBody>
      </p:sp>
    </p:spTree>
    <p:extLst>
      <p:ext uri="{BB962C8B-B14F-4D97-AF65-F5344CB8AC3E}">
        <p14:creationId xmlns:p14="http://schemas.microsoft.com/office/powerpoint/2010/main" val="281161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F62083-50CE-8C44-B533-89E166227ECE}"/>
              </a:ext>
            </a:extLst>
          </p:cNvPr>
          <p:cNvSpPr>
            <a:spLocks noGrp="1"/>
          </p:cNvSpPr>
          <p:nvPr>
            <p:ph type="title"/>
          </p:nvPr>
        </p:nvSpPr>
        <p:spPr/>
        <p:txBody>
          <a:bodyPr/>
          <a:lstStyle/>
          <a:p>
            <a:r>
              <a:rPr lang="en-GB" b="1" dirty="0"/>
              <a:t>Transcripts Per Million</a:t>
            </a:r>
            <a:r>
              <a:rPr lang="en-GB" dirty="0"/>
              <a:t> (</a:t>
            </a:r>
            <a:r>
              <a:rPr lang="en-GB" b="1" dirty="0"/>
              <a:t>TPM</a:t>
            </a:r>
            <a:r>
              <a:rPr lang="en-GB" dirty="0"/>
              <a:t>)</a:t>
            </a:r>
            <a:br>
              <a:rPr lang="en-GB" dirty="0"/>
            </a:br>
            <a:r>
              <a:rPr lang="en-GB" dirty="0"/>
              <a:t>Unit of gene expression </a:t>
            </a:r>
            <a:endParaRPr lang="en-NO" dirty="0"/>
          </a:p>
        </p:txBody>
      </p:sp>
      <p:sp>
        <p:nvSpPr>
          <p:cNvPr id="2" name="Rectangle 1">
            <a:extLst>
              <a:ext uri="{FF2B5EF4-FFF2-40B4-BE49-F238E27FC236}">
                <a16:creationId xmlns:a16="http://schemas.microsoft.com/office/drawing/2014/main" id="{A68CAC5D-66CA-2740-A994-2E210937D3DD}"/>
              </a:ext>
            </a:extLst>
          </p:cNvPr>
          <p:cNvSpPr/>
          <p:nvPr/>
        </p:nvSpPr>
        <p:spPr>
          <a:xfrm>
            <a:off x="5229726" y="5943613"/>
            <a:ext cx="6298435" cy="369332"/>
          </a:xfrm>
          <a:prstGeom prst="rect">
            <a:avLst/>
          </a:prstGeom>
        </p:spPr>
        <p:txBody>
          <a:bodyPr wrap="square">
            <a:spAutoFit/>
          </a:bodyPr>
          <a:lstStyle/>
          <a:p>
            <a:r>
              <a:rPr lang="en-GB" dirty="0">
                <a:hlinkClick r:id="rId2"/>
              </a:rPr>
              <a:t>https://www.youtube.com/watch?v=TTUrtCY2k-w&amp;t=7s</a:t>
            </a:r>
            <a:endParaRPr lang="en-GB" dirty="0"/>
          </a:p>
        </p:txBody>
      </p:sp>
      <p:sp>
        <p:nvSpPr>
          <p:cNvPr id="3" name="TextBox 2">
            <a:extLst>
              <a:ext uri="{FF2B5EF4-FFF2-40B4-BE49-F238E27FC236}">
                <a16:creationId xmlns:a16="http://schemas.microsoft.com/office/drawing/2014/main" id="{18409F51-6F62-BD44-BF77-D8ECF2CC6285}"/>
              </a:ext>
            </a:extLst>
          </p:cNvPr>
          <p:cNvSpPr txBox="1"/>
          <p:nvPr/>
        </p:nvSpPr>
        <p:spPr>
          <a:xfrm>
            <a:off x="838200" y="2014774"/>
            <a:ext cx="8771021" cy="523220"/>
          </a:xfrm>
          <a:prstGeom prst="rect">
            <a:avLst/>
          </a:prstGeom>
          <a:noFill/>
        </p:spPr>
        <p:txBody>
          <a:bodyPr wrap="square" rtlCol="0">
            <a:spAutoFit/>
          </a:bodyPr>
          <a:lstStyle/>
          <a:p>
            <a:r>
              <a:rPr lang="en-NO" sz="2800"/>
              <a:t>Let’s assume that we got the following read count table.</a:t>
            </a:r>
          </a:p>
        </p:txBody>
      </p:sp>
      <p:pic>
        <p:nvPicPr>
          <p:cNvPr id="6" name="Picture 5">
            <a:extLst>
              <a:ext uri="{FF2B5EF4-FFF2-40B4-BE49-F238E27FC236}">
                <a16:creationId xmlns:a16="http://schemas.microsoft.com/office/drawing/2014/main" id="{51FF7C52-BE1D-4A41-AF60-89F7BF0ECCC2}"/>
              </a:ext>
            </a:extLst>
          </p:cNvPr>
          <p:cNvPicPr>
            <a:picLocks noChangeAspect="1"/>
          </p:cNvPicPr>
          <p:nvPr/>
        </p:nvPicPr>
        <p:blipFill>
          <a:blip r:embed="rId3"/>
          <a:stretch>
            <a:fillRect/>
          </a:stretch>
        </p:blipFill>
        <p:spPr>
          <a:xfrm>
            <a:off x="966834" y="2839924"/>
            <a:ext cx="9650045" cy="2097836"/>
          </a:xfrm>
          <a:prstGeom prst="rect">
            <a:avLst/>
          </a:prstGeom>
        </p:spPr>
      </p:pic>
      <p:sp>
        <p:nvSpPr>
          <p:cNvPr id="5" name="Slide Number Placeholder 4">
            <a:extLst>
              <a:ext uri="{FF2B5EF4-FFF2-40B4-BE49-F238E27FC236}">
                <a16:creationId xmlns:a16="http://schemas.microsoft.com/office/drawing/2014/main" id="{23E89FA5-6C67-2D47-BD79-847F8C79643B}"/>
              </a:ext>
            </a:extLst>
          </p:cNvPr>
          <p:cNvSpPr>
            <a:spLocks noGrp="1"/>
          </p:cNvSpPr>
          <p:nvPr>
            <p:ph type="sldNum" sz="quarter" idx="12"/>
          </p:nvPr>
        </p:nvSpPr>
        <p:spPr/>
        <p:txBody>
          <a:bodyPr/>
          <a:lstStyle/>
          <a:p>
            <a:fld id="{A52D75DA-15CD-1242-8D03-955FC00DD5AF}" type="slidenum">
              <a:rPr lang="en-NO" smtClean="0"/>
              <a:t>8</a:t>
            </a:fld>
            <a:endParaRPr lang="en-NO"/>
          </a:p>
        </p:txBody>
      </p:sp>
    </p:spTree>
    <p:extLst>
      <p:ext uri="{BB962C8B-B14F-4D97-AF65-F5344CB8AC3E}">
        <p14:creationId xmlns:p14="http://schemas.microsoft.com/office/powerpoint/2010/main" val="410937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21C808-BAA2-4F4F-A738-7820A9042C8B}"/>
              </a:ext>
            </a:extLst>
          </p:cNvPr>
          <p:cNvSpPr/>
          <p:nvPr/>
        </p:nvSpPr>
        <p:spPr>
          <a:xfrm>
            <a:off x="1391041" y="2116114"/>
            <a:ext cx="5972285" cy="1774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O"/>
          </a:p>
        </p:txBody>
      </p:sp>
      <p:sp>
        <p:nvSpPr>
          <p:cNvPr id="9" name="Rectangle 8">
            <a:extLst>
              <a:ext uri="{FF2B5EF4-FFF2-40B4-BE49-F238E27FC236}">
                <a16:creationId xmlns:a16="http://schemas.microsoft.com/office/drawing/2014/main" id="{9800EBB1-830C-844A-8FE5-84E1F5998ACC}"/>
              </a:ext>
            </a:extLst>
          </p:cNvPr>
          <p:cNvSpPr/>
          <p:nvPr/>
        </p:nvSpPr>
        <p:spPr>
          <a:xfrm>
            <a:off x="6059108" y="1839456"/>
            <a:ext cx="904384"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geneC (1kb) </a:t>
            </a:r>
          </a:p>
        </p:txBody>
      </p:sp>
      <p:sp>
        <p:nvSpPr>
          <p:cNvPr id="17" name="TextBox 16">
            <a:extLst>
              <a:ext uri="{FF2B5EF4-FFF2-40B4-BE49-F238E27FC236}">
                <a16:creationId xmlns:a16="http://schemas.microsoft.com/office/drawing/2014/main" id="{01524B60-430E-6747-98A7-635503C1DC48}"/>
              </a:ext>
            </a:extLst>
          </p:cNvPr>
          <p:cNvSpPr txBox="1"/>
          <p:nvPr/>
        </p:nvSpPr>
        <p:spPr>
          <a:xfrm>
            <a:off x="0" y="3111209"/>
            <a:ext cx="1261884" cy="461665"/>
          </a:xfrm>
          <a:prstGeom prst="rect">
            <a:avLst/>
          </a:prstGeom>
          <a:solidFill>
            <a:schemeClr val="bg1">
              <a:lumMod val="95000"/>
            </a:schemeClr>
          </a:solidFill>
        </p:spPr>
        <p:txBody>
          <a:bodyPr wrap="none" rtlCol="0">
            <a:spAutoFit/>
          </a:bodyPr>
          <a:lstStyle/>
          <a:p>
            <a:r>
              <a:rPr lang="en-NO" sz="2400" b="1"/>
              <a:t>sample1</a:t>
            </a:r>
          </a:p>
        </p:txBody>
      </p:sp>
      <p:sp>
        <p:nvSpPr>
          <p:cNvPr id="18" name="TextBox 17">
            <a:extLst>
              <a:ext uri="{FF2B5EF4-FFF2-40B4-BE49-F238E27FC236}">
                <a16:creationId xmlns:a16="http://schemas.microsoft.com/office/drawing/2014/main" id="{02B375B5-6CCD-A34C-83A9-72820383CE2D}"/>
              </a:ext>
            </a:extLst>
          </p:cNvPr>
          <p:cNvSpPr txBox="1"/>
          <p:nvPr/>
        </p:nvSpPr>
        <p:spPr>
          <a:xfrm>
            <a:off x="37477" y="4485446"/>
            <a:ext cx="1261884" cy="461665"/>
          </a:xfrm>
          <a:prstGeom prst="rect">
            <a:avLst/>
          </a:prstGeom>
          <a:solidFill>
            <a:schemeClr val="bg1">
              <a:lumMod val="95000"/>
            </a:schemeClr>
          </a:solidFill>
        </p:spPr>
        <p:txBody>
          <a:bodyPr wrap="none" rtlCol="0">
            <a:spAutoFit/>
          </a:bodyPr>
          <a:lstStyle/>
          <a:p>
            <a:r>
              <a:rPr lang="en-NO" sz="2400" b="1"/>
              <a:t>sample2</a:t>
            </a:r>
          </a:p>
        </p:txBody>
      </p:sp>
      <p:sp>
        <p:nvSpPr>
          <p:cNvPr id="19" name="TextBox 18">
            <a:extLst>
              <a:ext uri="{FF2B5EF4-FFF2-40B4-BE49-F238E27FC236}">
                <a16:creationId xmlns:a16="http://schemas.microsoft.com/office/drawing/2014/main" id="{51F1D859-DB32-084D-B575-5D5A94BDDE44}"/>
              </a:ext>
            </a:extLst>
          </p:cNvPr>
          <p:cNvSpPr txBox="1"/>
          <p:nvPr/>
        </p:nvSpPr>
        <p:spPr>
          <a:xfrm>
            <a:off x="0" y="6396335"/>
            <a:ext cx="1261884" cy="461665"/>
          </a:xfrm>
          <a:prstGeom prst="rect">
            <a:avLst/>
          </a:prstGeom>
          <a:solidFill>
            <a:schemeClr val="bg1">
              <a:lumMod val="95000"/>
            </a:schemeClr>
          </a:solidFill>
        </p:spPr>
        <p:txBody>
          <a:bodyPr wrap="none" rtlCol="0">
            <a:spAutoFit/>
          </a:bodyPr>
          <a:lstStyle/>
          <a:p>
            <a:r>
              <a:rPr lang="en-NO" sz="2400" b="1"/>
              <a:t>sample3</a:t>
            </a:r>
          </a:p>
        </p:txBody>
      </p:sp>
      <p:sp>
        <p:nvSpPr>
          <p:cNvPr id="21" name="TextBox 20">
            <a:extLst>
              <a:ext uri="{FF2B5EF4-FFF2-40B4-BE49-F238E27FC236}">
                <a16:creationId xmlns:a16="http://schemas.microsoft.com/office/drawing/2014/main" id="{464AE242-889D-ED4B-9519-A18508B852BD}"/>
              </a:ext>
            </a:extLst>
          </p:cNvPr>
          <p:cNvSpPr txBox="1"/>
          <p:nvPr/>
        </p:nvSpPr>
        <p:spPr>
          <a:xfrm>
            <a:off x="1753503" y="3141987"/>
            <a:ext cx="1145185" cy="400110"/>
          </a:xfrm>
          <a:prstGeom prst="rect">
            <a:avLst/>
          </a:prstGeom>
          <a:solidFill>
            <a:schemeClr val="accent2">
              <a:lumMod val="20000"/>
              <a:lumOff val="80000"/>
            </a:schemeClr>
          </a:solidFill>
        </p:spPr>
        <p:txBody>
          <a:bodyPr wrap="none" rtlCol="0">
            <a:spAutoFit/>
          </a:bodyPr>
          <a:lstStyle/>
          <a:p>
            <a:r>
              <a:rPr lang="en-NO" sz="2000" b="1"/>
              <a:t>10 reads </a:t>
            </a:r>
          </a:p>
        </p:txBody>
      </p:sp>
      <p:sp>
        <p:nvSpPr>
          <p:cNvPr id="22" name="TextBox 21">
            <a:extLst>
              <a:ext uri="{FF2B5EF4-FFF2-40B4-BE49-F238E27FC236}">
                <a16:creationId xmlns:a16="http://schemas.microsoft.com/office/drawing/2014/main" id="{3D27CB1A-E5C2-3D4B-899C-73A8A3762D50}"/>
              </a:ext>
            </a:extLst>
          </p:cNvPr>
          <p:cNvSpPr txBox="1"/>
          <p:nvPr/>
        </p:nvSpPr>
        <p:spPr>
          <a:xfrm>
            <a:off x="3797145" y="3160680"/>
            <a:ext cx="1145185" cy="400110"/>
          </a:xfrm>
          <a:prstGeom prst="rect">
            <a:avLst/>
          </a:prstGeom>
          <a:solidFill>
            <a:schemeClr val="accent2">
              <a:lumMod val="20000"/>
              <a:lumOff val="80000"/>
            </a:schemeClr>
          </a:solidFill>
        </p:spPr>
        <p:txBody>
          <a:bodyPr wrap="none" rtlCol="0">
            <a:spAutoFit/>
          </a:bodyPr>
          <a:lstStyle/>
          <a:p>
            <a:r>
              <a:rPr lang="en-NO" sz="2000" b="1"/>
              <a:t>20 reads </a:t>
            </a:r>
          </a:p>
        </p:txBody>
      </p:sp>
      <p:sp>
        <p:nvSpPr>
          <p:cNvPr id="23" name="TextBox 22">
            <a:extLst>
              <a:ext uri="{FF2B5EF4-FFF2-40B4-BE49-F238E27FC236}">
                <a16:creationId xmlns:a16="http://schemas.microsoft.com/office/drawing/2014/main" id="{CF1F1076-0F2B-1B4C-A210-11E063F82DF8}"/>
              </a:ext>
            </a:extLst>
          </p:cNvPr>
          <p:cNvSpPr txBox="1"/>
          <p:nvPr/>
        </p:nvSpPr>
        <p:spPr>
          <a:xfrm>
            <a:off x="5926542" y="3146366"/>
            <a:ext cx="1015343" cy="400110"/>
          </a:xfrm>
          <a:prstGeom prst="rect">
            <a:avLst/>
          </a:prstGeom>
          <a:solidFill>
            <a:schemeClr val="accent2">
              <a:lumMod val="20000"/>
              <a:lumOff val="80000"/>
            </a:schemeClr>
          </a:solidFill>
        </p:spPr>
        <p:txBody>
          <a:bodyPr wrap="none" rtlCol="0">
            <a:spAutoFit/>
          </a:bodyPr>
          <a:lstStyle/>
          <a:p>
            <a:r>
              <a:rPr lang="en-NO" sz="2000" b="1"/>
              <a:t>5 reads </a:t>
            </a:r>
          </a:p>
        </p:txBody>
      </p:sp>
      <p:cxnSp>
        <p:nvCxnSpPr>
          <p:cNvPr id="32" name="Straight Connector 31">
            <a:extLst>
              <a:ext uri="{FF2B5EF4-FFF2-40B4-BE49-F238E27FC236}">
                <a16:creationId xmlns:a16="http://schemas.microsoft.com/office/drawing/2014/main" id="{1AF8ACBE-BA82-7041-B0C4-BBE283E439C9}"/>
              </a:ext>
            </a:extLst>
          </p:cNvPr>
          <p:cNvCxnSpPr>
            <a:cxnSpLocks/>
          </p:cNvCxnSpPr>
          <p:nvPr/>
        </p:nvCxnSpPr>
        <p:spPr>
          <a:xfrm>
            <a:off x="1759784" y="28388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05707624-A1BC-3749-809C-CF56539A9BE7}"/>
              </a:ext>
            </a:extLst>
          </p:cNvPr>
          <p:cNvCxnSpPr>
            <a:cxnSpLocks/>
          </p:cNvCxnSpPr>
          <p:nvPr/>
        </p:nvCxnSpPr>
        <p:spPr>
          <a:xfrm>
            <a:off x="1803711" y="26510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C2B7C9C9-35C4-2E44-BD9C-AC7D87058FA9}"/>
              </a:ext>
            </a:extLst>
          </p:cNvPr>
          <p:cNvCxnSpPr>
            <a:cxnSpLocks/>
          </p:cNvCxnSpPr>
          <p:nvPr/>
        </p:nvCxnSpPr>
        <p:spPr>
          <a:xfrm>
            <a:off x="2323340" y="292418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2BFDD824-25EA-5149-BAFE-0525357480AB}"/>
              </a:ext>
            </a:extLst>
          </p:cNvPr>
          <p:cNvCxnSpPr>
            <a:cxnSpLocks/>
          </p:cNvCxnSpPr>
          <p:nvPr/>
        </p:nvCxnSpPr>
        <p:spPr>
          <a:xfrm>
            <a:off x="2109450" y="274481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3C44B4D7-A907-8D49-9A12-4FBA9128AC05}"/>
              </a:ext>
            </a:extLst>
          </p:cNvPr>
          <p:cNvCxnSpPr>
            <a:cxnSpLocks/>
          </p:cNvCxnSpPr>
          <p:nvPr/>
        </p:nvCxnSpPr>
        <p:spPr>
          <a:xfrm>
            <a:off x="2024389" y="30341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40DD9C70-AEF6-3848-B63E-E4FC557C1A9E}"/>
              </a:ext>
            </a:extLst>
          </p:cNvPr>
          <p:cNvCxnSpPr>
            <a:cxnSpLocks/>
          </p:cNvCxnSpPr>
          <p:nvPr/>
        </p:nvCxnSpPr>
        <p:spPr>
          <a:xfrm>
            <a:off x="3336947" y="27932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349A1E35-BEBA-5046-A472-A13B55D99CC8}"/>
              </a:ext>
            </a:extLst>
          </p:cNvPr>
          <p:cNvCxnSpPr>
            <a:cxnSpLocks/>
          </p:cNvCxnSpPr>
          <p:nvPr/>
        </p:nvCxnSpPr>
        <p:spPr>
          <a:xfrm>
            <a:off x="3380874" y="26054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0CAB9A0C-CBED-1644-B7D5-10BB582B6087}"/>
              </a:ext>
            </a:extLst>
          </p:cNvPr>
          <p:cNvCxnSpPr>
            <a:cxnSpLocks/>
          </p:cNvCxnSpPr>
          <p:nvPr/>
        </p:nvCxnSpPr>
        <p:spPr>
          <a:xfrm>
            <a:off x="3900503" y="28786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1D5F2E11-509A-4546-8DD5-E67C5F2A8032}"/>
              </a:ext>
            </a:extLst>
          </p:cNvPr>
          <p:cNvCxnSpPr>
            <a:cxnSpLocks/>
          </p:cNvCxnSpPr>
          <p:nvPr/>
        </p:nvCxnSpPr>
        <p:spPr>
          <a:xfrm>
            <a:off x="3686613" y="26992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206C2401-D89F-4641-8B3E-C0F74C51791B}"/>
              </a:ext>
            </a:extLst>
          </p:cNvPr>
          <p:cNvCxnSpPr>
            <a:cxnSpLocks/>
          </p:cNvCxnSpPr>
          <p:nvPr/>
        </p:nvCxnSpPr>
        <p:spPr>
          <a:xfrm>
            <a:off x="3601552" y="29885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EE998259-63FC-5B40-BBE0-3EFFECEE8074}"/>
              </a:ext>
            </a:extLst>
          </p:cNvPr>
          <p:cNvCxnSpPr>
            <a:cxnSpLocks/>
          </p:cNvCxnSpPr>
          <p:nvPr/>
        </p:nvCxnSpPr>
        <p:spPr>
          <a:xfrm>
            <a:off x="4318454" y="27932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FA8B5EA1-2615-A847-B163-F432AA975AF3}"/>
              </a:ext>
            </a:extLst>
          </p:cNvPr>
          <p:cNvCxnSpPr>
            <a:cxnSpLocks/>
          </p:cNvCxnSpPr>
          <p:nvPr/>
        </p:nvCxnSpPr>
        <p:spPr>
          <a:xfrm>
            <a:off x="4362381" y="26054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C59D43F6-571B-6241-8819-2DC42BC12A04}"/>
              </a:ext>
            </a:extLst>
          </p:cNvPr>
          <p:cNvCxnSpPr>
            <a:cxnSpLocks/>
          </p:cNvCxnSpPr>
          <p:nvPr/>
        </p:nvCxnSpPr>
        <p:spPr>
          <a:xfrm>
            <a:off x="4882010" y="28786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3358DF2A-14CD-664F-BFA2-13BD6D6D1F08}"/>
              </a:ext>
            </a:extLst>
          </p:cNvPr>
          <p:cNvCxnSpPr>
            <a:cxnSpLocks/>
          </p:cNvCxnSpPr>
          <p:nvPr/>
        </p:nvCxnSpPr>
        <p:spPr>
          <a:xfrm>
            <a:off x="4668120" y="26992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4BE95DFE-E178-AE42-9497-60AE357C39AE}"/>
              </a:ext>
            </a:extLst>
          </p:cNvPr>
          <p:cNvCxnSpPr>
            <a:cxnSpLocks/>
          </p:cNvCxnSpPr>
          <p:nvPr/>
        </p:nvCxnSpPr>
        <p:spPr>
          <a:xfrm>
            <a:off x="4583059" y="29885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693E5834-EC58-A547-90B8-0E0DA29A246B}"/>
              </a:ext>
            </a:extLst>
          </p:cNvPr>
          <p:cNvCxnSpPr>
            <a:cxnSpLocks/>
          </p:cNvCxnSpPr>
          <p:nvPr/>
        </p:nvCxnSpPr>
        <p:spPr>
          <a:xfrm>
            <a:off x="5956825" y="28732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F8FB283D-3102-0740-B8F1-440AD015A825}"/>
              </a:ext>
            </a:extLst>
          </p:cNvPr>
          <p:cNvCxnSpPr>
            <a:cxnSpLocks/>
          </p:cNvCxnSpPr>
          <p:nvPr/>
        </p:nvCxnSpPr>
        <p:spPr>
          <a:xfrm>
            <a:off x="6000752" y="268537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37C53D43-71CF-5640-A1B8-708E406FA2C1}"/>
              </a:ext>
            </a:extLst>
          </p:cNvPr>
          <p:cNvCxnSpPr>
            <a:cxnSpLocks/>
          </p:cNvCxnSpPr>
          <p:nvPr/>
        </p:nvCxnSpPr>
        <p:spPr>
          <a:xfrm>
            <a:off x="6306491" y="2779176"/>
            <a:ext cx="563556" cy="0"/>
          </a:xfrm>
          <a:prstGeom prst="line">
            <a:avLst/>
          </a:prstGeom>
          <a:ln w="38100"/>
        </p:spPr>
        <p:style>
          <a:lnRef idx="2">
            <a:schemeClr val="dk1"/>
          </a:lnRef>
          <a:fillRef idx="0">
            <a:schemeClr val="dk1"/>
          </a:fillRef>
          <a:effectRef idx="1">
            <a:schemeClr val="dk1"/>
          </a:effectRef>
          <a:fontRef idx="minor">
            <a:schemeClr val="tx1"/>
          </a:fontRef>
        </p:style>
      </p:cxnSp>
      <p:sp>
        <p:nvSpPr>
          <p:cNvPr id="67" name="TextBox 66">
            <a:extLst>
              <a:ext uri="{FF2B5EF4-FFF2-40B4-BE49-F238E27FC236}">
                <a16:creationId xmlns:a16="http://schemas.microsoft.com/office/drawing/2014/main" id="{FD8466A8-5033-5542-952A-62416315BBEB}"/>
              </a:ext>
            </a:extLst>
          </p:cNvPr>
          <p:cNvSpPr txBox="1"/>
          <p:nvPr/>
        </p:nvSpPr>
        <p:spPr>
          <a:xfrm>
            <a:off x="1803710" y="4581146"/>
            <a:ext cx="1145185" cy="400110"/>
          </a:xfrm>
          <a:prstGeom prst="rect">
            <a:avLst/>
          </a:prstGeom>
          <a:solidFill>
            <a:schemeClr val="accent2">
              <a:lumMod val="20000"/>
              <a:lumOff val="80000"/>
            </a:schemeClr>
          </a:solidFill>
        </p:spPr>
        <p:txBody>
          <a:bodyPr wrap="none" rtlCol="0">
            <a:spAutoFit/>
          </a:bodyPr>
          <a:lstStyle/>
          <a:p>
            <a:r>
              <a:rPr lang="en-NO" sz="2000" b="1"/>
              <a:t>12 reads </a:t>
            </a:r>
          </a:p>
        </p:txBody>
      </p:sp>
      <p:sp>
        <p:nvSpPr>
          <p:cNvPr id="68" name="TextBox 67">
            <a:extLst>
              <a:ext uri="{FF2B5EF4-FFF2-40B4-BE49-F238E27FC236}">
                <a16:creationId xmlns:a16="http://schemas.microsoft.com/office/drawing/2014/main" id="{248F009D-BAA6-CC4E-959B-CD8128593613}"/>
              </a:ext>
            </a:extLst>
          </p:cNvPr>
          <p:cNvSpPr txBox="1"/>
          <p:nvPr/>
        </p:nvSpPr>
        <p:spPr>
          <a:xfrm>
            <a:off x="3758348" y="4588565"/>
            <a:ext cx="1145185" cy="400110"/>
          </a:xfrm>
          <a:prstGeom prst="rect">
            <a:avLst/>
          </a:prstGeom>
          <a:solidFill>
            <a:schemeClr val="accent2">
              <a:lumMod val="20000"/>
              <a:lumOff val="80000"/>
            </a:schemeClr>
          </a:solidFill>
        </p:spPr>
        <p:txBody>
          <a:bodyPr wrap="none" rtlCol="0">
            <a:spAutoFit/>
          </a:bodyPr>
          <a:lstStyle/>
          <a:p>
            <a:r>
              <a:rPr lang="en-NO" sz="2000" b="1"/>
              <a:t>28 reads </a:t>
            </a:r>
          </a:p>
        </p:txBody>
      </p:sp>
      <p:sp>
        <p:nvSpPr>
          <p:cNvPr id="69" name="TextBox 68">
            <a:extLst>
              <a:ext uri="{FF2B5EF4-FFF2-40B4-BE49-F238E27FC236}">
                <a16:creationId xmlns:a16="http://schemas.microsoft.com/office/drawing/2014/main" id="{DC88D6E7-EADF-F840-AF5C-23C8769DC500}"/>
              </a:ext>
            </a:extLst>
          </p:cNvPr>
          <p:cNvSpPr txBox="1"/>
          <p:nvPr/>
        </p:nvSpPr>
        <p:spPr>
          <a:xfrm>
            <a:off x="5966938" y="4584637"/>
            <a:ext cx="1015343" cy="400110"/>
          </a:xfrm>
          <a:prstGeom prst="rect">
            <a:avLst/>
          </a:prstGeom>
          <a:solidFill>
            <a:schemeClr val="accent2">
              <a:lumMod val="20000"/>
              <a:lumOff val="80000"/>
            </a:schemeClr>
          </a:solidFill>
        </p:spPr>
        <p:txBody>
          <a:bodyPr wrap="none" rtlCol="0">
            <a:spAutoFit/>
          </a:bodyPr>
          <a:lstStyle/>
          <a:p>
            <a:r>
              <a:rPr lang="en-NO" sz="2000" b="1"/>
              <a:t>8 reads </a:t>
            </a:r>
          </a:p>
        </p:txBody>
      </p:sp>
      <p:cxnSp>
        <p:nvCxnSpPr>
          <p:cNvPr id="70" name="Straight Connector 69">
            <a:extLst>
              <a:ext uri="{FF2B5EF4-FFF2-40B4-BE49-F238E27FC236}">
                <a16:creationId xmlns:a16="http://schemas.microsoft.com/office/drawing/2014/main" id="{9A7C25CF-23BB-5F4D-B8D2-0EC3EB8378EB}"/>
              </a:ext>
            </a:extLst>
          </p:cNvPr>
          <p:cNvCxnSpPr>
            <a:cxnSpLocks/>
          </p:cNvCxnSpPr>
          <p:nvPr/>
        </p:nvCxnSpPr>
        <p:spPr>
          <a:xfrm>
            <a:off x="1739067" y="41591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822305C2-7895-4C4C-96A5-DF8F056CF824}"/>
              </a:ext>
            </a:extLst>
          </p:cNvPr>
          <p:cNvCxnSpPr>
            <a:cxnSpLocks/>
          </p:cNvCxnSpPr>
          <p:nvPr/>
        </p:nvCxnSpPr>
        <p:spPr>
          <a:xfrm>
            <a:off x="1782994" y="39713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C6A0DF9-318E-E44A-AF9E-B6B22C131216}"/>
              </a:ext>
            </a:extLst>
          </p:cNvPr>
          <p:cNvCxnSpPr>
            <a:cxnSpLocks/>
          </p:cNvCxnSpPr>
          <p:nvPr/>
        </p:nvCxnSpPr>
        <p:spPr>
          <a:xfrm>
            <a:off x="2302623" y="424448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BB816476-E0E8-034E-8842-5F98F73B5273}"/>
              </a:ext>
            </a:extLst>
          </p:cNvPr>
          <p:cNvCxnSpPr>
            <a:cxnSpLocks/>
          </p:cNvCxnSpPr>
          <p:nvPr/>
        </p:nvCxnSpPr>
        <p:spPr>
          <a:xfrm>
            <a:off x="2088733" y="406511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1B116C29-42E7-6E47-9E78-7B132607BCA2}"/>
              </a:ext>
            </a:extLst>
          </p:cNvPr>
          <p:cNvCxnSpPr>
            <a:cxnSpLocks/>
          </p:cNvCxnSpPr>
          <p:nvPr/>
        </p:nvCxnSpPr>
        <p:spPr>
          <a:xfrm>
            <a:off x="2003672" y="43544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42C9CB27-20F1-0549-A3E9-F40071539702}"/>
              </a:ext>
            </a:extLst>
          </p:cNvPr>
          <p:cNvCxnSpPr>
            <a:cxnSpLocks/>
          </p:cNvCxnSpPr>
          <p:nvPr/>
        </p:nvCxnSpPr>
        <p:spPr>
          <a:xfrm>
            <a:off x="3316230" y="41135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6433F28D-F72E-8B46-A837-BE8995E1428E}"/>
              </a:ext>
            </a:extLst>
          </p:cNvPr>
          <p:cNvCxnSpPr>
            <a:cxnSpLocks/>
          </p:cNvCxnSpPr>
          <p:nvPr/>
        </p:nvCxnSpPr>
        <p:spPr>
          <a:xfrm>
            <a:off x="3360157" y="39257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80C4BB46-4F1C-0F4F-AB16-6E2E1395E96F}"/>
              </a:ext>
            </a:extLst>
          </p:cNvPr>
          <p:cNvCxnSpPr>
            <a:cxnSpLocks/>
          </p:cNvCxnSpPr>
          <p:nvPr/>
        </p:nvCxnSpPr>
        <p:spPr>
          <a:xfrm>
            <a:off x="3879786" y="41989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FACA8ED1-F356-0448-9530-0AFD7247184A}"/>
              </a:ext>
            </a:extLst>
          </p:cNvPr>
          <p:cNvCxnSpPr>
            <a:cxnSpLocks/>
          </p:cNvCxnSpPr>
          <p:nvPr/>
        </p:nvCxnSpPr>
        <p:spPr>
          <a:xfrm>
            <a:off x="3665896" y="40195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50EB6CBF-5053-1243-AF09-0B28002C7D31}"/>
              </a:ext>
            </a:extLst>
          </p:cNvPr>
          <p:cNvCxnSpPr>
            <a:cxnSpLocks/>
          </p:cNvCxnSpPr>
          <p:nvPr/>
        </p:nvCxnSpPr>
        <p:spPr>
          <a:xfrm>
            <a:off x="3580835" y="43088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0BC0904D-12A2-5F44-9B72-B7627CDE5298}"/>
              </a:ext>
            </a:extLst>
          </p:cNvPr>
          <p:cNvCxnSpPr>
            <a:cxnSpLocks/>
          </p:cNvCxnSpPr>
          <p:nvPr/>
        </p:nvCxnSpPr>
        <p:spPr>
          <a:xfrm>
            <a:off x="4297737" y="41135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0D723832-F9D3-0E40-AB8F-6A95AEBB3F34}"/>
              </a:ext>
            </a:extLst>
          </p:cNvPr>
          <p:cNvCxnSpPr>
            <a:cxnSpLocks/>
          </p:cNvCxnSpPr>
          <p:nvPr/>
        </p:nvCxnSpPr>
        <p:spPr>
          <a:xfrm>
            <a:off x="4341664" y="39257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310BDCF8-87DC-E14B-A19A-9A4D9A17721F}"/>
              </a:ext>
            </a:extLst>
          </p:cNvPr>
          <p:cNvCxnSpPr>
            <a:cxnSpLocks/>
          </p:cNvCxnSpPr>
          <p:nvPr/>
        </p:nvCxnSpPr>
        <p:spPr>
          <a:xfrm>
            <a:off x="4861293" y="41989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6123094A-1D09-E74C-A18B-BFAFD2DACAD4}"/>
              </a:ext>
            </a:extLst>
          </p:cNvPr>
          <p:cNvCxnSpPr>
            <a:cxnSpLocks/>
          </p:cNvCxnSpPr>
          <p:nvPr/>
        </p:nvCxnSpPr>
        <p:spPr>
          <a:xfrm>
            <a:off x="4647403" y="40195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B63A3621-AEBB-2B48-B57E-D6A8DA268C5A}"/>
              </a:ext>
            </a:extLst>
          </p:cNvPr>
          <p:cNvCxnSpPr>
            <a:cxnSpLocks/>
          </p:cNvCxnSpPr>
          <p:nvPr/>
        </p:nvCxnSpPr>
        <p:spPr>
          <a:xfrm>
            <a:off x="4562342" y="43088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6CE5D4C8-96C4-AC4A-B585-75D38A55A369}"/>
              </a:ext>
            </a:extLst>
          </p:cNvPr>
          <p:cNvCxnSpPr>
            <a:cxnSpLocks/>
          </p:cNvCxnSpPr>
          <p:nvPr/>
        </p:nvCxnSpPr>
        <p:spPr>
          <a:xfrm>
            <a:off x="5936108" y="41935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0092B78-F331-334E-952D-9A92493A345D}"/>
              </a:ext>
            </a:extLst>
          </p:cNvPr>
          <p:cNvCxnSpPr>
            <a:cxnSpLocks/>
          </p:cNvCxnSpPr>
          <p:nvPr/>
        </p:nvCxnSpPr>
        <p:spPr>
          <a:xfrm>
            <a:off x="5980035" y="400567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05E592FE-7DF3-D241-A661-E7334D42B79E}"/>
              </a:ext>
            </a:extLst>
          </p:cNvPr>
          <p:cNvCxnSpPr>
            <a:cxnSpLocks/>
          </p:cNvCxnSpPr>
          <p:nvPr/>
        </p:nvCxnSpPr>
        <p:spPr>
          <a:xfrm>
            <a:off x="6285774" y="4099476"/>
            <a:ext cx="563556" cy="0"/>
          </a:xfrm>
          <a:prstGeom prst="line">
            <a:avLst/>
          </a:prstGeom>
          <a:ln w="38100"/>
        </p:spPr>
        <p:style>
          <a:lnRef idx="2">
            <a:schemeClr val="dk1"/>
          </a:lnRef>
          <a:fillRef idx="0">
            <a:schemeClr val="dk1"/>
          </a:fillRef>
          <a:effectRef idx="1">
            <a:schemeClr val="dk1"/>
          </a:effectRef>
          <a:fontRef idx="minor">
            <a:schemeClr val="tx1"/>
          </a:fontRef>
        </p:style>
      </p:cxnSp>
      <p:sp>
        <p:nvSpPr>
          <p:cNvPr id="88" name="TextBox 87">
            <a:extLst>
              <a:ext uri="{FF2B5EF4-FFF2-40B4-BE49-F238E27FC236}">
                <a16:creationId xmlns:a16="http://schemas.microsoft.com/office/drawing/2014/main" id="{F41C142B-CD7E-2E47-A852-5FA7C8C61DE9}"/>
              </a:ext>
            </a:extLst>
          </p:cNvPr>
          <p:cNvSpPr txBox="1"/>
          <p:nvPr/>
        </p:nvSpPr>
        <p:spPr>
          <a:xfrm>
            <a:off x="1751373" y="6454137"/>
            <a:ext cx="1145185" cy="400110"/>
          </a:xfrm>
          <a:prstGeom prst="rect">
            <a:avLst/>
          </a:prstGeom>
          <a:solidFill>
            <a:schemeClr val="accent2">
              <a:lumMod val="20000"/>
              <a:lumOff val="80000"/>
            </a:schemeClr>
          </a:solidFill>
        </p:spPr>
        <p:txBody>
          <a:bodyPr wrap="none" rtlCol="0">
            <a:spAutoFit/>
          </a:bodyPr>
          <a:lstStyle/>
          <a:p>
            <a:r>
              <a:rPr lang="en-NO" sz="2000" b="1"/>
              <a:t>30 reads </a:t>
            </a:r>
          </a:p>
        </p:txBody>
      </p:sp>
      <p:sp>
        <p:nvSpPr>
          <p:cNvPr id="89" name="TextBox 88">
            <a:extLst>
              <a:ext uri="{FF2B5EF4-FFF2-40B4-BE49-F238E27FC236}">
                <a16:creationId xmlns:a16="http://schemas.microsoft.com/office/drawing/2014/main" id="{70562B2B-75D1-9B4F-B7FF-DA4E1B176FF5}"/>
              </a:ext>
            </a:extLst>
          </p:cNvPr>
          <p:cNvSpPr txBox="1"/>
          <p:nvPr/>
        </p:nvSpPr>
        <p:spPr>
          <a:xfrm>
            <a:off x="3778107" y="6441427"/>
            <a:ext cx="1145185" cy="400110"/>
          </a:xfrm>
          <a:prstGeom prst="rect">
            <a:avLst/>
          </a:prstGeom>
          <a:solidFill>
            <a:schemeClr val="accent2">
              <a:lumMod val="20000"/>
              <a:lumOff val="80000"/>
            </a:schemeClr>
          </a:solidFill>
        </p:spPr>
        <p:txBody>
          <a:bodyPr wrap="none" rtlCol="0">
            <a:spAutoFit/>
          </a:bodyPr>
          <a:lstStyle/>
          <a:p>
            <a:r>
              <a:rPr lang="en-NO" sz="2000" b="1"/>
              <a:t>60 reads </a:t>
            </a:r>
          </a:p>
        </p:txBody>
      </p:sp>
      <p:sp>
        <p:nvSpPr>
          <p:cNvPr id="90" name="TextBox 89">
            <a:extLst>
              <a:ext uri="{FF2B5EF4-FFF2-40B4-BE49-F238E27FC236}">
                <a16:creationId xmlns:a16="http://schemas.microsoft.com/office/drawing/2014/main" id="{2DDF0DAF-2F1C-674D-9FA3-C7B6159C3516}"/>
              </a:ext>
            </a:extLst>
          </p:cNvPr>
          <p:cNvSpPr txBox="1"/>
          <p:nvPr/>
        </p:nvSpPr>
        <p:spPr>
          <a:xfrm>
            <a:off x="5907504" y="6427113"/>
            <a:ext cx="1145185" cy="400110"/>
          </a:xfrm>
          <a:prstGeom prst="rect">
            <a:avLst/>
          </a:prstGeom>
          <a:solidFill>
            <a:schemeClr val="accent2">
              <a:lumMod val="20000"/>
              <a:lumOff val="80000"/>
            </a:schemeClr>
          </a:solidFill>
        </p:spPr>
        <p:txBody>
          <a:bodyPr wrap="none" rtlCol="0">
            <a:spAutoFit/>
          </a:bodyPr>
          <a:lstStyle/>
          <a:p>
            <a:r>
              <a:rPr lang="en-NO" sz="2000" b="1"/>
              <a:t>15 reads </a:t>
            </a:r>
          </a:p>
        </p:txBody>
      </p:sp>
      <p:cxnSp>
        <p:nvCxnSpPr>
          <p:cNvPr id="91" name="Straight Connector 90">
            <a:extLst>
              <a:ext uri="{FF2B5EF4-FFF2-40B4-BE49-F238E27FC236}">
                <a16:creationId xmlns:a16="http://schemas.microsoft.com/office/drawing/2014/main" id="{0953E8D8-D503-2A4B-8999-EC0AE3F02A90}"/>
              </a:ext>
            </a:extLst>
          </p:cNvPr>
          <p:cNvCxnSpPr>
            <a:cxnSpLocks/>
          </p:cNvCxnSpPr>
          <p:nvPr/>
        </p:nvCxnSpPr>
        <p:spPr>
          <a:xfrm>
            <a:off x="1763227" y="558703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0BBB6D2D-BDBE-E847-A87D-ED16A1FEC815}"/>
              </a:ext>
            </a:extLst>
          </p:cNvPr>
          <p:cNvCxnSpPr>
            <a:cxnSpLocks/>
          </p:cNvCxnSpPr>
          <p:nvPr/>
        </p:nvCxnSpPr>
        <p:spPr>
          <a:xfrm>
            <a:off x="1807154" y="53991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3" name="Straight Connector 92">
            <a:extLst>
              <a:ext uri="{FF2B5EF4-FFF2-40B4-BE49-F238E27FC236}">
                <a16:creationId xmlns:a16="http://schemas.microsoft.com/office/drawing/2014/main" id="{D55A142D-3D56-0846-9815-3B7E7D415F30}"/>
              </a:ext>
            </a:extLst>
          </p:cNvPr>
          <p:cNvCxnSpPr>
            <a:cxnSpLocks/>
          </p:cNvCxnSpPr>
          <p:nvPr/>
        </p:nvCxnSpPr>
        <p:spPr>
          <a:xfrm>
            <a:off x="2326783" y="567236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4" name="Straight Connector 93">
            <a:extLst>
              <a:ext uri="{FF2B5EF4-FFF2-40B4-BE49-F238E27FC236}">
                <a16:creationId xmlns:a16="http://schemas.microsoft.com/office/drawing/2014/main" id="{927362E3-E274-7740-917B-A6CAE67B0401}"/>
              </a:ext>
            </a:extLst>
          </p:cNvPr>
          <p:cNvCxnSpPr>
            <a:cxnSpLocks/>
          </p:cNvCxnSpPr>
          <p:nvPr/>
        </p:nvCxnSpPr>
        <p:spPr>
          <a:xfrm>
            <a:off x="2112893" y="54930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5" name="Straight Connector 94">
            <a:extLst>
              <a:ext uri="{FF2B5EF4-FFF2-40B4-BE49-F238E27FC236}">
                <a16:creationId xmlns:a16="http://schemas.microsoft.com/office/drawing/2014/main" id="{FD64CD5A-F8FD-C642-8DF7-F2A1D507005F}"/>
              </a:ext>
            </a:extLst>
          </p:cNvPr>
          <p:cNvCxnSpPr>
            <a:cxnSpLocks/>
          </p:cNvCxnSpPr>
          <p:nvPr/>
        </p:nvCxnSpPr>
        <p:spPr>
          <a:xfrm>
            <a:off x="2052075" y="601472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6" name="Straight Connector 95">
            <a:extLst>
              <a:ext uri="{FF2B5EF4-FFF2-40B4-BE49-F238E27FC236}">
                <a16:creationId xmlns:a16="http://schemas.microsoft.com/office/drawing/2014/main" id="{3A1C57EB-3FDE-094A-97DB-15F9EDD294A4}"/>
              </a:ext>
            </a:extLst>
          </p:cNvPr>
          <p:cNvCxnSpPr>
            <a:cxnSpLocks/>
          </p:cNvCxnSpPr>
          <p:nvPr/>
        </p:nvCxnSpPr>
        <p:spPr>
          <a:xfrm>
            <a:off x="3340390" y="55414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7" name="Straight Connector 96">
            <a:extLst>
              <a:ext uri="{FF2B5EF4-FFF2-40B4-BE49-F238E27FC236}">
                <a16:creationId xmlns:a16="http://schemas.microsoft.com/office/drawing/2014/main" id="{48E636B1-E3BC-AF4C-A28C-DD7D95F320EB}"/>
              </a:ext>
            </a:extLst>
          </p:cNvPr>
          <p:cNvCxnSpPr>
            <a:cxnSpLocks/>
          </p:cNvCxnSpPr>
          <p:nvPr/>
        </p:nvCxnSpPr>
        <p:spPr>
          <a:xfrm>
            <a:off x="3384317" y="535362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8" name="Straight Connector 97">
            <a:extLst>
              <a:ext uri="{FF2B5EF4-FFF2-40B4-BE49-F238E27FC236}">
                <a16:creationId xmlns:a16="http://schemas.microsoft.com/office/drawing/2014/main" id="{80BE901A-B8B5-0044-902A-94A5FCD676C9}"/>
              </a:ext>
            </a:extLst>
          </p:cNvPr>
          <p:cNvCxnSpPr>
            <a:cxnSpLocks/>
          </p:cNvCxnSpPr>
          <p:nvPr/>
        </p:nvCxnSpPr>
        <p:spPr>
          <a:xfrm>
            <a:off x="3903946" y="56267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28ED6A17-D068-C849-A19F-14F199B3BEFD}"/>
              </a:ext>
            </a:extLst>
          </p:cNvPr>
          <p:cNvCxnSpPr>
            <a:cxnSpLocks/>
          </p:cNvCxnSpPr>
          <p:nvPr/>
        </p:nvCxnSpPr>
        <p:spPr>
          <a:xfrm>
            <a:off x="3690056" y="54474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916199BC-B2FB-0440-B059-D8ACFC12FA76}"/>
              </a:ext>
            </a:extLst>
          </p:cNvPr>
          <p:cNvCxnSpPr>
            <a:cxnSpLocks/>
          </p:cNvCxnSpPr>
          <p:nvPr/>
        </p:nvCxnSpPr>
        <p:spPr>
          <a:xfrm>
            <a:off x="3604995" y="57367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B99038B6-8A48-7E4B-94A7-577447608353}"/>
              </a:ext>
            </a:extLst>
          </p:cNvPr>
          <p:cNvCxnSpPr>
            <a:cxnSpLocks/>
          </p:cNvCxnSpPr>
          <p:nvPr/>
        </p:nvCxnSpPr>
        <p:spPr>
          <a:xfrm>
            <a:off x="4321897" y="55414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D04A0ABA-0B44-DD4F-8D3E-1C209C284554}"/>
              </a:ext>
            </a:extLst>
          </p:cNvPr>
          <p:cNvCxnSpPr>
            <a:cxnSpLocks/>
          </p:cNvCxnSpPr>
          <p:nvPr/>
        </p:nvCxnSpPr>
        <p:spPr>
          <a:xfrm>
            <a:off x="4365824" y="535362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904291DD-D7DF-2A45-BA90-029123A77F4E}"/>
              </a:ext>
            </a:extLst>
          </p:cNvPr>
          <p:cNvCxnSpPr>
            <a:cxnSpLocks/>
          </p:cNvCxnSpPr>
          <p:nvPr/>
        </p:nvCxnSpPr>
        <p:spPr>
          <a:xfrm>
            <a:off x="4885453" y="56267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9C2F7E54-DA92-9841-A657-E823507EB1C8}"/>
              </a:ext>
            </a:extLst>
          </p:cNvPr>
          <p:cNvCxnSpPr>
            <a:cxnSpLocks/>
          </p:cNvCxnSpPr>
          <p:nvPr/>
        </p:nvCxnSpPr>
        <p:spPr>
          <a:xfrm>
            <a:off x="4671563" y="54474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71FC7CBB-830C-4045-BAC0-7C18F92422D9}"/>
              </a:ext>
            </a:extLst>
          </p:cNvPr>
          <p:cNvCxnSpPr>
            <a:cxnSpLocks/>
          </p:cNvCxnSpPr>
          <p:nvPr/>
        </p:nvCxnSpPr>
        <p:spPr>
          <a:xfrm>
            <a:off x="4586502" y="57367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6" name="Straight Connector 105">
            <a:extLst>
              <a:ext uri="{FF2B5EF4-FFF2-40B4-BE49-F238E27FC236}">
                <a16:creationId xmlns:a16="http://schemas.microsoft.com/office/drawing/2014/main" id="{6AFECA52-6893-C048-B660-163BD192551F}"/>
              </a:ext>
            </a:extLst>
          </p:cNvPr>
          <p:cNvCxnSpPr>
            <a:cxnSpLocks/>
          </p:cNvCxnSpPr>
          <p:nvPr/>
        </p:nvCxnSpPr>
        <p:spPr>
          <a:xfrm>
            <a:off x="5960268" y="562139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BB9BBAA0-7535-F94B-AA9A-04535F13A67F}"/>
              </a:ext>
            </a:extLst>
          </p:cNvPr>
          <p:cNvCxnSpPr>
            <a:cxnSpLocks/>
          </p:cNvCxnSpPr>
          <p:nvPr/>
        </p:nvCxnSpPr>
        <p:spPr>
          <a:xfrm>
            <a:off x="6004195" y="543355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D793FC2D-2B3E-7D4A-A1D1-5A7D31D912CC}"/>
              </a:ext>
            </a:extLst>
          </p:cNvPr>
          <p:cNvCxnSpPr>
            <a:cxnSpLocks/>
          </p:cNvCxnSpPr>
          <p:nvPr/>
        </p:nvCxnSpPr>
        <p:spPr>
          <a:xfrm>
            <a:off x="6309934" y="552736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C535E9E0-1516-FA46-B0D5-19991300DCEF}"/>
              </a:ext>
            </a:extLst>
          </p:cNvPr>
          <p:cNvCxnSpPr>
            <a:cxnSpLocks/>
          </p:cNvCxnSpPr>
          <p:nvPr/>
        </p:nvCxnSpPr>
        <p:spPr>
          <a:xfrm>
            <a:off x="1887920" y="584930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903F6544-CC07-974B-A0A5-B27FD56A4259}"/>
              </a:ext>
            </a:extLst>
          </p:cNvPr>
          <p:cNvCxnSpPr>
            <a:cxnSpLocks/>
          </p:cNvCxnSpPr>
          <p:nvPr/>
        </p:nvCxnSpPr>
        <p:spPr>
          <a:xfrm>
            <a:off x="2451476" y="593463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F95CC579-3178-F440-9D62-51B39188C934}"/>
              </a:ext>
            </a:extLst>
          </p:cNvPr>
          <p:cNvCxnSpPr>
            <a:cxnSpLocks/>
          </p:cNvCxnSpPr>
          <p:nvPr/>
        </p:nvCxnSpPr>
        <p:spPr>
          <a:xfrm>
            <a:off x="2237586" y="575527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id="{1FABE185-1E77-4749-915F-196BA879ADDD}"/>
              </a:ext>
            </a:extLst>
          </p:cNvPr>
          <p:cNvCxnSpPr>
            <a:cxnSpLocks/>
          </p:cNvCxnSpPr>
          <p:nvPr/>
        </p:nvCxnSpPr>
        <p:spPr>
          <a:xfrm>
            <a:off x="3465083" y="580373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3" name="Straight Connector 112">
            <a:extLst>
              <a:ext uri="{FF2B5EF4-FFF2-40B4-BE49-F238E27FC236}">
                <a16:creationId xmlns:a16="http://schemas.microsoft.com/office/drawing/2014/main" id="{81FAB44B-C4E1-4942-813E-04D592C6A7BC}"/>
              </a:ext>
            </a:extLst>
          </p:cNvPr>
          <p:cNvCxnSpPr>
            <a:cxnSpLocks/>
          </p:cNvCxnSpPr>
          <p:nvPr/>
        </p:nvCxnSpPr>
        <p:spPr>
          <a:xfrm>
            <a:off x="4028639" y="588906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4BC0A2CA-A9D7-FD4F-B039-2102ABF6DEBF}"/>
              </a:ext>
            </a:extLst>
          </p:cNvPr>
          <p:cNvCxnSpPr>
            <a:cxnSpLocks/>
          </p:cNvCxnSpPr>
          <p:nvPr/>
        </p:nvCxnSpPr>
        <p:spPr>
          <a:xfrm>
            <a:off x="3729688" y="599898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5" name="Straight Connector 114">
            <a:extLst>
              <a:ext uri="{FF2B5EF4-FFF2-40B4-BE49-F238E27FC236}">
                <a16:creationId xmlns:a16="http://schemas.microsoft.com/office/drawing/2014/main" id="{5169960A-7A0D-EC4F-B2D0-15EF6DAEE2DE}"/>
              </a:ext>
            </a:extLst>
          </p:cNvPr>
          <p:cNvCxnSpPr>
            <a:cxnSpLocks/>
          </p:cNvCxnSpPr>
          <p:nvPr/>
        </p:nvCxnSpPr>
        <p:spPr>
          <a:xfrm>
            <a:off x="4446590" y="580373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6" name="Straight Connector 115">
            <a:extLst>
              <a:ext uri="{FF2B5EF4-FFF2-40B4-BE49-F238E27FC236}">
                <a16:creationId xmlns:a16="http://schemas.microsoft.com/office/drawing/2014/main" id="{6448F751-2107-7841-9F24-BEBD421CC3B6}"/>
              </a:ext>
            </a:extLst>
          </p:cNvPr>
          <p:cNvCxnSpPr>
            <a:cxnSpLocks/>
          </p:cNvCxnSpPr>
          <p:nvPr/>
        </p:nvCxnSpPr>
        <p:spPr>
          <a:xfrm>
            <a:off x="5010146" y="588906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304B6424-C131-EA47-84A9-DCF63C01A1FC}"/>
              </a:ext>
            </a:extLst>
          </p:cNvPr>
          <p:cNvCxnSpPr>
            <a:cxnSpLocks/>
          </p:cNvCxnSpPr>
          <p:nvPr/>
        </p:nvCxnSpPr>
        <p:spPr>
          <a:xfrm>
            <a:off x="4711195" y="599898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BDB91B1D-11B7-BA4B-8363-D22FAD66D6DA}"/>
              </a:ext>
            </a:extLst>
          </p:cNvPr>
          <p:cNvCxnSpPr>
            <a:cxnSpLocks/>
          </p:cNvCxnSpPr>
          <p:nvPr/>
        </p:nvCxnSpPr>
        <p:spPr>
          <a:xfrm>
            <a:off x="6084961" y="588366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107B8387-4887-994E-9FA7-293DE7DE4F21}"/>
              </a:ext>
            </a:extLst>
          </p:cNvPr>
          <p:cNvCxnSpPr>
            <a:cxnSpLocks/>
          </p:cNvCxnSpPr>
          <p:nvPr/>
        </p:nvCxnSpPr>
        <p:spPr>
          <a:xfrm>
            <a:off x="1806955" y="446666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DB1F7C66-5B53-414C-B90C-4664BA770555}"/>
              </a:ext>
            </a:extLst>
          </p:cNvPr>
          <p:cNvCxnSpPr>
            <a:cxnSpLocks/>
          </p:cNvCxnSpPr>
          <p:nvPr/>
        </p:nvCxnSpPr>
        <p:spPr>
          <a:xfrm>
            <a:off x="3287797" y="424938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2" name="Straight Connector 121">
            <a:extLst>
              <a:ext uri="{FF2B5EF4-FFF2-40B4-BE49-F238E27FC236}">
                <a16:creationId xmlns:a16="http://schemas.microsoft.com/office/drawing/2014/main" id="{76A965CD-063C-924D-AA29-BF8D21757773}"/>
              </a:ext>
            </a:extLst>
          </p:cNvPr>
          <p:cNvCxnSpPr>
            <a:cxnSpLocks/>
          </p:cNvCxnSpPr>
          <p:nvPr/>
        </p:nvCxnSpPr>
        <p:spPr>
          <a:xfrm>
            <a:off x="3936413" y="437724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3" name="Straight Connector 122">
            <a:extLst>
              <a:ext uri="{FF2B5EF4-FFF2-40B4-BE49-F238E27FC236}">
                <a16:creationId xmlns:a16="http://schemas.microsoft.com/office/drawing/2014/main" id="{443D1C23-8800-9147-85F8-BE25C35D7886}"/>
              </a:ext>
            </a:extLst>
          </p:cNvPr>
          <p:cNvCxnSpPr>
            <a:cxnSpLocks/>
          </p:cNvCxnSpPr>
          <p:nvPr/>
        </p:nvCxnSpPr>
        <p:spPr>
          <a:xfrm>
            <a:off x="3552402" y="44446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5" name="Straight Connector 124">
            <a:extLst>
              <a:ext uri="{FF2B5EF4-FFF2-40B4-BE49-F238E27FC236}">
                <a16:creationId xmlns:a16="http://schemas.microsoft.com/office/drawing/2014/main" id="{F1FCDCC9-AACF-084A-AFC6-C66C6ECBAD99}"/>
              </a:ext>
            </a:extLst>
          </p:cNvPr>
          <p:cNvCxnSpPr>
            <a:cxnSpLocks/>
          </p:cNvCxnSpPr>
          <p:nvPr/>
        </p:nvCxnSpPr>
        <p:spPr>
          <a:xfrm>
            <a:off x="4533909" y="44446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6" name="Straight Connector 125">
            <a:extLst>
              <a:ext uri="{FF2B5EF4-FFF2-40B4-BE49-F238E27FC236}">
                <a16:creationId xmlns:a16="http://schemas.microsoft.com/office/drawing/2014/main" id="{85D0B4DD-954E-424B-9D92-B76A298D3E2A}"/>
              </a:ext>
            </a:extLst>
          </p:cNvPr>
          <p:cNvCxnSpPr>
            <a:cxnSpLocks/>
          </p:cNvCxnSpPr>
          <p:nvPr/>
        </p:nvCxnSpPr>
        <p:spPr>
          <a:xfrm>
            <a:off x="6127491" y="430304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7" name="Straight Connector 126">
            <a:extLst>
              <a:ext uri="{FF2B5EF4-FFF2-40B4-BE49-F238E27FC236}">
                <a16:creationId xmlns:a16="http://schemas.microsoft.com/office/drawing/2014/main" id="{AA0F1092-92F3-B147-AB4B-7B4A78FDDB7A}"/>
              </a:ext>
            </a:extLst>
          </p:cNvPr>
          <p:cNvCxnSpPr>
            <a:cxnSpLocks/>
          </p:cNvCxnSpPr>
          <p:nvPr/>
        </p:nvCxnSpPr>
        <p:spPr>
          <a:xfrm>
            <a:off x="6242046" y="569476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8" name="Straight Connector 127">
            <a:extLst>
              <a:ext uri="{FF2B5EF4-FFF2-40B4-BE49-F238E27FC236}">
                <a16:creationId xmlns:a16="http://schemas.microsoft.com/office/drawing/2014/main" id="{EB4DF62B-BAA2-8C44-91EE-87DDD4B2369E}"/>
              </a:ext>
            </a:extLst>
          </p:cNvPr>
          <p:cNvCxnSpPr>
            <a:cxnSpLocks/>
          </p:cNvCxnSpPr>
          <p:nvPr/>
        </p:nvCxnSpPr>
        <p:spPr>
          <a:xfrm>
            <a:off x="6102134" y="576178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9" name="Straight Connector 128">
            <a:extLst>
              <a:ext uri="{FF2B5EF4-FFF2-40B4-BE49-F238E27FC236}">
                <a16:creationId xmlns:a16="http://schemas.microsoft.com/office/drawing/2014/main" id="{4898977F-A7A0-F948-B3A7-A328DAF418EF}"/>
              </a:ext>
            </a:extLst>
          </p:cNvPr>
          <p:cNvCxnSpPr>
            <a:cxnSpLocks/>
          </p:cNvCxnSpPr>
          <p:nvPr/>
        </p:nvCxnSpPr>
        <p:spPr>
          <a:xfrm>
            <a:off x="6366739" y="595703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5" name="Straight Connector 134">
            <a:extLst>
              <a:ext uri="{FF2B5EF4-FFF2-40B4-BE49-F238E27FC236}">
                <a16:creationId xmlns:a16="http://schemas.microsoft.com/office/drawing/2014/main" id="{5D2CC134-1BEA-8440-9D3C-23E80ED59C0F}"/>
              </a:ext>
            </a:extLst>
          </p:cNvPr>
          <p:cNvCxnSpPr>
            <a:cxnSpLocks/>
          </p:cNvCxnSpPr>
          <p:nvPr/>
        </p:nvCxnSpPr>
        <p:spPr>
          <a:xfrm>
            <a:off x="1971110" y="62734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6" name="Straight Connector 135">
            <a:extLst>
              <a:ext uri="{FF2B5EF4-FFF2-40B4-BE49-F238E27FC236}">
                <a16:creationId xmlns:a16="http://schemas.microsoft.com/office/drawing/2014/main" id="{718413E4-55CD-A144-A68F-5EA3F24E98F6}"/>
              </a:ext>
            </a:extLst>
          </p:cNvPr>
          <p:cNvCxnSpPr>
            <a:cxnSpLocks/>
          </p:cNvCxnSpPr>
          <p:nvPr/>
        </p:nvCxnSpPr>
        <p:spPr>
          <a:xfrm>
            <a:off x="1806955" y="610803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7" name="Straight Connector 136">
            <a:extLst>
              <a:ext uri="{FF2B5EF4-FFF2-40B4-BE49-F238E27FC236}">
                <a16:creationId xmlns:a16="http://schemas.microsoft.com/office/drawing/2014/main" id="{69E27640-CA7B-3940-B919-00E111502859}"/>
              </a:ext>
            </a:extLst>
          </p:cNvPr>
          <p:cNvCxnSpPr>
            <a:cxnSpLocks/>
          </p:cNvCxnSpPr>
          <p:nvPr/>
        </p:nvCxnSpPr>
        <p:spPr>
          <a:xfrm>
            <a:off x="2370511" y="61933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8" name="Straight Connector 137">
            <a:extLst>
              <a:ext uri="{FF2B5EF4-FFF2-40B4-BE49-F238E27FC236}">
                <a16:creationId xmlns:a16="http://schemas.microsoft.com/office/drawing/2014/main" id="{BF1B0811-C187-D04E-BB38-3ED611BE8E9D}"/>
              </a:ext>
            </a:extLst>
          </p:cNvPr>
          <p:cNvCxnSpPr>
            <a:cxnSpLocks/>
          </p:cNvCxnSpPr>
          <p:nvPr/>
        </p:nvCxnSpPr>
        <p:spPr>
          <a:xfrm>
            <a:off x="3384118" y="606246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9" name="Straight Connector 138">
            <a:extLst>
              <a:ext uri="{FF2B5EF4-FFF2-40B4-BE49-F238E27FC236}">
                <a16:creationId xmlns:a16="http://schemas.microsoft.com/office/drawing/2014/main" id="{6253B3C1-572B-3D4D-BAF0-74217771E6AC}"/>
              </a:ext>
            </a:extLst>
          </p:cNvPr>
          <p:cNvCxnSpPr>
            <a:cxnSpLocks/>
          </p:cNvCxnSpPr>
          <p:nvPr/>
        </p:nvCxnSpPr>
        <p:spPr>
          <a:xfrm>
            <a:off x="3947674" y="614779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0" name="Straight Connector 139">
            <a:extLst>
              <a:ext uri="{FF2B5EF4-FFF2-40B4-BE49-F238E27FC236}">
                <a16:creationId xmlns:a16="http://schemas.microsoft.com/office/drawing/2014/main" id="{72A83D46-52C7-CE43-9B42-AC57C0634279}"/>
              </a:ext>
            </a:extLst>
          </p:cNvPr>
          <p:cNvCxnSpPr>
            <a:cxnSpLocks/>
          </p:cNvCxnSpPr>
          <p:nvPr/>
        </p:nvCxnSpPr>
        <p:spPr>
          <a:xfrm>
            <a:off x="3648723" y="62577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1" name="Straight Connector 140">
            <a:extLst>
              <a:ext uri="{FF2B5EF4-FFF2-40B4-BE49-F238E27FC236}">
                <a16:creationId xmlns:a16="http://schemas.microsoft.com/office/drawing/2014/main" id="{A8D4E72F-51A6-FD48-8795-0DEA978B342D}"/>
              </a:ext>
            </a:extLst>
          </p:cNvPr>
          <p:cNvCxnSpPr>
            <a:cxnSpLocks/>
          </p:cNvCxnSpPr>
          <p:nvPr/>
        </p:nvCxnSpPr>
        <p:spPr>
          <a:xfrm>
            <a:off x="4365625" y="606246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2" name="Straight Connector 141">
            <a:extLst>
              <a:ext uri="{FF2B5EF4-FFF2-40B4-BE49-F238E27FC236}">
                <a16:creationId xmlns:a16="http://schemas.microsoft.com/office/drawing/2014/main" id="{4A09CD0E-F977-6943-ADD7-59748863E8E0}"/>
              </a:ext>
            </a:extLst>
          </p:cNvPr>
          <p:cNvCxnSpPr>
            <a:cxnSpLocks/>
          </p:cNvCxnSpPr>
          <p:nvPr/>
        </p:nvCxnSpPr>
        <p:spPr>
          <a:xfrm>
            <a:off x="4929181" y="614779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3" name="Straight Connector 142">
            <a:extLst>
              <a:ext uri="{FF2B5EF4-FFF2-40B4-BE49-F238E27FC236}">
                <a16:creationId xmlns:a16="http://schemas.microsoft.com/office/drawing/2014/main" id="{B03CF063-1152-6041-AD84-278758B21EB4}"/>
              </a:ext>
            </a:extLst>
          </p:cNvPr>
          <p:cNvCxnSpPr>
            <a:cxnSpLocks/>
          </p:cNvCxnSpPr>
          <p:nvPr/>
        </p:nvCxnSpPr>
        <p:spPr>
          <a:xfrm>
            <a:off x="4630230" y="62577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4" name="Straight Connector 143">
            <a:extLst>
              <a:ext uri="{FF2B5EF4-FFF2-40B4-BE49-F238E27FC236}">
                <a16:creationId xmlns:a16="http://schemas.microsoft.com/office/drawing/2014/main" id="{577467DD-5310-214C-9C13-5CE32512183F}"/>
              </a:ext>
            </a:extLst>
          </p:cNvPr>
          <p:cNvCxnSpPr>
            <a:cxnSpLocks/>
          </p:cNvCxnSpPr>
          <p:nvPr/>
        </p:nvCxnSpPr>
        <p:spPr>
          <a:xfrm>
            <a:off x="6003996" y="61423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5" name="Straight Connector 144">
            <a:extLst>
              <a:ext uri="{FF2B5EF4-FFF2-40B4-BE49-F238E27FC236}">
                <a16:creationId xmlns:a16="http://schemas.microsoft.com/office/drawing/2014/main" id="{4D9135A5-9C6A-CA40-B687-96E2BEDBC0D2}"/>
              </a:ext>
            </a:extLst>
          </p:cNvPr>
          <p:cNvCxnSpPr>
            <a:cxnSpLocks/>
          </p:cNvCxnSpPr>
          <p:nvPr/>
        </p:nvCxnSpPr>
        <p:spPr>
          <a:xfrm>
            <a:off x="6285774" y="621576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7" name="Straight Connector 146">
            <a:extLst>
              <a:ext uri="{FF2B5EF4-FFF2-40B4-BE49-F238E27FC236}">
                <a16:creationId xmlns:a16="http://schemas.microsoft.com/office/drawing/2014/main" id="{743E8018-0ED4-234E-A611-927522E0631C}"/>
              </a:ext>
            </a:extLst>
          </p:cNvPr>
          <p:cNvCxnSpPr>
            <a:cxnSpLocks/>
          </p:cNvCxnSpPr>
          <p:nvPr/>
        </p:nvCxnSpPr>
        <p:spPr>
          <a:xfrm>
            <a:off x="-11039" y="3587338"/>
            <a:ext cx="7247585" cy="6646"/>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BCFE8FA-3672-F647-BDAF-A603B3514E66}"/>
              </a:ext>
            </a:extLst>
          </p:cNvPr>
          <p:cNvCxnSpPr>
            <a:cxnSpLocks/>
          </p:cNvCxnSpPr>
          <p:nvPr/>
        </p:nvCxnSpPr>
        <p:spPr>
          <a:xfrm>
            <a:off x="31491" y="4981256"/>
            <a:ext cx="7205055" cy="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353AE27-ABE8-9246-B47A-16398515080D}"/>
              </a:ext>
            </a:extLst>
          </p:cNvPr>
          <p:cNvCxnSpPr>
            <a:cxnSpLocks/>
          </p:cNvCxnSpPr>
          <p:nvPr/>
        </p:nvCxnSpPr>
        <p:spPr>
          <a:xfrm>
            <a:off x="53519" y="6842216"/>
            <a:ext cx="7183027" cy="12031"/>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AE4808-8A52-0340-9377-2542C15B30EF}"/>
              </a:ext>
            </a:extLst>
          </p:cNvPr>
          <p:cNvSpPr/>
          <p:nvPr/>
        </p:nvSpPr>
        <p:spPr>
          <a:xfrm>
            <a:off x="3446703" y="1847961"/>
            <a:ext cx="1784973"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geneB</a:t>
            </a:r>
            <a:br>
              <a:rPr lang="en-NO" sz="2000" b="1"/>
            </a:br>
            <a:r>
              <a:rPr lang="en-NO" sz="2000" b="1"/>
              <a:t> (4kb) </a:t>
            </a:r>
          </a:p>
        </p:txBody>
      </p:sp>
      <p:cxnSp>
        <p:nvCxnSpPr>
          <p:cNvPr id="168" name="Straight Connector 167">
            <a:extLst>
              <a:ext uri="{FF2B5EF4-FFF2-40B4-BE49-F238E27FC236}">
                <a16:creationId xmlns:a16="http://schemas.microsoft.com/office/drawing/2014/main" id="{6F05F19D-4F8A-0B48-86A6-E97F0DAB8E01}"/>
              </a:ext>
            </a:extLst>
          </p:cNvPr>
          <p:cNvCxnSpPr>
            <a:cxnSpLocks/>
          </p:cNvCxnSpPr>
          <p:nvPr/>
        </p:nvCxnSpPr>
        <p:spPr>
          <a:xfrm flipV="1">
            <a:off x="3151934" y="2264436"/>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6E35CE6-416D-E949-A463-65B6F423E9B9}"/>
              </a:ext>
            </a:extLst>
          </p:cNvPr>
          <p:cNvCxnSpPr>
            <a:cxnSpLocks/>
          </p:cNvCxnSpPr>
          <p:nvPr/>
        </p:nvCxnSpPr>
        <p:spPr>
          <a:xfrm flipV="1">
            <a:off x="5578151" y="2264436"/>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03B1A26-FFBD-B341-8D2B-724E1355826E}"/>
              </a:ext>
            </a:extLst>
          </p:cNvPr>
          <p:cNvCxnSpPr>
            <a:cxnSpLocks/>
          </p:cNvCxnSpPr>
          <p:nvPr/>
        </p:nvCxnSpPr>
        <p:spPr>
          <a:xfrm flipV="1">
            <a:off x="7236546" y="2288641"/>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AEF7428-B4B7-B545-80F1-E12F4181D842}"/>
              </a:ext>
            </a:extLst>
          </p:cNvPr>
          <p:cNvCxnSpPr>
            <a:cxnSpLocks/>
          </p:cNvCxnSpPr>
          <p:nvPr/>
        </p:nvCxnSpPr>
        <p:spPr>
          <a:xfrm flipV="1">
            <a:off x="1409329" y="2238035"/>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3DB093F-F0F1-6E40-8625-FCFAED804F48}"/>
              </a:ext>
            </a:extLst>
          </p:cNvPr>
          <p:cNvSpPr/>
          <p:nvPr/>
        </p:nvSpPr>
        <p:spPr>
          <a:xfrm>
            <a:off x="1803711" y="1839456"/>
            <a:ext cx="1060284"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geneA (2kb) </a:t>
            </a:r>
          </a:p>
        </p:txBody>
      </p:sp>
      <p:pic>
        <p:nvPicPr>
          <p:cNvPr id="16" name="Picture 15">
            <a:extLst>
              <a:ext uri="{FF2B5EF4-FFF2-40B4-BE49-F238E27FC236}">
                <a16:creationId xmlns:a16="http://schemas.microsoft.com/office/drawing/2014/main" id="{2D5496FB-F83E-3D42-A367-199C97015979}"/>
              </a:ext>
            </a:extLst>
          </p:cNvPr>
          <p:cNvPicPr>
            <a:picLocks noChangeAspect="1"/>
          </p:cNvPicPr>
          <p:nvPr/>
        </p:nvPicPr>
        <p:blipFill>
          <a:blip r:embed="rId3"/>
          <a:stretch>
            <a:fillRect/>
          </a:stretch>
        </p:blipFill>
        <p:spPr>
          <a:xfrm>
            <a:off x="114677" y="159850"/>
            <a:ext cx="7247585" cy="1575562"/>
          </a:xfrm>
          <a:prstGeom prst="rect">
            <a:avLst/>
          </a:prstGeom>
        </p:spPr>
      </p:pic>
      <p:sp>
        <p:nvSpPr>
          <p:cNvPr id="25" name="TextBox 24">
            <a:extLst>
              <a:ext uri="{FF2B5EF4-FFF2-40B4-BE49-F238E27FC236}">
                <a16:creationId xmlns:a16="http://schemas.microsoft.com/office/drawing/2014/main" id="{B346DDF3-D7A2-3042-AA21-4CF02DDECF52}"/>
              </a:ext>
            </a:extLst>
          </p:cNvPr>
          <p:cNvSpPr txBox="1"/>
          <p:nvPr/>
        </p:nvSpPr>
        <p:spPr>
          <a:xfrm>
            <a:off x="7550539" y="1760981"/>
            <a:ext cx="4512902" cy="954107"/>
          </a:xfrm>
          <a:prstGeom prst="rect">
            <a:avLst/>
          </a:prstGeom>
          <a:noFill/>
        </p:spPr>
        <p:txBody>
          <a:bodyPr wrap="none" rtlCol="0">
            <a:spAutoFit/>
          </a:bodyPr>
          <a:lstStyle/>
          <a:p>
            <a:r>
              <a:rPr lang="en-NO" sz="2800"/>
              <a:t>(1) Normalize the read counts</a:t>
            </a:r>
            <a:br>
              <a:rPr lang="en-NO" sz="2800"/>
            </a:br>
            <a:r>
              <a:rPr lang="en-NO" sz="2800"/>
              <a:t> by gene lentgh</a:t>
            </a:r>
          </a:p>
        </p:txBody>
      </p:sp>
      <p:sp>
        <p:nvSpPr>
          <p:cNvPr id="2" name="Slide Number Placeholder 1">
            <a:extLst>
              <a:ext uri="{FF2B5EF4-FFF2-40B4-BE49-F238E27FC236}">
                <a16:creationId xmlns:a16="http://schemas.microsoft.com/office/drawing/2014/main" id="{F33F54B8-E10B-AB45-8F2A-8F54BFCF0DB0}"/>
              </a:ext>
            </a:extLst>
          </p:cNvPr>
          <p:cNvSpPr>
            <a:spLocks noGrp="1"/>
          </p:cNvSpPr>
          <p:nvPr>
            <p:ph type="sldNum" sz="quarter" idx="12"/>
          </p:nvPr>
        </p:nvSpPr>
        <p:spPr/>
        <p:txBody>
          <a:bodyPr/>
          <a:lstStyle/>
          <a:p>
            <a:fld id="{A52D75DA-15CD-1242-8D03-955FC00DD5AF}" type="slidenum">
              <a:rPr lang="en-NO" smtClean="0"/>
              <a:t>9</a:t>
            </a:fld>
            <a:endParaRPr lang="en-NO"/>
          </a:p>
        </p:txBody>
      </p:sp>
    </p:spTree>
    <p:extLst>
      <p:ext uri="{BB962C8B-B14F-4D97-AF65-F5344CB8AC3E}">
        <p14:creationId xmlns:p14="http://schemas.microsoft.com/office/powerpoint/2010/main" val="2197985662"/>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87CCED"/>
      </a:accent1>
      <a:accent2>
        <a:srgbClr val="44A998"/>
      </a:accent2>
      <a:accent3>
        <a:srgbClr val="107633"/>
      </a:accent3>
      <a:accent4>
        <a:srgbClr val="322188"/>
      </a:accent4>
      <a:accent5>
        <a:srgbClr val="DCCB76"/>
      </a:accent5>
      <a:accent6>
        <a:srgbClr val="989932"/>
      </a:accent6>
      <a:hlink>
        <a:srgbClr val="CB6676"/>
      </a:hlink>
      <a:folHlink>
        <a:srgbClr val="87225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8858</TotalTime>
  <Words>660</Words>
  <Application>Microsoft Macintosh PowerPoint</Application>
  <PresentationFormat>Widescreen</PresentationFormat>
  <Paragraphs>153</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游ゴシック</vt:lpstr>
      <vt:lpstr>Arial</vt:lpstr>
      <vt:lpstr>Calibri</vt:lpstr>
      <vt:lpstr>Calibri Light</vt:lpstr>
      <vt:lpstr>Lora</vt:lpstr>
      <vt:lpstr>Roboto</vt:lpstr>
      <vt:lpstr>Office Theme</vt:lpstr>
      <vt:lpstr>タイトル：ゲノムで紐解くヒトの進化・多様性 </vt:lpstr>
      <vt:lpstr>PowerPoint Presentation</vt:lpstr>
      <vt:lpstr>4.2 Functional genomics</vt:lpstr>
      <vt:lpstr>RNA-sequencing Examine the gene expression pattern in a genome-wide manner</vt:lpstr>
      <vt:lpstr>Fold change vs p-value </vt:lpstr>
      <vt:lpstr>Case study: </vt:lpstr>
      <vt:lpstr>Functional categorization of genes (Gene Ontology Analysis)</vt:lpstr>
      <vt:lpstr>Transcripts Per Million (TPM) Unit of gene expression </vt:lpstr>
      <vt:lpstr>PowerPoint Presentation</vt:lpstr>
      <vt:lpstr>PowerPoint Presentation</vt:lpstr>
      <vt:lpstr>PowerPoint Presentation</vt:lpstr>
      <vt:lpstr>eQTL (expression quantitative trait locus)  analysis</vt:lpstr>
      <vt:lpstr>Expression Quantitative Trait Loci analysis</vt:lpstr>
      <vt:lpstr>How eQTL SNPs work</vt:lpstr>
      <vt:lpstr>Let’s explore the GTEx Portal...   Human Gene expression/splicing/eQTL database</vt:lpstr>
      <vt:lpstr>Let’s explore the GTEx Portal... </vt:lpstr>
      <vt:lpstr>PowerPoint Presentation</vt:lpstr>
      <vt:lpstr>PowerPoint Presentation</vt:lpstr>
      <vt:lpstr>Example –  CKMT1A gene expression and a variant at chr5:43504700</vt:lpstr>
      <vt:lpstr>Quiz2</vt:lpstr>
      <vt:lpstr>The association between  a variant rs6693105 and neighbouring gene LCE3C expression in skin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タイトル：ゲノムで紐解くヒトの進化・多様性 </dc:title>
  <dc:creator>Saitou Marie</dc:creator>
  <cp:lastModifiedBy>Marie Saito</cp:lastModifiedBy>
  <cp:revision>140</cp:revision>
  <dcterms:created xsi:type="dcterms:W3CDTF">2021-05-29T08:54:57Z</dcterms:created>
  <dcterms:modified xsi:type="dcterms:W3CDTF">2022-10-08T16:46:42Z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0484126-3486-41a9-802e-7f1e2277276c_Enabled">
    <vt:lpwstr>true</vt:lpwstr>
  </property>
  <property fmtid="{D5CDD505-2E9C-101B-9397-08002B2CF9AE}" pid="3" name="MSIP_Label_d0484126-3486-41a9-802e-7f1e2277276c_SetDate">
    <vt:lpwstr>2022-10-08T16:42:42Z</vt:lpwstr>
  </property>
  <property fmtid="{D5CDD505-2E9C-101B-9397-08002B2CF9AE}" pid="4" name="MSIP_Label_d0484126-3486-41a9-802e-7f1e2277276c_Method">
    <vt:lpwstr>Standard</vt:lpwstr>
  </property>
  <property fmtid="{D5CDD505-2E9C-101B-9397-08002B2CF9AE}" pid="5" name="MSIP_Label_d0484126-3486-41a9-802e-7f1e2277276c_Name">
    <vt:lpwstr>d0484126-3486-41a9-802e-7f1e2277276c</vt:lpwstr>
  </property>
  <property fmtid="{D5CDD505-2E9C-101B-9397-08002B2CF9AE}" pid="6" name="MSIP_Label_d0484126-3486-41a9-802e-7f1e2277276c_SiteId">
    <vt:lpwstr>eec01f8e-737f-43e3-9ed5-f8a59913bd82</vt:lpwstr>
  </property>
  <property fmtid="{D5CDD505-2E9C-101B-9397-08002B2CF9AE}" pid="7" name="MSIP_Label_d0484126-3486-41a9-802e-7f1e2277276c_ActionId">
    <vt:lpwstr>f8b4ca13-2ec5-4e29-8dc2-78e150c1e278</vt:lpwstr>
  </property>
  <property fmtid="{D5CDD505-2E9C-101B-9397-08002B2CF9AE}" pid="8" name="MSIP_Label_d0484126-3486-41a9-802e-7f1e2277276c_ContentBits">
    <vt:lpwstr>0</vt:lpwstr>
  </property>
</Properties>
</file>