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375" r:id="rId2"/>
    <p:sldId id="438" r:id="rId3"/>
    <p:sldId id="442" r:id="rId4"/>
    <p:sldId id="453" r:id="rId5"/>
    <p:sldId id="454" r:id="rId6"/>
    <p:sldId id="452" r:id="rId7"/>
    <p:sldId id="443" r:id="rId8"/>
    <p:sldId id="458" r:id="rId9"/>
    <p:sldId id="445" r:id="rId10"/>
    <p:sldId id="463" r:id="rId11"/>
    <p:sldId id="455" r:id="rId12"/>
    <p:sldId id="450" r:id="rId13"/>
    <p:sldId id="460" r:id="rId14"/>
    <p:sldId id="448" r:id="rId15"/>
    <p:sldId id="449" r:id="rId16"/>
    <p:sldId id="459" r:id="rId17"/>
    <p:sldId id="462" r:id="rId18"/>
    <p:sldId id="457" r:id="rId19"/>
    <p:sldId id="456" r:id="rId20"/>
    <p:sldId id="440" r:id="rId21"/>
    <p:sldId id="4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3"/>
    <p:restoredTop sz="95788"/>
  </p:normalViewPr>
  <p:slideViewPr>
    <p:cSldViewPr snapToGrid="0" snapToObjects="1">
      <p:cViewPr>
        <p:scale>
          <a:sx n="100" d="100"/>
          <a:sy n="100" d="100"/>
        </p:scale>
        <p:origin x="-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017E-400F-7740-BFCF-58124D30DBF2}" type="datetimeFigureOut">
              <a:rPr lang="en-NO" smtClean="0"/>
              <a:t>04/02/2021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D47E9-2105-BF4D-AB4F-750163568E1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98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4A0-894A-B34A-BCFD-E00BC647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9243-EAB3-1E4A-827F-D6C15E65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AA47-6729-C649-8DF3-CB8971C8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CE00-1FB7-534B-AA52-0C20727F46DE}" type="datetime1">
              <a:rPr lang="nb-NO" smtClean="0"/>
              <a:t>04.02.2021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3FF1-DFBE-CF43-A73E-CF1E737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F45F-A9EB-3645-A846-E978A8C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72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236-EADF-834F-84B5-FF3733DF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D8220-6DF8-2D40-BD80-3CA1A600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61DF-B983-CA4D-AEC3-C737FF4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7DDA-AA82-F240-932A-B1F60CD5FF25}" type="datetime1">
              <a:rPr lang="nb-NO" smtClean="0"/>
              <a:t>04.02.2021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B0B2-88BF-B648-901A-195106E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6451-EB7E-A84F-B940-216030A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43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00C36-63B2-0A4D-A707-32939455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B460-C792-2E49-AA03-E674AFA8E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705D-6444-B945-A533-A7BDE001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FEF-A39F-6246-A6E3-4D5E0A2A0C27}" type="datetime1">
              <a:rPr lang="nb-NO" smtClean="0"/>
              <a:t>04.02.2021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E099-1142-6744-84C8-CB4B9B41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F162-48EB-2446-A688-AC72658A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353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316-AC01-C84E-B4DD-0BB86F93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9485-DC3D-5D45-9116-67324029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3315-119A-B040-BF7A-764D2EC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405C-2CFE-FE49-B49B-6287DE34F6EF}" type="datetime1">
              <a:rPr lang="nb-NO" smtClean="0"/>
              <a:t>04.02.2021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D577-642E-2446-ABCF-77F157C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261F-9557-6B46-B7D7-A1EF83A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307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C9D8-8706-A746-8E09-952F93A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A694-9D1F-E649-BE21-3014145A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D0CD-ABC0-6549-B6FB-DACBAC97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62A5-F1D8-C045-9DA1-B6ECE3A826DC}" type="datetime1">
              <a:rPr lang="nb-NO" smtClean="0"/>
              <a:t>04.02.2021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6178-4CEE-394C-8D0E-D2A1FDE4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12DA-CCB9-E24C-9581-6FEF455F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68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0B1D-0FAB-1640-9895-D11DE45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C321-87A3-514F-87B0-E384BE14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67D-4F26-5C47-A894-741009A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1302F-B1AF-C64A-8352-25E4CF9E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981-ADC3-F54B-BA87-64AA5B06426D}" type="datetime1">
              <a:rPr lang="nb-NO" smtClean="0"/>
              <a:t>04.02.2021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F010-8FB3-0742-BBEF-0DF99878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03DA8-C221-DB43-B93F-DD770ADA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0520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B7A7-2274-A848-B5F1-EBA5127D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DF1F-1563-7144-84A5-0576CD2C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9315-9D0E-2F4B-97C9-7359D0DB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03585-3CA4-1545-A1ED-EAFAED35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4EDA8-0E87-094F-B535-5A735D68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F45CB-2891-1441-A7E4-1F78124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02E2-70F8-0943-B9DA-5D5ECAB87B6C}" type="datetime1">
              <a:rPr lang="nb-NO" smtClean="0"/>
              <a:t>04.02.2021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49728-D6C0-5C4A-AA7A-3889ADB4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7D0ED-7B11-2340-AF8B-6BA9CCAE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679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1DBF-AAEC-C94F-8AEE-99E0348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346B8-EB32-2C4A-818A-3F7627F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723-FB5C-AE4A-8E3D-0450A2A72FE4}" type="datetime1">
              <a:rPr lang="nb-NO" smtClean="0"/>
              <a:t>04.02.2021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04D4-75BA-3246-9DFA-916A6264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3E264-BC3F-E64B-8877-4EEBF582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588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6F5D-AE44-954A-B504-4C878BBD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7B2-F2F2-5A4B-BDCF-E2260D334591}" type="datetime1">
              <a:rPr lang="nb-NO" smtClean="0"/>
              <a:t>04.02.2021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5B10-98F3-5349-AAFF-4C8C4CB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E4396-CE12-FD4F-A868-6BC3389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317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4B68-AB7F-D649-9A69-770DA3DD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36C7-BD3E-6B46-9F80-1641059E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A042-2518-A74F-9EDB-C5E5768B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B0C4-B2CE-0543-B950-390781C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31F6-7726-A347-BA3D-C8BD2A48617B}" type="datetime1">
              <a:rPr lang="nb-NO" smtClean="0"/>
              <a:t>04.02.2021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FB5B-C726-0A49-B439-F9043CE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3D214-619C-DE48-B501-0BC2F99D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658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D85A-3857-0B4E-A24F-90DE06C8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BC677-635E-534C-A37A-94ECCCE16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D7C76-50BC-754D-9F71-F0D7453A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B5AF-2CA3-4E4D-97BC-C238559D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39F9-AF65-BE45-85B3-2EE3EEDC358D}" type="datetime1">
              <a:rPr lang="nb-NO" smtClean="0"/>
              <a:t>04.02.2021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20FA4-1E3C-D94A-B7FE-909FCFDF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D359-960D-E74D-866E-AD5A2AF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550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271F1-6E2F-BF4B-8DC0-EA557784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12AC-EDAD-4F44-9588-1B3DCE94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2FDD-22FA-F64F-9D04-27FE25912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27E9-150F-7446-ADF8-8B537A56D6E4}" type="datetime1">
              <a:rPr lang="nb-NO" smtClean="0"/>
              <a:t>04.02.2021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7115-CDB9-974B-B2EE-DE40A3A4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BCE4-FE72-8F4A-A93B-29D54E67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693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E1EE-835E-3E40-BA96-349A83A8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7E89-8542-304B-B5F0-67506BB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A1-4FE3-284C-833F-1F41837DA95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7907-AE55-744B-BAFC-83D9AF00B4CD}"/>
              </a:ext>
            </a:extLst>
          </p:cNvPr>
          <p:cNvSpPr txBox="1"/>
          <p:nvPr/>
        </p:nvSpPr>
        <p:spPr>
          <a:xfrm>
            <a:off x="142875" y="1690688"/>
            <a:ext cx="12049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</a:t>
            </a:r>
            <a:r>
              <a:rPr lang="en-US" sz="2800" b="1" dirty="0"/>
              <a:t>Lecture 12:15-12:50</a:t>
            </a:r>
            <a:r>
              <a:rPr lang="en-US" sz="2800" dirty="0"/>
              <a:t>]  		Review of the genome analysis</a:t>
            </a:r>
            <a:br>
              <a:rPr lang="en-US" sz="2800" dirty="0"/>
            </a:br>
            <a:r>
              <a:rPr lang="en-US" sz="2800" dirty="0"/>
              <a:t>					Go over the RNA-seq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</a:t>
            </a:r>
            <a:r>
              <a:rPr lang="en-US" sz="2800" b="1" dirty="0"/>
              <a:t>Group work 12:50-13:40</a:t>
            </a:r>
            <a:r>
              <a:rPr lang="en-US" sz="2800" dirty="0"/>
              <a:t>] 	Do the analysis by yourself </a:t>
            </a:r>
            <a:br>
              <a:rPr lang="en-US" sz="2800" dirty="0"/>
            </a:br>
            <a:r>
              <a:rPr lang="en-US" sz="2800" dirty="0"/>
              <a:t>					(take a break when you get tired)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</a:t>
            </a:r>
            <a:r>
              <a:rPr lang="en-US" sz="2800" b="1" dirty="0"/>
              <a:t>Lecture13:40-14:00</a:t>
            </a:r>
            <a:r>
              <a:rPr lang="en-US" sz="2800" dirty="0"/>
              <a:t>]  		Discussion, summary, Q and A</a:t>
            </a:r>
          </a:p>
        </p:txBody>
      </p:sp>
    </p:spTree>
    <p:extLst>
      <p:ext uri="{BB962C8B-B14F-4D97-AF65-F5344CB8AC3E}">
        <p14:creationId xmlns:p14="http://schemas.microsoft.com/office/powerpoint/2010/main" val="224544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54C2-88E0-3142-8BB7-F30B8709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DESeq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01342-4CCA-3D41-A7EF-20E83FC2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10</a:t>
            </a:fld>
            <a:endParaRPr lang="en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3459-980F-A143-BBCE-CC1D4F89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381542"/>
            <a:ext cx="10515600" cy="2974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4CA2E-3D07-4449-A250-3A16121F8FF2}"/>
              </a:ext>
            </a:extLst>
          </p:cNvPr>
          <p:cNvSpPr txBox="1"/>
          <p:nvPr/>
        </p:nvSpPr>
        <p:spPr>
          <a:xfrm>
            <a:off x="2108200" y="2730574"/>
            <a:ext cx="1752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average</a:t>
            </a:r>
            <a:br>
              <a:rPr lang="en-NO" dirty="0"/>
            </a:br>
            <a:r>
              <a:rPr lang="en-NO" dirty="0"/>
              <a:t> gene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66497-1BCE-D940-97B6-B56DC6E7824B}"/>
              </a:ext>
            </a:extLst>
          </p:cNvPr>
          <p:cNvSpPr txBox="1"/>
          <p:nvPr/>
        </p:nvSpPr>
        <p:spPr>
          <a:xfrm>
            <a:off x="3930750" y="2557766"/>
            <a:ext cx="1867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FC: fold change</a:t>
            </a:r>
          </a:p>
          <a:p>
            <a:r>
              <a:rPr lang="en-NO" dirty="0"/>
              <a:t>+: upregulated</a:t>
            </a:r>
          </a:p>
          <a:p>
            <a:r>
              <a:rPr lang="en-NO" dirty="0"/>
              <a:t>-: downregulated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D1338-03D4-3641-9CD4-08CC52C2F0EA}"/>
              </a:ext>
            </a:extLst>
          </p:cNvPr>
          <p:cNvSpPr txBox="1"/>
          <p:nvPr/>
        </p:nvSpPr>
        <p:spPr>
          <a:xfrm>
            <a:off x="9854794" y="2453575"/>
            <a:ext cx="2192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P-value</a:t>
            </a:r>
          </a:p>
          <a:p>
            <a:r>
              <a:rPr lang="en-NO" dirty="0"/>
              <a:t>adjusted for </a:t>
            </a:r>
          </a:p>
          <a:p>
            <a:r>
              <a:rPr lang="en-NO" dirty="0"/>
              <a:t>multiple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209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D3B-DE79-9E40-A13D-3A3DB47C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28600"/>
            <a:ext cx="4635500" cy="2743201"/>
          </a:xfrm>
        </p:spPr>
        <p:txBody>
          <a:bodyPr>
            <a:noAutofit/>
          </a:bodyPr>
          <a:lstStyle/>
          <a:p>
            <a:r>
              <a:rPr lang="en-NO" sz="2800" dirty="0"/>
              <a:t>Principal Component Analysis </a:t>
            </a:r>
            <a:br>
              <a:rPr lang="en-NO" sz="2800" dirty="0"/>
            </a:br>
            <a:r>
              <a:rPr lang="en-NO" sz="2800" dirty="0"/>
              <a:t>- Compresses</a:t>
            </a:r>
            <a:r>
              <a:rPr lang="en-GB" sz="2800" dirty="0"/>
              <a:t> a large set of variables into a smaller one maintaining most of the information</a:t>
            </a:r>
            <a:endParaRPr lang="en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1315-93DC-7248-AC2B-B7C4205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11</a:t>
            </a:fld>
            <a:endParaRPr lang="en-NO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4A3D271-D2AA-8C43-8E96-E3AF65422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" b="-602"/>
          <a:stretch/>
        </p:blipFill>
        <p:spPr>
          <a:xfrm>
            <a:off x="4637754" y="-72340"/>
            <a:ext cx="7376446" cy="70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3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155-3AFF-9F49-BB1A-E550719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8" y="363537"/>
            <a:ext cx="10515600" cy="1325563"/>
          </a:xfrm>
        </p:spPr>
        <p:txBody>
          <a:bodyPr/>
          <a:lstStyle/>
          <a:p>
            <a:r>
              <a:rPr lang="en-NO" dirty="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A1D1-AC49-514E-9AD3-3ED301B4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r>
              <a:rPr lang="en-NO" dirty="0"/>
              <a:t>Transcriptome similarlity of each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B9DE-AB0E-B149-A9EE-FE027C0A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12</a:t>
            </a:fld>
            <a:endParaRPr lang="en-NO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B6378F6C-6D09-1E4F-8E2F-E4A91F5F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5092289" y="136525"/>
            <a:ext cx="6724473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C515-EC4D-2246-8976-5AB9498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13</a:t>
            </a:fld>
            <a:endParaRPr lang="en-NO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58BECC8-B0DC-8A43-91F7-81E7AFC3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03333"/>
            <a:ext cx="6667502" cy="6554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258C4-D1BB-044F-BA38-85A9BA3C46A9}"/>
              </a:ext>
            </a:extLst>
          </p:cNvPr>
          <p:cNvSpPr txBox="1"/>
          <p:nvPr/>
        </p:nvSpPr>
        <p:spPr>
          <a:xfrm>
            <a:off x="4295443" y="1393518"/>
            <a:ext cx="401462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O" sz="2400" b="1" dirty="0"/>
              <a:t>The numnber of </a:t>
            </a:r>
          </a:p>
          <a:p>
            <a:r>
              <a:rPr lang="en-NO" sz="2400" b="1" dirty="0"/>
              <a:t>statistically supported </a:t>
            </a:r>
          </a:p>
          <a:p>
            <a:r>
              <a:rPr lang="en-NO" sz="2400" b="1" dirty="0"/>
              <a:t>differencially expressed 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D2823E-24B3-284D-ABE3-BC6FE4AC9CCA}"/>
              </a:ext>
            </a:extLst>
          </p:cNvPr>
          <p:cNvCxnSpPr>
            <a:cxnSpLocks/>
          </p:cNvCxnSpPr>
          <p:nvPr/>
        </p:nvCxnSpPr>
        <p:spPr>
          <a:xfrm flipH="1">
            <a:off x="3581400" y="1809016"/>
            <a:ext cx="714043" cy="1086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906E-534F-E648-A07D-0ACDCEC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14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EB40D99-4BC9-4F45-8B94-E29B343C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66873"/>
            <a:ext cx="7048469" cy="63242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293CA4-E7B4-004A-AA06-A8D7A6CC1B08}"/>
              </a:ext>
            </a:extLst>
          </p:cNvPr>
          <p:cNvSpPr txBox="1">
            <a:spLocks/>
          </p:cNvSpPr>
          <p:nvPr/>
        </p:nvSpPr>
        <p:spPr>
          <a:xfrm>
            <a:off x="518196" y="136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dirty="0"/>
              <a:t>Volcano plot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593D51-EB4F-234B-B99D-B7EEB832295E}"/>
              </a:ext>
            </a:extLst>
          </p:cNvPr>
          <p:cNvSpPr/>
          <p:nvPr/>
        </p:nvSpPr>
        <p:spPr>
          <a:xfrm>
            <a:off x="3401943" y="159853"/>
            <a:ext cx="3849757" cy="52594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E9D968-DB83-1343-BDBE-3AE292D7AD40}"/>
              </a:ext>
            </a:extLst>
          </p:cNvPr>
          <p:cNvSpPr/>
          <p:nvPr/>
        </p:nvSpPr>
        <p:spPr>
          <a:xfrm>
            <a:off x="4659243" y="1001315"/>
            <a:ext cx="3849757" cy="31027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A8CC37-F5DF-2D4E-AE1E-8962889D03A3}"/>
              </a:ext>
            </a:extLst>
          </p:cNvPr>
          <p:cNvSpPr/>
          <p:nvPr/>
        </p:nvSpPr>
        <p:spPr>
          <a:xfrm>
            <a:off x="3401943" y="1311584"/>
            <a:ext cx="1792357" cy="284131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30E514-2095-9648-BBF4-01DBBB45ECB0}"/>
              </a:ext>
            </a:extLst>
          </p:cNvPr>
          <p:cNvSpPr/>
          <p:nvPr/>
        </p:nvSpPr>
        <p:spPr>
          <a:xfrm>
            <a:off x="3534464" y="5191434"/>
            <a:ext cx="2561536" cy="139969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33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C59-8A2A-7042-BCF6-38E44424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96" y="148959"/>
            <a:ext cx="10515600" cy="1325563"/>
          </a:xfrm>
        </p:spPr>
        <p:txBody>
          <a:bodyPr/>
          <a:lstStyle/>
          <a:p>
            <a:r>
              <a:rPr lang="en-NO" dirty="0"/>
              <a:t>Volcano plot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8AA6-4F45-8541-8150-7CBCCC0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15</a:t>
            </a:fld>
            <a:endParaRPr lang="en-NO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D4CA9C6-F2BB-2740-90F6-999D8EAE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29" y="1181100"/>
            <a:ext cx="5676899" cy="5676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92762-ABA9-9B46-999F-393566251BE3}"/>
              </a:ext>
            </a:extLst>
          </p:cNvPr>
          <p:cNvSpPr txBox="1"/>
          <p:nvPr/>
        </p:nvSpPr>
        <p:spPr>
          <a:xfrm rot="16200000">
            <a:off x="923021" y="3266429"/>
            <a:ext cx="324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Statistically significant 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914C2-18F4-7943-8E12-E90B628AE887}"/>
              </a:ext>
            </a:extLst>
          </p:cNvPr>
          <p:cNvSpPr txBox="1"/>
          <p:nvPr/>
        </p:nvSpPr>
        <p:spPr>
          <a:xfrm>
            <a:off x="8004566" y="6311107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Fold Change -&gt; Upregulated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6B93B-81A0-B343-BC47-3B24DA8DDBE1}"/>
              </a:ext>
            </a:extLst>
          </p:cNvPr>
          <p:cNvSpPr txBox="1"/>
          <p:nvPr/>
        </p:nvSpPr>
        <p:spPr>
          <a:xfrm>
            <a:off x="370856" y="6311107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Downregulated &lt;- Fold Change </a:t>
            </a:r>
          </a:p>
        </p:txBody>
      </p:sp>
    </p:spTree>
    <p:extLst>
      <p:ext uri="{BB962C8B-B14F-4D97-AF65-F5344CB8AC3E}">
        <p14:creationId xmlns:p14="http://schemas.microsoft.com/office/powerpoint/2010/main" val="374683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D6EF-2AB1-D54B-A0C4-A1BD7BB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First, make a header.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39639-BDD3-A141-917A-F1A57207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16</a:t>
            </a:fld>
            <a:endParaRPr lang="en-NO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F0B3DE-0B5C-2C44-A1DE-0F609204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1"/>
            <a:ext cx="8309138" cy="3892747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044204-74E6-3244-8C86-DA8B5E05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84679"/>
            <a:ext cx="6291300" cy="2676762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A37571-D3CA-BD45-9C6B-FF74B903C7C9}"/>
              </a:ext>
            </a:extLst>
          </p:cNvPr>
          <p:cNvSpPr/>
          <p:nvPr/>
        </p:nvSpPr>
        <p:spPr>
          <a:xfrm>
            <a:off x="758662" y="907256"/>
            <a:ext cx="5223038" cy="87312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9F330E1-33EC-8349-8C4A-D74C5F2A407D}"/>
              </a:ext>
            </a:extLst>
          </p:cNvPr>
          <p:cNvSpPr/>
          <p:nvPr/>
        </p:nvSpPr>
        <p:spPr>
          <a:xfrm>
            <a:off x="1028700" y="5540080"/>
            <a:ext cx="6431000" cy="1229478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09F80-CC9F-A145-8F85-15E99A813F83}"/>
              </a:ext>
            </a:extLst>
          </p:cNvPr>
          <p:cNvSpPr/>
          <p:nvPr/>
        </p:nvSpPr>
        <p:spPr>
          <a:xfrm>
            <a:off x="1028700" y="4312922"/>
            <a:ext cx="904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Click the right pencil icon -&gt; Edit attributes, make sure that your header data type is “tabular”</a:t>
            </a:r>
            <a:endParaRPr lang="en-NO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3FA40F-1075-B74C-BBE7-FB586B06F9D0}"/>
              </a:ext>
            </a:extLst>
          </p:cNvPr>
          <p:cNvSpPr/>
          <p:nvPr/>
        </p:nvSpPr>
        <p:spPr>
          <a:xfrm>
            <a:off x="5765665" y="4866980"/>
            <a:ext cx="1516235" cy="80992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ED4D9F5-F899-9D43-9EE7-9291D63C839C}"/>
              </a:ext>
            </a:extLst>
          </p:cNvPr>
          <p:cNvSpPr/>
          <p:nvPr/>
        </p:nvSpPr>
        <p:spPr>
          <a:xfrm>
            <a:off x="6210302" y="681038"/>
            <a:ext cx="1930398" cy="752704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5B8F084-5FAA-9349-B79A-154989329710}"/>
              </a:ext>
            </a:extLst>
          </p:cNvPr>
          <p:cNvSpPr/>
          <p:nvPr/>
        </p:nvSpPr>
        <p:spPr>
          <a:xfrm>
            <a:off x="6210302" y="3220895"/>
            <a:ext cx="647698" cy="74538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825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4E88-E3FE-A446-A305-92AA18D9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E18B-3750-0F40-8C7A-64BF9BD2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DCF3-DA98-B04F-BF87-9CED41DE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17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E11477-39DF-FC44-841D-A316E8EF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7212"/>
            <a:ext cx="7721600" cy="59817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E7D2BE-28BA-EC44-9A32-0F45A3CE1778}"/>
              </a:ext>
            </a:extLst>
          </p:cNvPr>
          <p:cNvSpPr/>
          <p:nvPr/>
        </p:nvSpPr>
        <p:spPr>
          <a:xfrm>
            <a:off x="631662" y="419893"/>
            <a:ext cx="5223038" cy="87312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907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77AD-FC72-EA44-8836-1DDF000F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3D9F4-E2F8-664B-9EB4-E380A9F0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18</a:t>
            </a:fld>
            <a:endParaRPr lang="en-N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A5D603-5B51-1A49-8791-266F6A04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-134144"/>
            <a:ext cx="10515600" cy="1325563"/>
          </a:xfrm>
        </p:spPr>
        <p:txBody>
          <a:bodyPr/>
          <a:lstStyle/>
          <a:p>
            <a:r>
              <a:rPr lang="en-NO" dirty="0"/>
              <a:t>Extract differencially expressed genes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7A167D-FD15-0340-A5E2-C2E575E7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8" y="825500"/>
            <a:ext cx="8253052" cy="60325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83222B-1E3E-D940-A652-7B888F14C6FF}"/>
              </a:ext>
            </a:extLst>
          </p:cNvPr>
          <p:cNvSpPr/>
          <p:nvPr/>
        </p:nvSpPr>
        <p:spPr>
          <a:xfrm>
            <a:off x="636948" y="2870200"/>
            <a:ext cx="2080852" cy="80049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C8038F-7AAE-4844-A371-1FB3C2D307AF}"/>
              </a:ext>
            </a:extLst>
          </p:cNvPr>
          <p:cNvSpPr/>
          <p:nvPr/>
        </p:nvSpPr>
        <p:spPr>
          <a:xfrm>
            <a:off x="687748" y="3914774"/>
            <a:ext cx="2639652" cy="96202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8811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093B-77E5-CA40-B37B-EE191017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Extract differencially expressed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0F1B-F10F-1148-A9A3-1782F6F6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A47EB-7289-E948-8F88-57937361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19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B5FB5D-8485-FF4C-9378-2564F0CC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09100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2A122-AA6A-8C4A-983C-46EE57D2C4CC}"/>
              </a:ext>
            </a:extLst>
          </p:cNvPr>
          <p:cNvSpPr txBox="1"/>
          <p:nvPr/>
        </p:nvSpPr>
        <p:spPr>
          <a:xfrm>
            <a:off x="1722884" y="5469790"/>
            <a:ext cx="780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Change the data type to tsv.</a:t>
            </a:r>
          </a:p>
          <a:p>
            <a:r>
              <a:rPr lang="en-NO" sz="2400" dirty="0"/>
              <a:t>You should be able to download it and open it with MS Excel!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DD89D2-4618-164E-B7FD-4C45DFABF4D0}"/>
              </a:ext>
            </a:extLst>
          </p:cNvPr>
          <p:cNvSpPr/>
          <p:nvPr/>
        </p:nvSpPr>
        <p:spPr>
          <a:xfrm>
            <a:off x="4145850" y="2228386"/>
            <a:ext cx="1480250" cy="641814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DC2796-015E-8046-81B2-45F9ABA1DF52}"/>
              </a:ext>
            </a:extLst>
          </p:cNvPr>
          <p:cNvSpPr/>
          <p:nvPr/>
        </p:nvSpPr>
        <p:spPr>
          <a:xfrm>
            <a:off x="1304574" y="3680386"/>
            <a:ext cx="1489425" cy="790013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97ABA-F8F5-4344-BDEB-0851D4936A7F}"/>
              </a:ext>
            </a:extLst>
          </p:cNvPr>
          <p:cNvSpPr/>
          <p:nvPr/>
        </p:nvSpPr>
        <p:spPr>
          <a:xfrm flipV="1">
            <a:off x="7747000" y="2870201"/>
            <a:ext cx="2032000" cy="96258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14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ECF-2E1F-4D48-B2FE-469038C3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RNA sequencing workflow</a:t>
            </a:r>
            <a:endParaRPr lang="en-NO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805FB-27BA-FF42-8D5D-A62553388B64}"/>
              </a:ext>
            </a:extLst>
          </p:cNvPr>
          <p:cNvSpPr/>
          <p:nvPr/>
        </p:nvSpPr>
        <p:spPr>
          <a:xfrm>
            <a:off x="1096929" y="1338967"/>
            <a:ext cx="4425133" cy="543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reads </a:t>
            </a:r>
            <a:r>
              <a:rPr kumimoji="0" lang="en-N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FASTQ format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A3E6E-5F75-5041-A076-0057B39F0EB9}"/>
              </a:ext>
            </a:extLst>
          </p:cNvPr>
          <p:cNvSpPr/>
          <p:nvPr/>
        </p:nvSpPr>
        <p:spPr>
          <a:xfrm>
            <a:off x="1141844" y="2356402"/>
            <a:ext cx="4655478" cy="461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Trimming of low-quality 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DA66C-697C-8D44-AB1F-B8F7985B3E24}"/>
              </a:ext>
            </a:extLst>
          </p:cNvPr>
          <p:cNvSpPr/>
          <p:nvPr/>
        </p:nvSpPr>
        <p:spPr>
          <a:xfrm>
            <a:off x="279824" y="3261511"/>
            <a:ext cx="6611111" cy="895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Quantify abundances of transcripts</a:t>
            </a: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the reference </a:t>
            </a:r>
            <a:r>
              <a:rPr kumimoji="0" lang="en-N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transcriptome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21F07-23CA-B444-92EC-12F95F5549F3}"/>
              </a:ext>
            </a:extLst>
          </p:cNvPr>
          <p:cNvSpPr/>
          <p:nvPr/>
        </p:nvSpPr>
        <p:spPr>
          <a:xfrm>
            <a:off x="1417381" y="5669546"/>
            <a:ext cx="3581128" cy="80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Differencially expressed gene analysis</a:t>
            </a:r>
            <a:endParaRPr kumimoji="0" lang="en-NO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7059A31-B327-9A4E-B009-2ACC30EDED23}"/>
              </a:ext>
            </a:extLst>
          </p:cNvPr>
          <p:cNvSpPr/>
          <p:nvPr/>
        </p:nvSpPr>
        <p:spPr>
          <a:xfrm rot="10800000" flipV="1">
            <a:off x="2736291" y="1882700"/>
            <a:ext cx="849203" cy="47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F347858-AC9D-EF48-B44B-135E0A45A9B3}"/>
              </a:ext>
            </a:extLst>
          </p:cNvPr>
          <p:cNvSpPr/>
          <p:nvPr/>
        </p:nvSpPr>
        <p:spPr>
          <a:xfrm rot="10800000" flipV="1">
            <a:off x="2736291" y="2824843"/>
            <a:ext cx="849203" cy="413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1583AC9-65B7-8E45-9712-FD6D77DA40B8}"/>
              </a:ext>
            </a:extLst>
          </p:cNvPr>
          <p:cNvSpPr/>
          <p:nvPr/>
        </p:nvSpPr>
        <p:spPr>
          <a:xfrm rot="10800000" flipV="1">
            <a:off x="2783344" y="4151334"/>
            <a:ext cx="849203" cy="413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2BAE6-CC84-0544-B6EC-7A6511263136}"/>
              </a:ext>
            </a:extLst>
          </p:cNvPr>
          <p:cNvSpPr txBox="1"/>
          <p:nvPr/>
        </p:nvSpPr>
        <p:spPr>
          <a:xfrm>
            <a:off x="8125509" y="2099823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Tool: Fastp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2674B-AC1A-4044-86D8-A3DB4CEFC408}"/>
              </a:ext>
            </a:extLst>
          </p:cNvPr>
          <p:cNvSpPr txBox="1"/>
          <p:nvPr/>
        </p:nvSpPr>
        <p:spPr>
          <a:xfrm>
            <a:off x="7256974" y="3372772"/>
            <a:ext cx="2345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Tool: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Kallisto</a:t>
            </a:r>
            <a:endParaRPr kumimoji="0" lang="en-NO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9BCCC-34DF-BB41-8219-0CF2DC1B912F}"/>
              </a:ext>
            </a:extLst>
          </p:cNvPr>
          <p:cNvSpPr txBox="1"/>
          <p:nvPr/>
        </p:nvSpPr>
        <p:spPr>
          <a:xfrm>
            <a:off x="7371269" y="4392954"/>
            <a:ext cx="259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Tool: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tximport</a:t>
            </a:r>
            <a:endParaRPr kumimoji="0" lang="en-NO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5DEFC-0AF4-B24F-A64B-84163A1DA958}"/>
              </a:ext>
            </a:extLst>
          </p:cNvPr>
          <p:cNvCxnSpPr>
            <a:cxnSpLocks/>
          </p:cNvCxnSpPr>
          <p:nvPr/>
        </p:nvCxnSpPr>
        <p:spPr>
          <a:xfrm flipH="1">
            <a:off x="5898036" y="2485713"/>
            <a:ext cx="2077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254AFB-C31A-B14B-94DF-EB54256212CD}"/>
              </a:ext>
            </a:extLst>
          </p:cNvPr>
          <p:cNvCxnSpPr>
            <a:cxnSpLocks/>
          </p:cNvCxnSpPr>
          <p:nvPr/>
        </p:nvCxnSpPr>
        <p:spPr>
          <a:xfrm flipH="1">
            <a:off x="6862779" y="3696925"/>
            <a:ext cx="3941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6C44D9-FF1A-9C49-AD39-D4EDA32709A0}"/>
              </a:ext>
            </a:extLst>
          </p:cNvPr>
          <p:cNvCxnSpPr>
            <a:cxnSpLocks/>
          </p:cNvCxnSpPr>
          <p:nvPr/>
        </p:nvCxnSpPr>
        <p:spPr>
          <a:xfrm flipH="1">
            <a:off x="5178976" y="5995859"/>
            <a:ext cx="2077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B20BD25-F9F3-FB4D-BD5B-F3AE0A89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F1DCE1-F9D8-6D42-8927-28EFF14ADBCA}" type="slidenum">
              <a:rPr kumimoji="0" lang="e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9B3493-FEBD-0049-B32B-4EBC7D5B9541}"/>
              </a:ext>
            </a:extLst>
          </p:cNvPr>
          <p:cNvSpPr/>
          <p:nvPr/>
        </p:nvSpPr>
        <p:spPr>
          <a:xfrm>
            <a:off x="838200" y="4541284"/>
            <a:ext cx="4863460" cy="721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Summarize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transcript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-level estimates for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-level analysis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F4A66D8D-35C6-0842-906E-FFAD586C499B}"/>
              </a:ext>
            </a:extLst>
          </p:cNvPr>
          <p:cNvSpPr/>
          <p:nvPr/>
        </p:nvSpPr>
        <p:spPr>
          <a:xfrm rot="10800000" flipV="1">
            <a:off x="2783344" y="5321611"/>
            <a:ext cx="849203" cy="413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E1DD5-1267-1F47-92BB-42FC4ED7CBB7}"/>
              </a:ext>
            </a:extLst>
          </p:cNvPr>
          <p:cNvSpPr txBox="1"/>
          <p:nvPr/>
        </p:nvSpPr>
        <p:spPr>
          <a:xfrm>
            <a:off x="7324651" y="5415657"/>
            <a:ext cx="3480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Deseq2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Web 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418B01-8799-914D-ACFE-3A5521216E7E}"/>
              </a:ext>
            </a:extLst>
          </p:cNvPr>
          <p:cNvCxnSpPr>
            <a:cxnSpLocks/>
          </p:cNvCxnSpPr>
          <p:nvPr/>
        </p:nvCxnSpPr>
        <p:spPr>
          <a:xfrm flipH="1">
            <a:off x="5684847" y="4772573"/>
            <a:ext cx="1686422" cy="59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1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05B-F0F3-4E44-A68B-354140E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6525"/>
            <a:ext cx="10325100" cy="1325563"/>
          </a:xfrm>
        </p:spPr>
        <p:txBody>
          <a:bodyPr>
            <a:normAutofit/>
          </a:bodyPr>
          <a:lstStyle/>
          <a:p>
            <a:r>
              <a:rPr lang="en-NO" sz="4000" dirty="0"/>
              <a:t>GOrilla – Gene ontology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58D8E0-94C0-B049-B552-2A7B582ED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63"/>
          <a:stretch/>
        </p:blipFill>
        <p:spPr>
          <a:xfrm>
            <a:off x="5310188" y="351440"/>
            <a:ext cx="6043612" cy="65065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C4DCA-32DF-0C4F-A706-8B61B42C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20</a:t>
            </a:fld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86037A-2E2B-EA47-A4F8-1C2909C64CBA}"/>
              </a:ext>
            </a:extLst>
          </p:cNvPr>
          <p:cNvSpPr/>
          <p:nvPr/>
        </p:nvSpPr>
        <p:spPr>
          <a:xfrm>
            <a:off x="5420068" y="351440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C6B5-E675-E64B-9848-695893A09BF5}"/>
              </a:ext>
            </a:extLst>
          </p:cNvPr>
          <p:cNvSpPr txBox="1"/>
          <p:nvPr/>
        </p:nvSpPr>
        <p:spPr>
          <a:xfrm>
            <a:off x="838200" y="2640865"/>
            <a:ext cx="360111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O" sz="2400" b="1" dirty="0"/>
              <a:t>Copy and paste your genes</a:t>
            </a:r>
            <a:br>
              <a:rPr lang="en-NO" sz="2400" b="1" dirty="0"/>
            </a:br>
            <a:r>
              <a:rPr lang="en-NO" sz="2400" b="1" dirty="0"/>
              <a:t> (gene names ) here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D52815-F74C-4943-9C45-227339404B7E}"/>
              </a:ext>
            </a:extLst>
          </p:cNvPr>
          <p:cNvSpPr/>
          <p:nvPr/>
        </p:nvSpPr>
        <p:spPr>
          <a:xfrm>
            <a:off x="8204216" y="1438043"/>
            <a:ext cx="2497122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B4EB7-DBC6-BE4A-8CA2-C373986FEA0B}"/>
              </a:ext>
            </a:extLst>
          </p:cNvPr>
          <p:cNvSpPr txBox="1"/>
          <p:nvPr/>
        </p:nvSpPr>
        <p:spPr>
          <a:xfrm>
            <a:off x="838200" y="4885110"/>
            <a:ext cx="40228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O" sz="2400" b="1" dirty="0"/>
              <a:t>Put bachground gene file here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500B7E-7B78-8A4C-895D-0D45939AE919}"/>
              </a:ext>
            </a:extLst>
          </p:cNvPr>
          <p:cNvSpPr/>
          <p:nvPr/>
        </p:nvSpPr>
        <p:spPr>
          <a:xfrm>
            <a:off x="6835962" y="4841718"/>
            <a:ext cx="2950976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BC6CDF-69E5-5943-B289-D58E06856681}"/>
              </a:ext>
            </a:extLst>
          </p:cNvPr>
          <p:cNvCxnSpPr/>
          <p:nvPr/>
        </p:nvCxnSpPr>
        <p:spPr>
          <a:xfrm>
            <a:off x="4371975" y="3314700"/>
            <a:ext cx="1828800" cy="2900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6D1106-DA1A-664D-8616-E46509C20E3B}"/>
              </a:ext>
            </a:extLst>
          </p:cNvPr>
          <p:cNvCxnSpPr>
            <a:cxnSpLocks/>
          </p:cNvCxnSpPr>
          <p:nvPr/>
        </p:nvCxnSpPr>
        <p:spPr>
          <a:xfrm>
            <a:off x="4817570" y="5271670"/>
            <a:ext cx="20183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A5422DD-8A25-A04B-B380-1C2F626F8C19}"/>
              </a:ext>
            </a:extLst>
          </p:cNvPr>
          <p:cNvSpPr/>
          <p:nvPr/>
        </p:nvSpPr>
        <p:spPr>
          <a:xfrm>
            <a:off x="5659624" y="6352943"/>
            <a:ext cx="2950976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8CDA9E-F780-FF41-8B7A-2DCD4A117C9E}"/>
              </a:ext>
            </a:extLst>
          </p:cNvPr>
          <p:cNvSpPr/>
          <p:nvPr/>
        </p:nvSpPr>
        <p:spPr>
          <a:xfrm>
            <a:off x="9225850" y="5847886"/>
            <a:ext cx="989713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257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B3F-025A-394D-9AE4-121E92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10BA-2831-DE48-825C-9E55645A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66152-9F5D-694F-AD02-E83E2DE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21</a:t>
            </a:fld>
            <a:endParaRPr lang="en-NO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5281D8-4A24-AA49-ACB2-9D1625FC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0" y="1019175"/>
            <a:ext cx="9878119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4A2E-3895-C747-9640-69923DF7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6EB4-A517-FB4C-AD65-364DF7F6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19839-E021-2A41-81C9-A76F6761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3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BAFD0A-CCE6-C84E-965A-C5778427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87350"/>
            <a:ext cx="8813800" cy="608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E180F2-99FF-2448-9A36-A9D5C5462B0C}"/>
              </a:ext>
            </a:extLst>
          </p:cNvPr>
          <p:cNvSpPr/>
          <p:nvPr/>
        </p:nvSpPr>
        <p:spPr>
          <a:xfrm>
            <a:off x="1689100" y="365125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D80DDF-0BB4-2649-9A42-B4B3C27A97A5}"/>
              </a:ext>
            </a:extLst>
          </p:cNvPr>
          <p:cNvSpPr/>
          <p:nvPr/>
        </p:nvSpPr>
        <p:spPr>
          <a:xfrm>
            <a:off x="3468721" y="5048889"/>
            <a:ext cx="5254558" cy="144398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6757CA-C84A-DE45-9A3E-12532A9725F0}"/>
              </a:ext>
            </a:extLst>
          </p:cNvPr>
          <p:cNvSpPr/>
          <p:nvPr/>
        </p:nvSpPr>
        <p:spPr>
          <a:xfrm>
            <a:off x="3468721" y="2398455"/>
            <a:ext cx="5141879" cy="66279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032A57-8B6A-5843-B63E-84E8C59ACF20}"/>
              </a:ext>
            </a:extLst>
          </p:cNvPr>
          <p:cNvSpPr/>
          <p:nvPr/>
        </p:nvSpPr>
        <p:spPr>
          <a:xfrm>
            <a:off x="1689100" y="3023077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07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7B9-62CA-1F49-B410-314D8806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Kallisto output (abundance of transcripts)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5ED97-A4F6-FA4A-8BB0-9B4AFE90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4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723F1B-0C1E-B34F-9835-5B53EA8A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1877285"/>
            <a:ext cx="6977270" cy="47451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0E351C-A742-6E44-86D8-5717A7FA3AC3}"/>
              </a:ext>
            </a:extLst>
          </p:cNvPr>
          <p:cNvSpPr/>
          <p:nvPr/>
        </p:nvSpPr>
        <p:spPr>
          <a:xfrm>
            <a:off x="1933655" y="1538412"/>
            <a:ext cx="9133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transcript/its length/estimated counts/normalized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abundance (transcripts per million)</a:t>
            </a:r>
            <a:endParaRPr lang="en-N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7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C949-7831-E148-8A8A-18F1887D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gff3 file – genome region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778A-4B08-E041-87BE-40784C5C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O" dirty="0"/>
              <a:t>chromosome / data source / type / region / strand...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DE96-9796-4146-BF30-592D8EB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5</a:t>
            </a:fld>
            <a:endParaRPr lang="en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6E4B4-45B2-5446-BBEE-AE9DA52E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2" y="2482244"/>
            <a:ext cx="11879718" cy="328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FE5B5A-937A-4D44-AC7B-829A0268BA07}"/>
              </a:ext>
            </a:extLst>
          </p:cNvPr>
          <p:cNvSpPr/>
          <p:nvPr/>
        </p:nvSpPr>
        <p:spPr>
          <a:xfrm>
            <a:off x="5855807" y="6243965"/>
            <a:ext cx="379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/>
              <a:t>More info: http://gmod.org/wiki/GFF3</a:t>
            </a:r>
          </a:p>
        </p:txBody>
      </p:sp>
    </p:spTree>
    <p:extLst>
      <p:ext uri="{BB962C8B-B14F-4D97-AF65-F5344CB8AC3E}">
        <p14:creationId xmlns:p14="http://schemas.microsoft.com/office/powerpoint/2010/main" val="178136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034A-1BD1-2C4B-9371-8F5F3C0F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A354-3DA9-E240-951A-74E1246B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96C3A-4BD6-FF47-8A2D-B184941C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6</a:t>
            </a:fld>
            <a:endParaRPr lang="en-NO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228647-CBF2-9341-8CBB-0D31E1B8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16" y="0"/>
            <a:ext cx="8113523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B1C3A-A338-1945-9699-1F89781A2659}"/>
              </a:ext>
            </a:extLst>
          </p:cNvPr>
          <p:cNvSpPr/>
          <p:nvPr/>
        </p:nvSpPr>
        <p:spPr>
          <a:xfrm>
            <a:off x="1649343" y="5023954"/>
            <a:ext cx="6202569" cy="1697521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F1790B-7F7F-9B43-BF82-7CA73071306A}"/>
              </a:ext>
            </a:extLst>
          </p:cNvPr>
          <p:cNvSpPr/>
          <p:nvPr/>
        </p:nvSpPr>
        <p:spPr>
          <a:xfrm>
            <a:off x="1444716" y="20285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D6E28D-9F4F-2C48-85B8-0B036688B5E6}"/>
              </a:ext>
            </a:extLst>
          </p:cNvPr>
          <p:cNvSpPr/>
          <p:nvPr/>
        </p:nvSpPr>
        <p:spPr>
          <a:xfrm>
            <a:off x="2537168" y="2421541"/>
            <a:ext cx="5870232" cy="28356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BEB0DE-2DD4-914D-B086-D68C14BE9232}"/>
              </a:ext>
            </a:extLst>
          </p:cNvPr>
          <p:cNvSpPr/>
          <p:nvPr/>
        </p:nvSpPr>
        <p:spPr>
          <a:xfrm>
            <a:off x="1421526" y="3159236"/>
            <a:ext cx="5474574" cy="1183681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999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A4BB-776A-AD43-991D-F04248EB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Gene expression abundance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76E8-8180-614D-BC6F-CFB401B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7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845AA4-A754-0D4F-868B-07F166EF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65" y="1460500"/>
            <a:ext cx="5107236" cy="53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B789-05A4-F64A-897F-378EBCE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6A6B-E874-9647-82F9-F3AB896D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0EC5-4EA1-0145-9FF1-7350077A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8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F251F9-3052-C34C-88EA-F2EC24B9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33350"/>
            <a:ext cx="11049000" cy="6591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9AE6F8-DA06-F544-AA97-BC7E77083549}"/>
              </a:ext>
            </a:extLst>
          </p:cNvPr>
          <p:cNvSpPr/>
          <p:nvPr/>
        </p:nvSpPr>
        <p:spPr>
          <a:xfrm>
            <a:off x="3160884" y="5687976"/>
            <a:ext cx="2363616" cy="55721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249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DED-D784-AD41-A677-2ECEC651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12CB-32DE-D24E-9D89-A901AED9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91B0-F725-084E-8152-23A08BE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9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B02A652-C2BA-5648-8AC5-3CD9013E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81" y="136525"/>
            <a:ext cx="9074838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62F52-6A9E-C149-9EDD-FB1C31766B1B}"/>
              </a:ext>
            </a:extLst>
          </p:cNvPr>
          <p:cNvSpPr/>
          <p:nvPr/>
        </p:nvSpPr>
        <p:spPr>
          <a:xfrm>
            <a:off x="1229068" y="230188"/>
            <a:ext cx="5870232" cy="55721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81DBBD-C6BC-DC49-BC13-8E0CD26E53B4}"/>
              </a:ext>
            </a:extLst>
          </p:cNvPr>
          <p:cNvSpPr/>
          <p:nvPr/>
        </p:nvSpPr>
        <p:spPr>
          <a:xfrm>
            <a:off x="1125081" y="1223170"/>
            <a:ext cx="5870232" cy="423068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0480B4-71F8-4A43-BD73-5032F61054B2}"/>
              </a:ext>
            </a:extLst>
          </p:cNvPr>
          <p:cNvSpPr/>
          <p:nvPr/>
        </p:nvSpPr>
        <p:spPr>
          <a:xfrm>
            <a:off x="1229068" y="1991520"/>
            <a:ext cx="5870232" cy="1031079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445835-A867-DB46-B30E-46C8DE31924C}"/>
              </a:ext>
            </a:extLst>
          </p:cNvPr>
          <p:cNvSpPr/>
          <p:nvPr/>
        </p:nvSpPr>
        <p:spPr>
          <a:xfrm>
            <a:off x="1368768" y="3328990"/>
            <a:ext cx="5870232" cy="148431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4E490F-90C0-0B48-8E30-69F7CE44276F}"/>
              </a:ext>
            </a:extLst>
          </p:cNvPr>
          <p:cNvSpPr/>
          <p:nvPr/>
        </p:nvSpPr>
        <p:spPr>
          <a:xfrm>
            <a:off x="2596928" y="6261103"/>
            <a:ext cx="4398385" cy="55721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635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328</Words>
  <Application>Microsoft Macintosh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1_Office Theme</vt:lpstr>
      <vt:lpstr>Today’s schedule:</vt:lpstr>
      <vt:lpstr>RNA sequencing workflow</vt:lpstr>
      <vt:lpstr>PowerPoint Presentation</vt:lpstr>
      <vt:lpstr>Kallisto output (abundance of transcripts) </vt:lpstr>
      <vt:lpstr>gff3 file – genome region annotation </vt:lpstr>
      <vt:lpstr>PowerPoint Presentation</vt:lpstr>
      <vt:lpstr>Gene expression abundance</vt:lpstr>
      <vt:lpstr>PowerPoint Presentation</vt:lpstr>
      <vt:lpstr>PowerPoint Presentation</vt:lpstr>
      <vt:lpstr>DESeq output </vt:lpstr>
      <vt:lpstr>Principal Component Analysis  - Compresses a large set of variables into a smaller one maintaining most of the information</vt:lpstr>
      <vt:lpstr>Clustering Analysis</vt:lpstr>
      <vt:lpstr>PowerPoint Presentation</vt:lpstr>
      <vt:lpstr>PowerPoint Presentation</vt:lpstr>
      <vt:lpstr>Volcano plot </vt:lpstr>
      <vt:lpstr>First, make a header.</vt:lpstr>
      <vt:lpstr>PowerPoint Presentation</vt:lpstr>
      <vt:lpstr>Extract differencially expressed genes</vt:lpstr>
      <vt:lpstr>Extract differencially expressed genes</vt:lpstr>
      <vt:lpstr>GOrilla – Gene ontology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sequencing workflow</dc:title>
  <dc:creator>Saitou Marie</dc:creator>
  <cp:lastModifiedBy>Saitou Marie</cp:lastModifiedBy>
  <cp:revision>18</cp:revision>
  <dcterms:created xsi:type="dcterms:W3CDTF">2021-02-04T18:21:38Z</dcterms:created>
  <dcterms:modified xsi:type="dcterms:W3CDTF">2021-02-04T21:23:07Z</dcterms:modified>
</cp:coreProperties>
</file>