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0"/>
  </p:notesMasterIdLst>
  <p:sldIdLst>
    <p:sldId id="256" r:id="rId2"/>
    <p:sldId id="258" r:id="rId3"/>
    <p:sldId id="259" r:id="rId4"/>
    <p:sldId id="261" r:id="rId5"/>
    <p:sldId id="257"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0413C-C98D-494C-BFEC-7E516F0121A2}" v="3" dt="2021-09-16T16:07:17.250"/>
    <p1510:client id="{624FB553-3C7A-4953-A1F2-721E47C7175D}" v="1266" dt="2021-09-17T14:38:58.877"/>
    <p1510:client id="{6788FB53-2964-21A0-D152-AD8E08393456}" v="340" dt="2021-09-21T21:11:52.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9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Vrablic" userId="S::marie.vrablic@springboarddac.onmicrosoft.com::ac614c72-2cf0-4da3-8a85-b033166405cc" providerId="AD" clId="Web-{6788FB53-2964-21A0-D152-AD8E08393456}"/>
    <pc:docChg chg="addSld modSld">
      <pc:chgData name="Marie Vrablic" userId="S::marie.vrablic@springboarddac.onmicrosoft.com::ac614c72-2cf0-4da3-8a85-b033166405cc" providerId="AD" clId="Web-{6788FB53-2964-21A0-D152-AD8E08393456}" dt="2021-09-21T21:11:49.411" v="431" actId="20577"/>
      <pc:docMkLst>
        <pc:docMk/>
      </pc:docMkLst>
      <pc:sldChg chg="modSp">
        <pc:chgData name="Marie Vrablic" userId="S::marie.vrablic@springboarddac.onmicrosoft.com::ac614c72-2cf0-4da3-8a85-b033166405cc" providerId="AD" clId="Web-{6788FB53-2964-21A0-D152-AD8E08393456}" dt="2021-09-21T20:18:45.086" v="262" actId="14100"/>
        <pc:sldMkLst>
          <pc:docMk/>
          <pc:sldMk cId="1844479279" sldId="257"/>
        </pc:sldMkLst>
        <pc:spChg chg="mod">
          <ac:chgData name="Marie Vrablic" userId="S::marie.vrablic@springboarddac.onmicrosoft.com::ac614c72-2cf0-4da3-8a85-b033166405cc" providerId="AD" clId="Web-{6788FB53-2964-21A0-D152-AD8E08393456}" dt="2021-09-21T20:18:45.086" v="262" actId="14100"/>
          <ac:spMkLst>
            <pc:docMk/>
            <pc:sldMk cId="1844479279" sldId="257"/>
            <ac:spMk id="2" creationId="{D0A1D58D-95BF-4273-A554-7888F992E452}"/>
          </ac:spMkLst>
        </pc:spChg>
      </pc:sldChg>
      <pc:sldChg chg="modSp">
        <pc:chgData name="Marie Vrablic" userId="S::marie.vrablic@springboarddac.onmicrosoft.com::ac614c72-2cf0-4da3-8a85-b033166405cc" providerId="AD" clId="Web-{6788FB53-2964-21A0-D152-AD8E08393456}" dt="2021-09-21T19:58:12.545" v="2" actId="20577"/>
        <pc:sldMkLst>
          <pc:docMk/>
          <pc:sldMk cId="4107089173" sldId="258"/>
        </pc:sldMkLst>
        <pc:spChg chg="mod">
          <ac:chgData name="Marie Vrablic" userId="S::marie.vrablic@springboarddac.onmicrosoft.com::ac614c72-2cf0-4da3-8a85-b033166405cc" providerId="AD" clId="Web-{6788FB53-2964-21A0-D152-AD8E08393456}" dt="2021-09-21T19:58:12.545" v="2" actId="20577"/>
          <ac:spMkLst>
            <pc:docMk/>
            <pc:sldMk cId="4107089173" sldId="258"/>
            <ac:spMk id="2" creationId="{3166BCD3-4228-4A14-90F3-8BE2BDA00909}"/>
          </ac:spMkLst>
        </pc:spChg>
        <pc:picChg chg="mod">
          <ac:chgData name="Marie Vrablic" userId="S::marie.vrablic@springboarddac.onmicrosoft.com::ac614c72-2cf0-4da3-8a85-b033166405cc" providerId="AD" clId="Web-{6788FB53-2964-21A0-D152-AD8E08393456}" dt="2021-09-21T19:57:23.059" v="0" actId="14100"/>
          <ac:picMkLst>
            <pc:docMk/>
            <pc:sldMk cId="4107089173" sldId="258"/>
            <ac:picMk id="16" creationId="{39681DF9-6A8B-4691-B52F-6A5B151B0991}"/>
          </ac:picMkLst>
        </pc:picChg>
      </pc:sldChg>
      <pc:sldChg chg="modSp modNotes">
        <pc:chgData name="Marie Vrablic" userId="S::marie.vrablic@springboarddac.onmicrosoft.com::ac614c72-2cf0-4da3-8a85-b033166405cc" providerId="AD" clId="Web-{6788FB53-2964-21A0-D152-AD8E08393456}" dt="2021-09-21T20:50:01.258" v="298" actId="20577"/>
        <pc:sldMkLst>
          <pc:docMk/>
          <pc:sldMk cId="1857285790" sldId="259"/>
        </pc:sldMkLst>
        <pc:spChg chg="mod">
          <ac:chgData name="Marie Vrablic" userId="S::marie.vrablic@springboarddac.onmicrosoft.com::ac614c72-2cf0-4da3-8a85-b033166405cc" providerId="AD" clId="Web-{6788FB53-2964-21A0-D152-AD8E08393456}" dt="2021-09-21T20:50:01.258" v="298" actId="20577"/>
          <ac:spMkLst>
            <pc:docMk/>
            <pc:sldMk cId="1857285790" sldId="259"/>
            <ac:spMk id="2" creationId="{3166BCD3-4228-4A14-90F3-8BE2BDA00909}"/>
          </ac:spMkLst>
        </pc:spChg>
      </pc:sldChg>
      <pc:sldChg chg="modSp modNotes">
        <pc:chgData name="Marie Vrablic" userId="S::marie.vrablic@springboarddac.onmicrosoft.com::ac614c72-2cf0-4da3-8a85-b033166405cc" providerId="AD" clId="Web-{6788FB53-2964-21A0-D152-AD8E08393456}" dt="2021-09-21T20:43:13.057" v="295" actId="20577"/>
        <pc:sldMkLst>
          <pc:docMk/>
          <pc:sldMk cId="4259353400" sldId="261"/>
        </pc:sldMkLst>
        <pc:spChg chg="mod">
          <ac:chgData name="Marie Vrablic" userId="S::marie.vrablic@springboarddac.onmicrosoft.com::ac614c72-2cf0-4da3-8a85-b033166405cc" providerId="AD" clId="Web-{6788FB53-2964-21A0-D152-AD8E08393456}" dt="2021-09-21T20:43:13.057" v="295" actId="20577"/>
          <ac:spMkLst>
            <pc:docMk/>
            <pc:sldMk cId="4259353400" sldId="261"/>
            <ac:spMk id="2" creationId="{3166BCD3-4228-4A14-90F3-8BE2BDA00909}"/>
          </ac:spMkLst>
        </pc:spChg>
      </pc:sldChg>
      <pc:sldChg chg="modSp">
        <pc:chgData name="Marie Vrablic" userId="S::marie.vrablic@springboarddac.onmicrosoft.com::ac614c72-2cf0-4da3-8a85-b033166405cc" providerId="AD" clId="Web-{6788FB53-2964-21A0-D152-AD8E08393456}" dt="2021-09-21T20:17:08.098" v="258" actId="20577"/>
        <pc:sldMkLst>
          <pc:docMk/>
          <pc:sldMk cId="3960821578" sldId="262"/>
        </pc:sldMkLst>
        <pc:spChg chg="mod">
          <ac:chgData name="Marie Vrablic" userId="S::marie.vrablic@springboarddac.onmicrosoft.com::ac614c72-2cf0-4da3-8a85-b033166405cc" providerId="AD" clId="Web-{6788FB53-2964-21A0-D152-AD8E08393456}" dt="2021-09-21T20:17:08.098" v="258" actId="20577"/>
          <ac:spMkLst>
            <pc:docMk/>
            <pc:sldMk cId="3960821578" sldId="262"/>
            <ac:spMk id="2" creationId="{D0A1D58D-95BF-4273-A554-7888F992E452}"/>
          </ac:spMkLst>
        </pc:spChg>
      </pc:sldChg>
      <pc:sldChg chg="modSp">
        <pc:chgData name="Marie Vrablic" userId="S::marie.vrablic@springboarddac.onmicrosoft.com::ac614c72-2cf0-4da3-8a85-b033166405cc" providerId="AD" clId="Web-{6788FB53-2964-21A0-D152-AD8E08393456}" dt="2021-09-21T20:45:23.733" v="296" actId="20577"/>
        <pc:sldMkLst>
          <pc:docMk/>
          <pc:sldMk cId="2080167328" sldId="263"/>
        </pc:sldMkLst>
        <pc:spChg chg="mod">
          <ac:chgData name="Marie Vrablic" userId="S::marie.vrablic@springboarddac.onmicrosoft.com::ac614c72-2cf0-4da3-8a85-b033166405cc" providerId="AD" clId="Web-{6788FB53-2964-21A0-D152-AD8E08393456}" dt="2021-09-21T20:45:23.733" v="296" actId="20577"/>
          <ac:spMkLst>
            <pc:docMk/>
            <pc:sldMk cId="2080167328" sldId="263"/>
            <ac:spMk id="2" creationId="{D0A1D58D-95BF-4273-A554-7888F992E452}"/>
          </ac:spMkLst>
        </pc:spChg>
      </pc:sldChg>
      <pc:sldChg chg="addSp delSp modSp new">
        <pc:chgData name="Marie Vrablic" userId="S::marie.vrablic@springboarddac.onmicrosoft.com::ac614c72-2cf0-4da3-8a85-b033166405cc" providerId="AD" clId="Web-{6788FB53-2964-21A0-D152-AD8E08393456}" dt="2021-09-21T21:11:49.411" v="431" actId="20577"/>
        <pc:sldMkLst>
          <pc:docMk/>
          <pc:sldMk cId="4024495200" sldId="264"/>
        </pc:sldMkLst>
        <pc:spChg chg="mod">
          <ac:chgData name="Marie Vrablic" userId="S::marie.vrablic@springboarddac.onmicrosoft.com::ac614c72-2cf0-4da3-8a85-b033166405cc" providerId="AD" clId="Web-{6788FB53-2964-21A0-D152-AD8E08393456}" dt="2021-09-21T21:01:43.422" v="302" actId="20577"/>
          <ac:spMkLst>
            <pc:docMk/>
            <pc:sldMk cId="4024495200" sldId="264"/>
            <ac:spMk id="2" creationId="{F3D36421-CA1C-4803-9BFC-049A8357FFEF}"/>
          </ac:spMkLst>
        </pc:spChg>
        <pc:spChg chg="mod">
          <ac:chgData name="Marie Vrablic" userId="S::marie.vrablic@springboarddac.onmicrosoft.com::ac614c72-2cf0-4da3-8a85-b033166405cc" providerId="AD" clId="Web-{6788FB53-2964-21A0-D152-AD8E08393456}" dt="2021-09-21T21:06:07.603" v="394" actId="20577"/>
          <ac:spMkLst>
            <pc:docMk/>
            <pc:sldMk cId="4024495200" sldId="264"/>
            <ac:spMk id="3" creationId="{B7C40E4B-7F5E-490E-AC2F-531F95824B69}"/>
          </ac:spMkLst>
        </pc:spChg>
        <pc:spChg chg="add del mod">
          <ac:chgData name="Marie Vrablic" userId="S::marie.vrablic@springboarddac.onmicrosoft.com::ac614c72-2cf0-4da3-8a85-b033166405cc" providerId="AD" clId="Web-{6788FB53-2964-21A0-D152-AD8E08393456}" dt="2021-09-21T21:11:49.411" v="431" actId="20577"/>
          <ac:spMkLst>
            <pc:docMk/>
            <pc:sldMk cId="4024495200" sldId="264"/>
            <ac:spMk id="5" creationId="{248E72F9-E843-4D8C-9AEB-AE8C0E2D4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ECE57-6667-45B9-B8E0-D9D121603DE4}" type="datetimeFigureOut">
              <a:rPr lang="en-US"/>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032D9-A5D8-4543-B5B8-A73D5591C2D4}" type="slidenum">
              <a:rPr lang="en-US"/>
              <a:t>‹#›</a:t>
            </a:fld>
            <a:endParaRPr lang="en-US"/>
          </a:p>
        </p:txBody>
      </p:sp>
    </p:spTree>
    <p:extLst>
      <p:ext uri="{BB962C8B-B14F-4D97-AF65-F5344CB8AC3E}">
        <p14:creationId xmlns:p14="http://schemas.microsoft.com/office/powerpoint/2010/main" val="2800729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Forced outages are shown in orange, clearly marking how most outages are occurring per month.</a:t>
            </a:r>
          </a:p>
        </p:txBody>
      </p:sp>
      <p:sp>
        <p:nvSpPr>
          <p:cNvPr id="4" name="Slide Number Placeholder 3"/>
          <p:cNvSpPr>
            <a:spLocks noGrp="1"/>
          </p:cNvSpPr>
          <p:nvPr>
            <p:ph type="sldNum" sz="quarter" idx="5"/>
          </p:nvPr>
        </p:nvSpPr>
        <p:spPr/>
        <p:txBody>
          <a:bodyPr/>
          <a:lstStyle/>
          <a:p>
            <a:fld id="{EAC032D9-A5D8-4543-B5B8-A73D5591C2D4}" type="slidenum">
              <a:rPr lang="en-US"/>
              <a:t>‹#›</a:t>
            </a:fld>
            <a:endParaRPr lang="en-US"/>
          </a:p>
        </p:txBody>
      </p:sp>
    </p:spTree>
    <p:extLst>
      <p:ext uri="{BB962C8B-B14F-4D97-AF65-F5344CB8AC3E}">
        <p14:creationId xmlns:p14="http://schemas.microsoft.com/office/powerpoint/2010/main" val="342566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Although you can see from the bottom graph that ENRG had the highest number of days with outages, we can assume that it may have been caused by a storm or something that occurred within one time period, given the low total of outages over the 2 years being low.</a:t>
            </a:r>
          </a:p>
          <a:p>
            <a:r>
              <a:rPr lang="en-US" dirty="0">
                <a:cs typeface="Calibri"/>
              </a:rPr>
              <a:t>GW may be a provider we want to keep an eye, but given it's decrease in number of outages and days of outages over 2016 and 2017, it may not be a concern at this time.</a:t>
            </a:r>
          </a:p>
          <a:p>
            <a:r>
              <a:rPr lang="en-US" dirty="0">
                <a:cs typeface="Calibri"/>
              </a:rPr>
              <a:t>MELK may be a provider we want to look more into because although the number of outages decreased slightly over the 2 year period, the number of days of outages increased by more than 300% from 2016-2017.</a:t>
            </a:r>
          </a:p>
        </p:txBody>
      </p:sp>
      <p:sp>
        <p:nvSpPr>
          <p:cNvPr id="4" name="Slide Number Placeholder 3"/>
          <p:cNvSpPr>
            <a:spLocks noGrp="1"/>
          </p:cNvSpPr>
          <p:nvPr>
            <p:ph type="sldNum" sz="quarter" idx="5"/>
          </p:nvPr>
        </p:nvSpPr>
        <p:spPr/>
        <p:txBody>
          <a:bodyPr/>
          <a:lstStyle/>
          <a:p>
            <a:fld id="{EAC032D9-A5D8-4543-B5B8-A73D5591C2D4}" type="slidenum">
              <a:rPr lang="en-US"/>
              <a:t>‹#›</a:t>
            </a:fld>
            <a:endParaRPr lang="en-US"/>
          </a:p>
        </p:txBody>
      </p:sp>
    </p:spTree>
    <p:extLst>
      <p:ext uri="{BB962C8B-B14F-4D97-AF65-F5344CB8AC3E}">
        <p14:creationId xmlns:p14="http://schemas.microsoft.com/office/powerpoint/2010/main" val="336635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98A0168-EB40-45AF-89A1-87DE0A55FFC6}" type="datetime1">
              <a:rPr lang="en-US" smtClean="0"/>
              <a:t>9/21/2021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1D2C36F-4504-47C0-B82F-A167342A2754}" type="slidenum">
              <a:rPr lang="en-US" smtClean="0"/>
              <a:t>‹#›</a:t>
            </a:fld>
            <a:endParaRPr lang="en-US"/>
          </a:p>
        </p:txBody>
      </p:sp>
    </p:spTree>
    <p:extLst>
      <p:ext uri="{BB962C8B-B14F-4D97-AF65-F5344CB8AC3E}">
        <p14:creationId xmlns:p14="http://schemas.microsoft.com/office/powerpoint/2010/main" val="37492075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779389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1331229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EA57F-793F-4683-BD8A-741FD4B89154}" type="datetime1">
              <a:rPr lang="en-US" smtClean="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08765493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0E05506-6815-4E0E-B1DE-ECA35C2016DF}" type="datetime1">
              <a:rPr lang="en-US" smtClean="0"/>
              <a:t>9/21/2021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2777520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EA57F-793F-4683-BD8A-741FD4B89154}" type="datetime1">
              <a:rPr lang="en-US" smtClean="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5391989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EA57F-793F-4683-BD8A-741FD4B89154}" type="datetime1">
              <a:rPr lang="en-US" smtClean="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1420712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04300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2338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FBEA57F-793F-4683-BD8A-741FD4B89154}" type="datetime1">
              <a:rPr lang="en-US" smtClean="0"/>
              <a:t>9/21/2021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1D2C36F-4504-47C0-B82F-A167342A2754}"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653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694112F-55F4-4776-A323-7418930321C8}" type="datetime1">
              <a:rPr lang="en-US" smtClean="0"/>
              <a:t>9/21/2021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1D2C36F-4504-47C0-B82F-A167342A275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924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FBEA57F-793F-4683-BD8A-741FD4B89154}" type="datetime1">
              <a:rPr lang="en-US" smtClean="0"/>
              <a:t>9/21/2021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41937456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ight bulb with hanging lights background">
            <a:extLst>
              <a:ext uri="{FF2B5EF4-FFF2-40B4-BE49-F238E27FC236}">
                <a16:creationId xmlns:a16="http://schemas.microsoft.com/office/drawing/2014/main" id="{59B6613E-A6DD-4C01-97BE-646476DEB74C}"/>
              </a:ext>
            </a:extLst>
          </p:cNvPr>
          <p:cNvPicPr>
            <a:picLocks noChangeAspect="1"/>
          </p:cNvPicPr>
          <p:nvPr/>
        </p:nvPicPr>
        <p:blipFill rotWithShape="1">
          <a:blip r:embed="rId2"/>
          <a:srcRect t="9154" b="4968"/>
          <a:stretch/>
        </p:blipFill>
        <p:spPr>
          <a:xfrm>
            <a:off x="20" y="10"/>
            <a:ext cx="12191979" cy="6857989"/>
          </a:xfrm>
          <a:prstGeom prst="rect">
            <a:avLst/>
          </a:prstGeom>
        </p:spPr>
      </p:pic>
      <p:sp>
        <p:nvSpPr>
          <p:cNvPr id="2" name="Title 1">
            <a:extLst>
              <a:ext uri="{FF2B5EF4-FFF2-40B4-BE49-F238E27FC236}">
                <a16:creationId xmlns:a16="http://schemas.microsoft.com/office/drawing/2014/main" id="{DD418C3B-3870-466C-BC86-617269DEEEB0}"/>
              </a:ext>
            </a:extLst>
          </p:cNvPr>
          <p:cNvSpPr>
            <a:spLocks noGrp="1"/>
          </p:cNvSpPr>
          <p:nvPr>
            <p:ph type="ctrTitle"/>
          </p:nvPr>
        </p:nvSpPr>
        <p:spPr>
          <a:xfrm>
            <a:off x="3988160" y="787963"/>
            <a:ext cx="8373711" cy="3819190"/>
          </a:xfrm>
        </p:spPr>
        <p:txBody>
          <a:bodyPr anchor="b">
            <a:normAutofit/>
          </a:bodyPr>
          <a:lstStyle/>
          <a:p>
            <a:r>
              <a:rPr lang="en-US" sz="5400" dirty="0">
                <a:solidFill>
                  <a:srgbClr val="FFFFFF"/>
                </a:solidFill>
              </a:rPr>
              <a:t>Energy Security and Reliability- AEMR</a:t>
            </a:r>
          </a:p>
        </p:txBody>
      </p:sp>
      <p:sp>
        <p:nvSpPr>
          <p:cNvPr id="3" name="Subtitle 2">
            <a:extLst>
              <a:ext uri="{FF2B5EF4-FFF2-40B4-BE49-F238E27FC236}">
                <a16:creationId xmlns:a16="http://schemas.microsoft.com/office/drawing/2014/main" id="{159672C8-95BD-4FAF-9CF1-DE0BB124EABA}"/>
              </a:ext>
            </a:extLst>
          </p:cNvPr>
          <p:cNvSpPr>
            <a:spLocks noGrp="1"/>
          </p:cNvSpPr>
          <p:nvPr>
            <p:ph type="subTitle" idx="1"/>
          </p:nvPr>
        </p:nvSpPr>
        <p:spPr>
          <a:xfrm>
            <a:off x="1033945" y="585696"/>
            <a:ext cx="9269486" cy="633503"/>
          </a:xfrm>
        </p:spPr>
        <p:txBody>
          <a:bodyPr anchor="ctr">
            <a:normAutofit/>
          </a:bodyPr>
          <a:lstStyle/>
          <a:p>
            <a:r>
              <a:rPr lang="en-US" dirty="0">
                <a:solidFill>
                  <a:srgbClr val="FFFFFF"/>
                </a:solidFill>
              </a:rPr>
              <a:t>Marie Vrablic-Data Analyst</a:t>
            </a:r>
          </a:p>
        </p:txBody>
      </p:sp>
    </p:spTree>
    <p:extLst>
      <p:ext uri="{BB962C8B-B14F-4D97-AF65-F5344CB8AC3E}">
        <p14:creationId xmlns:p14="http://schemas.microsoft.com/office/powerpoint/2010/main" val="329599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BCD3-4228-4A14-90F3-8BE2BDA00909}"/>
              </a:ext>
            </a:extLst>
          </p:cNvPr>
          <p:cNvSpPr>
            <a:spLocks noGrp="1"/>
          </p:cNvSpPr>
          <p:nvPr>
            <p:ph type="title"/>
          </p:nvPr>
        </p:nvSpPr>
        <p:spPr>
          <a:xfrm>
            <a:off x="8559727" y="715263"/>
            <a:ext cx="3214751" cy="3691720"/>
          </a:xfrm>
          <a:ln>
            <a:solidFill>
              <a:schemeClr val="accent2"/>
            </a:solidFill>
          </a:ln>
        </p:spPr>
        <p:txBody>
          <a:bodyPr vert="horz" lIns="91440" tIns="45720" rIns="91440" bIns="45720" rtlCol="0" anchor="t">
            <a:normAutofit fontScale="90000"/>
          </a:bodyPr>
          <a:lstStyle/>
          <a:p>
            <a:r>
              <a:rPr lang="en-US" sz="2400" dirty="0">
                <a:latin typeface="Calibri"/>
                <a:cs typeface="Calibri"/>
              </a:rPr>
              <a:t>In 2016 and 2017, </a:t>
            </a:r>
            <a:r>
              <a:rPr lang="en-US" sz="2400" b="1" dirty="0">
                <a:latin typeface="Calibri"/>
                <a:cs typeface="Calibri"/>
              </a:rPr>
              <a:t>forced outages occurred the most (1,264 and 1,622 times respectively)</a:t>
            </a:r>
            <a:r>
              <a:rPr lang="en-US" sz="2400" dirty="0">
                <a:latin typeface="Calibri"/>
                <a:cs typeface="Calibri"/>
              </a:rPr>
              <a:t>. Although most of the recovery time occurred with planned outages, the number of </a:t>
            </a:r>
            <a:r>
              <a:rPr lang="en-US" sz="2400" b="1" dirty="0">
                <a:latin typeface="Calibri"/>
                <a:cs typeface="Calibri"/>
              </a:rPr>
              <a:t>forced outages is near 30% higher</a:t>
            </a:r>
            <a:r>
              <a:rPr lang="en-US" sz="2400" dirty="0">
                <a:latin typeface="Calibri"/>
                <a:cs typeface="Calibri"/>
              </a:rPr>
              <a:t>, suggesting unreliable energy providers.</a:t>
            </a:r>
            <a:endParaRPr lang="en-US" sz="2200" dirty="0"/>
          </a:p>
        </p:txBody>
      </p:sp>
      <p:sp>
        <p:nvSpPr>
          <p:cNvPr id="4" name="Date Placeholder 3">
            <a:extLst>
              <a:ext uri="{FF2B5EF4-FFF2-40B4-BE49-F238E27FC236}">
                <a16:creationId xmlns:a16="http://schemas.microsoft.com/office/drawing/2014/main" id="{6CC2BE2E-8253-4075-9F7E-A992C461FF5B}"/>
              </a:ext>
            </a:extLst>
          </p:cNvPr>
          <p:cNvSpPr>
            <a:spLocks noGrp="1"/>
          </p:cNvSpPr>
          <p:nvPr>
            <p:ph type="dt" sz="half" idx="10"/>
          </p:nvPr>
        </p:nvSpPr>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9/21/2021</a:t>
            </a:fld>
            <a:endParaRPr lang="en-US"/>
          </a:p>
        </p:txBody>
      </p:sp>
      <p:pic>
        <p:nvPicPr>
          <p:cNvPr id="8" name="Picture 7" descr="Table&#10;&#10;Description automatically generated">
            <a:extLst>
              <a:ext uri="{FF2B5EF4-FFF2-40B4-BE49-F238E27FC236}">
                <a16:creationId xmlns:a16="http://schemas.microsoft.com/office/drawing/2014/main" id="{35485903-9B9D-43DD-A8EF-B32CD5524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54" y="290540"/>
            <a:ext cx="8152880" cy="3132633"/>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39681DF9-6A8B-4691-B52F-6A5B151B0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54" y="3434827"/>
            <a:ext cx="8152880" cy="3135968"/>
          </a:xfrm>
          <a:prstGeom prst="rect">
            <a:avLst/>
          </a:prstGeom>
        </p:spPr>
      </p:pic>
    </p:spTree>
    <p:extLst>
      <p:ext uri="{BB962C8B-B14F-4D97-AF65-F5344CB8AC3E}">
        <p14:creationId xmlns:p14="http://schemas.microsoft.com/office/powerpoint/2010/main" val="410708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BCD3-4228-4A14-90F3-8BE2BDA00909}"/>
              </a:ext>
            </a:extLst>
          </p:cNvPr>
          <p:cNvSpPr>
            <a:spLocks noGrp="1"/>
          </p:cNvSpPr>
          <p:nvPr>
            <p:ph type="title"/>
          </p:nvPr>
        </p:nvSpPr>
        <p:spPr>
          <a:xfrm>
            <a:off x="9892570" y="579344"/>
            <a:ext cx="2031441" cy="4825565"/>
          </a:xfrm>
          <a:ln>
            <a:solidFill>
              <a:schemeClr val="tx2"/>
            </a:solidFill>
          </a:ln>
        </p:spPr>
        <p:txBody>
          <a:bodyPr vert="horz" lIns="91440" tIns="45720" rIns="91440" bIns="45720" rtlCol="0" anchor="t">
            <a:normAutofit/>
          </a:bodyPr>
          <a:lstStyle/>
          <a:p>
            <a:br>
              <a:rPr lang="en-US" sz="1600" b="0" i="0" dirty="0">
                <a:effectLst/>
              </a:rPr>
            </a:br>
            <a:r>
              <a:rPr lang="en-US" sz="2400" dirty="0">
                <a:latin typeface="Calibri"/>
                <a:cs typeface="Calibri"/>
              </a:rPr>
              <a:t> The maximum number of </a:t>
            </a:r>
            <a:r>
              <a:rPr lang="en-US" sz="2400">
                <a:latin typeface="Calibri"/>
                <a:cs typeface="Calibri"/>
              </a:rPr>
              <a:t>outages occurred in </a:t>
            </a:r>
            <a:r>
              <a:rPr lang="en-US" sz="2400" dirty="0">
                <a:latin typeface="Calibri"/>
                <a:cs typeface="Calibri"/>
              </a:rPr>
              <a:t>October of 2017 (207 outages) and December 2017 (210 outages).</a:t>
            </a:r>
            <a:br>
              <a:rPr lang="en-US" sz="1600" dirty="0"/>
            </a:br>
            <a:endParaRPr lang="en-US" sz="1600" dirty="0"/>
          </a:p>
        </p:txBody>
      </p:sp>
      <p:pic>
        <p:nvPicPr>
          <p:cNvPr id="7" name="Picture 6" descr="Chart, bar chart&#10;&#10;Description automatically generated">
            <a:extLst>
              <a:ext uri="{FF2B5EF4-FFF2-40B4-BE49-F238E27FC236}">
                <a16:creationId xmlns:a16="http://schemas.microsoft.com/office/drawing/2014/main" id="{194AB2F8-6FBB-40CF-A6A1-1DF8CB4D1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 y="142186"/>
            <a:ext cx="9803675" cy="6495903"/>
          </a:xfrm>
          <a:prstGeom prst="rect">
            <a:avLst/>
          </a:prstGeom>
        </p:spPr>
      </p:pic>
    </p:spTree>
    <p:extLst>
      <p:ext uri="{BB962C8B-B14F-4D97-AF65-F5344CB8AC3E}">
        <p14:creationId xmlns:p14="http://schemas.microsoft.com/office/powerpoint/2010/main" val="185728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BCD3-4228-4A14-90F3-8BE2BDA00909}"/>
              </a:ext>
            </a:extLst>
          </p:cNvPr>
          <p:cNvSpPr>
            <a:spLocks noGrp="1"/>
          </p:cNvSpPr>
          <p:nvPr>
            <p:ph type="title"/>
          </p:nvPr>
        </p:nvSpPr>
        <p:spPr>
          <a:xfrm>
            <a:off x="7553312" y="255187"/>
            <a:ext cx="4235543" cy="6351532"/>
          </a:xfrm>
          <a:ln>
            <a:solidFill>
              <a:schemeClr val="accent2"/>
            </a:solidFill>
          </a:ln>
        </p:spPr>
        <p:txBody>
          <a:bodyPr vert="horz" lIns="91440" tIns="45720" rIns="91440" bIns="45720" rtlCol="0" anchor="t">
            <a:normAutofit/>
          </a:bodyPr>
          <a:lstStyle/>
          <a:p>
            <a:r>
              <a:rPr lang="en-US" sz="2400" b="1">
                <a:latin typeface="Calibri"/>
                <a:cs typeface="Calibri"/>
              </a:rPr>
              <a:t>Auricon</a:t>
            </a:r>
            <a:r>
              <a:rPr lang="en-US" sz="2400" b="1" dirty="0">
                <a:latin typeface="Calibri"/>
                <a:cs typeface="Calibri"/>
              </a:rPr>
              <a:t> has the highest number </a:t>
            </a:r>
            <a:r>
              <a:rPr lang="en-US" sz="2400" b="1">
                <a:latin typeface="Calibri"/>
                <a:cs typeface="Calibri"/>
              </a:rPr>
              <a:t>of outages, increasing by 93.6% </a:t>
            </a:r>
            <a:r>
              <a:rPr lang="en-US" sz="2400" b="1" dirty="0">
                <a:latin typeface="Calibri"/>
                <a:cs typeface="Calibri"/>
              </a:rPr>
              <a:t>from 2016 to 2017. </a:t>
            </a:r>
            <a:br>
              <a:rPr lang="en-US" sz="2400" b="1" dirty="0">
                <a:latin typeface="Calibri"/>
                <a:cs typeface="Calibri"/>
              </a:rPr>
            </a:br>
            <a:r>
              <a:rPr lang="en-US" sz="2400" dirty="0">
                <a:latin typeface="Calibri"/>
                <a:cs typeface="Calibri"/>
              </a:rPr>
              <a:t>Although ENRG had a combined total of 13.5 days in outages, it had one of the lowest total outages of 123, also decreasing from 2016 to 2017. </a:t>
            </a:r>
            <a:br>
              <a:rPr lang="en-US" sz="2400" dirty="0">
                <a:latin typeface="Calibri"/>
                <a:cs typeface="Calibri"/>
              </a:rPr>
            </a:br>
            <a:r>
              <a:rPr lang="en-US" sz="2400">
                <a:latin typeface="Calibri"/>
                <a:cs typeface="Calibri"/>
              </a:rPr>
              <a:t>GW had the second greatest number of outages at 672, </a:t>
            </a:r>
            <a:r>
              <a:rPr lang="en-US" sz="2400" dirty="0">
                <a:latin typeface="Calibri"/>
                <a:cs typeface="Calibri"/>
              </a:rPr>
              <a:t>but that total decreased from 2016 </a:t>
            </a:r>
            <a:r>
              <a:rPr lang="en-US" sz="2400">
                <a:latin typeface="Calibri"/>
                <a:cs typeface="Calibri"/>
              </a:rPr>
              <a:t>to 2017 by 32.8%. It's outages </a:t>
            </a:r>
            <a:r>
              <a:rPr lang="en-US" sz="2400" dirty="0">
                <a:latin typeface="Calibri"/>
                <a:cs typeface="Calibri"/>
              </a:rPr>
              <a:t>only equates to 2 days over the two-year period.</a:t>
            </a:r>
            <a:br>
              <a:rPr lang="en-US" sz="2400" dirty="0">
                <a:latin typeface="Calibri"/>
                <a:cs typeface="Calibri"/>
              </a:rPr>
            </a:br>
            <a:r>
              <a:rPr lang="en-US" sz="2400" dirty="0">
                <a:latin typeface="Calibri"/>
                <a:cs typeface="Calibri"/>
              </a:rPr>
              <a:t>Melk had a moderate number of outages with 536 and 8 days over the 2016-2017 period.</a:t>
            </a:r>
            <a:br>
              <a:rPr lang="en-US" sz="2400" dirty="0">
                <a:latin typeface="Calibri"/>
              </a:rPr>
            </a:br>
            <a:endParaRPr lang="en-US" sz="2400">
              <a:latin typeface="Calibri"/>
              <a:cs typeface="Calibri"/>
            </a:endParaRPr>
          </a:p>
        </p:txBody>
      </p:sp>
      <p:sp>
        <p:nvSpPr>
          <p:cNvPr id="4" name="Date Placeholder 3">
            <a:extLst>
              <a:ext uri="{FF2B5EF4-FFF2-40B4-BE49-F238E27FC236}">
                <a16:creationId xmlns:a16="http://schemas.microsoft.com/office/drawing/2014/main" id="{6CC2BE2E-8253-4075-9F7E-A992C461FF5B}"/>
              </a:ext>
            </a:extLst>
          </p:cNvPr>
          <p:cNvSpPr>
            <a:spLocks noGrp="1"/>
          </p:cNvSpPr>
          <p:nvPr>
            <p:ph type="dt" sz="half" idx="10"/>
          </p:nvPr>
        </p:nvSpPr>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9/21/2021</a:t>
            </a:fld>
            <a:endParaRPr lang="en-US"/>
          </a:p>
        </p:txBody>
      </p:sp>
      <p:pic>
        <p:nvPicPr>
          <p:cNvPr id="3" name="Picture 2">
            <a:extLst>
              <a:ext uri="{FF2B5EF4-FFF2-40B4-BE49-F238E27FC236}">
                <a16:creationId xmlns:a16="http://schemas.microsoft.com/office/drawing/2014/main" id="{47556DE7-0DA7-40B8-9809-2DC8818C0349}"/>
              </a:ext>
            </a:extLst>
          </p:cNvPr>
          <p:cNvPicPr>
            <a:picLocks noChangeAspect="1"/>
          </p:cNvPicPr>
          <p:nvPr/>
        </p:nvPicPr>
        <p:blipFill>
          <a:blip r:embed="rId3"/>
          <a:stretch>
            <a:fillRect/>
          </a:stretch>
        </p:blipFill>
        <p:spPr>
          <a:xfrm>
            <a:off x="68094" y="78897"/>
            <a:ext cx="7391121" cy="3251547"/>
          </a:xfrm>
          <a:prstGeom prst="rect">
            <a:avLst/>
          </a:prstGeom>
        </p:spPr>
      </p:pic>
      <p:pic>
        <p:nvPicPr>
          <p:cNvPr id="5" name="Picture 4">
            <a:extLst>
              <a:ext uri="{FF2B5EF4-FFF2-40B4-BE49-F238E27FC236}">
                <a16:creationId xmlns:a16="http://schemas.microsoft.com/office/drawing/2014/main" id="{7C895A18-0628-46D0-8592-30FEF613EDC4}"/>
              </a:ext>
            </a:extLst>
          </p:cNvPr>
          <p:cNvPicPr>
            <a:picLocks noChangeAspect="1"/>
          </p:cNvPicPr>
          <p:nvPr/>
        </p:nvPicPr>
        <p:blipFill>
          <a:blip r:embed="rId4"/>
          <a:stretch>
            <a:fillRect/>
          </a:stretch>
        </p:blipFill>
        <p:spPr>
          <a:xfrm>
            <a:off x="0" y="3330444"/>
            <a:ext cx="7459216" cy="3350252"/>
          </a:xfrm>
          <a:prstGeom prst="rect">
            <a:avLst/>
          </a:prstGeom>
        </p:spPr>
      </p:pic>
    </p:spTree>
    <p:extLst>
      <p:ext uri="{BB962C8B-B14F-4D97-AF65-F5344CB8AC3E}">
        <p14:creationId xmlns:p14="http://schemas.microsoft.com/office/powerpoint/2010/main" val="425935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D58D-95BF-4273-A554-7888F992E452}"/>
              </a:ext>
            </a:extLst>
          </p:cNvPr>
          <p:cNvSpPr>
            <a:spLocks noGrp="1"/>
          </p:cNvSpPr>
          <p:nvPr>
            <p:ph type="title"/>
          </p:nvPr>
        </p:nvSpPr>
        <p:spPr>
          <a:xfrm>
            <a:off x="176840" y="283481"/>
            <a:ext cx="11910256" cy="1629871"/>
          </a:xfrm>
          <a:ln>
            <a:solidFill>
              <a:schemeClr val="accent2"/>
            </a:solidFill>
          </a:ln>
        </p:spPr>
        <p:txBody>
          <a:bodyPr>
            <a:normAutofit fontScale="90000"/>
          </a:bodyPr>
          <a:lstStyle/>
          <a:p>
            <a:br>
              <a:rPr lang="en-US" sz="2000" b="0" i="0" dirty="0">
                <a:effectLst/>
                <a:latin typeface="Calibri" panose="020F0502020204030204" pitchFamily="34" charset="0"/>
                <a:cs typeface="Calibri" panose="020F0502020204030204" pitchFamily="34" charset="0"/>
              </a:rPr>
            </a:br>
            <a:br>
              <a:rPr lang="en-US" sz="2000" b="0" i="0" dirty="0">
                <a:effectLst/>
                <a:latin typeface="Calibri" panose="020F0502020204030204" pitchFamily="34" charset="0"/>
                <a:cs typeface="Calibri" panose="020F0502020204030204" pitchFamily="34" charset="0"/>
              </a:rPr>
            </a:br>
            <a:br>
              <a:rPr lang="en-US" sz="2000" b="0" i="0" dirty="0">
                <a:effectLst/>
                <a:latin typeface="Calibri" panose="020F0502020204030204" pitchFamily="34" charset="0"/>
                <a:cs typeface="Calibri" panose="020F0502020204030204" pitchFamily="34" charset="0"/>
              </a:rPr>
            </a:br>
            <a:br>
              <a:rPr lang="en-US" sz="2000" b="1" i="0" dirty="0">
                <a:effectLst/>
                <a:latin typeface="Calibri" panose="020F0502020204030204" pitchFamily="34" charset="0"/>
                <a:cs typeface="Calibri" panose="020F0502020204030204" pitchFamily="34" charset="0"/>
              </a:rPr>
            </a:br>
            <a:br>
              <a:rPr lang="en-US" sz="2000" b="1" i="0" dirty="0">
                <a:effectLst/>
                <a:latin typeface="Calibri" panose="020F0502020204030204" pitchFamily="34" charset="0"/>
                <a:cs typeface="Calibri" panose="020F0502020204030204" pitchFamily="34" charset="0"/>
              </a:rPr>
            </a:br>
            <a:br>
              <a:rPr lang="en-US" sz="2400" b="1" dirty="0">
                <a:latin typeface="Calibri"/>
                <a:cs typeface="Calibri"/>
              </a:rPr>
            </a:br>
            <a:br>
              <a:rPr lang="en-US" sz="2400" b="1" dirty="0">
                <a:latin typeface="Calibri"/>
                <a:cs typeface="Calibri"/>
              </a:rPr>
            </a:br>
            <a:r>
              <a:rPr lang="en-US" sz="2400" b="1" dirty="0">
                <a:latin typeface="Calibri"/>
                <a:cs typeface="Calibri"/>
              </a:rPr>
              <a:t>Forced outages have increased by 12% from 2016 to 2017</a:t>
            </a:r>
            <a:r>
              <a:rPr lang="en-US" sz="2400" dirty="0">
                <a:latin typeface="Calibri"/>
                <a:cs typeface="Calibri"/>
              </a:rPr>
              <a:t>. It is the only type of outage that increased.</a:t>
            </a:r>
            <a:br>
              <a:rPr lang="en-US" sz="2400" b="0" i="0" dirty="0">
                <a:effectLst/>
                <a:latin typeface="Calibri" panose="020F0502020204030204" pitchFamily="34" charset="0"/>
                <a:cs typeface="Calibri" panose="020F0502020204030204" pitchFamily="34" charset="0"/>
              </a:rPr>
            </a:br>
            <a:br>
              <a:rPr lang="en-US" b="0" i="0" dirty="0">
                <a:effectLst/>
                <a:latin typeface="PS TT Commons Roman"/>
              </a:rPr>
            </a:br>
            <a:br>
              <a:rPr lang="en-US" b="0" i="0" dirty="0">
                <a:effectLst/>
                <a:latin typeface="PS TT Commons Roman"/>
              </a:rPr>
            </a:br>
            <a:br>
              <a:rPr lang="en-US" b="0" i="0" dirty="0">
                <a:effectLst/>
                <a:latin typeface="PS TT Commons Roman"/>
              </a:rPr>
            </a:br>
            <a:endParaRPr lang="en-US" dirty="0"/>
          </a:p>
        </p:txBody>
      </p:sp>
      <p:sp>
        <p:nvSpPr>
          <p:cNvPr id="6" name="Slide Number Placeholder 5">
            <a:extLst>
              <a:ext uri="{FF2B5EF4-FFF2-40B4-BE49-F238E27FC236}">
                <a16:creationId xmlns:a16="http://schemas.microsoft.com/office/drawing/2014/main" id="{FA09C657-3315-4B37-B719-5B2A23A0E0A0}"/>
              </a:ext>
            </a:extLst>
          </p:cNvPr>
          <p:cNvSpPr>
            <a:spLocks noGrp="1"/>
          </p:cNvSpPr>
          <p:nvPr>
            <p:ph type="sldNum" sz="quarter" idx="12"/>
          </p:nvPr>
        </p:nvSpPr>
        <p:spPr/>
        <p:txBody>
          <a:bodyPr/>
          <a:lstStyle/>
          <a:p>
            <a:fld id="{81D2C36F-4504-47C0-B82F-A167342A2754}" type="slidenum">
              <a:rPr lang="en-US" smtClean="0"/>
              <a:t>5</a:t>
            </a:fld>
            <a:endParaRPr lang="en-US"/>
          </a:p>
        </p:txBody>
      </p:sp>
      <p:pic>
        <p:nvPicPr>
          <p:cNvPr id="8" name="Picture 7" descr="Table&#10;&#10;Description automatically generated">
            <a:extLst>
              <a:ext uri="{FF2B5EF4-FFF2-40B4-BE49-F238E27FC236}">
                <a16:creationId xmlns:a16="http://schemas.microsoft.com/office/drawing/2014/main" id="{ACAB5D53-2F84-4E0A-B150-FFFD7F96B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5" y="1988719"/>
            <a:ext cx="11728036" cy="4601296"/>
          </a:xfrm>
          <a:prstGeom prst="rect">
            <a:avLst/>
          </a:prstGeom>
        </p:spPr>
      </p:pic>
    </p:spTree>
    <p:extLst>
      <p:ext uri="{BB962C8B-B14F-4D97-AF65-F5344CB8AC3E}">
        <p14:creationId xmlns:p14="http://schemas.microsoft.com/office/powerpoint/2010/main" val="184447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D58D-95BF-4273-A554-7888F992E452}"/>
              </a:ext>
            </a:extLst>
          </p:cNvPr>
          <p:cNvSpPr>
            <a:spLocks noGrp="1"/>
          </p:cNvSpPr>
          <p:nvPr>
            <p:ph type="title"/>
          </p:nvPr>
        </p:nvSpPr>
        <p:spPr>
          <a:xfrm>
            <a:off x="1039482" y="311974"/>
            <a:ext cx="9311615" cy="1170058"/>
          </a:xfrm>
          <a:ln>
            <a:solidFill>
              <a:schemeClr val="accent2"/>
            </a:solidFill>
          </a:ln>
        </p:spPr>
        <p:txBody>
          <a:bodyPr vert="horz" lIns="91440" tIns="45720" rIns="91440" bIns="45720" rtlCol="0" anchor="t">
            <a:noAutofit/>
          </a:bodyPr>
          <a:lstStyle/>
          <a:p>
            <a:r>
              <a:rPr lang="en-US" sz="2400" b="1" dirty="0">
                <a:solidFill>
                  <a:schemeClr val="tx1"/>
                </a:solidFill>
                <a:latin typeface="Calibri"/>
                <a:ea typeface="+mj-lt"/>
                <a:cs typeface="+mj-lt"/>
              </a:rPr>
              <a:t>The average duration of a forced outage</a:t>
            </a:r>
            <a:r>
              <a:rPr lang="en-US" sz="2400" dirty="0">
                <a:solidFill>
                  <a:schemeClr val="tx1"/>
                </a:solidFill>
                <a:latin typeface="Calibri"/>
                <a:ea typeface="+mj-lt"/>
                <a:cs typeface="+mj-lt"/>
              </a:rPr>
              <a:t> in 2016 was 832.4 minutes or 0.58 days. In 2017, the average duration was 1,047.0 minutes or 0.73 days. This is an</a:t>
            </a:r>
            <a:r>
              <a:rPr lang="en-US" sz="2400" b="1" dirty="0">
                <a:solidFill>
                  <a:schemeClr val="tx1"/>
                </a:solidFill>
                <a:latin typeface="Calibri"/>
                <a:ea typeface="+mj-lt"/>
                <a:cs typeface="+mj-lt"/>
              </a:rPr>
              <a:t> increase of 20% from 2016 to 2017</a:t>
            </a:r>
            <a:r>
              <a:rPr lang="en-US" sz="2400" dirty="0">
                <a:solidFill>
                  <a:schemeClr val="tx1"/>
                </a:solidFill>
                <a:latin typeface="Calibri"/>
                <a:ea typeface="+mj-lt"/>
                <a:cs typeface="+mj-lt"/>
              </a:rPr>
              <a:t>.</a:t>
            </a:r>
            <a:br>
              <a:rPr lang="en-US" sz="2400" dirty="0">
                <a:latin typeface="Calibri"/>
                <a:ea typeface="+mj-lt"/>
                <a:cs typeface="+mj-lt"/>
              </a:rPr>
            </a:br>
            <a:br>
              <a:rPr lang="en-US" sz="2400" dirty="0">
                <a:latin typeface="Calibri"/>
              </a:rPr>
            </a:br>
            <a:br>
              <a:rPr lang="en-US" sz="2400" dirty="0">
                <a:latin typeface="Calibri"/>
              </a:rPr>
            </a:br>
            <a:endParaRPr lang="en-US" sz="2400">
              <a:latin typeface="Calibri"/>
              <a:cs typeface="Calibri"/>
            </a:endParaRPr>
          </a:p>
        </p:txBody>
      </p:sp>
      <p:sp>
        <p:nvSpPr>
          <p:cNvPr id="6" name="Slide Number Placeholder 5">
            <a:extLst>
              <a:ext uri="{FF2B5EF4-FFF2-40B4-BE49-F238E27FC236}">
                <a16:creationId xmlns:a16="http://schemas.microsoft.com/office/drawing/2014/main" id="{FA09C657-3315-4B37-B719-5B2A23A0E0A0}"/>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7" descr="Chart, scatter chart&#10;&#10;Description automatically generated">
            <a:extLst>
              <a:ext uri="{FF2B5EF4-FFF2-40B4-BE49-F238E27FC236}">
                <a16:creationId xmlns:a16="http://schemas.microsoft.com/office/drawing/2014/main" id="{66C652CE-1730-4F62-9715-C6F9F01EF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68" y="1576590"/>
            <a:ext cx="10116745" cy="5010334"/>
          </a:xfrm>
          <a:prstGeom prst="rect">
            <a:avLst/>
          </a:prstGeom>
        </p:spPr>
      </p:pic>
    </p:spTree>
    <p:extLst>
      <p:ext uri="{BB962C8B-B14F-4D97-AF65-F5344CB8AC3E}">
        <p14:creationId xmlns:p14="http://schemas.microsoft.com/office/powerpoint/2010/main" val="396082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D58D-95BF-4273-A554-7888F992E452}"/>
              </a:ext>
            </a:extLst>
          </p:cNvPr>
          <p:cNvSpPr>
            <a:spLocks noGrp="1"/>
          </p:cNvSpPr>
          <p:nvPr>
            <p:ph type="title"/>
          </p:nvPr>
        </p:nvSpPr>
        <p:spPr>
          <a:xfrm>
            <a:off x="228600" y="484502"/>
            <a:ext cx="4433836" cy="6049971"/>
          </a:xfrm>
        </p:spPr>
        <p:txBody>
          <a:bodyPr vert="horz" lIns="91440" tIns="45720" rIns="91440" bIns="45720" rtlCol="0" anchor="t">
            <a:normAutofit/>
          </a:bodyPr>
          <a:lstStyle/>
          <a:p>
            <a:r>
              <a:rPr lang="en-US" sz="2400" b="1">
                <a:solidFill>
                  <a:schemeClr val="tx1"/>
                </a:solidFill>
                <a:latin typeface="Calibri"/>
                <a:cs typeface="Calibri"/>
              </a:rPr>
              <a:t>The most unreliable energy providers in terms of total energy loss are ENRG and EUCT</a:t>
            </a:r>
            <a:r>
              <a:rPr lang="en-US" sz="2400">
                <a:solidFill>
                  <a:schemeClr val="tx1"/>
                </a:solidFill>
                <a:latin typeface="Calibri"/>
                <a:cs typeface="Calibri"/>
              </a:rPr>
              <a:t>. ENRG </a:t>
            </a:r>
            <a:r>
              <a:rPr lang="en-US" sz="2400" dirty="0">
                <a:solidFill>
                  <a:schemeClr val="tx1"/>
                </a:solidFill>
                <a:latin typeface="Calibri"/>
                <a:cs typeface="Calibri"/>
              </a:rPr>
              <a:t>has an average outage duration of almost 13 days with a 49.1 MW loss of energy per day. EUCT has an average of 8 days of outages with an average energy loss of 10.3 MW. </a:t>
            </a:r>
            <a:br>
              <a:rPr lang="en-US" sz="2400" b="0" i="0" dirty="0">
                <a:effectLst/>
                <a:latin typeface="PS TT Commons Roman"/>
              </a:rPr>
            </a:br>
            <a:br>
              <a:rPr lang="en-US" sz="2400" b="0" i="0" dirty="0">
                <a:effectLst/>
                <a:latin typeface="PS TT Commons Roman"/>
              </a:rPr>
            </a:br>
            <a:br>
              <a:rPr lang="en-US" sz="2400" b="0" i="0" dirty="0">
                <a:effectLst/>
                <a:latin typeface="PS TT Commons Roman"/>
              </a:rPr>
            </a:br>
            <a:endParaRPr lang="en-US" sz="2400"/>
          </a:p>
        </p:txBody>
      </p:sp>
      <p:pic>
        <p:nvPicPr>
          <p:cNvPr id="8" name="Picture 7" descr="Chart, scatter chart&#10;&#10;Description automatically generated">
            <a:extLst>
              <a:ext uri="{FF2B5EF4-FFF2-40B4-BE49-F238E27FC236}">
                <a16:creationId xmlns:a16="http://schemas.microsoft.com/office/drawing/2014/main" id="{1C776B60-CABF-448A-9263-12575A55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905" y="320640"/>
            <a:ext cx="6889241" cy="6216720"/>
          </a:xfrm>
          <a:prstGeom prst="rect">
            <a:avLst/>
          </a:prstGeom>
        </p:spPr>
      </p:pic>
    </p:spTree>
    <p:extLst>
      <p:ext uri="{BB962C8B-B14F-4D97-AF65-F5344CB8AC3E}">
        <p14:creationId xmlns:p14="http://schemas.microsoft.com/office/powerpoint/2010/main" val="20801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6421-CA1C-4803-9BFC-049A8357FFEF}"/>
              </a:ext>
            </a:extLst>
          </p:cNvPr>
          <p:cNvSpPr>
            <a:spLocks noGrp="1"/>
          </p:cNvSpPr>
          <p:nvPr>
            <p:ph type="title"/>
          </p:nvPr>
        </p:nvSpPr>
        <p:spPr/>
        <p:txBody>
          <a:bodyPr/>
          <a:lstStyle/>
          <a:p>
            <a:r>
              <a:rPr lang="en-US">
                <a:latin typeface="Calibri"/>
                <a:cs typeface="Calibri"/>
              </a:rPr>
              <a:t>Summary</a:t>
            </a:r>
          </a:p>
        </p:txBody>
      </p:sp>
      <p:sp>
        <p:nvSpPr>
          <p:cNvPr id="3" name="Content Placeholder 2">
            <a:extLst>
              <a:ext uri="{FF2B5EF4-FFF2-40B4-BE49-F238E27FC236}">
                <a16:creationId xmlns:a16="http://schemas.microsoft.com/office/drawing/2014/main" id="{B7C40E4B-7F5E-490E-AC2F-531F95824B69}"/>
              </a:ext>
            </a:extLst>
          </p:cNvPr>
          <p:cNvSpPr>
            <a:spLocks noGrp="1"/>
          </p:cNvSpPr>
          <p:nvPr>
            <p:ph idx="1"/>
          </p:nvPr>
        </p:nvSpPr>
        <p:spPr/>
        <p:txBody>
          <a:bodyPr vert="horz" lIns="91440" tIns="45720" rIns="91440" bIns="45720" rtlCol="0" anchor="t">
            <a:normAutofit/>
          </a:bodyPr>
          <a:lstStyle/>
          <a:p>
            <a:r>
              <a:rPr lang="en-US" sz="2400" dirty="0">
                <a:latin typeface="Calibri"/>
                <a:cs typeface="Calibri"/>
              </a:rPr>
              <a:t>Forced outages have increased by 30% from 2016 to 2017</a:t>
            </a:r>
          </a:p>
          <a:p>
            <a:pPr>
              <a:buClr>
                <a:srgbClr val="262626"/>
              </a:buClr>
            </a:pPr>
            <a:r>
              <a:rPr lang="en-US" sz="2400" dirty="0">
                <a:latin typeface="Calibri"/>
                <a:cs typeface="Calibri"/>
              </a:rPr>
              <a:t>The number of outages for </a:t>
            </a:r>
            <a:r>
              <a:rPr lang="en-US" sz="2400" dirty="0" err="1">
                <a:latin typeface="Calibri"/>
                <a:cs typeface="Calibri"/>
              </a:rPr>
              <a:t>Auricon</a:t>
            </a:r>
            <a:r>
              <a:rPr lang="en-US" sz="2400" dirty="0">
                <a:latin typeface="Calibri"/>
                <a:cs typeface="Calibri"/>
              </a:rPr>
              <a:t> has increased by 93% from 2016 to 2017 causing unreliability.</a:t>
            </a:r>
          </a:p>
          <a:p>
            <a:pPr>
              <a:buClr>
                <a:srgbClr val="262626"/>
              </a:buClr>
            </a:pPr>
            <a:r>
              <a:rPr lang="en-US" sz="2400" dirty="0">
                <a:latin typeface="Calibri"/>
                <a:cs typeface="Calibri"/>
              </a:rPr>
              <a:t>ENRG has the most energy loss averaging 49.1 mw per day over 13 days of outages.</a:t>
            </a:r>
          </a:p>
        </p:txBody>
      </p:sp>
      <p:sp>
        <p:nvSpPr>
          <p:cNvPr id="4" name="Date Placeholder 3">
            <a:extLst>
              <a:ext uri="{FF2B5EF4-FFF2-40B4-BE49-F238E27FC236}">
                <a16:creationId xmlns:a16="http://schemas.microsoft.com/office/drawing/2014/main" id="{423FF564-FFDC-43B2-B008-4199C8ED2302}"/>
              </a:ext>
            </a:extLst>
          </p:cNvPr>
          <p:cNvSpPr>
            <a:spLocks noGrp="1"/>
          </p:cNvSpPr>
          <p:nvPr>
            <p:ph type="dt" sz="half" idx="10"/>
          </p:nvPr>
        </p:nvSpPr>
        <p:spPr/>
        <p:txBody>
          <a:bodyPr/>
          <a:lstStyle/>
          <a:p>
            <a:fld id="{CFBEA57F-793F-4683-BD8A-741FD4B89154}" type="datetime1">
              <a:rPr lang="en-US" smtClean="0"/>
              <a:t>9/21/2021</a:t>
            </a:fld>
            <a:endParaRPr lang="en-US" dirty="0"/>
          </a:p>
        </p:txBody>
      </p:sp>
      <p:sp>
        <p:nvSpPr>
          <p:cNvPr id="5" name="Footer Placeholder 4">
            <a:extLst>
              <a:ext uri="{FF2B5EF4-FFF2-40B4-BE49-F238E27FC236}">
                <a16:creationId xmlns:a16="http://schemas.microsoft.com/office/drawing/2014/main" id="{248E72F9-E843-4D8C-9AEB-AE8C0E2D452D}"/>
              </a:ext>
            </a:extLst>
          </p:cNvPr>
          <p:cNvSpPr>
            <a:spLocks noGrp="1"/>
          </p:cNvSpPr>
          <p:nvPr>
            <p:ph type="ftr" sz="quarter" idx="11"/>
          </p:nvPr>
        </p:nvSpPr>
        <p:spPr>
          <a:xfrm>
            <a:off x="1259379" y="5420982"/>
            <a:ext cx="8814261" cy="1161010"/>
          </a:xfrm>
        </p:spPr>
        <p:txBody>
          <a:bodyPr/>
          <a:lstStyle/>
          <a:p>
            <a:r>
              <a:rPr lang="en-US" sz="1800" dirty="0">
                <a:latin typeface="Calibri"/>
                <a:cs typeface="Calibri"/>
              </a:rPr>
              <a:t>AEMR Case Study, SQL database, NEXT.TECH, Springboard </a:t>
            </a:r>
            <a:r>
              <a:rPr lang="en-US" sz="1800" dirty="0" err="1">
                <a:latin typeface="Calibri"/>
                <a:cs typeface="Calibri"/>
              </a:rPr>
              <a:t>SoD</a:t>
            </a:r>
          </a:p>
        </p:txBody>
      </p:sp>
      <p:sp>
        <p:nvSpPr>
          <p:cNvPr id="6" name="Slide Number Placeholder 5">
            <a:extLst>
              <a:ext uri="{FF2B5EF4-FFF2-40B4-BE49-F238E27FC236}">
                <a16:creationId xmlns:a16="http://schemas.microsoft.com/office/drawing/2014/main" id="{B7B68F11-3A8E-4176-A4D4-31B551907CA3}"/>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4024495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2110</TotalTime>
  <Words>173</Words>
  <Application>Microsoft Office PowerPoint</Application>
  <PresentationFormat>Widescreen</PresentationFormat>
  <Paragraphs>12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Savon</vt:lpstr>
      <vt:lpstr>Energy Security and Reliability- AEMR</vt:lpstr>
      <vt:lpstr>In 2016 and 2017, forced outages occurred the most (1,264 and 1,622 times respectively). Although most of the recovery time occurred with planned outages, the number of forced outages is near 30% higher, suggesting unreliable energy providers.</vt:lpstr>
      <vt:lpstr>  The maximum number of outages occurred in October of 2017 (207 outages) and December 2017 (210 outages). </vt:lpstr>
      <vt:lpstr>Auricon has the highest number of outages, increasing by 93.6% from 2016 to 2017.  Although ENRG had a combined total of 13.5 days in outages, it had one of the lowest total outages of 123, also decreasing from 2016 to 2017.  GW had the second greatest number of outages at 672, but that total decreased from 2016 to 2017 by 32.8%. It's outages only equates to 2 days over the two-year period. Melk had a moderate number of outages with 536 and 8 days over the 2016-2017 period. </vt:lpstr>
      <vt:lpstr>       Forced outages have increased by 12% from 2016 to 2017. It is the only type of outage that increased.    </vt:lpstr>
      <vt:lpstr>The average duration of a forced outage in 2016 was 832.4 minutes or 0.58 days. In 2017, the average duration was 1,047.0 minutes or 0.73 days. This is an increase of 20% from 2016 to 2017.   </vt:lpstr>
      <vt:lpstr>The most unreliable energy providers in terms of total energy loss are ENRG and EUCT. ENRG has an average outage duration of almost 13 days with a 49.1 MW loss of energy per day. EUCT has an average of 8 days of outages with an average energy loss of 10.3 MW.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 Vrablic</dc:creator>
  <cp:lastModifiedBy>Marie Vrablic</cp:lastModifiedBy>
  <cp:revision>320</cp:revision>
  <dcterms:created xsi:type="dcterms:W3CDTF">2021-09-14T14:25:42Z</dcterms:created>
  <dcterms:modified xsi:type="dcterms:W3CDTF">2021-09-21T21:11:59Z</dcterms:modified>
</cp:coreProperties>
</file>