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00" r:id="rId2"/>
    <p:sldId id="261" r:id="rId3"/>
    <p:sldId id="358" r:id="rId4"/>
    <p:sldId id="331" r:id="rId5"/>
    <p:sldId id="343" r:id="rId6"/>
    <p:sldId id="344" r:id="rId7"/>
    <p:sldId id="313" r:id="rId8"/>
    <p:sldId id="318" r:id="rId9"/>
    <p:sldId id="316" r:id="rId10"/>
    <p:sldId id="317" r:id="rId11"/>
    <p:sldId id="354" r:id="rId12"/>
    <p:sldId id="290" r:id="rId13"/>
    <p:sldId id="357" r:id="rId14"/>
    <p:sldId id="360" r:id="rId15"/>
    <p:sldId id="347" r:id="rId16"/>
    <p:sldId id="303" r:id="rId17"/>
    <p:sldId id="356" r:id="rId18"/>
    <p:sldId id="348" r:id="rId19"/>
    <p:sldId id="309" r:id="rId20"/>
    <p:sldId id="310" r:id="rId21"/>
    <p:sldId id="292" r:id="rId22"/>
    <p:sldId id="306" r:id="rId23"/>
    <p:sldId id="349" r:id="rId24"/>
    <p:sldId id="350" r:id="rId25"/>
    <p:sldId id="363" r:id="rId26"/>
    <p:sldId id="355" r:id="rId27"/>
    <p:sldId id="352" r:id="rId28"/>
    <p:sldId id="364" r:id="rId29"/>
    <p:sldId id="293" r:id="rId30"/>
    <p:sldId id="353" r:id="rId31"/>
    <p:sldId id="314" r:id="rId32"/>
    <p:sldId id="307" r:id="rId33"/>
    <p:sldId id="268" r:id="rId34"/>
    <p:sldId id="315" r:id="rId35"/>
    <p:sldId id="276" r:id="rId36"/>
    <p:sldId id="277" r:id="rId37"/>
    <p:sldId id="330" r:id="rId38"/>
  </p:sldIdLst>
  <p:sldSz cx="12192000" cy="6858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mine Lacour" initials="HL" lastIdx="1" clrIdx="0"/>
  <p:cmAuthor id="1" name="Gervasoni Selene" initials="GS" lastIdx="16" clrIdx="1">
    <p:extLst>
      <p:ext uri="{19B8F6BF-5375-455C-9EA6-DF929625EA0E}">
        <p15:presenceInfo xmlns:p15="http://schemas.microsoft.com/office/powerpoint/2012/main" userId="S-1-5-21-343818398-682003330-288402407-44323" providerId="AD"/>
      </p:ext>
    </p:extLst>
  </p:cmAuthor>
  <p:cmAuthor id="2" name="Melanie Graf" initials="MG" lastIdx="2" clrIdx="2">
    <p:extLst>
      <p:ext uri="{19B8F6BF-5375-455C-9EA6-DF929625EA0E}">
        <p15:presenceInfo xmlns:p15="http://schemas.microsoft.com/office/powerpoint/2012/main" userId="Melanie Gr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D61"/>
    <a:srgbClr val="2ABDF2"/>
    <a:srgbClr val="36C1F3"/>
    <a:srgbClr val="C7C1AB"/>
    <a:srgbClr val="CCCCFF"/>
    <a:srgbClr val="FFCCFF"/>
    <a:srgbClr val="BBDA98"/>
    <a:srgbClr val="76B531"/>
    <a:srgbClr val="C8E7A7"/>
    <a:srgbClr val="FFD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1308" autoAdjust="0"/>
  </p:normalViewPr>
  <p:slideViewPr>
    <p:cSldViewPr snapToGrid="0" snapToObjects="1">
      <p:cViewPr varScale="1">
        <p:scale>
          <a:sx n="86" d="100"/>
          <a:sy n="86" d="100"/>
        </p:scale>
        <p:origin x="104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0D066-9190-DF40-BBE5-93019364DF33}" type="datetime1">
              <a:rPr lang="fr-CH" smtClean="0"/>
              <a:t>16.06.20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0D2BB-0C28-8940-A30A-4C4B529B16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053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77B4-AF0F-7449-828F-9BB9A61B9E0B}" type="datetime1">
              <a:rPr lang="fr-CH" smtClean="0"/>
              <a:t>16.06.20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1C8D0-55EF-074D-A033-E27505631E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49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05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17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7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51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562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«Legal Terms»</a:t>
            </a:r>
          </a:p>
          <a:p>
            <a:endParaRPr lang="de-CH" dirty="0"/>
          </a:p>
          <a:p>
            <a:r>
              <a:rPr lang="de-CH" dirty="0"/>
              <a:t>Computer </a:t>
            </a:r>
            <a:r>
              <a:rPr lang="de-CH" dirty="0" err="1"/>
              <a:t>programs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treated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literary</a:t>
            </a:r>
            <a:r>
              <a:rPr lang="de-CH" dirty="0"/>
              <a:t> </a:t>
            </a:r>
            <a:r>
              <a:rPr lang="de-CH" dirty="0" err="1"/>
              <a:t>creations</a:t>
            </a:r>
            <a:endParaRPr lang="de-CH" dirty="0"/>
          </a:p>
          <a:p>
            <a:r>
              <a:rPr lang="de-CH" dirty="0" err="1"/>
              <a:t>There</a:t>
            </a:r>
            <a:r>
              <a:rPr lang="de-CH" dirty="0"/>
              <a:t> is a </a:t>
            </a:r>
            <a:r>
              <a:rPr lang="de-CH" dirty="0" err="1"/>
              <a:t>dispute</a:t>
            </a:r>
            <a:r>
              <a:rPr lang="de-CH" dirty="0"/>
              <a:t> in </a:t>
            </a:r>
            <a:r>
              <a:rPr lang="de-CH" dirty="0" err="1"/>
              <a:t>literature</a:t>
            </a:r>
            <a:r>
              <a:rPr lang="de-CH" dirty="0"/>
              <a:t>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absolutely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copyrights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license</a:t>
            </a:r>
            <a:r>
              <a:rPr lang="de-CH" dirty="0"/>
              <a:t> in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. </a:t>
            </a:r>
            <a:r>
              <a:rPr lang="de-CH" dirty="0" err="1"/>
              <a:t>Or</a:t>
            </a:r>
            <a:r>
              <a:rPr lang="de-CH" baseline="0" dirty="0"/>
              <a:t> in different </a:t>
            </a:r>
            <a:r>
              <a:rPr lang="de-CH" baseline="0" dirty="0" err="1"/>
              <a:t>ways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different </a:t>
            </a:r>
            <a:r>
              <a:rPr lang="de-CH" baseline="0" dirty="0" err="1"/>
              <a:t>people</a:t>
            </a:r>
            <a:r>
              <a:rPr lang="de-CH" baseline="0" dirty="0"/>
              <a:t>. </a:t>
            </a:r>
            <a:r>
              <a:rPr lang="de-CH" baseline="0" dirty="0" err="1"/>
              <a:t>Or</a:t>
            </a:r>
            <a:r>
              <a:rPr lang="de-CH" baseline="0" dirty="0"/>
              <a:t> not </a:t>
            </a:r>
            <a:r>
              <a:rPr lang="de-CH" baseline="0" dirty="0" err="1"/>
              <a:t>license</a:t>
            </a:r>
            <a:r>
              <a:rPr lang="de-CH" baseline="0" dirty="0"/>
              <a:t> at all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sz="2200" dirty="0"/>
              <a:t>How</a:t>
            </a:r>
            <a:r>
              <a:rPr lang="fr-FR" sz="2200" baseline="0" dirty="0"/>
              <a:t> do </a:t>
            </a:r>
            <a:r>
              <a:rPr lang="fr-FR" sz="2200" baseline="0" dirty="0" err="1"/>
              <a:t>you</a:t>
            </a:r>
            <a:r>
              <a:rPr lang="fr-FR" sz="2200" baseline="0" dirty="0"/>
              <a:t> know </a:t>
            </a:r>
            <a:r>
              <a:rPr lang="fr-FR" sz="2200" baseline="0" dirty="0" err="1"/>
              <a:t>that</a:t>
            </a:r>
            <a:r>
              <a:rPr lang="fr-FR" sz="2200" baseline="0" dirty="0"/>
              <a:t> a software </a:t>
            </a:r>
            <a:r>
              <a:rPr lang="fr-FR" sz="2200" baseline="0" dirty="0" err="1"/>
              <a:t>license</a:t>
            </a:r>
            <a:r>
              <a:rPr lang="fr-FR" sz="2200" baseline="0" dirty="0"/>
              <a:t> is FOSS?</a:t>
            </a:r>
            <a:endParaRPr lang="fr-FR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4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License</a:t>
            </a:r>
            <a:r>
              <a:rPr lang="de-CH" dirty="0"/>
              <a:t> </a:t>
            </a:r>
            <a:r>
              <a:rPr lang="de-CH" dirty="0" err="1"/>
              <a:t>list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38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71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/>
              <a:t>Answer</a:t>
            </a:r>
            <a:r>
              <a:rPr lang="fr-FR" sz="1200" dirty="0"/>
              <a:t> in the chat if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want</a:t>
            </a:r>
            <a:r>
              <a:rPr lang="fr-FR" sz="1200" dirty="0"/>
              <a:t> to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18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78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5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630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842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449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129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Penalties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pay</a:t>
            </a:r>
            <a:r>
              <a:rPr lang="de-CH" dirty="0"/>
              <a:t> </a:t>
            </a:r>
            <a:r>
              <a:rPr lang="de-CH" dirty="0" err="1"/>
              <a:t>compensation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damages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156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15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Obligation of the </a:t>
            </a:r>
            <a:r>
              <a:rPr lang="fr-FR" sz="1200" dirty="0" err="1"/>
              <a:t>Licensee</a:t>
            </a:r>
            <a:r>
              <a:rPr lang="fr-FR" sz="1200" dirty="0"/>
              <a:t> to </a:t>
            </a:r>
            <a:r>
              <a:rPr lang="fr-FR" sz="1200" dirty="0" err="1"/>
              <a:t>license</a:t>
            </a:r>
            <a:r>
              <a:rPr lang="fr-FR" sz="1200" dirty="0"/>
              <a:t> </a:t>
            </a:r>
            <a:r>
              <a:rPr lang="fr-FR" sz="1200" dirty="0" err="1"/>
              <a:t>modified</a:t>
            </a:r>
            <a:r>
              <a:rPr lang="fr-FR" sz="1200" dirty="0"/>
              <a:t> code </a:t>
            </a:r>
            <a:r>
              <a:rPr lang="fr-FR" sz="1200" dirty="0" err="1"/>
              <a:t>under</a:t>
            </a:r>
            <a:r>
              <a:rPr lang="fr-FR" sz="1200" dirty="0"/>
              <a:t> the </a:t>
            </a:r>
            <a:r>
              <a:rPr lang="fr-FR" sz="1200" dirty="0" err="1"/>
              <a:t>same</a:t>
            </a:r>
            <a:r>
              <a:rPr lang="fr-FR" sz="1200" dirty="0"/>
              <a:t> (or compatible) License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089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Combination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produce</a:t>
            </a:r>
            <a:r>
              <a:rPr lang="de-CH" dirty="0"/>
              <a:t> a larger </a:t>
            </a:r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03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Mozilla Firefox Browser,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GNU/Linux Operating System (</a:t>
            </a:r>
            <a:r>
              <a:rPr lang="fr-FR" sz="1200" dirty="0" err="1"/>
              <a:t>such</a:t>
            </a:r>
            <a:r>
              <a:rPr lang="fr-FR" sz="1200" dirty="0"/>
              <a:t> as Ubuntu, Linux </a:t>
            </a:r>
            <a:r>
              <a:rPr lang="fr-FR" sz="1200" dirty="0" err="1"/>
              <a:t>Mint</a:t>
            </a:r>
            <a:r>
              <a:rPr lang="fr-FR" sz="1200" dirty="0"/>
              <a:t>, Arch Linux),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VLC Media Player,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/>
              <a:t>much</a:t>
            </a:r>
            <a:r>
              <a:rPr lang="fr-FR" sz="1200" dirty="0"/>
              <a:t> of the Android Operating System,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/>
              <a:t>Wordpress</a:t>
            </a:r>
            <a:r>
              <a:rPr lang="fr-FR" sz="1200" dirty="0"/>
              <a:t>,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6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Go </a:t>
            </a:r>
            <a:r>
              <a:rPr lang="fr-FR" sz="1200" dirty="0" err="1"/>
              <a:t>trough</a:t>
            </a:r>
            <a:r>
              <a:rPr lang="fr-FR" sz="1200" dirty="0"/>
              <a:t> </a:t>
            </a:r>
            <a:r>
              <a:rPr lang="fr-FR" sz="1200" dirty="0" err="1"/>
              <a:t>prerequisites</a:t>
            </a:r>
            <a:r>
              <a:rPr lang="fr-FR" sz="1200" dirty="0"/>
              <a:t> one </a:t>
            </a:r>
            <a:r>
              <a:rPr lang="fr-FR" sz="1200" dirty="0" err="1"/>
              <a:t>after</a:t>
            </a:r>
            <a:r>
              <a:rPr lang="fr-FR" sz="1200" dirty="0"/>
              <a:t> </a:t>
            </a:r>
            <a:r>
              <a:rPr lang="fr-FR" sz="1200" dirty="0" err="1"/>
              <a:t>another</a:t>
            </a:r>
            <a:endParaRPr lang="fr-FR" sz="1200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52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/>
              <a:t>What</a:t>
            </a:r>
            <a:r>
              <a:rPr lang="fr-FR" sz="1200" dirty="0"/>
              <a:t> is source code, and more </a:t>
            </a:r>
            <a:r>
              <a:rPr lang="fr-FR" sz="1200" dirty="0" err="1"/>
              <a:t>generally</a:t>
            </a:r>
            <a:r>
              <a:rPr lang="fr-FR" sz="1200" dirty="0"/>
              <a:t> </a:t>
            </a:r>
            <a:r>
              <a:rPr lang="fr-FR" sz="1200" dirty="0" err="1"/>
              <a:t>what</a:t>
            </a:r>
            <a:r>
              <a:rPr lang="fr-FR" sz="1200" dirty="0"/>
              <a:t> is a computer</a:t>
            </a:r>
            <a:r>
              <a:rPr lang="fr-FR" sz="1200" baseline="0" dirty="0"/>
              <a:t> program</a:t>
            </a:r>
            <a:endParaRPr lang="fr-FR" sz="1200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27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0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44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0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computerprograms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distributed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in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code</a:t>
            </a:r>
            <a:endParaRPr lang="de-CH" dirty="0"/>
          </a:p>
          <a:p>
            <a:r>
              <a:rPr lang="de-CH" dirty="0"/>
              <a:t>Microsoft </a:t>
            </a:r>
            <a:r>
              <a:rPr lang="de-CH" dirty="0" err="1"/>
              <a:t>windows</a:t>
            </a:r>
            <a:r>
              <a:rPr lang="de-CH" dirty="0"/>
              <a:t>, </a:t>
            </a:r>
            <a:r>
              <a:rPr lang="de-CH" dirty="0" err="1"/>
              <a:t>word</a:t>
            </a:r>
            <a:r>
              <a:rPr lang="de-CH" dirty="0"/>
              <a:t>, </a:t>
            </a:r>
            <a:r>
              <a:rPr lang="de-CH" dirty="0" err="1"/>
              <a:t>outlook</a:t>
            </a:r>
            <a:r>
              <a:rPr lang="de-CH" dirty="0"/>
              <a:t>, </a:t>
            </a:r>
            <a:r>
              <a:rPr lang="de-CH" dirty="0" err="1"/>
              <a:t>internet</a:t>
            </a:r>
            <a:r>
              <a:rPr lang="de-CH" dirty="0"/>
              <a:t> </a:t>
            </a:r>
            <a:r>
              <a:rPr lang="de-CH" dirty="0" err="1"/>
              <a:t>explorer</a:t>
            </a:r>
            <a:endParaRPr lang="de-CH" dirty="0"/>
          </a:p>
          <a:p>
            <a:r>
              <a:rPr lang="de-CH" dirty="0"/>
              <a:t>Apple</a:t>
            </a:r>
            <a:r>
              <a:rPr lang="de-CH" baseline="0" dirty="0"/>
              <a:t> OS, Safari </a:t>
            </a:r>
            <a:r>
              <a:rPr lang="de-CH" baseline="0" dirty="0" err="1"/>
              <a:t>and</a:t>
            </a:r>
            <a:r>
              <a:rPr lang="de-CH" baseline="0" dirty="0"/>
              <a:t> so on</a:t>
            </a:r>
          </a:p>
          <a:p>
            <a:r>
              <a:rPr lang="de-CH" dirty="0"/>
              <a:t>Photoshop</a:t>
            </a:r>
          </a:p>
          <a:p>
            <a:r>
              <a:rPr lang="de-CH" dirty="0" err="1"/>
              <a:t>Whatsapp</a:t>
            </a:r>
            <a:endParaRPr lang="de-CH" dirty="0"/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1C8D0-55EF-074D-A033-E27505631E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2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A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8825" cy="63500"/>
          </a:xfrm>
          <a:prstGeom prst="rect">
            <a:avLst/>
          </a:prstGeom>
          <a:solidFill>
            <a:srgbClr val="F95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12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38100">
            <a:solidFill>
              <a:srgbClr val="AFA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9" y="287340"/>
            <a:ext cx="29178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rgbClr val="8A587F"/>
                </a:solidFill>
              </a:defRPr>
            </a:lvl1pPr>
          </a:lstStyle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373737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CH"/>
              <a:t>Cliquez pour modifier le style des sous-titres du masque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15922C-FA1B-7A4A-9DC5-7B94CC1AD640}" type="datetime1">
              <a:rPr lang="fr-CH" smtClean="0"/>
              <a:t>16.06.20</a:t>
            </a:fld>
            <a:endParaRPr 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73737"/>
                </a:solidFill>
              </a:defRPr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01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84F30-9221-1A48-A48B-DD7481A91126}" type="datetime1">
              <a:rPr lang="fr-CH" smtClean="0"/>
              <a:t>16.06.20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2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A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8825" cy="63500"/>
          </a:xfrm>
          <a:prstGeom prst="rect">
            <a:avLst/>
          </a:prstGeom>
          <a:solidFill>
            <a:srgbClr val="F95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9" y="287340"/>
            <a:ext cx="29178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073971"/>
            <a:ext cx="2487583" cy="5098228"/>
          </a:xfrm>
        </p:spPr>
        <p:txBody>
          <a:bodyPr vert="eaVert"/>
          <a:lstStyle/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73971"/>
            <a:ext cx="7734300" cy="5098229"/>
          </a:xfrm>
        </p:spPr>
        <p:txBody>
          <a:bodyPr vert="eaVert" lIns="45720" tIns="0" rIns="45720" bIns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5D6B64-1C21-974B-B730-453F2A57F802}" type="datetime1">
              <a:rPr lang="fr-CH" smtClean="0"/>
              <a:t>16.06.20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46F23-9BCF-C04A-B66E-F745402BBF87}" type="datetime1">
              <a:rPr lang="fr-CH" smtClean="0"/>
              <a:t>16.06.20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1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A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8825" cy="63500"/>
          </a:xfrm>
          <a:prstGeom prst="rect">
            <a:avLst/>
          </a:prstGeom>
          <a:solidFill>
            <a:srgbClr val="F95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12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9" y="287340"/>
            <a:ext cx="29178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rgbClr val="8A587F"/>
                </a:solidFill>
              </a:defRPr>
            </a:lvl1pPr>
          </a:lstStyle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373737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12BC53-17C3-104B-912E-40F89C84097E}" type="datetime1">
              <a:rPr lang="fr-CH" smtClean="0"/>
              <a:t>16.06.20</a:t>
            </a:fld>
            <a:endParaRPr 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3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45B4E3-FF6F-3448-9A29-65505DA4888E}" type="datetime1">
              <a:rPr lang="fr-CH" smtClean="0"/>
              <a:t>16.06.20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23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F95D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F95D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84D7A-F5AE-B344-82E2-7137F613E421}" type="datetime1">
              <a:rPr lang="fr-CH" smtClean="0"/>
              <a:t>16.06.20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CD372-3939-F54E-958C-9AAF80051168}" type="datetime1">
              <a:rPr lang="fr-CH" smtClean="0"/>
              <a:t>16.06.20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34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A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" y="6334125"/>
            <a:ext cx="12188825" cy="63500"/>
          </a:xfrm>
          <a:prstGeom prst="rect">
            <a:avLst/>
          </a:prstGeom>
          <a:solidFill>
            <a:srgbClr val="F95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9" y="287340"/>
            <a:ext cx="29178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841FD50-C699-0A49-BF7F-3BD65BBD1BDA}" type="datetime1">
              <a:rPr lang="fr-CH" smtClean="0"/>
              <a:t>16.06.20</a:t>
            </a:fld>
            <a:endParaRPr lang="fr-FR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73737"/>
                </a:solidFill>
              </a:defRPr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13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051300" cy="6858000"/>
          </a:xfrm>
          <a:prstGeom prst="rect">
            <a:avLst/>
          </a:prstGeom>
          <a:solidFill>
            <a:srgbClr val="A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9" y="0"/>
            <a:ext cx="63500" cy="6858000"/>
          </a:xfrm>
          <a:prstGeom prst="rect">
            <a:avLst/>
          </a:prstGeom>
          <a:solidFill>
            <a:srgbClr val="F95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9" y="287340"/>
            <a:ext cx="29178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855"/>
            <a:ext cx="3200400" cy="1968505"/>
          </a:xfrm>
        </p:spPr>
        <p:txBody>
          <a:bodyPr/>
          <a:lstStyle>
            <a:lvl1pPr>
              <a:defRPr sz="3600" b="0">
                <a:solidFill>
                  <a:srgbClr val="8A587F"/>
                </a:solidFill>
              </a:defRPr>
            </a:lvl1pPr>
          </a:lstStyle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911854"/>
            <a:ext cx="6411883" cy="5241811"/>
          </a:xfrm>
        </p:spPr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2"/>
            <a:ext cx="3200400" cy="32275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37373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800600" y="6459540"/>
            <a:ext cx="4648200" cy="365125"/>
          </a:xfrm>
        </p:spPr>
        <p:txBody>
          <a:bodyPr/>
          <a:lstStyle>
            <a:lvl1pPr algn="l">
              <a:defRPr>
                <a:solidFill>
                  <a:srgbClr val="373737"/>
                </a:solidFill>
              </a:defRPr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A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" y="4914900"/>
            <a:ext cx="12188825" cy="63500"/>
          </a:xfrm>
          <a:prstGeom prst="rect">
            <a:avLst/>
          </a:prstGeom>
          <a:solidFill>
            <a:srgbClr val="F95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1" y="230190"/>
            <a:ext cx="333375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9" y="287340"/>
            <a:ext cx="29178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79666D-140B-FD47-B0FD-D6DA1302D3F1}" type="datetime1">
              <a:rPr lang="fr-CH" smtClean="0"/>
              <a:t>16.06.20</a:t>
            </a:fld>
            <a:endParaRPr 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04645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F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7"/>
            <a:ext cx="12192000" cy="66675"/>
          </a:xfrm>
          <a:prstGeom prst="rect">
            <a:avLst/>
          </a:prstGeom>
          <a:solidFill>
            <a:srgbClr val="F95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5" y="287340"/>
            <a:ext cx="7140575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5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4" y="6459540"/>
            <a:ext cx="2473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373737"/>
                </a:solidFill>
                <a:cs typeface="+mn-cs"/>
              </a:defRPr>
            </a:lvl1pPr>
          </a:lstStyle>
          <a:p>
            <a:fld id="{5B79666D-140B-FD47-B0FD-D6DA1302D3F1}" type="datetime1">
              <a:rPr lang="fr-CH" smtClean="0"/>
              <a:t>16.06.20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7" y="6459540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 cap="all" baseline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CCDL - Webinar 29.05.17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9" y="6459540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373737"/>
                </a:solidFill>
                <a:cs typeface="+mn-cs"/>
              </a:defRPr>
            </a:lvl1pPr>
          </a:lstStyle>
          <a:p>
            <a:fld id="{5FF6C787-353B-C545-82F1-D4F97C5B28C3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38100">
            <a:solidFill>
              <a:srgbClr val="AFA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9" y="287340"/>
            <a:ext cx="29178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8A587F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8A587F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8A587F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8A587F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8A587F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1" fontAlgn="base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38258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56673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749300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931863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wheeler.com/essays/floss-license-slide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ccdigitallaw.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99-bottles-of-beer.net/language-python-808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rold.bcom.a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/>
              <a:t>Free and Open Source Software </a:t>
            </a:r>
            <a:r>
              <a:rPr lang="fr-FR" sz="6000" dirty="0" err="1"/>
              <a:t>Licensing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Suzanna</a:t>
            </a:r>
            <a:r>
              <a:rPr lang="fr-FR" sz="2000" dirty="0"/>
              <a:t> </a:t>
            </a:r>
            <a:r>
              <a:rPr lang="fr-FR" sz="2000" dirty="0" err="1"/>
              <a:t>Marazza</a:t>
            </a:r>
            <a:r>
              <a:rPr lang="fr-FR" sz="2000" dirty="0"/>
              <a:t> – </a:t>
            </a:r>
            <a:r>
              <a:rPr lang="fr-FR" sz="2000" dirty="0" err="1"/>
              <a:t>Ccdigitallaw</a:t>
            </a:r>
            <a:r>
              <a:rPr lang="fr-FR" sz="2000" dirty="0"/>
              <a:t>, Lugano 18.6.2020</a:t>
            </a:r>
          </a:p>
        </p:txBody>
      </p:sp>
    </p:spTree>
    <p:extLst>
      <p:ext uri="{BB962C8B-B14F-4D97-AF65-F5344CB8AC3E}">
        <p14:creationId xmlns:p14="http://schemas.microsoft.com/office/powerpoint/2010/main" val="120036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6965" y="2101007"/>
            <a:ext cx="5537597" cy="3720774"/>
          </a:xfrm>
        </p:spPr>
        <p:txBody>
          <a:bodyPr>
            <a:normAutofit/>
          </a:bodyPr>
          <a:lstStyle/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Translated from Source Code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Zeros and Ones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terms: </a:t>
            </a:r>
            <a:r>
              <a:rPr lang="en-US" i="1" dirty="0"/>
              <a:t>machine code or </a:t>
            </a:r>
            <a:br>
              <a:rPr lang="en-US" i="1" dirty="0"/>
            </a:br>
            <a:r>
              <a:rPr lang="en-US" i="1" dirty="0"/>
              <a:t>binary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Executable or understandable for computers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 understandable for </a:t>
            </a:r>
            <a:br>
              <a:rPr lang="en-US" dirty="0"/>
            </a:br>
            <a:r>
              <a:rPr lang="en-US" dirty="0"/>
              <a:t>humans therefore not </a:t>
            </a:r>
            <a:br>
              <a:rPr lang="en-US" dirty="0"/>
            </a:br>
            <a:r>
              <a:rPr lang="en-US" dirty="0"/>
              <a:t>modifiable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Reverse engineering very difficult if </a:t>
            </a:r>
          </a:p>
          <a:p>
            <a:pPr marL="2921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not impossible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10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648" r="9740" b="-648"/>
          <a:stretch/>
        </p:blipFill>
        <p:spPr>
          <a:xfrm>
            <a:off x="6338342" y="1944747"/>
            <a:ext cx="4807497" cy="403329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262061" y="6011190"/>
            <a:ext cx="5194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CC0 image, retrieved from: https://pixabay.com/en/binary-hands-keyboard-tap-enter-2450188/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63876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6965" y="2101007"/>
            <a:ext cx="5537597" cy="3720774"/>
          </a:xfrm>
        </p:spPr>
        <p:txBody>
          <a:bodyPr>
            <a:normAutofit/>
          </a:bodyPr>
          <a:lstStyle/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Translated from Source Code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Zeros and Ones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terms: </a:t>
            </a:r>
            <a:r>
              <a:rPr lang="en-US" i="1" dirty="0"/>
              <a:t>machine code or </a:t>
            </a:r>
            <a:br>
              <a:rPr lang="en-US" i="1" dirty="0"/>
            </a:br>
            <a:r>
              <a:rPr lang="en-US" i="1" dirty="0"/>
              <a:t>binary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Executable or understandable for computers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 understandable for </a:t>
            </a:r>
            <a:br>
              <a:rPr lang="en-US" dirty="0"/>
            </a:br>
            <a:r>
              <a:rPr lang="en-US" dirty="0"/>
              <a:t>humans therefore not </a:t>
            </a:r>
            <a:br>
              <a:rPr lang="en-US" dirty="0"/>
            </a:br>
            <a:r>
              <a:rPr lang="en-US" dirty="0"/>
              <a:t>modifiable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Reverse engineering very difficult if </a:t>
            </a:r>
          </a:p>
          <a:p>
            <a:pPr marL="2921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not impossible</a:t>
            </a:r>
          </a:p>
          <a:p>
            <a:pPr marL="5778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 4" descr="C:\Users\grafme\Desktop\appl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55" y="2101007"/>
            <a:ext cx="1426191" cy="16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0" y="3769212"/>
            <a:ext cx="3242901" cy="215112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790" y="4970261"/>
            <a:ext cx="1263837" cy="1235999"/>
          </a:xfrm>
          <a:prstGeom prst="rect">
            <a:avLst/>
          </a:prstGeom>
        </p:spPr>
      </p:pic>
      <p:pic>
        <p:nvPicPr>
          <p:cNvPr id="9" name="Picture 3" descr="C:\Users\grafme\Desktop\Microsof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95" y="3126656"/>
            <a:ext cx="1608178" cy="167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435" y="5442514"/>
            <a:ext cx="3159522" cy="63822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1016" y="2018723"/>
            <a:ext cx="987091" cy="9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5118" y="287340"/>
            <a:ext cx="6567038" cy="1449387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Transfer of software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12</a:t>
            </a:fld>
            <a:endParaRPr lang="fr-FR"/>
          </a:p>
        </p:txBody>
      </p:sp>
      <p:sp>
        <p:nvSpPr>
          <p:cNvPr id="10" name="Textfeld 9"/>
          <p:cNvSpPr txBox="1"/>
          <p:nvPr/>
        </p:nvSpPr>
        <p:spPr>
          <a:xfrm>
            <a:off x="4711584" y="3273931"/>
            <a:ext cx="2649351" cy="700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de-CH" dirty="0" err="1">
                <a:solidFill>
                  <a:srgbClr val="92D050"/>
                </a:solidFill>
              </a:rPr>
              <a:t>Copy</a:t>
            </a:r>
            <a:r>
              <a:rPr lang="de-CH" dirty="0">
                <a:solidFill>
                  <a:srgbClr val="92D050"/>
                </a:solidFill>
              </a:rPr>
              <a:t> </a:t>
            </a:r>
            <a:r>
              <a:rPr lang="de-CH" dirty="0" err="1">
                <a:solidFill>
                  <a:srgbClr val="92D050"/>
                </a:solidFill>
              </a:rPr>
              <a:t>of</a:t>
            </a:r>
            <a:r>
              <a:rPr lang="de-CH" dirty="0">
                <a:solidFill>
                  <a:srgbClr val="92D050"/>
                </a:solidFill>
              </a:rPr>
              <a:t> Source </a:t>
            </a:r>
            <a:r>
              <a:rPr lang="de-CH" b="1" dirty="0" err="1">
                <a:solidFill>
                  <a:srgbClr val="92D050"/>
                </a:solidFill>
              </a:rPr>
              <a:t>and</a:t>
            </a:r>
            <a:r>
              <a:rPr lang="de-CH" b="1" dirty="0">
                <a:solidFill>
                  <a:srgbClr val="92D050"/>
                </a:solidFill>
              </a:rPr>
              <a:t>/</a:t>
            </a:r>
            <a:r>
              <a:rPr lang="de-CH" b="1" dirty="0" err="1">
                <a:solidFill>
                  <a:srgbClr val="92D050"/>
                </a:solidFill>
              </a:rPr>
              <a:t>or</a:t>
            </a:r>
            <a:r>
              <a:rPr lang="de-CH" b="1" dirty="0">
                <a:solidFill>
                  <a:srgbClr val="92D050"/>
                </a:solidFill>
              </a:rPr>
              <a:t> </a:t>
            </a:r>
            <a:r>
              <a:rPr lang="de-CH" dirty="0" err="1">
                <a:solidFill>
                  <a:srgbClr val="92D050"/>
                </a:solidFill>
              </a:rPr>
              <a:t>Object</a:t>
            </a:r>
            <a:r>
              <a:rPr lang="de-CH" dirty="0">
                <a:solidFill>
                  <a:srgbClr val="92D050"/>
                </a:solidFill>
              </a:rPr>
              <a:t> Code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711582" y="4049955"/>
            <a:ext cx="2649351" cy="617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CH" b="1" dirty="0"/>
              <a:t>Price</a:t>
            </a:r>
          </a:p>
          <a:p>
            <a:r>
              <a:rPr lang="de-CH" dirty="0" err="1">
                <a:solidFill>
                  <a:srgbClr val="00B0F0"/>
                </a:solidFill>
              </a:rPr>
              <a:t>and</a:t>
            </a:r>
            <a:r>
              <a:rPr lang="de-CH" dirty="0">
                <a:solidFill>
                  <a:srgbClr val="00B0F0"/>
                </a:solidFill>
              </a:rPr>
              <a:t>/</a:t>
            </a:r>
            <a:r>
              <a:rPr lang="de-CH" dirty="0" err="1">
                <a:solidFill>
                  <a:srgbClr val="00B0F0"/>
                </a:solidFill>
              </a:rPr>
              <a:t>or</a:t>
            </a:r>
            <a:r>
              <a:rPr lang="de-CH" dirty="0">
                <a:solidFill>
                  <a:srgbClr val="00B0F0"/>
                </a:solidFill>
              </a:rPr>
              <a:t> </a:t>
            </a:r>
            <a:r>
              <a:rPr lang="de-CH" b="1" dirty="0" err="1">
                <a:solidFill>
                  <a:srgbClr val="00B0F0"/>
                </a:solidFill>
              </a:rPr>
              <a:t>other</a:t>
            </a:r>
            <a:r>
              <a:rPr lang="de-CH" b="1" dirty="0">
                <a:solidFill>
                  <a:srgbClr val="00B0F0"/>
                </a:solidFill>
              </a:rPr>
              <a:t> </a:t>
            </a:r>
            <a:r>
              <a:rPr lang="de-CH" b="1" dirty="0" err="1">
                <a:solidFill>
                  <a:srgbClr val="00B0F0"/>
                </a:solidFill>
              </a:rPr>
              <a:t>Obligations</a:t>
            </a:r>
            <a:endParaRPr lang="de-CH" b="1" dirty="0">
              <a:solidFill>
                <a:srgbClr val="00B0F0"/>
              </a:solidFill>
            </a:endParaRPr>
          </a:p>
          <a:p>
            <a:endParaRPr lang="de-CH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336213" y="3183139"/>
            <a:ext cx="1817613" cy="161497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de-CH" sz="2000" dirty="0"/>
              <a:t>Distributor</a:t>
            </a:r>
          </a:p>
          <a:p>
            <a:r>
              <a:rPr lang="de-CH" sz="1000" dirty="0"/>
              <a:t>(</a:t>
            </a:r>
            <a:r>
              <a:rPr lang="de-CH" sz="1000" dirty="0" err="1"/>
              <a:t>Owner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physical</a:t>
            </a:r>
            <a:r>
              <a:rPr lang="de-CH" sz="1000" dirty="0"/>
              <a:t> </a:t>
            </a:r>
            <a:r>
              <a:rPr lang="de-CH" sz="1000" dirty="0" err="1"/>
              <a:t>copy</a:t>
            </a:r>
            <a:endParaRPr lang="de-CH" sz="1000" dirty="0"/>
          </a:p>
          <a:p>
            <a:r>
              <a:rPr lang="de-CH" sz="1000" dirty="0" err="1"/>
              <a:t>gives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Code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another</a:t>
            </a:r>
            <a:r>
              <a:rPr lang="de-CH" sz="1000" dirty="0"/>
              <a:t> </a:t>
            </a:r>
            <a:r>
              <a:rPr lang="de-CH" sz="1000" dirty="0" err="1"/>
              <a:t>person</a:t>
            </a:r>
            <a:r>
              <a:rPr lang="de-CH" sz="1000" dirty="0"/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76869" y="3183139"/>
            <a:ext cx="1946120" cy="16149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r>
              <a:rPr lang="de-CH" sz="2000" dirty="0" err="1"/>
              <a:t>Acquirer</a:t>
            </a:r>
            <a:r>
              <a:rPr lang="de-CH" dirty="0"/>
              <a:t> </a:t>
            </a:r>
          </a:p>
          <a:p>
            <a:r>
              <a:rPr lang="de-CH" sz="1000" dirty="0"/>
              <a:t>(</a:t>
            </a:r>
            <a:r>
              <a:rPr lang="de-CH" sz="1000" dirty="0" err="1"/>
              <a:t>gets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Code)</a:t>
            </a:r>
          </a:p>
        </p:txBody>
      </p:sp>
      <p:cxnSp>
        <p:nvCxnSpPr>
          <p:cNvPr id="35" name="Gerade Verbindung mit Pfeil 34"/>
          <p:cNvCxnSpPr>
            <a:endCxn id="10" idx="1"/>
          </p:cNvCxnSpPr>
          <p:nvPr/>
        </p:nvCxnSpPr>
        <p:spPr>
          <a:xfrm>
            <a:off x="4164337" y="3624269"/>
            <a:ext cx="54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3"/>
          </p:cNvCxnSpPr>
          <p:nvPr/>
        </p:nvCxnSpPr>
        <p:spPr>
          <a:xfrm>
            <a:off x="7360934" y="3624269"/>
            <a:ext cx="61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7360935" y="4345274"/>
            <a:ext cx="54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4153827" y="4375682"/>
            <a:ext cx="557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3" y="3101113"/>
            <a:ext cx="1149508" cy="11495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99" y="3049515"/>
            <a:ext cx="1149508" cy="11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5118" y="287340"/>
            <a:ext cx="6567038" cy="1449387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Transfer of FOSS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13</a:t>
            </a:fld>
            <a:endParaRPr lang="fr-FR"/>
          </a:p>
        </p:txBody>
      </p:sp>
      <p:sp>
        <p:nvSpPr>
          <p:cNvPr id="10" name="Textfeld 9"/>
          <p:cNvSpPr txBox="1"/>
          <p:nvPr/>
        </p:nvSpPr>
        <p:spPr>
          <a:xfrm>
            <a:off x="4711584" y="3259415"/>
            <a:ext cx="2649351" cy="700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de-CH" dirty="0" err="1">
                <a:solidFill>
                  <a:srgbClr val="92D050"/>
                </a:solidFill>
              </a:rPr>
              <a:t>Copy</a:t>
            </a:r>
            <a:r>
              <a:rPr lang="de-CH" dirty="0">
                <a:solidFill>
                  <a:srgbClr val="92D050"/>
                </a:solidFill>
              </a:rPr>
              <a:t> </a:t>
            </a:r>
            <a:r>
              <a:rPr lang="de-CH" dirty="0" err="1">
                <a:solidFill>
                  <a:srgbClr val="92D050"/>
                </a:solidFill>
              </a:rPr>
              <a:t>of</a:t>
            </a:r>
            <a:r>
              <a:rPr lang="de-CH" dirty="0">
                <a:solidFill>
                  <a:srgbClr val="92D050"/>
                </a:solidFill>
              </a:rPr>
              <a:t> Source </a:t>
            </a:r>
            <a:r>
              <a:rPr lang="de-CH" b="1" dirty="0" err="1">
                <a:solidFill>
                  <a:srgbClr val="92D050"/>
                </a:solidFill>
              </a:rPr>
              <a:t>and</a:t>
            </a:r>
            <a:r>
              <a:rPr lang="de-CH" b="1" dirty="0">
                <a:solidFill>
                  <a:srgbClr val="92D050"/>
                </a:solidFill>
              </a:rPr>
              <a:t> </a:t>
            </a:r>
            <a:r>
              <a:rPr lang="de-CH" dirty="0" err="1">
                <a:solidFill>
                  <a:srgbClr val="92D050"/>
                </a:solidFill>
              </a:rPr>
              <a:t>Object</a:t>
            </a:r>
            <a:r>
              <a:rPr lang="de-CH" dirty="0">
                <a:solidFill>
                  <a:srgbClr val="92D050"/>
                </a:solidFill>
              </a:rPr>
              <a:t> Code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711582" y="4035439"/>
            <a:ext cx="2649351" cy="617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b="1" dirty="0"/>
              <a:t>Price</a:t>
            </a:r>
          </a:p>
          <a:p>
            <a:r>
              <a:rPr lang="de-CH" dirty="0" err="1">
                <a:solidFill>
                  <a:srgbClr val="00B0F0"/>
                </a:solidFill>
              </a:rPr>
              <a:t>No</a:t>
            </a:r>
            <a:r>
              <a:rPr lang="de-CH" dirty="0">
                <a:solidFill>
                  <a:srgbClr val="00B0F0"/>
                </a:solidFill>
              </a:rPr>
              <a:t> </a:t>
            </a:r>
            <a:r>
              <a:rPr lang="de-CH" b="1" dirty="0" err="1">
                <a:solidFill>
                  <a:srgbClr val="00B0F0"/>
                </a:solidFill>
              </a:rPr>
              <a:t>other</a:t>
            </a:r>
            <a:r>
              <a:rPr lang="de-CH" b="1" dirty="0">
                <a:solidFill>
                  <a:srgbClr val="00B0F0"/>
                </a:solidFill>
              </a:rPr>
              <a:t> </a:t>
            </a:r>
            <a:r>
              <a:rPr lang="de-CH" b="1" dirty="0" err="1">
                <a:solidFill>
                  <a:srgbClr val="00B0F0"/>
                </a:solidFill>
              </a:rPr>
              <a:t>Obligations</a:t>
            </a:r>
            <a:endParaRPr lang="de-CH" b="1" dirty="0">
              <a:solidFill>
                <a:srgbClr val="00B0F0"/>
              </a:solidFill>
            </a:endParaRPr>
          </a:p>
          <a:p>
            <a:endParaRPr lang="de-CH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336213" y="3168623"/>
            <a:ext cx="1817613" cy="161497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de-CH" sz="2000" dirty="0"/>
              <a:t>Distributor</a:t>
            </a:r>
          </a:p>
          <a:p>
            <a:r>
              <a:rPr lang="de-CH" sz="1000" dirty="0"/>
              <a:t>(</a:t>
            </a:r>
            <a:r>
              <a:rPr lang="de-CH" sz="1000" dirty="0" err="1"/>
              <a:t>Owner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physical</a:t>
            </a:r>
            <a:r>
              <a:rPr lang="de-CH" sz="1000" dirty="0"/>
              <a:t> </a:t>
            </a:r>
            <a:r>
              <a:rPr lang="de-CH" sz="1000" dirty="0" err="1"/>
              <a:t>copy</a:t>
            </a:r>
            <a:endParaRPr lang="de-CH" sz="1000" dirty="0"/>
          </a:p>
          <a:p>
            <a:r>
              <a:rPr lang="de-CH" sz="1000" dirty="0" err="1"/>
              <a:t>gives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Code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another</a:t>
            </a:r>
            <a:r>
              <a:rPr lang="de-CH" sz="1000" dirty="0"/>
              <a:t> </a:t>
            </a:r>
            <a:r>
              <a:rPr lang="de-CH" sz="1000" dirty="0" err="1"/>
              <a:t>person</a:t>
            </a:r>
            <a:r>
              <a:rPr lang="de-CH" sz="1000" dirty="0"/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76869" y="3168623"/>
            <a:ext cx="1946120" cy="16149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r>
              <a:rPr lang="de-CH" sz="2000" dirty="0" err="1"/>
              <a:t>Acquirer</a:t>
            </a:r>
            <a:r>
              <a:rPr lang="de-CH" dirty="0"/>
              <a:t> </a:t>
            </a:r>
          </a:p>
          <a:p>
            <a:r>
              <a:rPr lang="de-CH" sz="1000" dirty="0"/>
              <a:t>(</a:t>
            </a:r>
            <a:r>
              <a:rPr lang="de-CH" sz="1000" dirty="0" err="1"/>
              <a:t>gets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Code)</a:t>
            </a:r>
          </a:p>
        </p:txBody>
      </p:sp>
      <p:cxnSp>
        <p:nvCxnSpPr>
          <p:cNvPr id="35" name="Gerade Verbindung mit Pfeil 34"/>
          <p:cNvCxnSpPr>
            <a:endCxn id="10" idx="1"/>
          </p:cNvCxnSpPr>
          <p:nvPr/>
        </p:nvCxnSpPr>
        <p:spPr>
          <a:xfrm>
            <a:off x="4164337" y="3609753"/>
            <a:ext cx="54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3"/>
          </p:cNvCxnSpPr>
          <p:nvPr/>
        </p:nvCxnSpPr>
        <p:spPr>
          <a:xfrm>
            <a:off x="7360934" y="3609753"/>
            <a:ext cx="61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7360935" y="4330758"/>
            <a:ext cx="54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4153827" y="4361166"/>
            <a:ext cx="557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2" y="3296369"/>
            <a:ext cx="1149508" cy="11495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99" y="3385337"/>
            <a:ext cx="1149508" cy="11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1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620" y="2086771"/>
            <a:ext cx="8674471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Users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are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allowed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able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Run the software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Copy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Modify the software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Share/distribute the copy and/or modification of the software</a:t>
            </a:r>
          </a:p>
          <a:p>
            <a:pPr lvl="2"/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Prerequisites</a:t>
            </a:r>
          </a:p>
          <a:p>
            <a:pPr lvl="2"/>
            <a:r>
              <a:rPr lang="en-US" sz="2000" dirty="0"/>
              <a:t>Access to source code of the computer program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License to copy, modify and distribute the computer program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No license fee</a:t>
            </a: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fr-FR" sz="22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49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620" y="2086771"/>
            <a:ext cx="8674471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Users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are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allowed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able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Run the software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Copy the software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Modify the software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Share/distribute the copy and/or modification of the software</a:t>
            </a:r>
          </a:p>
          <a:p>
            <a:pPr lvl="2"/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Prerequisites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Access to source code of the computer program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License to copy, modify and distribute the computer program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No license fee</a:t>
            </a: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fr-FR" sz="22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87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CH" sz="27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CH" dirty="0"/>
              <a:t>Copyright and </a:t>
            </a:r>
            <a:r>
              <a:rPr lang="fr-FR" dirty="0"/>
              <a:t>Software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6965" y="1971161"/>
            <a:ext cx="8740596" cy="4022725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/>
              <a:t>Works</a:t>
            </a:r>
            <a:r>
              <a:rPr lang="en-US" sz="2600" dirty="0"/>
              <a:t>: </a:t>
            </a:r>
          </a:p>
          <a:p>
            <a:pPr lvl="2"/>
            <a:r>
              <a:rPr lang="en-US" sz="2200" dirty="0"/>
              <a:t>«literary and artistic intellectual creations» </a:t>
            </a:r>
          </a:p>
          <a:p>
            <a:pPr lvl="2"/>
            <a:r>
              <a:rPr lang="en-US" sz="2200" dirty="0"/>
              <a:t>with an «individual character» </a:t>
            </a:r>
          </a:p>
          <a:p>
            <a:pPr lvl="2"/>
            <a:r>
              <a:rPr lang="en-US" sz="2200" dirty="0"/>
              <a:t>for example a computer program (Source Code and Object Code)</a:t>
            </a:r>
          </a:p>
          <a:p>
            <a:pPr lvl="1"/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Bundle of exclusive rights to use</a:t>
            </a:r>
          </a:p>
          <a:p>
            <a:pPr lvl="2"/>
            <a:r>
              <a:rPr lang="fr-FR" sz="2200" dirty="0"/>
              <a:t>Right to </a:t>
            </a:r>
            <a:r>
              <a:rPr lang="fr-FR" sz="2200" b="1" dirty="0"/>
              <a:t>copy</a:t>
            </a:r>
            <a:r>
              <a:rPr lang="fr-FR" sz="2200" dirty="0"/>
              <a:t> the </a:t>
            </a:r>
            <a:r>
              <a:rPr lang="fr-FR" sz="2200" dirty="0" err="1"/>
              <a:t>work</a:t>
            </a:r>
            <a:endParaRPr lang="fr-FR" sz="2200" dirty="0"/>
          </a:p>
          <a:p>
            <a:pPr lvl="2"/>
            <a:r>
              <a:rPr lang="fr-FR" sz="2200" dirty="0"/>
              <a:t>Right to </a:t>
            </a:r>
            <a:r>
              <a:rPr lang="fr-FR" sz="2200" b="1" dirty="0" err="1"/>
              <a:t>distribute</a:t>
            </a:r>
            <a:r>
              <a:rPr lang="fr-FR" sz="2200" dirty="0"/>
              <a:t> </a:t>
            </a:r>
            <a:r>
              <a:rPr lang="fr-FR" sz="2200" dirty="0" err="1"/>
              <a:t>work</a:t>
            </a:r>
            <a:endParaRPr lang="fr-FR" sz="2200" dirty="0"/>
          </a:p>
          <a:p>
            <a:pPr lvl="2"/>
            <a:r>
              <a:rPr lang="fr-FR" sz="2200" dirty="0"/>
              <a:t>Right to </a:t>
            </a:r>
            <a:r>
              <a:rPr lang="fr-FR" sz="2200" b="1" dirty="0" err="1"/>
              <a:t>modify</a:t>
            </a:r>
            <a:r>
              <a:rPr lang="fr-FR" sz="2200" dirty="0"/>
              <a:t> the </a:t>
            </a:r>
            <a:r>
              <a:rPr lang="fr-FR" sz="2200" dirty="0" err="1"/>
              <a:t>work</a:t>
            </a:r>
            <a:endParaRPr lang="fr-FR" sz="2200" dirty="0"/>
          </a:p>
          <a:p>
            <a:pPr lvl="2"/>
            <a:r>
              <a:rPr lang="fr-FR" sz="2200" dirty="0"/>
              <a:t>(Moral </a:t>
            </a:r>
            <a:r>
              <a:rPr lang="fr-FR" sz="2200" dirty="0" err="1"/>
              <a:t>rights</a:t>
            </a:r>
            <a:r>
              <a:rPr lang="fr-FR" sz="2200" dirty="0"/>
              <a:t>)</a:t>
            </a:r>
          </a:p>
          <a:p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/>
              <a:t>Owner</a:t>
            </a:r>
            <a:r>
              <a:rPr lang="en-US" sz="2600" dirty="0"/>
              <a:t> of the copyrights: Creator or Employer of the Creator</a:t>
            </a:r>
          </a:p>
          <a:p>
            <a:endParaRPr lang="en-US" sz="2800" dirty="0"/>
          </a:p>
          <a:p>
            <a:pPr lvl="1"/>
            <a:endParaRPr lang="fr-FR" sz="24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16</a:t>
            </a:fld>
            <a:endParaRPr lang="fr-FR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61" y="3420530"/>
            <a:ext cx="1597755" cy="15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Licenses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620" y="2086771"/>
            <a:ext cx="8674471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Grant of exclusive rights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Allows other people to use the exclusive rights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license = exclusive use by owner of the copyrights</a:t>
            </a:r>
          </a:p>
          <a:p>
            <a:pPr lvl="1"/>
            <a:endParaRPr lang="fr-FR" sz="22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6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5118" y="287340"/>
            <a:ext cx="6567038" cy="1449387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Software Licenses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18</a:t>
            </a:fld>
            <a:endParaRPr lang="fr-FR"/>
          </a:p>
        </p:txBody>
      </p:sp>
      <p:sp>
        <p:nvSpPr>
          <p:cNvPr id="6" name="Textfeld 5"/>
          <p:cNvSpPr txBox="1"/>
          <p:nvPr/>
        </p:nvSpPr>
        <p:spPr>
          <a:xfrm>
            <a:off x="2336214" y="2049169"/>
            <a:ext cx="1817613" cy="2232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 anchorCtr="0">
            <a:noAutofit/>
          </a:bodyPr>
          <a:lstStyle/>
          <a:p>
            <a:r>
              <a:rPr lang="de-CH" sz="2000" dirty="0" err="1"/>
              <a:t>Licensor</a:t>
            </a:r>
            <a:endParaRPr lang="de-CH" sz="2000" dirty="0"/>
          </a:p>
          <a:p>
            <a:r>
              <a:rPr lang="de-CH" sz="1000" dirty="0"/>
              <a:t>(</a:t>
            </a:r>
            <a:r>
              <a:rPr lang="de-CH" sz="1000" dirty="0" err="1"/>
              <a:t>owner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</a:p>
          <a:p>
            <a:r>
              <a:rPr lang="de-CH" sz="1000" dirty="0"/>
              <a:t>Copyrights </a:t>
            </a:r>
            <a:r>
              <a:rPr lang="de-CH" sz="1000" dirty="0" err="1"/>
              <a:t>grants</a:t>
            </a:r>
            <a:endParaRPr lang="de-CH" sz="1000" dirty="0"/>
          </a:p>
          <a:p>
            <a:r>
              <a:rPr lang="de-CH" sz="1000" dirty="0" err="1"/>
              <a:t>Rights</a:t>
            </a:r>
            <a:r>
              <a:rPr lang="de-CH" sz="1000" dirty="0"/>
              <a:t>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use</a:t>
            </a:r>
            <a:r>
              <a:rPr lang="de-CH" sz="1000" dirty="0"/>
              <a:t> </a:t>
            </a:r>
            <a:r>
              <a:rPr lang="de-CH" sz="1000" dirty="0" err="1"/>
              <a:t>and</a:t>
            </a:r>
            <a:endParaRPr lang="de-CH" sz="1000" dirty="0"/>
          </a:p>
          <a:p>
            <a:r>
              <a:rPr lang="de-CH" sz="1000" dirty="0" err="1"/>
              <a:t>may</a:t>
            </a:r>
            <a:r>
              <a:rPr lang="de-CH" sz="1000" dirty="0"/>
              <a:t> </a:t>
            </a:r>
            <a:r>
              <a:rPr lang="de-CH" sz="1000" dirty="0" err="1"/>
              <a:t>get</a:t>
            </a:r>
            <a:r>
              <a:rPr lang="de-CH" sz="1000" dirty="0"/>
              <a:t> </a:t>
            </a:r>
            <a:r>
              <a:rPr lang="de-CH" sz="1000" dirty="0" err="1"/>
              <a:t>Royalties</a:t>
            </a:r>
            <a:r>
              <a:rPr lang="de-CH" sz="1000" dirty="0"/>
              <a:t> </a:t>
            </a:r>
            <a:r>
              <a:rPr lang="de-CH" sz="1000" dirty="0" err="1"/>
              <a:t>from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License</a:t>
            </a:r>
            <a:r>
              <a:rPr lang="de-CH" sz="1000" dirty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76869" y="2049169"/>
            <a:ext cx="1946120" cy="223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r>
              <a:rPr lang="de-CH" sz="2000" dirty="0" err="1"/>
              <a:t>Licensee</a:t>
            </a:r>
            <a:r>
              <a:rPr lang="de-CH" sz="2000" dirty="0"/>
              <a:t> </a:t>
            </a:r>
          </a:p>
          <a:p>
            <a:r>
              <a:rPr lang="de-CH" sz="1000" dirty="0"/>
              <a:t>(</a:t>
            </a:r>
            <a:r>
              <a:rPr lang="de-CH" sz="1000" dirty="0" err="1"/>
              <a:t>gets</a:t>
            </a:r>
            <a:r>
              <a:rPr lang="de-CH" sz="1000" dirty="0"/>
              <a:t> [</a:t>
            </a:r>
            <a:r>
              <a:rPr lang="de-CH" sz="1000" dirty="0" err="1"/>
              <a:t>some</a:t>
            </a:r>
            <a:r>
              <a:rPr lang="de-CH" sz="1000" dirty="0"/>
              <a:t>] </a:t>
            </a:r>
            <a:r>
              <a:rPr lang="de-CH" sz="1000" dirty="0" err="1"/>
              <a:t>rights</a:t>
            </a:r>
            <a:r>
              <a:rPr lang="de-CH" sz="1000" dirty="0"/>
              <a:t>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use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code</a:t>
            </a:r>
            <a:r>
              <a:rPr lang="de-CH" sz="1000" dirty="0"/>
              <a:t> </a:t>
            </a:r>
            <a:r>
              <a:rPr lang="de-CH" sz="1000" dirty="0" err="1"/>
              <a:t>and</a:t>
            </a:r>
            <a:r>
              <a:rPr lang="de-CH" sz="1000" dirty="0"/>
              <a:t> </a:t>
            </a:r>
            <a:r>
              <a:rPr lang="de-CH" sz="1000" dirty="0" err="1"/>
              <a:t>may</a:t>
            </a:r>
            <a:r>
              <a:rPr lang="de-CH" sz="1000" dirty="0"/>
              <a:t> </a:t>
            </a:r>
            <a:r>
              <a:rPr lang="de-CH" sz="1000" dirty="0" err="1"/>
              <a:t>pay</a:t>
            </a:r>
            <a:r>
              <a:rPr lang="de-CH" sz="1000" dirty="0"/>
              <a:t> </a:t>
            </a:r>
            <a:r>
              <a:rPr lang="de-CH" sz="1000" dirty="0" err="1"/>
              <a:t>royalties</a:t>
            </a:r>
            <a:r>
              <a:rPr lang="de-CH" sz="1000" dirty="0"/>
              <a:t>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Licensor</a:t>
            </a:r>
            <a:r>
              <a:rPr lang="de-CH" sz="1000" dirty="0"/>
              <a:t>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711581" y="2204834"/>
            <a:ext cx="2634306" cy="923330"/>
          </a:xfrm>
          <a:prstGeom prst="rect">
            <a:avLst/>
          </a:prstGeom>
          <a:solidFill>
            <a:srgbClr val="C7C1A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1" dirty="0" err="1"/>
              <a:t>Some</a:t>
            </a:r>
            <a:r>
              <a:rPr lang="de-CH" b="1" dirty="0"/>
              <a:t>/all </a:t>
            </a:r>
            <a:r>
              <a:rPr lang="de-CH" b="1" dirty="0" err="1"/>
              <a:t>Rights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Code:</a:t>
            </a:r>
          </a:p>
          <a:p>
            <a:r>
              <a:rPr lang="de-CH" dirty="0" err="1"/>
              <a:t>Copy</a:t>
            </a:r>
            <a:r>
              <a:rPr lang="de-CH" dirty="0"/>
              <a:t>, </a:t>
            </a:r>
            <a:r>
              <a:rPr lang="de-CH" dirty="0" err="1"/>
              <a:t>distribute</a:t>
            </a:r>
            <a:r>
              <a:rPr lang="de-CH" dirty="0"/>
              <a:t>, </a:t>
            </a:r>
            <a:r>
              <a:rPr lang="de-CH" dirty="0" err="1"/>
              <a:t>modify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4711584" y="3283238"/>
            <a:ext cx="26343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 err="1"/>
              <a:t>Royalty</a:t>
            </a:r>
            <a:r>
              <a:rPr lang="de-CH" b="1" dirty="0"/>
              <a:t> </a:t>
            </a:r>
            <a:r>
              <a:rPr lang="de-CH" b="1" dirty="0" err="1"/>
              <a:t>Fees</a:t>
            </a:r>
            <a:endParaRPr lang="de-CH" b="1" dirty="0"/>
          </a:p>
          <a:p>
            <a:r>
              <a:rPr lang="de-CH" dirty="0" err="1">
                <a:solidFill>
                  <a:srgbClr val="00B0F0"/>
                </a:solidFill>
              </a:rPr>
              <a:t>and</a:t>
            </a:r>
            <a:r>
              <a:rPr lang="de-CH" dirty="0">
                <a:solidFill>
                  <a:srgbClr val="00B0F0"/>
                </a:solidFill>
              </a:rPr>
              <a:t>/</a:t>
            </a:r>
            <a:r>
              <a:rPr lang="de-CH" dirty="0" err="1">
                <a:solidFill>
                  <a:srgbClr val="00B0F0"/>
                </a:solidFill>
              </a:rPr>
              <a:t>or</a:t>
            </a:r>
            <a:r>
              <a:rPr lang="de-CH" dirty="0">
                <a:solidFill>
                  <a:srgbClr val="00B0F0"/>
                </a:solidFill>
              </a:rPr>
              <a:t> </a:t>
            </a:r>
            <a:r>
              <a:rPr lang="de-CH" b="1" dirty="0" err="1">
                <a:solidFill>
                  <a:srgbClr val="00B0F0"/>
                </a:solidFill>
              </a:rPr>
              <a:t>other</a:t>
            </a:r>
            <a:r>
              <a:rPr lang="de-CH" b="1" dirty="0">
                <a:solidFill>
                  <a:srgbClr val="00B0F0"/>
                </a:solidFill>
              </a:rPr>
              <a:t> </a:t>
            </a:r>
            <a:r>
              <a:rPr lang="de-CH" b="1" dirty="0" err="1">
                <a:solidFill>
                  <a:srgbClr val="00B0F0"/>
                </a:solidFill>
              </a:rPr>
              <a:t>Obligations</a:t>
            </a:r>
            <a:endParaRPr lang="de-CH" b="1" dirty="0">
              <a:solidFill>
                <a:srgbClr val="00B0F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1584" y="4536669"/>
            <a:ext cx="2649351" cy="700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de-CH" b="1" dirty="0" err="1">
                <a:solidFill>
                  <a:srgbClr val="92D050"/>
                </a:solidFill>
              </a:rPr>
              <a:t>Copy</a:t>
            </a:r>
            <a:r>
              <a:rPr lang="de-CH" b="1" dirty="0">
                <a:solidFill>
                  <a:srgbClr val="92D050"/>
                </a:solidFill>
              </a:rPr>
              <a:t> </a:t>
            </a:r>
            <a:r>
              <a:rPr lang="de-CH" b="1" dirty="0" err="1">
                <a:solidFill>
                  <a:srgbClr val="92D050"/>
                </a:solidFill>
              </a:rPr>
              <a:t>of</a:t>
            </a:r>
            <a:r>
              <a:rPr lang="de-CH" b="1" dirty="0">
                <a:solidFill>
                  <a:srgbClr val="92D050"/>
                </a:solidFill>
              </a:rPr>
              <a:t> </a:t>
            </a:r>
            <a:r>
              <a:rPr lang="de-CH" b="1" dirty="0" err="1">
                <a:solidFill>
                  <a:srgbClr val="92D050"/>
                </a:solidFill>
              </a:rPr>
              <a:t>the</a:t>
            </a:r>
            <a:r>
              <a:rPr lang="de-CH" b="1" dirty="0">
                <a:solidFill>
                  <a:srgbClr val="92D050"/>
                </a:solidFill>
              </a:rPr>
              <a:t> Code </a:t>
            </a:r>
            <a:r>
              <a:rPr lang="de-CH" dirty="0">
                <a:solidFill>
                  <a:srgbClr val="92D050"/>
                </a:solidFill>
              </a:rPr>
              <a:t>(Source </a:t>
            </a:r>
            <a:r>
              <a:rPr lang="de-CH" dirty="0" err="1">
                <a:solidFill>
                  <a:srgbClr val="92D050"/>
                </a:solidFill>
              </a:rPr>
              <a:t>and</a:t>
            </a:r>
            <a:r>
              <a:rPr lang="de-CH" dirty="0">
                <a:solidFill>
                  <a:srgbClr val="92D050"/>
                </a:solidFill>
              </a:rPr>
              <a:t>/</a:t>
            </a:r>
            <a:r>
              <a:rPr lang="de-CH" dirty="0" err="1">
                <a:solidFill>
                  <a:srgbClr val="92D050"/>
                </a:solidFill>
              </a:rPr>
              <a:t>or</a:t>
            </a:r>
            <a:r>
              <a:rPr lang="de-CH" dirty="0">
                <a:solidFill>
                  <a:srgbClr val="92D050"/>
                </a:solidFill>
              </a:rPr>
              <a:t> </a:t>
            </a:r>
            <a:r>
              <a:rPr lang="de-CH" dirty="0" err="1">
                <a:solidFill>
                  <a:srgbClr val="92D050"/>
                </a:solidFill>
              </a:rPr>
              <a:t>Object</a:t>
            </a:r>
            <a:r>
              <a:rPr lang="de-CH" dirty="0">
                <a:solidFill>
                  <a:srgbClr val="92D050"/>
                </a:solidFill>
              </a:rPr>
              <a:t> Code)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711582" y="5312693"/>
            <a:ext cx="2649351" cy="617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CH" b="1" dirty="0"/>
              <a:t>Price</a:t>
            </a:r>
          </a:p>
          <a:p>
            <a:r>
              <a:rPr lang="de-CH" dirty="0" err="1">
                <a:solidFill>
                  <a:srgbClr val="00B0F0"/>
                </a:solidFill>
              </a:rPr>
              <a:t>and</a:t>
            </a:r>
            <a:r>
              <a:rPr lang="de-CH" dirty="0">
                <a:solidFill>
                  <a:srgbClr val="00B0F0"/>
                </a:solidFill>
              </a:rPr>
              <a:t>/</a:t>
            </a:r>
            <a:r>
              <a:rPr lang="de-CH" dirty="0" err="1">
                <a:solidFill>
                  <a:srgbClr val="00B0F0"/>
                </a:solidFill>
              </a:rPr>
              <a:t>or</a:t>
            </a:r>
            <a:r>
              <a:rPr lang="de-CH" dirty="0">
                <a:solidFill>
                  <a:srgbClr val="00B0F0"/>
                </a:solidFill>
              </a:rPr>
              <a:t> </a:t>
            </a:r>
            <a:r>
              <a:rPr lang="de-CH" b="1" dirty="0" err="1">
                <a:solidFill>
                  <a:srgbClr val="00B0F0"/>
                </a:solidFill>
              </a:rPr>
              <a:t>other</a:t>
            </a:r>
            <a:r>
              <a:rPr lang="de-CH" b="1" dirty="0">
                <a:solidFill>
                  <a:srgbClr val="00B0F0"/>
                </a:solidFill>
              </a:rPr>
              <a:t> </a:t>
            </a:r>
            <a:r>
              <a:rPr lang="de-CH" b="1" dirty="0" err="1">
                <a:solidFill>
                  <a:srgbClr val="00B0F0"/>
                </a:solidFill>
              </a:rPr>
              <a:t>Obligations</a:t>
            </a:r>
            <a:endParaRPr lang="de-CH" b="1" dirty="0">
              <a:solidFill>
                <a:srgbClr val="00B0F0"/>
              </a:solidFill>
            </a:endParaRPr>
          </a:p>
          <a:p>
            <a:endParaRPr lang="de-CH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336213" y="4445877"/>
            <a:ext cx="1817613" cy="161497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de-CH" sz="2000" dirty="0"/>
              <a:t>Distributor</a:t>
            </a:r>
          </a:p>
          <a:p>
            <a:r>
              <a:rPr lang="de-CH" sz="1000" dirty="0"/>
              <a:t>(</a:t>
            </a:r>
            <a:r>
              <a:rPr lang="de-CH" sz="1000" dirty="0" err="1"/>
              <a:t>Owner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physical</a:t>
            </a:r>
            <a:r>
              <a:rPr lang="de-CH" sz="1000" dirty="0"/>
              <a:t> </a:t>
            </a:r>
            <a:r>
              <a:rPr lang="de-CH" sz="1000" dirty="0" err="1"/>
              <a:t>copy</a:t>
            </a:r>
            <a:endParaRPr lang="de-CH" sz="1000" dirty="0"/>
          </a:p>
          <a:p>
            <a:r>
              <a:rPr lang="de-CH" sz="1000" dirty="0" err="1"/>
              <a:t>gives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Code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another</a:t>
            </a:r>
            <a:r>
              <a:rPr lang="de-CH" sz="1000" dirty="0"/>
              <a:t> </a:t>
            </a:r>
            <a:r>
              <a:rPr lang="de-CH" sz="1000" dirty="0" err="1"/>
              <a:t>person</a:t>
            </a:r>
            <a:r>
              <a:rPr lang="de-CH" sz="1000" dirty="0"/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76869" y="4445877"/>
            <a:ext cx="1946120" cy="16149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r>
              <a:rPr lang="de-CH" sz="2000" dirty="0" err="1"/>
              <a:t>Acquirer</a:t>
            </a:r>
            <a:r>
              <a:rPr lang="de-CH" dirty="0"/>
              <a:t> </a:t>
            </a:r>
          </a:p>
          <a:p>
            <a:r>
              <a:rPr lang="de-CH" sz="1000" dirty="0"/>
              <a:t>(</a:t>
            </a:r>
            <a:r>
              <a:rPr lang="de-CH" sz="1000" dirty="0" err="1"/>
              <a:t>gets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Code)</a:t>
            </a:r>
          </a:p>
        </p:txBody>
      </p:sp>
      <p:cxnSp>
        <p:nvCxnSpPr>
          <p:cNvPr id="21" name="Gerade Verbindung mit Pfeil 20"/>
          <p:cNvCxnSpPr>
            <a:endCxn id="8" idx="1"/>
          </p:cNvCxnSpPr>
          <p:nvPr/>
        </p:nvCxnSpPr>
        <p:spPr>
          <a:xfrm>
            <a:off x="4153826" y="2666499"/>
            <a:ext cx="557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7345887" y="2687519"/>
            <a:ext cx="6309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9" idx="3"/>
          </p:cNvCxnSpPr>
          <p:nvPr/>
        </p:nvCxnSpPr>
        <p:spPr>
          <a:xfrm flipH="1">
            <a:off x="7345887" y="3606403"/>
            <a:ext cx="630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</p:cNvCxnSpPr>
          <p:nvPr/>
        </p:nvCxnSpPr>
        <p:spPr>
          <a:xfrm flipH="1">
            <a:off x="4164336" y="3606404"/>
            <a:ext cx="54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10" idx="1"/>
          </p:cNvCxnSpPr>
          <p:nvPr/>
        </p:nvCxnSpPr>
        <p:spPr>
          <a:xfrm>
            <a:off x="4164337" y="4887007"/>
            <a:ext cx="54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3"/>
          </p:cNvCxnSpPr>
          <p:nvPr/>
        </p:nvCxnSpPr>
        <p:spPr>
          <a:xfrm>
            <a:off x="7360934" y="4887007"/>
            <a:ext cx="61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7360935" y="5608012"/>
            <a:ext cx="54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4153827" y="5638420"/>
            <a:ext cx="557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3" y="3623617"/>
            <a:ext cx="1149508" cy="11495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99" y="3592087"/>
            <a:ext cx="1149508" cy="11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3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3" y="287340"/>
            <a:ext cx="8804275" cy="1449387"/>
          </a:xfrm>
        </p:spPr>
        <p:txBody>
          <a:bodyPr>
            <a:normAutofit/>
          </a:bodyPr>
          <a:lstStyle/>
          <a:p>
            <a:r>
              <a:rPr lang="fr-FR" dirty="0"/>
              <a:t>FOSS Licenses’ </a:t>
            </a:r>
            <a:r>
              <a:rPr lang="fr-FR" dirty="0" err="1"/>
              <a:t>Definition</a:t>
            </a:r>
            <a:r>
              <a:rPr lang="fr-FR" dirty="0"/>
              <a:t>(s)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Free Software (Licenses):</a:t>
            </a:r>
          </a:p>
          <a:p>
            <a:pPr lvl="2"/>
            <a:r>
              <a:rPr lang="en-US" sz="1800" dirty="0"/>
              <a:t>Freedom 0 – the freedom to use the work,</a:t>
            </a:r>
          </a:p>
          <a:p>
            <a:pPr lvl="2"/>
            <a:r>
              <a:rPr lang="en-US" sz="1800" dirty="0"/>
              <a:t>Freedom 1 – the freedom to study the work,</a:t>
            </a:r>
          </a:p>
          <a:p>
            <a:pPr lvl="2"/>
            <a:r>
              <a:rPr lang="en-US" sz="1800" dirty="0"/>
              <a:t>Freedom 2 – the freedom to copy and share the work with others,</a:t>
            </a:r>
          </a:p>
          <a:p>
            <a:pPr lvl="2"/>
            <a:r>
              <a:rPr lang="en-US" sz="1800" dirty="0"/>
              <a:t>Freedom 3 – the freedom to modify the work, and the freedom to distribute modified and therefore derivative works.</a:t>
            </a:r>
          </a:p>
          <a:p>
            <a:pPr lvl="2"/>
            <a:endParaRPr lang="fr-FR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Open Source Software (Licenses):</a:t>
            </a:r>
          </a:p>
          <a:p>
            <a:pPr lvl="2"/>
            <a:r>
              <a:rPr lang="fr-FR" sz="1800" dirty="0"/>
              <a:t>10 </a:t>
            </a:r>
            <a:r>
              <a:rPr lang="fr-FR" sz="1800" dirty="0" err="1"/>
              <a:t>criteria</a:t>
            </a:r>
            <a:r>
              <a:rPr lang="fr-FR" sz="1800" dirty="0"/>
              <a:t>, </a:t>
            </a:r>
            <a:r>
              <a:rPr lang="fr-FR" sz="1800" dirty="0" err="1"/>
              <a:t>including</a:t>
            </a:r>
            <a:r>
              <a:rPr lang="fr-FR" sz="1800" dirty="0"/>
              <a:t> the right of distribution, the right of </a:t>
            </a:r>
            <a:r>
              <a:rPr lang="fr-FR" sz="1800" dirty="0" err="1"/>
              <a:t>creating</a:t>
            </a:r>
            <a:r>
              <a:rPr lang="fr-FR" sz="1800" dirty="0"/>
              <a:t> </a:t>
            </a:r>
            <a:r>
              <a:rPr lang="fr-FR" sz="1800" dirty="0" err="1"/>
              <a:t>derivate</a:t>
            </a:r>
            <a:r>
              <a:rPr lang="fr-FR" sz="1800" dirty="0"/>
              <a:t>, etc.</a:t>
            </a:r>
          </a:p>
          <a:p>
            <a:pPr lvl="1"/>
            <a:endParaRPr lang="fr-FR" sz="2000" dirty="0"/>
          </a:p>
          <a:p>
            <a:pPr lvl="1"/>
            <a:endParaRPr lang="fr-FR" sz="2200" dirty="0"/>
          </a:p>
          <a:p>
            <a:pPr marL="384175" lvl="2" indent="0">
              <a:buNone/>
            </a:pPr>
            <a:endParaRPr lang="fr-FR" sz="18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49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5" y="287340"/>
            <a:ext cx="8931455" cy="1449387"/>
          </a:xfrm>
        </p:spPr>
        <p:txBody>
          <a:bodyPr/>
          <a:lstStyle/>
          <a:p>
            <a:r>
              <a:rPr lang="fr-FR" dirty="0"/>
              <a:t>Program and content of the </a:t>
            </a:r>
            <a:r>
              <a:rPr lang="fr-FR" dirty="0" err="1"/>
              <a:t>webinar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6965" y="2086771"/>
            <a:ext cx="3943447" cy="4022725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GB" sz="1900" b="1" dirty="0"/>
              <a:t>Presentation</a:t>
            </a:r>
          </a:p>
          <a:p>
            <a:pPr marL="200025" lvl="1" indent="0">
              <a:buNone/>
            </a:pPr>
            <a:endParaRPr lang="en-GB" sz="1900" b="1" dirty="0"/>
          </a:p>
          <a:p>
            <a:pPr lvl="1"/>
            <a:r>
              <a:rPr lang="en-GB" sz="1900" dirty="0"/>
              <a:t>Computer programs: Source Code and Object Code</a:t>
            </a:r>
          </a:p>
          <a:p>
            <a:pPr lvl="1"/>
            <a:r>
              <a:rPr lang="en-GB" sz="1900" dirty="0"/>
              <a:t>Free and Open Source Software: Definition(s)</a:t>
            </a:r>
          </a:p>
          <a:p>
            <a:pPr lvl="1"/>
            <a:r>
              <a:rPr lang="en-GB" sz="1900" dirty="0"/>
              <a:t>Copyright</a:t>
            </a:r>
          </a:p>
          <a:p>
            <a:pPr marL="200025" lvl="1" indent="0">
              <a:buNone/>
            </a:pPr>
            <a:endParaRPr lang="en-GB" sz="1900" dirty="0"/>
          </a:p>
          <a:p>
            <a:pPr lvl="1"/>
            <a:r>
              <a:rPr lang="en-GB" sz="1900" b="1" dirty="0"/>
              <a:t>Group exercise (part l)</a:t>
            </a:r>
          </a:p>
          <a:p>
            <a:pPr marL="200025" lvl="1" indent="0">
              <a:buNone/>
            </a:pPr>
            <a:endParaRPr lang="en-GB" sz="1900" b="1" dirty="0"/>
          </a:p>
          <a:p>
            <a:pPr lvl="1"/>
            <a:r>
              <a:rPr lang="en-GB" sz="1900" dirty="0"/>
              <a:t>Licensing</a:t>
            </a:r>
          </a:p>
          <a:p>
            <a:pPr lvl="1"/>
            <a:r>
              <a:rPr lang="en-GB" sz="1900" dirty="0"/>
              <a:t>Free and Open Source Software Licenses</a:t>
            </a:r>
          </a:p>
          <a:p>
            <a:pPr lvl="1"/>
            <a:r>
              <a:rPr lang="en-GB" sz="1900" dirty="0"/>
              <a:t>Allowed uses of FOSS</a:t>
            </a:r>
          </a:p>
          <a:p>
            <a:pPr lvl="1"/>
            <a:r>
              <a:rPr lang="en-GB" sz="1900" dirty="0"/>
              <a:t>Price of Free and Open Source Software</a:t>
            </a:r>
          </a:p>
          <a:p>
            <a:pPr marL="200025" lvl="1" indent="0">
              <a:buNone/>
            </a:pPr>
            <a:endParaRPr lang="en-GB" sz="2000" dirty="0"/>
          </a:p>
          <a:p>
            <a:pPr marL="200025" lvl="1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D92D630-7783-5841-A957-8A0F7D5DC9FF}"/>
              </a:ext>
            </a:extLst>
          </p:cNvPr>
          <p:cNvSpPr txBox="1">
            <a:spLocks/>
          </p:cNvSpPr>
          <p:nvPr/>
        </p:nvSpPr>
        <p:spPr bwMode="auto">
          <a:xfrm>
            <a:off x="7151590" y="2086770"/>
            <a:ext cx="394344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90488" indent="-904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82588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66738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749300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931863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/>
            <a:r>
              <a:rPr lang="en-GB" sz="1600" b="1" dirty="0"/>
              <a:t>Podcast listening – quiz</a:t>
            </a:r>
          </a:p>
          <a:p>
            <a:pPr marL="200025" lvl="1" indent="0" defTabSz="914400">
              <a:buNone/>
            </a:pPr>
            <a:endParaRPr lang="en-GB" sz="1600" b="1" dirty="0"/>
          </a:p>
          <a:p>
            <a:pPr lvl="1" defTabSz="914400"/>
            <a:r>
              <a:rPr lang="en-GB" sz="1600" b="1" dirty="0"/>
              <a:t>10’ break</a:t>
            </a:r>
          </a:p>
          <a:p>
            <a:pPr marL="200025" lvl="1" indent="0" defTabSz="914400">
              <a:buNone/>
            </a:pPr>
            <a:endParaRPr lang="en-GB" sz="1600" b="1" dirty="0"/>
          </a:p>
          <a:p>
            <a:pPr lvl="1" defTabSz="914400"/>
            <a:r>
              <a:rPr lang="en-GB" sz="1600" dirty="0"/>
              <a:t>Obligations of FOSS Licenses</a:t>
            </a:r>
          </a:p>
          <a:p>
            <a:pPr lvl="1" defTabSz="914400"/>
            <a:r>
              <a:rPr lang="en-GB" sz="1600" dirty="0"/>
              <a:t>Permissive and Copyleft Licenses</a:t>
            </a:r>
          </a:p>
          <a:p>
            <a:pPr lvl="1" defTabSz="914400"/>
            <a:r>
              <a:rPr lang="en-US" sz="1600" dirty="0"/>
              <a:t>Compatibility of Free and Open Source Software Licenses</a:t>
            </a:r>
          </a:p>
          <a:p>
            <a:pPr marL="200025" lvl="1" indent="0" defTabSz="914400">
              <a:buNone/>
            </a:pPr>
            <a:endParaRPr lang="en-US" sz="1600" dirty="0"/>
          </a:p>
          <a:p>
            <a:pPr lvl="1" defTabSz="914400"/>
            <a:r>
              <a:rPr lang="en-US" sz="1600" b="1" dirty="0"/>
              <a:t>Groups exercise (part </a:t>
            </a:r>
            <a:r>
              <a:rPr lang="en-US" sz="1600" b="1" dirty="0" err="1"/>
              <a:t>ll</a:t>
            </a:r>
            <a:r>
              <a:rPr lang="en-US" sz="1600" b="1" dirty="0"/>
              <a:t>)</a:t>
            </a:r>
          </a:p>
          <a:p>
            <a:pPr lvl="1" defTabSz="914400"/>
            <a:r>
              <a:rPr lang="en-US" sz="1600" b="1" dirty="0"/>
              <a:t>Debriefing</a:t>
            </a:r>
          </a:p>
          <a:p>
            <a:pPr lvl="1" defTabSz="914400"/>
            <a:endParaRPr lang="en-GB" sz="2000" dirty="0"/>
          </a:p>
          <a:p>
            <a:pPr marL="0" indent="0" defTabSz="914400">
              <a:buFont typeface="Calibri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76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3096424" y="1888846"/>
            <a:ext cx="4694074" cy="432815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4134313" y="1888844"/>
            <a:ext cx="4651180" cy="4328155"/>
          </a:xfrm>
          <a:prstGeom prst="ellipse">
            <a:avLst/>
          </a:prstGeom>
          <a:solidFill>
            <a:srgbClr val="76B531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69" y="287340"/>
            <a:ext cx="9869213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</a:t>
            </a:r>
            <a:r>
              <a:rPr lang="fr-FR" b="1" dirty="0"/>
              <a:t>and</a:t>
            </a:r>
            <a:r>
              <a:rPr lang="fr-FR" dirty="0"/>
              <a:t> Open Source Software Licenses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9133" y="3357389"/>
            <a:ext cx="2756117" cy="1391066"/>
          </a:xfrm>
        </p:spPr>
        <p:txBody>
          <a:bodyPr>
            <a:noAutofit/>
          </a:bodyPr>
          <a:lstStyle/>
          <a:p>
            <a:pPr marL="200025" lvl="1" indent="0">
              <a:buNone/>
            </a:pPr>
            <a:r>
              <a:rPr lang="fr-FR" sz="2400" dirty="0"/>
              <a:t>GNU GPL, GNU LGPL, BSD, MPL, Apache, GNU AGPL</a:t>
            </a:r>
          </a:p>
          <a:p>
            <a:pPr marL="200025" lvl="1" indent="0">
              <a:buNone/>
            </a:pPr>
            <a:r>
              <a:rPr lang="fr-FR" sz="2400" dirty="0"/>
              <a:t>(&gt;50)</a:t>
            </a:r>
          </a:p>
          <a:p>
            <a:pPr lvl="2"/>
            <a:endParaRPr lang="fr-FR" sz="1800" dirty="0"/>
          </a:p>
          <a:p>
            <a:pPr lvl="2"/>
            <a:endParaRPr lang="fr-FR" sz="1600" i="1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20</a:t>
            </a:fld>
            <a:endParaRPr lang="fr-FR"/>
          </a:p>
        </p:txBody>
      </p:sp>
      <p:sp>
        <p:nvSpPr>
          <p:cNvPr id="6" name="Textfeld 5"/>
          <p:cNvSpPr txBox="1"/>
          <p:nvPr/>
        </p:nvSpPr>
        <p:spPr>
          <a:xfrm>
            <a:off x="2766392" y="4850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1020602" y="2414469"/>
            <a:ext cx="2161653" cy="8668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00025" lvl="1" algn="ctr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charset="0"/>
              </a:rPr>
              <a:t>Free Software</a:t>
            </a:r>
          </a:p>
          <a:p>
            <a:pPr marL="200025" lvl="1" algn="ctr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charset="0"/>
              </a:rPr>
              <a:t>Licenses</a:t>
            </a:r>
            <a:endParaRPr lang="fr-FR" sz="2400" dirty="0">
              <a:solidFill>
                <a:schemeClr val="accent1">
                  <a:lumMod val="60000"/>
                  <a:lumOff val="40000"/>
                </a:schemeClr>
              </a:solidFill>
              <a:ea typeface="ＭＳ Ｐゴシック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602360" y="2500611"/>
            <a:ext cx="2769832" cy="834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algn="ctr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fr-FR" sz="2400" dirty="0">
                <a:solidFill>
                  <a:srgbClr val="BBDA98"/>
                </a:solidFill>
                <a:ea typeface="ＭＳ Ｐゴシック" charset="0"/>
              </a:rPr>
              <a:t>Open Source </a:t>
            </a:r>
          </a:p>
          <a:p>
            <a:pPr marL="200025" lvl="1" algn="ctr" defTabSz="9144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fr-FR" sz="2400" dirty="0">
                <a:solidFill>
                  <a:srgbClr val="BBDA98"/>
                </a:solidFill>
                <a:ea typeface="ＭＳ Ｐゴシック" charset="0"/>
              </a:rPr>
              <a:t>Software Licenses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8289" y="3357390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List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approved</a:t>
            </a:r>
            <a:r>
              <a:rPr lang="de-CH" sz="1000" dirty="0"/>
              <a:t> licenses:</a:t>
            </a:r>
          </a:p>
          <a:p>
            <a:r>
              <a:rPr lang="de-CH" sz="1000" dirty="0"/>
              <a:t>https://www.gnu.org/licenses/license-list.html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359347" y="3370780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List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approved</a:t>
            </a:r>
            <a:r>
              <a:rPr lang="de-CH" sz="1000" dirty="0"/>
              <a:t> licenses:</a:t>
            </a:r>
          </a:p>
          <a:p>
            <a:r>
              <a:rPr lang="de-CH" sz="1000" dirty="0"/>
              <a:t>https://opensource.org/licenses/alphabetical</a:t>
            </a:r>
          </a:p>
        </p:txBody>
      </p:sp>
    </p:spTree>
    <p:extLst>
      <p:ext uri="{BB962C8B-B14F-4D97-AF65-F5344CB8AC3E}">
        <p14:creationId xmlns:p14="http://schemas.microsoft.com/office/powerpoint/2010/main" val="369102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7159" y="287340"/>
            <a:ext cx="10035355" cy="1449387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Free and Open Source Software Licenses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158" y="1926558"/>
            <a:ext cx="7331843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Content of FOSS Licenses</a:t>
            </a:r>
            <a:r>
              <a:rPr lang="fr-FR" sz="2200" dirty="0"/>
              <a:t>: </a:t>
            </a:r>
          </a:p>
          <a:p>
            <a:pPr lvl="1"/>
            <a:r>
              <a:rPr lang="fr-FR" sz="2200" dirty="0"/>
              <a:t>The </a:t>
            </a:r>
            <a:r>
              <a:rPr lang="fr-FR" sz="2200" dirty="0" err="1">
                <a:solidFill>
                  <a:srgbClr val="00B050"/>
                </a:solidFill>
              </a:rPr>
              <a:t>Licensor</a:t>
            </a:r>
            <a:r>
              <a:rPr lang="fr-FR" sz="2200" dirty="0"/>
              <a:t> </a:t>
            </a:r>
            <a:r>
              <a:rPr lang="fr-FR" sz="2200" dirty="0" err="1"/>
              <a:t>grants</a:t>
            </a:r>
            <a:endParaRPr lang="fr-FR" sz="2200" dirty="0"/>
          </a:p>
          <a:p>
            <a:pPr lvl="2"/>
            <a:r>
              <a:rPr lang="fr-FR" sz="1800" dirty="0"/>
              <a:t>Access to the Source Code of the Program</a:t>
            </a:r>
          </a:p>
          <a:p>
            <a:pPr lvl="2"/>
            <a:r>
              <a:rPr lang="fr-FR" sz="1800" dirty="0"/>
              <a:t>The Right to </a:t>
            </a:r>
            <a:r>
              <a:rPr lang="fr-FR" sz="1800" dirty="0" err="1"/>
              <a:t>run</a:t>
            </a:r>
            <a:r>
              <a:rPr lang="fr-FR" sz="1800" dirty="0"/>
              <a:t> the Code</a:t>
            </a:r>
          </a:p>
          <a:p>
            <a:pPr lvl="2"/>
            <a:r>
              <a:rPr lang="fr-FR" sz="1800" dirty="0"/>
              <a:t>The Right to </a:t>
            </a:r>
            <a:r>
              <a:rPr lang="fr-FR" sz="1800" dirty="0" err="1"/>
              <a:t>modify</a:t>
            </a:r>
            <a:r>
              <a:rPr lang="fr-FR" sz="1800" dirty="0"/>
              <a:t> the Code</a:t>
            </a:r>
          </a:p>
          <a:p>
            <a:pPr lvl="2"/>
            <a:r>
              <a:rPr lang="fr-FR" sz="1800" dirty="0"/>
              <a:t>The Right to </a:t>
            </a:r>
            <a:r>
              <a:rPr lang="fr-FR" sz="1800" dirty="0" err="1"/>
              <a:t>distribute</a:t>
            </a:r>
            <a:r>
              <a:rPr lang="fr-FR" sz="1800" dirty="0"/>
              <a:t> the verbatim and </a:t>
            </a:r>
            <a:r>
              <a:rPr lang="fr-FR" sz="1800" dirty="0" err="1"/>
              <a:t>changed</a:t>
            </a:r>
            <a:r>
              <a:rPr lang="fr-FR" sz="1800" dirty="0"/>
              <a:t> Copies of the Code</a:t>
            </a:r>
          </a:p>
          <a:p>
            <a:pPr lvl="2"/>
            <a:r>
              <a:rPr lang="fr-FR" sz="1800" dirty="0" err="1"/>
              <a:t>Without</a:t>
            </a:r>
            <a:r>
              <a:rPr lang="fr-FR" sz="1800" dirty="0"/>
              <a:t> </a:t>
            </a:r>
            <a:r>
              <a:rPr lang="fr-FR" sz="1800" dirty="0" err="1"/>
              <a:t>claiming</a:t>
            </a:r>
            <a:r>
              <a:rPr lang="fr-FR" sz="1800" dirty="0"/>
              <a:t> </a:t>
            </a:r>
            <a:r>
              <a:rPr lang="fr-FR" sz="1800" dirty="0" err="1"/>
              <a:t>license</a:t>
            </a:r>
            <a:r>
              <a:rPr lang="fr-FR" sz="1800" dirty="0"/>
              <a:t> </a:t>
            </a:r>
            <a:r>
              <a:rPr lang="fr-FR" sz="1800" dirty="0" err="1"/>
              <a:t>fees</a:t>
            </a:r>
            <a:r>
              <a:rPr lang="fr-FR" sz="1800" dirty="0"/>
              <a:t> for the </a:t>
            </a:r>
            <a:r>
              <a:rPr lang="fr-FR" sz="1800" dirty="0" err="1"/>
              <a:t>granted</a:t>
            </a:r>
            <a:r>
              <a:rPr lang="fr-FR" sz="1800" dirty="0"/>
              <a:t> </a:t>
            </a:r>
            <a:r>
              <a:rPr lang="fr-FR" sz="1800" dirty="0" err="1"/>
              <a:t>rights</a:t>
            </a:r>
            <a:r>
              <a:rPr lang="fr-FR" sz="1800" dirty="0"/>
              <a:t> (</a:t>
            </a:r>
            <a:r>
              <a:rPr lang="fr-FR" sz="1800" dirty="0" err="1"/>
              <a:t>royalty</a:t>
            </a:r>
            <a:r>
              <a:rPr lang="fr-FR" sz="1800" dirty="0"/>
              <a:t>-free)</a:t>
            </a:r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21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2" y="2238313"/>
            <a:ext cx="475416" cy="4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1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29710" y="287340"/>
            <a:ext cx="6472445" cy="1449387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FOSS Licenses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6C787-353B-C545-82F1-D4F97C5B28C3}" type="slidenum">
              <a:rPr lang="fr-FR">
                <a:latin typeface="Calibri"/>
              </a:rPr>
              <a:pPr>
                <a:defRPr/>
              </a:pPr>
              <a:t>22</a:t>
            </a:fld>
            <a:endParaRPr lang="fr-FR">
              <a:latin typeface="Calibri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46724" y="2049165"/>
            <a:ext cx="1817613" cy="2232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 anchorCtr="0">
            <a:noAutofit/>
          </a:bodyPr>
          <a:lstStyle/>
          <a:p>
            <a:pPr>
              <a:defRPr/>
            </a:pPr>
            <a:r>
              <a:rPr lang="de-CH" sz="2000" dirty="0" err="1">
                <a:solidFill>
                  <a:srgbClr val="000000"/>
                </a:solidFill>
                <a:latin typeface="Calibri"/>
              </a:rPr>
              <a:t>Licensor</a:t>
            </a:r>
            <a:endParaRPr lang="de-CH" sz="2000" dirty="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owner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Copyrights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grants</a:t>
            </a:r>
            <a:endParaRPr lang="de-CH" sz="1000" dirty="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de-CH" sz="1000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use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and</a:t>
            </a:r>
            <a:endParaRPr lang="de-CH" sz="1000" dirty="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de-CH" sz="1000" dirty="0" err="1">
                <a:solidFill>
                  <a:srgbClr val="000000"/>
                </a:solidFill>
                <a:latin typeface="Calibri"/>
              </a:rPr>
              <a:t>Does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get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Royalties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Licensee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76869" y="2049165"/>
            <a:ext cx="1946120" cy="223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de-CH" sz="2000" dirty="0" err="1">
                <a:solidFill>
                  <a:srgbClr val="000000"/>
                </a:solidFill>
                <a:latin typeface="Calibri"/>
              </a:rPr>
              <a:t>Licensee</a:t>
            </a:r>
            <a:r>
              <a:rPr lang="de-CH" sz="20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gets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[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most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]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use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code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does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pay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royalties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Licensor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98595" y="2253006"/>
            <a:ext cx="2796566" cy="646331"/>
          </a:xfrm>
          <a:prstGeom prst="rect">
            <a:avLst/>
          </a:prstGeom>
          <a:solidFill>
            <a:srgbClr val="C7C1A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CH" b="1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algn="ctr">
              <a:defRPr/>
            </a:pPr>
            <a:r>
              <a:rPr lang="de-CH" dirty="0" err="1">
                <a:solidFill>
                  <a:srgbClr val="000000"/>
                </a:solidFill>
                <a:latin typeface="Calibri"/>
              </a:rPr>
              <a:t>copy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distribute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modify</a:t>
            </a:r>
            <a:endParaRPr lang="de-CH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98595" y="3112027"/>
            <a:ext cx="27965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CH" b="1" dirty="0">
                <a:solidFill>
                  <a:srgbClr val="000000"/>
                </a:solidFill>
                <a:latin typeface="Calibri"/>
              </a:rPr>
              <a:t>NO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License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Fees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/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Royalties</a:t>
            </a:r>
            <a:endParaRPr lang="de-CH" dirty="0">
              <a:solidFill>
                <a:srgbClr val="000000"/>
              </a:solidFill>
              <a:latin typeface="Calibri"/>
            </a:endParaRPr>
          </a:p>
          <a:p>
            <a:pPr algn="ctr">
              <a:defRPr/>
            </a:pPr>
            <a:r>
              <a:rPr lang="de-CH" b="1" dirty="0">
                <a:solidFill>
                  <a:srgbClr val="00B0F0"/>
                </a:solidFill>
                <a:latin typeface="Calibri"/>
              </a:rPr>
              <a:t>MAYBE </a:t>
            </a:r>
            <a:r>
              <a:rPr lang="de-CH" dirty="0">
                <a:solidFill>
                  <a:srgbClr val="00B0F0"/>
                </a:solidFill>
                <a:latin typeface="Calibri"/>
              </a:rPr>
              <a:t>O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bligations</a:t>
            </a:r>
            <a:r>
              <a:rPr lang="de-CH" dirty="0">
                <a:solidFill>
                  <a:srgbClr val="00B0F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if</a:t>
            </a:r>
            <a:r>
              <a:rPr lang="de-CH" dirty="0">
                <a:solidFill>
                  <a:srgbClr val="00B0F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the</a:t>
            </a:r>
            <a:r>
              <a:rPr lang="de-CH" dirty="0">
                <a:solidFill>
                  <a:srgbClr val="00B0F0"/>
                </a:solidFill>
                <a:latin typeface="Calibri"/>
              </a:rPr>
              <a:t> Code 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is</a:t>
            </a:r>
            <a:r>
              <a:rPr lang="de-CH">
                <a:solidFill>
                  <a:srgbClr val="00B0F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D</a:t>
            </a:r>
            <a:r>
              <a:rPr lang="de-CH">
                <a:solidFill>
                  <a:srgbClr val="00B0F0"/>
                </a:solidFill>
                <a:latin typeface="Calibri"/>
              </a:rPr>
              <a:t>istributed </a:t>
            </a:r>
            <a:endParaRPr lang="de-CH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32466" y="4433069"/>
            <a:ext cx="2762696" cy="766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de-CH" dirty="0" err="1">
                <a:solidFill>
                  <a:srgbClr val="92D050"/>
                </a:solidFill>
                <a:latin typeface="Calibri"/>
              </a:rPr>
              <a:t>Copy</a:t>
            </a:r>
            <a:r>
              <a:rPr lang="de-CH" dirty="0">
                <a:solidFill>
                  <a:srgbClr val="92D05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92D050"/>
                </a:solidFill>
                <a:latin typeface="Calibri"/>
              </a:rPr>
              <a:t>of</a:t>
            </a:r>
            <a:r>
              <a:rPr lang="de-CH" dirty="0">
                <a:solidFill>
                  <a:srgbClr val="92D05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92D050"/>
                </a:solidFill>
                <a:latin typeface="Calibri"/>
              </a:rPr>
              <a:t>the</a:t>
            </a:r>
            <a:r>
              <a:rPr lang="de-CH" dirty="0">
                <a:solidFill>
                  <a:srgbClr val="92D050"/>
                </a:solidFill>
                <a:latin typeface="Calibri"/>
              </a:rPr>
              <a:t> </a:t>
            </a:r>
          </a:p>
          <a:p>
            <a:pPr algn="ctr">
              <a:defRPr/>
            </a:pPr>
            <a:r>
              <a:rPr lang="de-CH" sz="2400" b="1" dirty="0">
                <a:solidFill>
                  <a:srgbClr val="92D050"/>
                </a:solidFill>
                <a:latin typeface="Calibri"/>
              </a:rPr>
              <a:t>Source Code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32466" y="5359870"/>
            <a:ext cx="27838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CH" b="1" dirty="0">
                <a:solidFill>
                  <a:srgbClr val="2ABDF2"/>
                </a:solidFill>
                <a:latin typeface="Calibri"/>
              </a:rPr>
              <a:t>MAYBE</a:t>
            </a:r>
            <a:r>
              <a:rPr lang="de-CH" dirty="0">
                <a:solidFill>
                  <a:srgbClr val="2ABDF2"/>
                </a:solidFill>
                <a:latin typeface="Calibri"/>
              </a:rPr>
              <a:t> Price </a:t>
            </a:r>
          </a:p>
          <a:p>
            <a:pPr algn="ctr">
              <a:defRPr/>
            </a:pPr>
            <a:r>
              <a:rPr lang="de-CH" b="1" dirty="0">
                <a:latin typeface="Calibri"/>
              </a:rPr>
              <a:t>NO</a:t>
            </a:r>
            <a:r>
              <a:rPr lang="de-CH" dirty="0">
                <a:latin typeface="Calibri"/>
              </a:rPr>
              <a:t> </a:t>
            </a:r>
            <a:r>
              <a:rPr lang="de-CH" dirty="0" err="1">
                <a:latin typeface="Calibri"/>
              </a:rPr>
              <a:t>further</a:t>
            </a:r>
            <a:r>
              <a:rPr lang="de-CH" dirty="0">
                <a:latin typeface="Calibri"/>
              </a:rPr>
              <a:t> </a:t>
            </a:r>
            <a:r>
              <a:rPr lang="de-CH" dirty="0" err="1">
                <a:latin typeface="Calibri"/>
              </a:rPr>
              <a:t>Obligations</a:t>
            </a:r>
            <a:endParaRPr lang="de-CH" dirty="0">
              <a:latin typeface="Calibri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346723" y="4403591"/>
            <a:ext cx="1817613" cy="165725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de-CH" sz="2000" dirty="0">
                <a:solidFill>
                  <a:srgbClr val="000000"/>
                </a:solidFill>
                <a:latin typeface="Calibri"/>
              </a:rPr>
              <a:t>Distributor</a:t>
            </a: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Owner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physical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copy</a:t>
            </a:r>
            <a:endParaRPr lang="de-CH" sz="1000" dirty="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de-CH" sz="1000" dirty="0" err="1">
                <a:solidFill>
                  <a:srgbClr val="000000"/>
                </a:solidFill>
                <a:latin typeface="Calibri"/>
              </a:rPr>
              <a:t>gives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Code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another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person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76869" y="4403591"/>
            <a:ext cx="1946120" cy="165725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de-CH" sz="2000" dirty="0" err="1">
                <a:solidFill>
                  <a:srgbClr val="000000"/>
                </a:solidFill>
                <a:latin typeface="Calibri"/>
              </a:rPr>
              <a:t>Acquirer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gets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Source Code)</a:t>
            </a:r>
          </a:p>
        </p:txBody>
      </p:sp>
      <p:cxnSp>
        <p:nvCxnSpPr>
          <p:cNvPr id="21" name="Gerade Verbindung mit Pfeil 20"/>
          <p:cNvCxnSpPr>
            <a:endCxn id="8" idx="1"/>
          </p:cNvCxnSpPr>
          <p:nvPr/>
        </p:nvCxnSpPr>
        <p:spPr>
          <a:xfrm>
            <a:off x="4170695" y="2576171"/>
            <a:ext cx="427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8" idx="3"/>
          </p:cNvCxnSpPr>
          <p:nvPr/>
        </p:nvCxnSpPr>
        <p:spPr>
          <a:xfrm>
            <a:off x="7395161" y="2576172"/>
            <a:ext cx="581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9" idx="3"/>
          </p:cNvCxnSpPr>
          <p:nvPr/>
        </p:nvCxnSpPr>
        <p:spPr>
          <a:xfrm flipH="1">
            <a:off x="7395161" y="3573692"/>
            <a:ext cx="57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</p:cNvCxnSpPr>
          <p:nvPr/>
        </p:nvCxnSpPr>
        <p:spPr>
          <a:xfrm flipH="1">
            <a:off x="4170695" y="3573692"/>
            <a:ext cx="42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10" idx="1"/>
          </p:cNvCxnSpPr>
          <p:nvPr/>
        </p:nvCxnSpPr>
        <p:spPr>
          <a:xfrm>
            <a:off x="4170695" y="4816346"/>
            <a:ext cx="46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3"/>
          </p:cNvCxnSpPr>
          <p:nvPr/>
        </p:nvCxnSpPr>
        <p:spPr>
          <a:xfrm>
            <a:off x="7395162" y="4816346"/>
            <a:ext cx="581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endCxn id="11" idx="3"/>
          </p:cNvCxnSpPr>
          <p:nvPr/>
        </p:nvCxnSpPr>
        <p:spPr>
          <a:xfrm flipH="1">
            <a:off x="7416314" y="5683035"/>
            <a:ext cx="55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1" idx="1"/>
          </p:cNvCxnSpPr>
          <p:nvPr/>
        </p:nvCxnSpPr>
        <p:spPr>
          <a:xfrm flipH="1">
            <a:off x="4157977" y="5683036"/>
            <a:ext cx="474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2" y="3476473"/>
            <a:ext cx="1149508" cy="11495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47" y="3529024"/>
            <a:ext cx="1149508" cy="11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2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620" y="2086771"/>
            <a:ext cx="8674471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Users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are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allowed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able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Run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Copy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Modify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Share/distribute the copy and/or modification of the software</a:t>
            </a:r>
          </a:p>
          <a:p>
            <a:pPr lvl="2"/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Prerequisites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Access to source code of the computer program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License to copy, modify and distribute the computer program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No license fee</a:t>
            </a: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fr-FR" sz="22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562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620" y="2086771"/>
            <a:ext cx="8674471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Users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are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allowed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able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Run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Copy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Modify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Share/distribute the copy and/or modification of the software</a:t>
            </a:r>
          </a:p>
          <a:p>
            <a:pPr lvl="2"/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Prerequisites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Access to source code of the computer program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License to copy, modify and distribute the computer program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No license fee</a:t>
            </a:r>
            <a:endParaRPr lang="fr-FR" sz="2000" dirty="0">
              <a:solidFill>
                <a:schemeClr val="tx1"/>
              </a:solidFill>
            </a:endParaRPr>
          </a:p>
          <a:p>
            <a:pPr lvl="1"/>
            <a:endParaRPr lang="fr-FR" sz="22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97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620" y="2086771"/>
            <a:ext cx="8674471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Users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are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allowed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able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Run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Copy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Modify the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Share/distribute the copy and/or modification of the software</a:t>
            </a:r>
          </a:p>
          <a:p>
            <a:pPr lvl="2"/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Prerequisites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Access to source code of the computer program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License to copy, modify and distribute the computer program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No license fee </a:t>
            </a:r>
            <a:r>
              <a:rPr lang="en-US" sz="2000" b="1" dirty="0" err="1">
                <a:solidFill>
                  <a:schemeClr val="tx1"/>
                </a:solidFill>
              </a:rPr>
              <a:t>Ccdigitallaw</a:t>
            </a:r>
            <a:r>
              <a:rPr lang="en-US" sz="2000" b="1" dirty="0">
                <a:solidFill>
                  <a:schemeClr val="tx1"/>
                </a:solidFill>
              </a:rPr>
              <a:t> Podcast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384175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https://</a:t>
            </a:r>
            <a:r>
              <a:rPr lang="en-US" sz="2000" dirty="0" err="1">
                <a:solidFill>
                  <a:schemeClr val="tx1"/>
                </a:solidFill>
              </a:rPr>
              <a:t>ccdigitallaw.ch</a:t>
            </a:r>
            <a:r>
              <a:rPr lang="en-US" sz="2000" dirty="0">
                <a:solidFill>
                  <a:schemeClr val="tx1"/>
                </a:solidFill>
              </a:rPr>
              <a:t>/application/files/8715/2569/6801/Episode_4.mp3</a:t>
            </a:r>
            <a:endParaRPr lang="fr-FR" sz="2000" b="1" dirty="0">
              <a:solidFill>
                <a:schemeClr val="tx1"/>
              </a:solidFill>
            </a:endParaRPr>
          </a:p>
          <a:p>
            <a:pPr lvl="1"/>
            <a:endParaRPr lang="fr-FR" sz="22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8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29710" y="287340"/>
            <a:ext cx="6472445" cy="1449387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FOSS Licenses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6C787-353B-C545-82F1-D4F97C5B28C3}" type="slidenum">
              <a:rPr lang="fr-FR">
                <a:latin typeface="Calibri"/>
              </a:rPr>
              <a:pPr>
                <a:defRPr/>
              </a:pPr>
              <a:t>26</a:t>
            </a:fld>
            <a:endParaRPr lang="fr-FR">
              <a:latin typeface="Calibri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46724" y="2049165"/>
            <a:ext cx="1817613" cy="2232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 anchorCtr="0">
            <a:noAutofit/>
          </a:bodyPr>
          <a:lstStyle/>
          <a:p>
            <a:pPr>
              <a:defRPr/>
            </a:pPr>
            <a:r>
              <a:rPr lang="de-CH" sz="2000" dirty="0" err="1">
                <a:solidFill>
                  <a:srgbClr val="000000"/>
                </a:solidFill>
                <a:latin typeface="Calibri"/>
              </a:rPr>
              <a:t>Licensor</a:t>
            </a:r>
            <a:endParaRPr lang="de-CH" sz="2000" dirty="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owner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Copyrights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grants</a:t>
            </a:r>
            <a:endParaRPr lang="de-CH" sz="1000" dirty="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de-CH" sz="1000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use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and</a:t>
            </a:r>
            <a:endParaRPr lang="de-CH" sz="1000" dirty="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de-CH" sz="1000" dirty="0" err="1">
                <a:solidFill>
                  <a:srgbClr val="000000"/>
                </a:solidFill>
                <a:latin typeface="Calibri"/>
              </a:rPr>
              <a:t>Does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get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Royalties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Licensee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76869" y="2049165"/>
            <a:ext cx="1946120" cy="223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de-CH" sz="2000" dirty="0" err="1">
                <a:solidFill>
                  <a:srgbClr val="000000"/>
                </a:solidFill>
                <a:latin typeface="Calibri"/>
              </a:rPr>
              <a:t>Licensee</a:t>
            </a:r>
            <a:r>
              <a:rPr lang="de-CH" sz="20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gets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[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most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]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use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code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does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pay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royalties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Licensor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98595" y="2253006"/>
            <a:ext cx="2796566" cy="646331"/>
          </a:xfrm>
          <a:prstGeom prst="rect">
            <a:avLst/>
          </a:prstGeom>
          <a:solidFill>
            <a:srgbClr val="C7C1A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CH" b="1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algn="ctr">
              <a:defRPr/>
            </a:pPr>
            <a:r>
              <a:rPr lang="de-CH" dirty="0" err="1">
                <a:solidFill>
                  <a:srgbClr val="000000"/>
                </a:solidFill>
                <a:latin typeface="Calibri"/>
              </a:rPr>
              <a:t>copy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distribute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modify</a:t>
            </a:r>
            <a:endParaRPr lang="de-CH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98595" y="3112027"/>
            <a:ext cx="27965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CH" b="1" dirty="0">
                <a:solidFill>
                  <a:srgbClr val="000000"/>
                </a:solidFill>
                <a:latin typeface="Calibri"/>
              </a:rPr>
              <a:t>NO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License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Fees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/</a:t>
            </a:r>
            <a:r>
              <a:rPr lang="de-CH" dirty="0" err="1">
                <a:solidFill>
                  <a:srgbClr val="000000"/>
                </a:solidFill>
                <a:latin typeface="Calibri"/>
              </a:rPr>
              <a:t>Royalties</a:t>
            </a:r>
            <a:endParaRPr lang="de-CH" dirty="0">
              <a:solidFill>
                <a:srgbClr val="000000"/>
              </a:solidFill>
              <a:latin typeface="Calibri"/>
            </a:endParaRPr>
          </a:p>
          <a:p>
            <a:pPr algn="ctr">
              <a:defRPr/>
            </a:pPr>
            <a:r>
              <a:rPr lang="de-CH" b="1" dirty="0">
                <a:solidFill>
                  <a:srgbClr val="00B0F0"/>
                </a:solidFill>
                <a:latin typeface="Calibri"/>
              </a:rPr>
              <a:t>MAYBE </a:t>
            </a:r>
            <a:r>
              <a:rPr lang="de-CH" dirty="0">
                <a:solidFill>
                  <a:srgbClr val="00B0F0"/>
                </a:solidFill>
                <a:latin typeface="Calibri"/>
              </a:rPr>
              <a:t>O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bligations</a:t>
            </a:r>
            <a:r>
              <a:rPr lang="de-CH" dirty="0">
                <a:solidFill>
                  <a:srgbClr val="00B0F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if</a:t>
            </a:r>
            <a:r>
              <a:rPr lang="de-CH" dirty="0">
                <a:solidFill>
                  <a:srgbClr val="00B0F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the</a:t>
            </a:r>
            <a:r>
              <a:rPr lang="de-CH" dirty="0">
                <a:solidFill>
                  <a:srgbClr val="00B0F0"/>
                </a:solidFill>
                <a:latin typeface="Calibri"/>
              </a:rPr>
              <a:t> Code 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is</a:t>
            </a:r>
            <a:r>
              <a:rPr lang="de-CH">
                <a:solidFill>
                  <a:srgbClr val="00B0F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00B0F0"/>
                </a:solidFill>
                <a:latin typeface="Calibri"/>
              </a:rPr>
              <a:t>D</a:t>
            </a:r>
            <a:r>
              <a:rPr lang="de-CH">
                <a:solidFill>
                  <a:srgbClr val="00B0F0"/>
                </a:solidFill>
                <a:latin typeface="Calibri"/>
              </a:rPr>
              <a:t>istributed </a:t>
            </a:r>
            <a:endParaRPr lang="de-CH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32466" y="4433069"/>
            <a:ext cx="2762696" cy="766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de-CH" dirty="0" err="1">
                <a:solidFill>
                  <a:srgbClr val="92D050"/>
                </a:solidFill>
                <a:latin typeface="Calibri"/>
              </a:rPr>
              <a:t>Copy</a:t>
            </a:r>
            <a:r>
              <a:rPr lang="de-CH" dirty="0">
                <a:solidFill>
                  <a:srgbClr val="92D05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92D050"/>
                </a:solidFill>
                <a:latin typeface="Calibri"/>
              </a:rPr>
              <a:t>of</a:t>
            </a:r>
            <a:r>
              <a:rPr lang="de-CH" dirty="0">
                <a:solidFill>
                  <a:srgbClr val="92D050"/>
                </a:solidFill>
                <a:latin typeface="Calibri"/>
              </a:rPr>
              <a:t> </a:t>
            </a:r>
            <a:r>
              <a:rPr lang="de-CH" dirty="0" err="1">
                <a:solidFill>
                  <a:srgbClr val="92D050"/>
                </a:solidFill>
                <a:latin typeface="Calibri"/>
              </a:rPr>
              <a:t>the</a:t>
            </a:r>
            <a:r>
              <a:rPr lang="de-CH" dirty="0">
                <a:solidFill>
                  <a:srgbClr val="92D050"/>
                </a:solidFill>
                <a:latin typeface="Calibri"/>
              </a:rPr>
              <a:t> </a:t>
            </a:r>
          </a:p>
          <a:p>
            <a:pPr algn="ctr">
              <a:defRPr/>
            </a:pPr>
            <a:r>
              <a:rPr lang="de-CH" sz="2400" b="1" dirty="0">
                <a:solidFill>
                  <a:srgbClr val="92D050"/>
                </a:solidFill>
                <a:latin typeface="Calibri"/>
              </a:rPr>
              <a:t>Source Code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32466" y="5359870"/>
            <a:ext cx="27838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CH" b="1" dirty="0">
                <a:solidFill>
                  <a:srgbClr val="2ABDF2"/>
                </a:solidFill>
                <a:latin typeface="Calibri"/>
              </a:rPr>
              <a:t>MAYBE</a:t>
            </a:r>
            <a:r>
              <a:rPr lang="de-CH" dirty="0">
                <a:solidFill>
                  <a:srgbClr val="2ABDF2"/>
                </a:solidFill>
                <a:latin typeface="Calibri"/>
              </a:rPr>
              <a:t> Price </a:t>
            </a:r>
          </a:p>
          <a:p>
            <a:pPr algn="ctr">
              <a:defRPr/>
            </a:pPr>
            <a:r>
              <a:rPr lang="de-CH" b="1" dirty="0">
                <a:latin typeface="Calibri"/>
              </a:rPr>
              <a:t>NO</a:t>
            </a:r>
            <a:r>
              <a:rPr lang="de-CH" dirty="0">
                <a:latin typeface="Calibri"/>
              </a:rPr>
              <a:t> </a:t>
            </a:r>
            <a:r>
              <a:rPr lang="de-CH" dirty="0" err="1">
                <a:latin typeface="Calibri"/>
              </a:rPr>
              <a:t>further</a:t>
            </a:r>
            <a:r>
              <a:rPr lang="de-CH" dirty="0">
                <a:latin typeface="Calibri"/>
              </a:rPr>
              <a:t> </a:t>
            </a:r>
            <a:r>
              <a:rPr lang="de-CH" dirty="0" err="1">
                <a:latin typeface="Calibri"/>
              </a:rPr>
              <a:t>Obligations</a:t>
            </a:r>
            <a:endParaRPr lang="de-CH" dirty="0">
              <a:latin typeface="Calibri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346723" y="4403591"/>
            <a:ext cx="1817613" cy="165725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de-CH" sz="2000" dirty="0">
                <a:solidFill>
                  <a:srgbClr val="000000"/>
                </a:solidFill>
                <a:latin typeface="Calibri"/>
              </a:rPr>
              <a:t>Distributor</a:t>
            </a: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Owner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physical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copy</a:t>
            </a:r>
            <a:endParaRPr lang="de-CH" sz="1000" dirty="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de-CH" sz="1000" dirty="0" err="1">
                <a:solidFill>
                  <a:srgbClr val="000000"/>
                </a:solidFill>
                <a:latin typeface="Calibri"/>
              </a:rPr>
              <a:t>gives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Code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another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person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76869" y="4403591"/>
            <a:ext cx="1946120" cy="165725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de-CH" sz="2000" dirty="0" err="1">
                <a:solidFill>
                  <a:srgbClr val="000000"/>
                </a:solidFill>
                <a:latin typeface="Calibri"/>
              </a:rPr>
              <a:t>Acquirer</a:t>
            </a:r>
            <a:r>
              <a:rPr lang="de-CH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defRPr/>
            </a:pPr>
            <a:r>
              <a:rPr lang="de-CH" sz="10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gets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CH" sz="1000" dirty="0">
                <a:solidFill>
                  <a:srgbClr val="000000"/>
                </a:solidFill>
                <a:latin typeface="Calibri"/>
              </a:rPr>
              <a:t> Source Code)</a:t>
            </a:r>
          </a:p>
        </p:txBody>
      </p:sp>
      <p:cxnSp>
        <p:nvCxnSpPr>
          <p:cNvPr id="21" name="Gerade Verbindung mit Pfeil 20"/>
          <p:cNvCxnSpPr>
            <a:endCxn id="8" idx="1"/>
          </p:cNvCxnSpPr>
          <p:nvPr/>
        </p:nvCxnSpPr>
        <p:spPr>
          <a:xfrm>
            <a:off x="4170695" y="2576171"/>
            <a:ext cx="427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8" idx="3"/>
          </p:cNvCxnSpPr>
          <p:nvPr/>
        </p:nvCxnSpPr>
        <p:spPr>
          <a:xfrm>
            <a:off x="7395161" y="2576172"/>
            <a:ext cx="581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9" idx="3"/>
          </p:cNvCxnSpPr>
          <p:nvPr/>
        </p:nvCxnSpPr>
        <p:spPr>
          <a:xfrm flipH="1">
            <a:off x="7395161" y="3573692"/>
            <a:ext cx="57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</p:cNvCxnSpPr>
          <p:nvPr/>
        </p:nvCxnSpPr>
        <p:spPr>
          <a:xfrm flipH="1">
            <a:off x="4170695" y="3573692"/>
            <a:ext cx="42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10" idx="1"/>
          </p:cNvCxnSpPr>
          <p:nvPr/>
        </p:nvCxnSpPr>
        <p:spPr>
          <a:xfrm>
            <a:off x="4170695" y="4816346"/>
            <a:ext cx="46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3"/>
          </p:cNvCxnSpPr>
          <p:nvPr/>
        </p:nvCxnSpPr>
        <p:spPr>
          <a:xfrm>
            <a:off x="7395162" y="4816346"/>
            <a:ext cx="581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endCxn id="11" idx="3"/>
          </p:cNvCxnSpPr>
          <p:nvPr/>
        </p:nvCxnSpPr>
        <p:spPr>
          <a:xfrm flipH="1">
            <a:off x="7416314" y="5683035"/>
            <a:ext cx="55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1" idx="1"/>
          </p:cNvCxnSpPr>
          <p:nvPr/>
        </p:nvCxnSpPr>
        <p:spPr>
          <a:xfrm flipH="1">
            <a:off x="4157977" y="5683036"/>
            <a:ext cx="474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2" y="3476473"/>
            <a:ext cx="1149508" cy="11495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47" y="3529024"/>
            <a:ext cx="1149508" cy="11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8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6" y="287340"/>
            <a:ext cx="7176880" cy="1449387"/>
          </a:xfrm>
        </p:spPr>
        <p:txBody>
          <a:bodyPr/>
          <a:lstStyle/>
          <a:p>
            <a:r>
              <a:rPr lang="it-CH" dirty="0"/>
              <a:t>No </a:t>
            </a:r>
            <a:r>
              <a:rPr lang="it-CH" dirty="0" err="1"/>
              <a:t>further</a:t>
            </a:r>
            <a:r>
              <a:rPr lang="it-CH" dirty="0"/>
              <a:t> </a:t>
            </a:r>
            <a:r>
              <a:rPr lang="it-CH" dirty="0" err="1"/>
              <a:t>restrictions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8" y="1893890"/>
            <a:ext cx="10058400" cy="402272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/>
              <a:t>Users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allowed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able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endParaRPr lang="en-US" dirty="0"/>
          </a:p>
          <a:p>
            <a:pPr lvl="2"/>
            <a:r>
              <a:rPr lang="en-US" sz="2000" b="1" dirty="0"/>
              <a:t>Run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Copy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Modify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Share/distribute</a:t>
            </a:r>
            <a:r>
              <a:rPr lang="en-US" sz="2000" dirty="0"/>
              <a:t> the copy and/or modification of the software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endParaRPr lang="it-CH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/>
              <a:t>No </a:t>
            </a:r>
            <a:r>
              <a:rPr lang="it-CH" sz="2400" dirty="0" err="1"/>
              <a:t>circumvention</a:t>
            </a:r>
            <a:r>
              <a:rPr lang="it-CH" sz="2400" dirty="0"/>
              <a:t> </a:t>
            </a:r>
            <a:r>
              <a:rPr lang="it-CH" sz="2400" dirty="0" err="1"/>
              <a:t>through</a:t>
            </a:r>
            <a:r>
              <a:rPr lang="it-CH" sz="2400" dirty="0"/>
              <a:t> </a:t>
            </a:r>
            <a:r>
              <a:rPr lang="it-CH" sz="2400" dirty="0" err="1"/>
              <a:t>other</a:t>
            </a:r>
            <a:r>
              <a:rPr lang="it-CH" sz="2400" dirty="0"/>
              <a:t> </a:t>
            </a:r>
            <a:r>
              <a:rPr lang="it-CH" sz="2400" dirty="0" err="1"/>
              <a:t>means</a:t>
            </a:r>
            <a:endParaRPr lang="it-CH" sz="2400" dirty="0"/>
          </a:p>
          <a:p>
            <a:pPr lvl="2"/>
            <a:r>
              <a:rPr lang="it-CH" sz="2000" dirty="0" err="1"/>
              <a:t>Licensing</a:t>
            </a:r>
            <a:r>
              <a:rPr lang="it-CH" sz="2000" dirty="0"/>
              <a:t> </a:t>
            </a:r>
            <a:r>
              <a:rPr lang="it-CH" sz="2000" dirty="0" err="1"/>
              <a:t>fees</a:t>
            </a:r>
            <a:endParaRPr lang="it-CH" sz="2000" dirty="0"/>
          </a:p>
          <a:p>
            <a:pPr lvl="2"/>
            <a:r>
              <a:rPr lang="it-CH" sz="2000" dirty="0"/>
              <a:t>Legal </a:t>
            </a:r>
            <a:r>
              <a:rPr lang="it-CH" sz="2000" dirty="0" err="1"/>
              <a:t>prohibitions</a:t>
            </a:r>
            <a:r>
              <a:rPr lang="it-CH" sz="2000" dirty="0"/>
              <a:t> </a:t>
            </a:r>
            <a:r>
              <a:rPr lang="it-CH" sz="2000" dirty="0" err="1"/>
              <a:t>through</a:t>
            </a:r>
            <a:r>
              <a:rPr lang="it-CH" sz="2000" dirty="0"/>
              <a:t> </a:t>
            </a:r>
            <a:r>
              <a:rPr lang="it-CH" sz="2000" dirty="0" err="1"/>
              <a:t>contracts</a:t>
            </a:r>
            <a:r>
              <a:rPr lang="it-CH" sz="2000" dirty="0"/>
              <a:t> (</a:t>
            </a:r>
            <a:r>
              <a:rPr lang="it-CH" sz="2000" dirty="0" err="1"/>
              <a:t>eg</a:t>
            </a:r>
            <a:r>
              <a:rPr lang="it-CH" sz="2000" dirty="0"/>
              <a:t>. NDA for Source Code, general </a:t>
            </a:r>
            <a:r>
              <a:rPr lang="it-CH" sz="2000" dirty="0" err="1"/>
              <a:t>conditions</a:t>
            </a:r>
            <a:r>
              <a:rPr lang="it-CH" sz="2000" dirty="0"/>
              <a:t> </a:t>
            </a:r>
            <a:r>
              <a:rPr lang="it-CH" sz="2000" dirty="0" err="1"/>
              <a:t>that</a:t>
            </a:r>
            <a:r>
              <a:rPr lang="it-CH" sz="2000" dirty="0"/>
              <a:t> </a:t>
            </a:r>
            <a:r>
              <a:rPr lang="it-CH" sz="2000" dirty="0" err="1"/>
              <a:t>prohibit</a:t>
            </a:r>
            <a:r>
              <a:rPr lang="it-CH" sz="2000" dirty="0"/>
              <a:t> </a:t>
            </a:r>
            <a:r>
              <a:rPr lang="it-CH" sz="2000" dirty="0" err="1"/>
              <a:t>distributions</a:t>
            </a:r>
            <a:r>
              <a:rPr lang="it-CH" sz="2000" dirty="0"/>
              <a:t>..) </a:t>
            </a:r>
          </a:p>
          <a:p>
            <a:pPr lvl="2"/>
            <a:r>
              <a:rPr lang="it-CH" sz="2000" dirty="0"/>
              <a:t>Technical </a:t>
            </a:r>
            <a:r>
              <a:rPr lang="it-CH" sz="2000" dirty="0" err="1"/>
              <a:t>barriers</a:t>
            </a:r>
            <a:r>
              <a:rPr lang="it-CH" sz="2000" dirty="0"/>
              <a:t> (DRM)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C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36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Free and Open Source Software </a:t>
            </a:r>
            <a:r>
              <a:rPr lang="fr-FR" dirty="0" err="1"/>
              <a:t>Licensing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28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8EE8A-0C70-054F-BA8E-B35AB3A58A0A}"/>
              </a:ext>
            </a:extLst>
          </p:cNvPr>
          <p:cNvSpPr txBox="1"/>
          <p:nvPr/>
        </p:nvSpPr>
        <p:spPr>
          <a:xfrm>
            <a:off x="5268577" y="1837710"/>
            <a:ext cx="165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E64D61"/>
                </a:solidFill>
              </a:rPr>
              <a:t>10’ break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31D84A-86DF-344E-9292-7AA90202B335}"/>
              </a:ext>
            </a:extLst>
          </p:cNvPr>
          <p:cNvSpPr txBox="1">
            <a:spLocks/>
          </p:cNvSpPr>
          <p:nvPr/>
        </p:nvSpPr>
        <p:spPr bwMode="auto">
          <a:xfrm>
            <a:off x="1133528" y="2573002"/>
            <a:ext cx="6210521" cy="348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90488" indent="-904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82588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66738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749300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931863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>
              <a:buFont typeface="Arial" panose="020B0604020202020204" pitchFamily="34" charset="0"/>
              <a:buChar char="•"/>
            </a:pPr>
            <a:r>
              <a:rPr lang="de-CH" dirty="0"/>
              <a:t>Users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allowed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:</a:t>
            </a:r>
            <a:endParaRPr lang="en-US" dirty="0"/>
          </a:p>
          <a:p>
            <a:pPr lvl="2" defTabSz="914400"/>
            <a:r>
              <a:rPr lang="en-US" sz="1800" dirty="0"/>
              <a:t>Run the software</a:t>
            </a:r>
          </a:p>
          <a:p>
            <a:pPr lvl="2" defTabSz="914400"/>
            <a:r>
              <a:rPr lang="en-US" sz="1800" dirty="0"/>
              <a:t>Copy the software</a:t>
            </a:r>
          </a:p>
          <a:p>
            <a:pPr lvl="2" defTabSz="914400"/>
            <a:r>
              <a:rPr lang="en-US" sz="1800" dirty="0"/>
              <a:t>Modify the software</a:t>
            </a:r>
          </a:p>
          <a:p>
            <a:pPr lvl="2" defTabSz="914400"/>
            <a:r>
              <a:rPr lang="en-US" sz="1800" dirty="0"/>
              <a:t>Share/distribute the copy and/or modification of the software</a:t>
            </a:r>
          </a:p>
          <a:p>
            <a:pPr lvl="2" defTabSz="914400"/>
            <a:endParaRPr lang="en-US" sz="1800" dirty="0"/>
          </a:p>
          <a:p>
            <a:pPr lvl="1" defTabSz="914400">
              <a:buFont typeface="Arial" panose="020B0604020202020204" pitchFamily="34" charset="0"/>
              <a:buChar char="•"/>
            </a:pPr>
            <a:r>
              <a:rPr lang="en-US" dirty="0"/>
              <a:t>Prerequisites</a:t>
            </a:r>
          </a:p>
          <a:p>
            <a:pPr lvl="2" defTabSz="914400"/>
            <a:r>
              <a:rPr lang="en-US" sz="1800" dirty="0"/>
              <a:t>Access to source code of the computer program</a:t>
            </a:r>
          </a:p>
          <a:p>
            <a:pPr lvl="2" defTabSz="914400"/>
            <a:r>
              <a:rPr lang="en-US" sz="1800" dirty="0"/>
              <a:t>License to copy, modify and distribute the computer program</a:t>
            </a:r>
          </a:p>
          <a:p>
            <a:pPr lvl="2" defTabSz="914400"/>
            <a:r>
              <a:rPr lang="en-US" sz="1800" dirty="0"/>
              <a:t>No license fee</a:t>
            </a:r>
            <a:endParaRPr lang="fr-FR" sz="1800" dirty="0"/>
          </a:p>
          <a:p>
            <a:pPr lvl="1" defTabSz="914400"/>
            <a:endParaRPr lang="fr-FR" sz="2200" dirty="0"/>
          </a:p>
          <a:p>
            <a:pPr lvl="1" defTabSz="914400"/>
            <a:endParaRPr lang="fr-FR" sz="24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A158455-D2DA-224E-A343-AA6C8571389A}"/>
              </a:ext>
            </a:extLst>
          </p:cNvPr>
          <p:cNvSpPr txBox="1">
            <a:spLocks/>
          </p:cNvSpPr>
          <p:nvPr/>
        </p:nvSpPr>
        <p:spPr bwMode="auto">
          <a:xfrm>
            <a:off x="6783642" y="2573002"/>
            <a:ext cx="4274830" cy="22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90488" indent="-904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82588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66738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749300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931863" indent="-182563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1" indent="0" algn="r" defTabSz="914400">
              <a:buNone/>
            </a:pPr>
            <a:r>
              <a:rPr lang="de-CH" dirty="0"/>
              <a:t>Coming </a:t>
            </a:r>
            <a:r>
              <a:rPr lang="de-CH" dirty="0" err="1"/>
              <a:t>next</a:t>
            </a:r>
            <a:r>
              <a:rPr lang="de-CH" dirty="0"/>
              <a:t>:</a:t>
            </a:r>
          </a:p>
          <a:p>
            <a:pPr marL="200025" lvl="1" indent="0" algn="r" defTabSz="914400">
              <a:buNone/>
            </a:pPr>
            <a:endParaRPr lang="de-CH" dirty="0"/>
          </a:p>
          <a:p>
            <a:pPr lvl="1" algn="r" defTabSz="914400">
              <a:buFont typeface="Arial" panose="020B0604020202020204" pitchFamily="34" charset="0"/>
              <a:buChar char="•"/>
            </a:pPr>
            <a:r>
              <a:rPr lang="de-CH" dirty="0" err="1"/>
              <a:t>Obligations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FOSS </a:t>
            </a:r>
            <a:r>
              <a:rPr lang="de-CH" dirty="0" err="1"/>
              <a:t>licenses</a:t>
            </a:r>
            <a:endParaRPr lang="en-US" sz="1800" dirty="0"/>
          </a:p>
          <a:p>
            <a:pPr lvl="1" algn="r" defTabSz="914400">
              <a:buFont typeface="Arial" panose="020B0604020202020204" pitchFamily="34" charset="0"/>
              <a:buChar char="•"/>
            </a:pPr>
            <a:r>
              <a:rPr lang="en-US" dirty="0"/>
              <a:t>Breach of FOSS obligations</a:t>
            </a:r>
          </a:p>
          <a:p>
            <a:pPr lvl="1" algn="r" defTabSz="914400">
              <a:buFont typeface="Arial" panose="020B0604020202020204" pitchFamily="34" charset="0"/>
              <a:buChar char="•"/>
            </a:pPr>
            <a:r>
              <a:rPr lang="en-US" dirty="0"/>
              <a:t>Permissive vs Copyleft Licenses</a:t>
            </a:r>
          </a:p>
          <a:p>
            <a:pPr lvl="1" algn="r" defTabSz="914400">
              <a:buFont typeface="Arial" panose="020B0604020202020204" pitchFamily="34" charset="0"/>
              <a:buChar char="•"/>
            </a:pPr>
            <a:r>
              <a:rPr lang="en-US" dirty="0"/>
              <a:t>Compatibility of FOSS Licenses</a:t>
            </a:r>
          </a:p>
          <a:p>
            <a:pPr lvl="1" algn="r" defTabSz="914400">
              <a:buFont typeface="Arial" panose="020B0604020202020204" pitchFamily="34" charset="0"/>
              <a:buChar char="•"/>
            </a:pPr>
            <a:r>
              <a:rPr lang="en-US" dirty="0"/>
              <a:t>Group exercise (part </a:t>
            </a:r>
            <a:r>
              <a:rPr lang="en-US" dirty="0" err="1"/>
              <a:t>ll</a:t>
            </a:r>
            <a:r>
              <a:rPr lang="en-US" dirty="0"/>
              <a:t>)</a:t>
            </a:r>
          </a:p>
          <a:p>
            <a:pPr lvl="1" algn="r" defTabSz="914400">
              <a:buFont typeface="Arial" panose="020B0604020202020204" pitchFamily="34" charset="0"/>
              <a:buChar char="•"/>
            </a:pPr>
            <a:r>
              <a:rPr lang="en-US" dirty="0"/>
              <a:t>Debriefing</a:t>
            </a:r>
            <a:endParaRPr lang="fr-FR" sz="1800" b="1" dirty="0"/>
          </a:p>
          <a:p>
            <a:pPr lvl="1" defTabSz="914400"/>
            <a:endParaRPr lang="fr-FR" sz="2200" dirty="0"/>
          </a:p>
          <a:p>
            <a:pPr lvl="1" defTabSz="91440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84470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8178" y="287340"/>
            <a:ext cx="9193737" cy="1449387"/>
          </a:xfrm>
        </p:spPr>
        <p:txBody>
          <a:bodyPr>
            <a:normAutofit fontScale="90000"/>
          </a:bodyPr>
          <a:lstStyle/>
          <a:p>
            <a:br>
              <a:rPr lang="fr-CH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dirty="0"/>
              <a:t>Distribution of verbatim Copies of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178" y="1846265"/>
            <a:ext cx="8692344" cy="445384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Obligations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distributing</a:t>
            </a:r>
            <a:r>
              <a:rPr lang="fr-FR" sz="2400" dirty="0"/>
              <a:t> copies of FOSS-Code:</a:t>
            </a:r>
          </a:p>
          <a:p>
            <a:pPr lvl="2"/>
            <a:r>
              <a:rPr lang="fr-FR" sz="2200" dirty="0"/>
              <a:t>Attribution</a:t>
            </a:r>
          </a:p>
          <a:p>
            <a:pPr lvl="2"/>
            <a:r>
              <a:rPr lang="fr-FR" sz="2200" dirty="0" err="1"/>
              <a:t>Attach</a:t>
            </a:r>
            <a:r>
              <a:rPr lang="fr-FR" sz="2200" dirty="0"/>
              <a:t> or </a:t>
            </a:r>
            <a:r>
              <a:rPr lang="fr-FR" sz="2200" dirty="0" err="1"/>
              <a:t>better</a:t>
            </a:r>
            <a:r>
              <a:rPr lang="fr-FR" sz="2200" dirty="0"/>
              <a:t> </a:t>
            </a:r>
            <a:r>
              <a:rPr lang="fr-FR" sz="2200" dirty="0" err="1"/>
              <a:t>include</a:t>
            </a:r>
            <a:r>
              <a:rPr lang="fr-FR" sz="2200" dirty="0"/>
              <a:t> </a:t>
            </a:r>
            <a:r>
              <a:rPr lang="fr-FR" sz="2200" dirty="0" err="1"/>
              <a:t>license</a:t>
            </a:r>
            <a:r>
              <a:rPr lang="fr-FR" sz="2200" dirty="0"/>
              <a:t> agreement in code[</a:t>
            </a:r>
            <a:r>
              <a:rPr lang="fr-FR" sz="2200" dirty="0" err="1"/>
              <a:t>this</a:t>
            </a:r>
            <a:r>
              <a:rPr lang="fr-FR" sz="2200" dirty="0"/>
              <a:t> is how </a:t>
            </a:r>
            <a:r>
              <a:rPr lang="fr-FR" sz="2200" dirty="0" err="1"/>
              <a:t>you</a:t>
            </a:r>
            <a:r>
              <a:rPr lang="fr-FR" sz="2200" dirty="0"/>
              <a:t> know </a:t>
            </a:r>
            <a:r>
              <a:rPr lang="fr-FR" sz="2200" dirty="0" err="1"/>
              <a:t>it</a:t>
            </a:r>
            <a:r>
              <a:rPr lang="fr-FR" sz="2200" dirty="0"/>
              <a:t> is an free and open source software]</a:t>
            </a:r>
          </a:p>
          <a:p>
            <a:pPr lvl="2"/>
            <a:r>
              <a:rPr lang="fr-FR" sz="2200" dirty="0" err="1"/>
              <a:t>Disclaimers</a:t>
            </a:r>
            <a:r>
              <a:rPr lang="fr-FR" sz="2200" dirty="0"/>
              <a:t> and </a:t>
            </a:r>
            <a:r>
              <a:rPr lang="fr-FR" sz="2200" dirty="0" err="1"/>
              <a:t>warranties</a:t>
            </a:r>
            <a:endParaRPr lang="fr-FR" sz="2200" dirty="0"/>
          </a:p>
          <a:p>
            <a:pPr lvl="2"/>
            <a:r>
              <a:rPr lang="fr-FR" sz="2200" dirty="0"/>
              <a:t>Copyright notices</a:t>
            </a:r>
          </a:p>
          <a:p>
            <a:pPr lvl="2"/>
            <a:r>
              <a:rPr lang="fr-FR" sz="2200" dirty="0" err="1"/>
              <a:t>Each</a:t>
            </a:r>
            <a:r>
              <a:rPr lang="fr-FR" sz="2200" dirty="0"/>
              <a:t> FOSS License </a:t>
            </a:r>
            <a:r>
              <a:rPr lang="fr-FR" sz="2200" dirty="0" err="1"/>
              <a:t>may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different</a:t>
            </a:r>
            <a:r>
              <a:rPr lang="fr-FR" sz="2200" dirty="0"/>
              <a:t>. </a:t>
            </a:r>
            <a:br>
              <a:rPr lang="fr-FR" sz="2200" dirty="0"/>
            </a:br>
            <a:r>
              <a:rPr lang="fr-FR" sz="2200" dirty="0" err="1"/>
              <a:t>Eg</a:t>
            </a:r>
            <a:r>
              <a:rPr lang="fr-FR" sz="2200" dirty="0"/>
              <a:t> GNU GPL: </a:t>
            </a:r>
            <a:r>
              <a:rPr lang="fr-FR" sz="2200" dirty="0" err="1"/>
              <a:t>access</a:t>
            </a:r>
            <a:r>
              <a:rPr lang="fr-FR" sz="2200" dirty="0"/>
              <a:t> to source code if distribution of </a:t>
            </a:r>
            <a:r>
              <a:rPr lang="fr-FR" sz="2200" dirty="0" err="1"/>
              <a:t>object</a:t>
            </a:r>
            <a:r>
              <a:rPr lang="fr-FR" sz="2200" dirty="0"/>
              <a:t> code</a:t>
            </a:r>
          </a:p>
          <a:p>
            <a:pPr marL="384175" lvl="2" indent="0">
              <a:buNone/>
            </a:pPr>
            <a:endParaRPr lang="fr-FR" sz="2200" dirty="0"/>
          </a:p>
          <a:p>
            <a:pPr marL="266700" lvl="2" indent="-180975">
              <a:buFont typeface="Arial" panose="020B0604020202020204" pitchFamily="34" charset="0"/>
              <a:buChar char="•"/>
            </a:pPr>
            <a:r>
              <a:rPr lang="fr-FR" sz="2400" dirty="0"/>
              <a:t>Scope of the </a:t>
            </a:r>
            <a:r>
              <a:rPr lang="fr-FR" sz="2400" dirty="0" err="1"/>
              <a:t>term</a:t>
            </a:r>
            <a:r>
              <a:rPr lang="fr-FR" sz="2400" dirty="0"/>
              <a:t> « </a:t>
            </a:r>
            <a:r>
              <a:rPr lang="fr-FR" sz="2400" b="1" dirty="0"/>
              <a:t>distribution</a:t>
            </a:r>
            <a:r>
              <a:rPr lang="fr-FR" sz="2400" dirty="0"/>
              <a:t> »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29</a:t>
            </a:fld>
            <a:endParaRPr lang="fr-FR"/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726" y="4925892"/>
            <a:ext cx="1002788" cy="10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8493" y="2024964"/>
            <a:ext cx="8674471" cy="281986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/>
              <a:t>Users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allowed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able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endParaRPr lang="en-US" sz="1800" dirty="0"/>
          </a:p>
          <a:p>
            <a:pPr lvl="2"/>
            <a:r>
              <a:rPr lang="en-US" sz="2000" b="1" dirty="0"/>
              <a:t>Run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Copy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Modify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Share/distribute</a:t>
            </a:r>
            <a:r>
              <a:rPr lang="en-US" sz="2000" dirty="0"/>
              <a:t> the copy and/or modification of the software</a:t>
            </a:r>
            <a:endParaRPr lang="fr-FR" sz="2000" dirty="0"/>
          </a:p>
          <a:p>
            <a:pPr lvl="1"/>
            <a:endParaRPr lang="fr-F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400" dirty="0" err="1"/>
              <a:t>What</a:t>
            </a:r>
            <a:r>
              <a:rPr lang="de-CH" sz="2400" dirty="0"/>
              <a:t> FOSS </a:t>
            </a:r>
            <a:r>
              <a:rPr lang="de-CH" sz="2400" dirty="0" err="1"/>
              <a:t>programs</a:t>
            </a:r>
            <a:r>
              <a:rPr lang="de-CH" sz="2400" dirty="0"/>
              <a:t> do </a:t>
            </a:r>
            <a:r>
              <a:rPr lang="de-CH" sz="2400" dirty="0" err="1"/>
              <a:t>you</a:t>
            </a:r>
            <a:r>
              <a:rPr lang="de-CH" sz="2400" dirty="0"/>
              <a:t> </a:t>
            </a:r>
            <a:r>
              <a:rPr lang="de-CH" sz="2400" dirty="0" err="1"/>
              <a:t>know</a:t>
            </a:r>
            <a:r>
              <a:rPr lang="de-CH" sz="2400" dirty="0"/>
              <a:t> </a:t>
            </a:r>
            <a:r>
              <a:rPr lang="de-CH" sz="2400" dirty="0" err="1"/>
              <a:t>or</a:t>
            </a:r>
            <a:r>
              <a:rPr lang="de-CH" sz="2400" dirty="0"/>
              <a:t> </a:t>
            </a:r>
            <a:r>
              <a:rPr lang="de-CH" sz="2400" dirty="0" err="1"/>
              <a:t>use</a:t>
            </a:r>
            <a:r>
              <a:rPr lang="de-CH" sz="2400" dirty="0"/>
              <a:t> in </a:t>
            </a:r>
            <a:r>
              <a:rPr lang="de-CH" sz="2400" dirty="0" err="1"/>
              <a:t>your</a:t>
            </a:r>
            <a:r>
              <a:rPr lang="de-CH" sz="2400" dirty="0"/>
              <a:t> </a:t>
            </a:r>
            <a:r>
              <a:rPr lang="de-CH" sz="2400" dirty="0" err="1"/>
              <a:t>daily</a:t>
            </a:r>
            <a:r>
              <a:rPr lang="de-CH" sz="2400" dirty="0"/>
              <a:t> </a:t>
            </a:r>
            <a:r>
              <a:rPr lang="de-CH" sz="2400" dirty="0" err="1"/>
              <a:t>life</a:t>
            </a:r>
            <a:r>
              <a:rPr lang="de-CH" sz="2400" dirty="0"/>
              <a:t>?</a:t>
            </a:r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556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6" y="287340"/>
            <a:ext cx="7176880" cy="1449387"/>
          </a:xfrm>
        </p:spPr>
        <p:txBody>
          <a:bodyPr/>
          <a:lstStyle/>
          <a:p>
            <a:r>
              <a:rPr lang="it-CH" dirty="0" err="1"/>
              <a:t>Breach</a:t>
            </a:r>
            <a:r>
              <a:rPr lang="it-CH" dirty="0"/>
              <a:t> of FOSS </a:t>
            </a:r>
            <a:r>
              <a:rPr lang="it-CH" dirty="0" err="1"/>
              <a:t>obligations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44742"/>
            <a:ext cx="10058400" cy="402272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2400" dirty="0" err="1"/>
              <a:t>Different</a:t>
            </a:r>
            <a:r>
              <a:rPr lang="it-CH" sz="2400" dirty="0"/>
              <a:t> for </a:t>
            </a:r>
            <a:r>
              <a:rPr lang="it-CH" sz="2400" dirty="0" err="1"/>
              <a:t>each</a:t>
            </a:r>
            <a:r>
              <a:rPr lang="it-CH" sz="2400" dirty="0"/>
              <a:t> </a:t>
            </a:r>
            <a:r>
              <a:rPr lang="it-CH" sz="2400" dirty="0" err="1"/>
              <a:t>license</a:t>
            </a:r>
            <a:endParaRPr lang="it-CH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err="1"/>
              <a:t>Automatic</a:t>
            </a:r>
            <a:r>
              <a:rPr lang="it-CH" sz="2400" dirty="0"/>
              <a:t> </a:t>
            </a:r>
            <a:r>
              <a:rPr lang="it-CH" sz="2400" dirty="0" err="1"/>
              <a:t>termination</a:t>
            </a:r>
            <a:r>
              <a:rPr lang="it-CH" sz="2400" dirty="0"/>
              <a:t> of the </a:t>
            </a:r>
            <a:r>
              <a:rPr lang="it-CH" sz="2400" dirty="0" err="1"/>
              <a:t>license</a:t>
            </a:r>
            <a:r>
              <a:rPr lang="it-CH" sz="2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No right to copy, </a:t>
            </a:r>
            <a:r>
              <a:rPr lang="it-CH" sz="2000" dirty="0" err="1"/>
              <a:t>modify</a:t>
            </a:r>
            <a:r>
              <a:rPr lang="it-CH" sz="2000" dirty="0"/>
              <a:t> and </a:t>
            </a:r>
            <a:r>
              <a:rPr lang="it-CH" sz="2000" dirty="0" err="1"/>
              <a:t>distribute</a:t>
            </a:r>
            <a:endParaRPr lang="it-CH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Copyright </a:t>
            </a:r>
            <a:r>
              <a:rPr lang="it-CH" sz="2000" dirty="0" err="1"/>
              <a:t>infringement</a:t>
            </a:r>
            <a:r>
              <a:rPr lang="it-CH" sz="20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err="1"/>
              <a:t>Redemption</a:t>
            </a:r>
            <a:r>
              <a:rPr lang="it-CH" sz="2400" dirty="0"/>
              <a:t> </a:t>
            </a:r>
            <a:r>
              <a:rPr lang="it-CH" sz="2400" dirty="0" err="1"/>
              <a:t>clause</a:t>
            </a:r>
            <a:endParaRPr lang="it-CH" sz="2400" dirty="0"/>
          </a:p>
          <a:p>
            <a:pPr lvl="1">
              <a:buFont typeface="Arial" panose="020B0604020202020204" pitchFamily="34" charset="0"/>
              <a:buChar char="•"/>
            </a:pPr>
            <a:endParaRPr lang="it-C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05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586" y="287340"/>
            <a:ext cx="9288330" cy="1449387"/>
          </a:xfrm>
        </p:spPr>
        <p:txBody>
          <a:bodyPr>
            <a:normAutofit/>
          </a:bodyPr>
          <a:lstStyle/>
          <a:p>
            <a:br>
              <a:rPr lang="fr-CH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dirty="0"/>
              <a:t>Permissive and </a:t>
            </a:r>
            <a:r>
              <a:rPr lang="fr-FR" dirty="0" err="1"/>
              <a:t>Copyleft</a:t>
            </a:r>
            <a:r>
              <a:rPr lang="fr-FR" dirty="0"/>
              <a:t> Licenses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586" y="1846265"/>
            <a:ext cx="8786936" cy="445384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Obligations to </a:t>
            </a:r>
            <a:r>
              <a:rPr lang="fr-FR" sz="2400" dirty="0" err="1"/>
              <a:t>license</a:t>
            </a:r>
            <a:r>
              <a:rPr lang="fr-FR" sz="2400" dirty="0"/>
              <a:t> </a:t>
            </a:r>
            <a:r>
              <a:rPr lang="fr-FR" sz="2400" dirty="0" err="1"/>
              <a:t>modified</a:t>
            </a:r>
            <a:r>
              <a:rPr lang="fr-FR" sz="2400" dirty="0"/>
              <a:t> FOSS-Code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distributing</a:t>
            </a:r>
            <a:r>
              <a:rPr lang="fr-FR" sz="2400" dirty="0"/>
              <a:t> the </a:t>
            </a:r>
            <a:r>
              <a:rPr lang="fr-FR" sz="2400" dirty="0" err="1"/>
              <a:t>modified</a:t>
            </a:r>
            <a:r>
              <a:rPr lang="fr-FR" sz="2400" dirty="0"/>
              <a:t> Code:</a:t>
            </a:r>
          </a:p>
          <a:p>
            <a:pPr marL="200025" lvl="1" indent="0">
              <a:buNone/>
            </a:pPr>
            <a:endParaRPr lang="fr-FR" sz="2600" dirty="0"/>
          </a:p>
          <a:p>
            <a:pPr marL="447675" lvl="2" indent="180975"/>
            <a:r>
              <a:rPr lang="fr-FR" sz="2200" dirty="0"/>
              <a:t>NONE (permissive FOSS Licenses)</a:t>
            </a:r>
          </a:p>
          <a:p>
            <a:pPr marL="447675" lvl="1" indent="180975">
              <a:buNone/>
            </a:pPr>
            <a:r>
              <a:rPr lang="fr-FR" sz="2600" dirty="0"/>
              <a:t>	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  <a:r>
              <a:rPr lang="fr-FR" sz="2000" dirty="0"/>
              <a:t>free in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choice</a:t>
            </a:r>
            <a:r>
              <a:rPr lang="fr-FR" sz="2000" dirty="0"/>
              <a:t> on how to </a:t>
            </a:r>
            <a:r>
              <a:rPr lang="fr-FR" sz="2000" dirty="0" err="1"/>
              <a:t>license</a:t>
            </a:r>
            <a:endParaRPr lang="fr-FR" sz="2000" dirty="0"/>
          </a:p>
          <a:p>
            <a:pPr marL="447675" lvl="1" indent="180975">
              <a:buNone/>
            </a:pPr>
            <a:endParaRPr lang="fr-FR" sz="2600" dirty="0"/>
          </a:p>
          <a:p>
            <a:pPr marL="447675" lvl="2" indent="180975"/>
            <a:r>
              <a:rPr lang="fr-FR" sz="2200" dirty="0"/>
              <a:t>SOME (</a:t>
            </a:r>
            <a:r>
              <a:rPr lang="fr-FR" sz="2200" dirty="0" err="1"/>
              <a:t>copyleft</a:t>
            </a:r>
            <a:r>
              <a:rPr lang="fr-FR" sz="2200" dirty="0"/>
              <a:t> FOSS Licenses)</a:t>
            </a:r>
          </a:p>
          <a:p>
            <a:pPr marL="447675" lvl="1" indent="180975">
              <a:buNone/>
            </a:pPr>
            <a:r>
              <a:rPr lang="fr-FR" sz="2600" dirty="0"/>
              <a:t>	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  <a:r>
              <a:rPr lang="fr-FR" sz="2000" dirty="0"/>
              <a:t>Distribution of </a:t>
            </a:r>
            <a:r>
              <a:rPr lang="fr-FR" sz="2000" dirty="0" err="1"/>
              <a:t>modified</a:t>
            </a:r>
            <a:r>
              <a:rPr lang="fr-FR" sz="2000" dirty="0"/>
              <a:t> FLOSS-Code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under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or a compatible 	     License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31</a:t>
            </a:fld>
            <a:endParaRPr lang="fr-FR"/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52" y="4588061"/>
            <a:ext cx="507347" cy="5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73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5" y="287340"/>
            <a:ext cx="9276745" cy="1449387"/>
          </a:xfrm>
        </p:spPr>
        <p:txBody>
          <a:bodyPr>
            <a:normAutofit/>
          </a:bodyPr>
          <a:lstStyle/>
          <a:p>
            <a:br>
              <a:rPr lang="fr-CH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dirty="0" err="1"/>
              <a:t>Copyleft</a:t>
            </a:r>
            <a:r>
              <a:rPr lang="fr-FR" dirty="0"/>
              <a:t>-Clause in GNU GPL v2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8097" y="1948942"/>
            <a:ext cx="8130994" cy="4215323"/>
          </a:xfrm>
        </p:spPr>
        <p:txBody>
          <a:bodyPr>
            <a:normAutofit/>
          </a:bodyPr>
          <a:lstStyle/>
          <a:p>
            <a:pPr marL="200025" lvl="1" indent="0">
              <a:buNone/>
            </a:pPr>
            <a:r>
              <a:rPr lang="fr-FR" sz="2600" dirty="0" err="1"/>
              <a:t>Copyleft</a:t>
            </a:r>
            <a:r>
              <a:rPr lang="fr-FR" sz="2600" dirty="0"/>
              <a:t>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«</a:t>
            </a:r>
            <a:r>
              <a:rPr lang="fr-FR" sz="2400" dirty="0" err="1"/>
              <a:t>work</a:t>
            </a:r>
            <a:r>
              <a:rPr lang="fr-FR" sz="2400" dirty="0"/>
              <a:t> </a:t>
            </a:r>
            <a:r>
              <a:rPr lang="fr-FR" sz="2400" dirty="0" err="1"/>
              <a:t>based</a:t>
            </a:r>
            <a:r>
              <a:rPr lang="fr-FR" sz="2400" dirty="0"/>
              <a:t> on the Program »</a:t>
            </a:r>
          </a:p>
          <a:p>
            <a:pPr lvl="2"/>
            <a:r>
              <a:rPr lang="fr-FR" sz="2200" dirty="0"/>
              <a:t>The Program</a:t>
            </a:r>
          </a:p>
          <a:p>
            <a:pPr lvl="2"/>
            <a:r>
              <a:rPr lang="fr-FR" sz="2200" dirty="0" err="1"/>
              <a:t>Derivative</a:t>
            </a:r>
            <a:r>
              <a:rPr lang="fr-FR" sz="2200" dirty="0"/>
              <a:t> </a:t>
            </a:r>
            <a:r>
              <a:rPr lang="fr-FR" sz="2200" dirty="0" err="1"/>
              <a:t>work</a:t>
            </a:r>
            <a:r>
              <a:rPr lang="fr-FR" sz="2200" dirty="0"/>
              <a:t> </a:t>
            </a:r>
            <a:r>
              <a:rPr lang="fr-FR" sz="2200" dirty="0" err="1"/>
              <a:t>under</a:t>
            </a:r>
            <a:r>
              <a:rPr lang="fr-FR" sz="2200" dirty="0"/>
              <a:t> copyright </a:t>
            </a:r>
            <a:r>
              <a:rPr lang="fr-FR" sz="2200" dirty="0" err="1"/>
              <a:t>law</a:t>
            </a:r>
            <a:endParaRPr lang="fr-FR" sz="2200" dirty="0"/>
          </a:p>
          <a:p>
            <a:pPr lvl="3">
              <a:buSzPct val="50000"/>
              <a:buFont typeface="Wingdings" panose="05000000000000000000" pitchFamily="2" charset="2"/>
              <a:buChar char="Ø"/>
            </a:pPr>
            <a:r>
              <a:rPr lang="fr-FR" sz="2200" dirty="0"/>
              <a:t>A </a:t>
            </a:r>
            <a:r>
              <a:rPr lang="fr-FR" sz="2200" dirty="0" err="1"/>
              <a:t>work</a:t>
            </a:r>
            <a:r>
              <a:rPr lang="fr-FR" sz="2200" dirty="0"/>
              <a:t> </a:t>
            </a:r>
            <a:r>
              <a:rPr lang="fr-FR" sz="2200" dirty="0" err="1"/>
              <a:t>containing</a:t>
            </a:r>
            <a:r>
              <a:rPr lang="fr-FR" sz="2200" dirty="0"/>
              <a:t> the Program</a:t>
            </a:r>
          </a:p>
          <a:p>
            <a:pPr lvl="3">
              <a:buSzPct val="50000"/>
              <a:buFont typeface="Wingdings" panose="05000000000000000000" pitchFamily="2" charset="2"/>
              <a:buChar char="Ø"/>
            </a:pPr>
            <a:r>
              <a:rPr lang="fr-FR" sz="2200" dirty="0"/>
              <a:t>A </a:t>
            </a:r>
            <a:r>
              <a:rPr lang="fr-FR" sz="2200" dirty="0" err="1"/>
              <a:t>work</a:t>
            </a:r>
            <a:r>
              <a:rPr lang="fr-FR" sz="2200" dirty="0"/>
              <a:t> </a:t>
            </a:r>
            <a:r>
              <a:rPr lang="fr-FR" sz="2200" dirty="0" err="1"/>
              <a:t>containing</a:t>
            </a:r>
            <a:r>
              <a:rPr lang="fr-FR" sz="2200" dirty="0"/>
              <a:t> parts of the Program</a:t>
            </a:r>
          </a:p>
          <a:p>
            <a:pPr lvl="3">
              <a:buSzPct val="50000"/>
              <a:buFont typeface="Wingdings" panose="05000000000000000000" pitchFamily="2" charset="2"/>
              <a:buChar char="Ø"/>
            </a:pPr>
            <a:r>
              <a:rPr lang="fr-FR" sz="2200" dirty="0"/>
              <a:t>Modifications</a:t>
            </a:r>
          </a:p>
          <a:p>
            <a:pPr lvl="3">
              <a:buSzPct val="50000"/>
              <a:buFont typeface="Wingdings" panose="05000000000000000000" pitchFamily="2" charset="2"/>
              <a:buChar char="Ø"/>
            </a:pPr>
            <a:r>
              <a:rPr lang="fr-FR" sz="2200" dirty="0"/>
              <a:t>Translations </a:t>
            </a:r>
            <a:r>
              <a:rPr lang="fr-FR" sz="2200" dirty="0" err="1"/>
              <a:t>into</a:t>
            </a:r>
            <a:r>
              <a:rPr lang="fr-FR" sz="2200" dirty="0"/>
              <a:t> </a:t>
            </a:r>
            <a:r>
              <a:rPr lang="fr-FR" sz="2200" dirty="0" err="1"/>
              <a:t>other</a:t>
            </a:r>
            <a:r>
              <a:rPr lang="fr-FR" sz="2200" dirty="0"/>
              <a:t> </a:t>
            </a:r>
            <a:r>
              <a:rPr lang="fr-FR" sz="2200" dirty="0" err="1"/>
              <a:t>languages</a:t>
            </a:r>
            <a:endParaRPr lang="fr-F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Code sections </a:t>
            </a:r>
            <a:r>
              <a:rPr lang="fr-FR" sz="2400" dirty="0" err="1"/>
              <a:t>that</a:t>
            </a:r>
            <a:r>
              <a:rPr lang="fr-FR" sz="2400" dirty="0"/>
              <a:t> are </a:t>
            </a:r>
            <a:r>
              <a:rPr lang="fr-FR" sz="2400" dirty="0" err="1"/>
              <a:t>distributed</a:t>
            </a:r>
            <a:r>
              <a:rPr lang="fr-FR" sz="2400" dirty="0"/>
              <a:t> as part of a </a:t>
            </a:r>
            <a:r>
              <a:rPr lang="fr-FR" sz="2400" dirty="0" err="1"/>
              <a:t>whole</a:t>
            </a:r>
            <a:endParaRPr lang="fr-FR" sz="26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32</a:t>
            </a:fld>
            <a:endParaRPr lang="fr-FR"/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06" y="1927922"/>
            <a:ext cx="496490" cy="4964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842" y="1948942"/>
            <a:ext cx="3829672" cy="13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5" y="287340"/>
            <a:ext cx="10115549" cy="1449387"/>
          </a:xfrm>
        </p:spPr>
        <p:txBody>
          <a:bodyPr>
            <a:normAutofit/>
          </a:bodyPr>
          <a:lstStyle/>
          <a:p>
            <a:br>
              <a:rPr lang="fr-CH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dirty="0" err="1"/>
              <a:t>Copyleft</a:t>
            </a:r>
            <a:r>
              <a:rPr lang="fr-FR" dirty="0"/>
              <a:t>-Clause in GNU GPL v2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7807" y="2039691"/>
            <a:ext cx="8113863" cy="3446710"/>
          </a:xfrm>
        </p:spPr>
        <p:txBody>
          <a:bodyPr>
            <a:normAutofit/>
          </a:bodyPr>
          <a:lstStyle/>
          <a:p>
            <a:r>
              <a:rPr lang="fr-FR" sz="2400" dirty="0"/>
              <a:t>No </a:t>
            </a:r>
            <a:r>
              <a:rPr lang="fr-FR" sz="2400" dirty="0" err="1"/>
              <a:t>Copyleft</a:t>
            </a:r>
            <a:r>
              <a:rPr lang="fr-FR" sz="2400" dirty="0"/>
              <a:t> for code sections:</a:t>
            </a:r>
          </a:p>
          <a:p>
            <a:pPr lvl="1"/>
            <a:r>
              <a:rPr lang="fr-FR" sz="2200" dirty="0"/>
              <a:t>Identifiable section of the code</a:t>
            </a:r>
          </a:p>
          <a:p>
            <a:pPr lvl="1"/>
            <a:r>
              <a:rPr lang="fr-FR" sz="2200" dirty="0"/>
              <a:t>Not </a:t>
            </a:r>
            <a:r>
              <a:rPr lang="fr-FR" sz="2200" dirty="0" err="1"/>
              <a:t>derived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the Program</a:t>
            </a:r>
          </a:p>
          <a:p>
            <a:pPr lvl="1"/>
            <a:r>
              <a:rPr lang="fr-FR" sz="2200" dirty="0"/>
              <a:t>Can </a:t>
            </a:r>
            <a:r>
              <a:rPr lang="fr-FR" sz="2200" dirty="0" err="1"/>
              <a:t>reasonably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considered</a:t>
            </a:r>
            <a:r>
              <a:rPr lang="fr-FR" sz="2200" dirty="0"/>
              <a:t> </a:t>
            </a:r>
            <a:r>
              <a:rPr lang="fr-FR" sz="2200" dirty="0" err="1"/>
              <a:t>independent</a:t>
            </a:r>
            <a:r>
              <a:rPr lang="fr-FR" sz="2200" dirty="0"/>
              <a:t> and </a:t>
            </a:r>
            <a:r>
              <a:rPr lang="fr-FR" sz="2200" dirty="0" err="1"/>
              <a:t>separate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the GPLv2-Code</a:t>
            </a:r>
          </a:p>
          <a:p>
            <a:pPr lvl="1"/>
            <a:r>
              <a:rPr lang="fr-FR" sz="2200" dirty="0"/>
              <a:t>Section is </a:t>
            </a:r>
            <a:r>
              <a:rPr lang="fr-FR" sz="2200" dirty="0" err="1"/>
              <a:t>distributed</a:t>
            </a:r>
            <a:r>
              <a:rPr lang="fr-FR" sz="2200" dirty="0"/>
              <a:t> as a </a:t>
            </a:r>
            <a:r>
              <a:rPr lang="fr-FR" sz="2200" dirty="0" err="1"/>
              <a:t>separate</a:t>
            </a:r>
            <a:r>
              <a:rPr lang="fr-FR" sz="2200" dirty="0"/>
              <a:t> </a:t>
            </a:r>
            <a:r>
              <a:rPr lang="fr-FR" sz="2200" dirty="0" err="1"/>
              <a:t>work</a:t>
            </a:r>
            <a:r>
              <a:rPr lang="fr-FR" sz="2200" dirty="0"/>
              <a:t> (not </a:t>
            </a:r>
            <a:r>
              <a:rPr lang="fr-FR" sz="2200" dirty="0" err="1"/>
              <a:t>necessarily</a:t>
            </a:r>
            <a:r>
              <a:rPr lang="fr-FR" sz="2200" dirty="0"/>
              <a:t> on a </a:t>
            </a:r>
            <a:r>
              <a:rPr lang="fr-FR" sz="2200" dirty="0" err="1"/>
              <a:t>different</a:t>
            </a:r>
            <a:r>
              <a:rPr lang="fr-FR" sz="2200" dirty="0"/>
              <a:t> volume of a </a:t>
            </a:r>
            <a:r>
              <a:rPr lang="fr-FR" sz="2200" dirty="0" err="1"/>
              <a:t>storage</a:t>
            </a:r>
            <a:r>
              <a:rPr lang="fr-FR" sz="2200" dirty="0"/>
              <a:t> or distribution medium)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33</a:t>
            </a:fld>
            <a:endParaRPr lang="fr-FR"/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06" y="2005691"/>
            <a:ext cx="496490" cy="4964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10481" y="2067336"/>
            <a:ext cx="354807" cy="3571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92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CH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dirty="0"/>
              <a:t>Compatibility of FOSS Licenses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22" y="1877015"/>
            <a:ext cx="6946490" cy="2772718"/>
          </a:xfr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34</a:t>
            </a:fld>
            <a:endParaRPr lang="fr-FR"/>
          </a:p>
        </p:txBody>
      </p:sp>
      <p:sp>
        <p:nvSpPr>
          <p:cNvPr id="6" name="Textfeld 5"/>
          <p:cNvSpPr txBox="1"/>
          <p:nvPr/>
        </p:nvSpPr>
        <p:spPr>
          <a:xfrm>
            <a:off x="2148926" y="4838020"/>
            <a:ext cx="83715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Source</a:t>
            </a:r>
            <a:r>
              <a:rPr lang="de-CH" sz="1400" dirty="0"/>
              <a:t>: </a:t>
            </a:r>
            <a:r>
              <a:rPr lang="de-CH" sz="1400" dirty="0">
                <a:hlinkClick r:id="rId4"/>
              </a:rPr>
              <a:t>https://www.dwheeler.com/essays/floss-license-slide.html</a:t>
            </a:r>
            <a:endParaRPr lang="de-CH" sz="1400" dirty="0"/>
          </a:p>
          <a:p>
            <a:r>
              <a:rPr lang="de-CH" sz="1400" b="1" dirty="0" err="1"/>
              <a:t>Author</a:t>
            </a:r>
            <a:r>
              <a:rPr lang="de-CH" sz="1400" dirty="0"/>
              <a:t>: David A. Wheeler, </a:t>
            </a:r>
          </a:p>
          <a:p>
            <a:r>
              <a:rPr lang="de-CH" sz="1400" b="1" dirty="0"/>
              <a:t>Date</a:t>
            </a:r>
            <a:r>
              <a:rPr lang="de-CH" sz="1400" dirty="0"/>
              <a:t>: 27 September 2007</a:t>
            </a:r>
          </a:p>
          <a:p>
            <a:r>
              <a:rPr lang="de-CH" sz="1400" b="1" dirty="0" err="1"/>
              <a:t>License</a:t>
            </a:r>
            <a:r>
              <a:rPr lang="de-CH" sz="1400" dirty="0"/>
              <a:t>: </a:t>
            </a:r>
            <a:r>
              <a:rPr lang="en-US" sz="1400" dirty="0"/>
              <a:t>Creative Commons “Attribution-Share Alike 3.0 License” (https://creativecommons.org/licenses/by-sa/3.0/deed.en); the GNU Free Documentation License; or the GNU GPL (version 2 or later)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42610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Any</a:t>
            </a:r>
            <a:r>
              <a:rPr lang="fr-FR"/>
              <a:t> questions?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46722" y="2092845"/>
            <a:ext cx="7543800" cy="4022725"/>
          </a:xfrm>
        </p:spPr>
        <p:txBody>
          <a:bodyPr/>
          <a:lstStyle/>
          <a:p>
            <a:pPr algn="ctr"/>
            <a:endParaRPr lang="fr-FR" sz="3600" dirty="0"/>
          </a:p>
          <a:p>
            <a:pPr algn="ctr"/>
            <a:endParaRPr lang="fr-FR" sz="3600" dirty="0"/>
          </a:p>
          <a:p>
            <a:pPr marL="0" indent="0" algn="ctr">
              <a:buNone/>
            </a:pPr>
            <a:r>
              <a:rPr lang="fr-FR" sz="3600" dirty="0" err="1"/>
              <a:t>Feel</a:t>
            </a:r>
            <a:r>
              <a:rPr lang="fr-FR" sz="3600" dirty="0"/>
              <a:t> free to </a:t>
            </a:r>
            <a:r>
              <a:rPr lang="fr-FR" sz="3600" dirty="0" err="1"/>
              <a:t>ask</a:t>
            </a:r>
            <a:r>
              <a:rPr lang="fr-FR" sz="3600" dirty="0"/>
              <a:t> </a:t>
            </a:r>
            <a:r>
              <a:rPr lang="fr-FR" sz="3600" dirty="0">
                <a:sym typeface="Wingdings"/>
              </a:rPr>
              <a:t></a:t>
            </a:r>
            <a:endParaRPr lang="fr-FR" sz="36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83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3475" y="287340"/>
            <a:ext cx="8799910" cy="1449387"/>
          </a:xfrm>
        </p:spPr>
        <p:txBody>
          <a:bodyPr/>
          <a:lstStyle/>
          <a:p>
            <a:r>
              <a:rPr lang="fr-FR" dirty="0" err="1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1" y="1935651"/>
            <a:ext cx="8714186" cy="4142540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fr-FR" sz="2400" dirty="0"/>
              <a:t>Free and Open Source Software</a:t>
            </a:r>
          </a:p>
          <a:p>
            <a:pPr fontAlgn="t"/>
            <a:r>
              <a:rPr lang="fr-FR" sz="2200" dirty="0">
                <a:sym typeface="Wingdings" panose="05000000000000000000" pitchFamily="2" charset="2"/>
              </a:rPr>
              <a:t></a:t>
            </a:r>
            <a:r>
              <a:rPr lang="fr-FR" sz="2200" dirty="0"/>
              <a:t> </a:t>
            </a:r>
            <a:r>
              <a:rPr lang="fr-FR" sz="2200" dirty="0" err="1"/>
              <a:t>two</a:t>
            </a:r>
            <a:r>
              <a:rPr lang="fr-FR" sz="2200" dirty="0"/>
              <a:t> </a:t>
            </a:r>
            <a:r>
              <a:rPr lang="fr-FR" sz="2200" dirty="0" err="1"/>
              <a:t>definitions</a:t>
            </a:r>
            <a:endParaRPr lang="fr-FR" sz="2200" dirty="0"/>
          </a:p>
          <a:p>
            <a:pPr fontAlgn="t"/>
            <a:r>
              <a:rPr lang="fr-FR" sz="2200" dirty="0">
                <a:sym typeface="Wingdings" panose="05000000000000000000" pitchFamily="2" charset="2"/>
              </a:rPr>
              <a:t></a:t>
            </a:r>
            <a:r>
              <a:rPr lang="fr-FR" sz="2200" dirty="0" err="1"/>
              <a:t>many</a:t>
            </a:r>
            <a:r>
              <a:rPr lang="fr-FR" sz="2200" dirty="0"/>
              <a:t> </a:t>
            </a:r>
            <a:r>
              <a:rPr lang="fr-FR" sz="2200" dirty="0" err="1"/>
              <a:t>different</a:t>
            </a:r>
            <a:r>
              <a:rPr lang="fr-FR" sz="2200" dirty="0"/>
              <a:t> licenses</a:t>
            </a:r>
          </a:p>
          <a:p>
            <a:pPr fontAlgn="t"/>
            <a:r>
              <a:rPr lang="fr-FR" sz="2200" dirty="0">
                <a:sym typeface="Wingdings" panose="05000000000000000000" pitchFamily="2" charset="2"/>
              </a:rPr>
              <a:t></a:t>
            </a:r>
            <a:r>
              <a:rPr lang="fr-FR" sz="2200" dirty="0"/>
              <a:t>permissive and </a:t>
            </a:r>
            <a:r>
              <a:rPr lang="fr-FR" sz="2200" dirty="0" err="1"/>
              <a:t>copyleft</a:t>
            </a:r>
            <a:r>
              <a:rPr lang="fr-FR" sz="2200" dirty="0"/>
              <a:t> licenses</a:t>
            </a:r>
          </a:p>
          <a:p>
            <a:pPr fontAlgn="t"/>
            <a:r>
              <a:rPr lang="fr-FR" sz="2400" dirty="0"/>
              <a:t>FOSS ≠ </a:t>
            </a:r>
            <a:r>
              <a:rPr lang="fr-FR" sz="2400" dirty="0" err="1"/>
              <a:t>without</a:t>
            </a:r>
            <a:r>
              <a:rPr lang="fr-FR" sz="2400" dirty="0"/>
              <a:t> condition</a:t>
            </a:r>
          </a:p>
          <a:p>
            <a:pPr lvl="1" fontAlgn="t"/>
            <a:r>
              <a:rPr lang="fr-FR" sz="2200" dirty="0" err="1"/>
              <a:t>Comply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</a:t>
            </a:r>
            <a:r>
              <a:rPr lang="fr-FR" sz="2200" dirty="0" err="1"/>
              <a:t>license</a:t>
            </a:r>
            <a:r>
              <a:rPr lang="fr-FR" sz="2200" dirty="0"/>
              <a:t> </a:t>
            </a:r>
            <a:r>
              <a:rPr lang="fr-FR" sz="2200" dirty="0" err="1"/>
              <a:t>terms</a:t>
            </a:r>
            <a:endParaRPr lang="fr-FR" sz="2200" dirty="0"/>
          </a:p>
          <a:p>
            <a:pPr lvl="1" fontAlgn="t"/>
            <a:endParaRPr lang="fr-FR" sz="2200" dirty="0"/>
          </a:p>
          <a:p>
            <a:pPr marL="200025" lvl="1" indent="0" fontAlgn="t">
              <a:buNone/>
            </a:pPr>
            <a:r>
              <a:rPr lang="fr-FR" sz="2200" b="1" dirty="0">
                <a:sym typeface="Wingdings" panose="05000000000000000000" pitchFamily="2" charset="2"/>
              </a:rPr>
              <a:t> ALWAYS READ THE LICENSE!</a:t>
            </a:r>
            <a:endParaRPr lang="fr-FR" sz="2200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41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1916115"/>
            <a:ext cx="6567489" cy="1449387"/>
          </a:xfrm>
        </p:spPr>
        <p:txBody>
          <a:bodyPr/>
          <a:lstStyle/>
          <a:p>
            <a:r>
              <a:rPr lang="it-CH" dirty="0" err="1"/>
              <a:t>Thank</a:t>
            </a:r>
            <a:r>
              <a:rPr lang="it-CH" dirty="0"/>
              <a:t> </a:t>
            </a:r>
            <a:r>
              <a:rPr lang="it-CH" dirty="0" err="1"/>
              <a:t>you</a:t>
            </a:r>
            <a:r>
              <a:rPr lang="it-CH" dirty="0"/>
              <a:t> for </a:t>
            </a:r>
            <a:r>
              <a:rPr lang="it-CH" dirty="0" err="1"/>
              <a:t>listening</a:t>
            </a:r>
            <a:r>
              <a:rPr lang="it-CH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37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962402" y="4057649"/>
            <a:ext cx="450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 err="1"/>
              <a:t>If</a:t>
            </a:r>
            <a:r>
              <a:rPr lang="it-CH" dirty="0"/>
              <a:t> </a:t>
            </a:r>
            <a:r>
              <a:rPr lang="it-CH" dirty="0" err="1"/>
              <a:t>you</a:t>
            </a:r>
            <a:r>
              <a:rPr lang="it-CH" dirty="0"/>
              <a:t> </a:t>
            </a:r>
            <a:r>
              <a:rPr lang="it-CH" dirty="0" err="1"/>
              <a:t>have</a:t>
            </a:r>
            <a:r>
              <a:rPr lang="it-CH" dirty="0"/>
              <a:t> </a:t>
            </a:r>
            <a:r>
              <a:rPr lang="it-CH" dirty="0" err="1"/>
              <a:t>any</a:t>
            </a:r>
            <a:r>
              <a:rPr lang="it-CH" dirty="0"/>
              <a:t> </a:t>
            </a:r>
            <a:r>
              <a:rPr lang="it-CH" dirty="0" err="1"/>
              <a:t>questions</a:t>
            </a:r>
            <a:r>
              <a:rPr lang="it-CH" dirty="0"/>
              <a:t>, </a:t>
            </a:r>
            <a:r>
              <a:rPr lang="it-CH" dirty="0" err="1"/>
              <a:t>please</a:t>
            </a:r>
            <a:r>
              <a:rPr lang="it-CH" dirty="0"/>
              <a:t> </a:t>
            </a:r>
            <a:r>
              <a:rPr lang="it-CH" dirty="0" err="1"/>
              <a:t>write</a:t>
            </a:r>
            <a:r>
              <a:rPr lang="it-CH" dirty="0"/>
              <a:t> to:</a:t>
            </a:r>
          </a:p>
          <a:p>
            <a:pPr algn="ctr"/>
            <a:r>
              <a:rPr lang="it-CH" dirty="0">
                <a:hlinkClick r:id="rId2"/>
              </a:rPr>
              <a:t>info@ccdigitallaw.ch</a:t>
            </a:r>
            <a:endParaRPr lang="it-CH" dirty="0"/>
          </a:p>
          <a:p>
            <a:pPr algn="ctr"/>
            <a:r>
              <a:rPr lang="it-C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www.ccdigitallaw.ch</a:t>
            </a:r>
          </a:p>
        </p:txBody>
      </p:sp>
    </p:spTree>
    <p:extLst>
      <p:ext uri="{BB962C8B-B14F-4D97-AF65-F5344CB8AC3E}">
        <p14:creationId xmlns:p14="http://schemas.microsoft.com/office/powerpoint/2010/main" val="378636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11" y="3638885"/>
            <a:ext cx="4564379" cy="238488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9" y="3775523"/>
            <a:ext cx="3493942" cy="17469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8494" y="2024964"/>
            <a:ext cx="5586990" cy="2198120"/>
          </a:xfrm>
        </p:spPr>
        <p:txBody>
          <a:bodyPr>
            <a:normAutofit fontScale="70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/>
              <a:t>Users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allowed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able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endParaRPr lang="en-US" sz="1800" dirty="0"/>
          </a:p>
          <a:p>
            <a:pPr lvl="2"/>
            <a:r>
              <a:rPr lang="en-US" sz="2000" b="1" dirty="0"/>
              <a:t>Run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Copy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Modify</a:t>
            </a:r>
            <a:r>
              <a:rPr lang="en-US" sz="2000" dirty="0"/>
              <a:t> the software</a:t>
            </a:r>
          </a:p>
          <a:p>
            <a:pPr lvl="2"/>
            <a:r>
              <a:rPr lang="en-US" sz="2000" b="1" dirty="0"/>
              <a:t>Share/distribute</a:t>
            </a:r>
            <a:r>
              <a:rPr lang="en-US" sz="2000" dirty="0"/>
              <a:t> the copy and/or modification of the software</a:t>
            </a:r>
            <a:endParaRPr lang="fr-FR" sz="2000" dirty="0"/>
          </a:p>
          <a:p>
            <a:pPr lvl="1"/>
            <a:endParaRPr lang="fr-F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400" dirty="0" err="1"/>
              <a:t>What</a:t>
            </a:r>
            <a:r>
              <a:rPr lang="de-CH" sz="2400" dirty="0"/>
              <a:t> FOSS </a:t>
            </a:r>
            <a:r>
              <a:rPr lang="de-CH" sz="2400" dirty="0" err="1"/>
              <a:t>programs</a:t>
            </a:r>
            <a:r>
              <a:rPr lang="de-CH" sz="2400" dirty="0"/>
              <a:t> do </a:t>
            </a:r>
            <a:r>
              <a:rPr lang="de-CH" sz="2400" dirty="0" err="1"/>
              <a:t>you</a:t>
            </a:r>
            <a:r>
              <a:rPr lang="de-CH" sz="2400" dirty="0"/>
              <a:t> </a:t>
            </a:r>
            <a:r>
              <a:rPr lang="de-CH" sz="2400" dirty="0" err="1"/>
              <a:t>know</a:t>
            </a:r>
            <a:r>
              <a:rPr lang="de-CH" sz="2400" dirty="0"/>
              <a:t> </a:t>
            </a:r>
            <a:r>
              <a:rPr lang="de-CH" sz="2400" dirty="0" err="1"/>
              <a:t>or</a:t>
            </a:r>
            <a:r>
              <a:rPr lang="de-CH" sz="2400" dirty="0"/>
              <a:t> </a:t>
            </a:r>
            <a:r>
              <a:rPr lang="de-CH" sz="2400" dirty="0" err="1"/>
              <a:t>use</a:t>
            </a:r>
            <a:r>
              <a:rPr lang="de-CH" sz="2400" dirty="0"/>
              <a:t> in </a:t>
            </a:r>
            <a:r>
              <a:rPr lang="de-CH" sz="2400" dirty="0" err="1"/>
              <a:t>your</a:t>
            </a:r>
            <a:r>
              <a:rPr lang="de-CH" sz="2400" dirty="0"/>
              <a:t> </a:t>
            </a:r>
            <a:r>
              <a:rPr lang="de-CH" sz="2400" dirty="0" err="1"/>
              <a:t>daily</a:t>
            </a:r>
            <a:r>
              <a:rPr lang="de-CH" sz="2400" dirty="0"/>
              <a:t> </a:t>
            </a:r>
            <a:r>
              <a:rPr lang="de-CH" sz="2400" dirty="0" err="1"/>
              <a:t>life</a:t>
            </a:r>
            <a:r>
              <a:rPr lang="de-CH" sz="2400" dirty="0"/>
              <a:t>?</a:t>
            </a:r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4</a:t>
            </a:fld>
            <a:endParaRPr lang="fr-FR"/>
          </a:p>
        </p:txBody>
      </p:sp>
      <p:pic>
        <p:nvPicPr>
          <p:cNvPr id="8" name="Picture 2" descr="C:\Users\grafme\Desktop\tux_ninja_by_fragmeis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652" y="4003841"/>
            <a:ext cx="2240881" cy="222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169" y="4005745"/>
            <a:ext cx="1781606" cy="20180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903" y="2401922"/>
            <a:ext cx="1339967" cy="133996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007" y="5224716"/>
            <a:ext cx="1659355" cy="102422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3561" y="5224716"/>
            <a:ext cx="945231" cy="94523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6749" y="4399243"/>
            <a:ext cx="1446442" cy="108483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9380" y="1998679"/>
            <a:ext cx="2361860" cy="22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3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620" y="2086771"/>
            <a:ext cx="8674471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/>
              <a:t>Users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allowed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able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:</a:t>
            </a:r>
            <a:endParaRPr lang="en-US" sz="1800" dirty="0"/>
          </a:p>
          <a:p>
            <a:pPr lvl="2"/>
            <a:r>
              <a:rPr lang="en-US" sz="2000" dirty="0"/>
              <a:t>Run the software</a:t>
            </a:r>
          </a:p>
          <a:p>
            <a:pPr lvl="2"/>
            <a:r>
              <a:rPr lang="en-US" sz="2000" dirty="0"/>
              <a:t>Copy the software</a:t>
            </a:r>
          </a:p>
          <a:p>
            <a:pPr lvl="2"/>
            <a:r>
              <a:rPr lang="en-US" sz="2000" dirty="0"/>
              <a:t>Modify the software</a:t>
            </a:r>
          </a:p>
          <a:p>
            <a:pPr lvl="2"/>
            <a:r>
              <a:rPr lang="en-US" sz="2000" dirty="0"/>
              <a:t>Share/distribute the copy and/or modification of the software</a:t>
            </a:r>
          </a:p>
          <a:p>
            <a:pPr lvl="2"/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Prerequisites</a:t>
            </a:r>
          </a:p>
          <a:p>
            <a:pPr lvl="2"/>
            <a:r>
              <a:rPr lang="en-US" sz="2000" dirty="0"/>
              <a:t>Access to </a:t>
            </a:r>
            <a:r>
              <a:rPr lang="en-US" sz="2000" b="1" dirty="0"/>
              <a:t>source code </a:t>
            </a:r>
            <a:r>
              <a:rPr lang="en-US" sz="2000" dirty="0"/>
              <a:t>of the computer program</a:t>
            </a:r>
          </a:p>
          <a:p>
            <a:pPr lvl="2"/>
            <a:r>
              <a:rPr lang="en-US" sz="2000" b="1" dirty="0"/>
              <a:t>License</a:t>
            </a:r>
            <a:r>
              <a:rPr lang="en-US" sz="2000" dirty="0"/>
              <a:t> to copy, modify and distribute the computer program</a:t>
            </a:r>
          </a:p>
          <a:p>
            <a:pPr lvl="2"/>
            <a:r>
              <a:rPr lang="en-US" sz="2000" b="1" dirty="0"/>
              <a:t>No license fee</a:t>
            </a:r>
            <a:endParaRPr lang="fr-FR" sz="2000" b="1" dirty="0"/>
          </a:p>
          <a:p>
            <a:pPr lvl="1"/>
            <a:endParaRPr lang="fr-FR" sz="22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620" y="287340"/>
            <a:ext cx="9247238" cy="144938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Free and Open Source Software (FOSS)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620" y="2086771"/>
            <a:ext cx="8674471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Users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are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allowed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able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de-CH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Run the software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Copy the software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Modify the software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Share/distribute the copy and/or modification of the software</a:t>
            </a:r>
          </a:p>
          <a:p>
            <a:pPr lvl="2"/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Prerequisites</a:t>
            </a:r>
          </a:p>
          <a:p>
            <a:pPr lvl="2"/>
            <a:r>
              <a:rPr lang="en-US" sz="2000" dirty="0"/>
              <a:t>Access to source code of the computer program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License to copy, modify and distribute the computer program</a:t>
            </a:r>
          </a:p>
          <a:p>
            <a:pPr lvl="2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No license fee</a:t>
            </a: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fr-FR" sz="2200" dirty="0"/>
          </a:p>
          <a:p>
            <a:pPr lvl="1"/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92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5" y="287340"/>
            <a:ext cx="9066538" cy="1449387"/>
          </a:xfrm>
        </p:spPr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is a </a:t>
            </a:r>
            <a:r>
              <a:rPr lang="fr-FR" dirty="0" err="1"/>
              <a:t>Computerprogram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0150" y="2095500"/>
            <a:ext cx="10012364" cy="36093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“99 bottles of beer on the wall, 99 bottles of beer.</a:t>
            </a:r>
          </a:p>
          <a:p>
            <a:r>
              <a:rPr lang="en-US" dirty="0"/>
              <a:t>Take one down and pass it around, 98 bottles of beer on the wall.</a:t>
            </a:r>
          </a:p>
          <a:p>
            <a:r>
              <a:rPr lang="en-US" dirty="0"/>
              <a:t>98 bottles of beer on the wall, 98 bottles of beer.</a:t>
            </a:r>
          </a:p>
          <a:p>
            <a:r>
              <a:rPr lang="en-US" dirty="0"/>
              <a:t>[…]</a:t>
            </a:r>
          </a:p>
          <a:p>
            <a:r>
              <a:rPr lang="en-US" dirty="0"/>
              <a:t>1 bottle of beer on the wall, 1 bottle of beer.</a:t>
            </a:r>
          </a:p>
          <a:p>
            <a:r>
              <a:rPr lang="en-US" dirty="0"/>
              <a:t>Take one down and pass it around, no more bottles of beer on the wall.</a:t>
            </a:r>
          </a:p>
          <a:p>
            <a:r>
              <a:rPr lang="en-US" dirty="0"/>
              <a:t>No more bottles of beer on the wall, no more bottles of beer.</a:t>
            </a:r>
          </a:p>
          <a:p>
            <a:r>
              <a:rPr lang="en-US" dirty="0"/>
              <a:t>Go to the store and buy some more, 99 bottles of beer on the wall.”</a:t>
            </a:r>
            <a:endParaRPr lang="en-GB" dirty="0"/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 Computer program to generate the more than 200 hundred lines of text of the song 99 Bottles of Beer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23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5919" y="1939888"/>
            <a:ext cx="5537597" cy="402272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 -*- coding: iso-8859-1 -*-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99 Bottles of Beer (by </a:t>
            </a:r>
            <a:r>
              <a:rPr lang="en-US" dirty="0" err="1"/>
              <a:t>Gerold</a:t>
            </a:r>
            <a:r>
              <a:rPr lang="en-US" dirty="0"/>
              <a:t> </a:t>
            </a:r>
            <a:r>
              <a:rPr lang="en-US" dirty="0" err="1"/>
              <a:t>Penz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Python can be simple, too :-)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quant in range(99, 0, -1):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if quant &gt;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print quant, "bottles of beer on the wall,", quant, "bottles of beer."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if quant &gt;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suffix = </a:t>
            </a:r>
            <a:r>
              <a:rPr lang="en-US" dirty="0" err="1"/>
              <a:t>str</a:t>
            </a:r>
            <a:r>
              <a:rPr lang="en-US" dirty="0"/>
              <a:t>(quant - 1) + " bottles of beer on the wall."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suffix = "1 bottle of beer on the wall."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quant ==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print "1 bottle of beer on the wall, 1 bottle of beer."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suffix = "no more beer on the wall!"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print "Take one down, pass it around,", suffix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print "--"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8</a:t>
            </a:fld>
            <a:endParaRPr lang="fr-FR"/>
          </a:p>
        </p:txBody>
      </p:sp>
      <p:sp>
        <p:nvSpPr>
          <p:cNvPr id="6" name="Textfeld 5"/>
          <p:cNvSpPr txBox="1"/>
          <p:nvPr/>
        </p:nvSpPr>
        <p:spPr>
          <a:xfrm>
            <a:off x="6387271" y="5425382"/>
            <a:ext cx="4246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/>
              <a:t>Source</a:t>
            </a:r>
            <a:r>
              <a:rPr lang="de-CH" sz="1200" dirty="0"/>
              <a:t>: </a:t>
            </a:r>
            <a:r>
              <a:rPr lang="de-CH" sz="1200" dirty="0">
                <a:hlinkClick r:id="rId3"/>
              </a:rPr>
              <a:t>http://99-bottles-of-beer.net/language-python-808.html</a:t>
            </a:r>
            <a:r>
              <a:rPr lang="de-CH" sz="1200" dirty="0"/>
              <a:t>;</a:t>
            </a:r>
          </a:p>
          <a:p>
            <a:r>
              <a:rPr lang="de-CH" sz="1200" dirty="0">
                <a:hlinkClick r:id="rId4"/>
              </a:rPr>
              <a:t>http://gerold.bcom.at/</a:t>
            </a:r>
            <a:r>
              <a:rPr lang="de-CH" sz="1200" dirty="0"/>
              <a:t> </a:t>
            </a:r>
          </a:p>
          <a:p>
            <a:r>
              <a:rPr lang="de-CH" sz="1200" b="1" dirty="0" err="1"/>
              <a:t>Author</a:t>
            </a:r>
            <a:r>
              <a:rPr lang="de-CH" sz="1200" dirty="0"/>
              <a:t>: Gerold </a:t>
            </a:r>
            <a:r>
              <a:rPr lang="de-CH" sz="1200" dirty="0" err="1"/>
              <a:t>Penz</a:t>
            </a:r>
            <a:endParaRPr lang="de-CH" sz="1200" dirty="0"/>
          </a:p>
          <a:p>
            <a:r>
              <a:rPr lang="de-CH" sz="1200" b="1" dirty="0"/>
              <a:t>Date</a:t>
            </a:r>
            <a:r>
              <a:rPr lang="de-CH" sz="1200" dirty="0"/>
              <a:t>: 23.07.2005</a:t>
            </a:r>
          </a:p>
        </p:txBody>
      </p:sp>
    </p:spTree>
    <p:extLst>
      <p:ext uri="{BB962C8B-B14F-4D97-AF65-F5344CB8AC3E}">
        <p14:creationId xmlns:p14="http://schemas.microsoft.com/office/powerpoint/2010/main" val="136739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42" y="1993252"/>
            <a:ext cx="6081422" cy="37874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Code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CCdigitallaw</a:t>
            </a:r>
            <a:r>
              <a:rPr lang="en-US" dirty="0"/>
              <a:t> - Webinar 18.06.20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787-353B-C545-82F1-D4F97C5B28C3}" type="slidenum">
              <a:rPr lang="fr-FR" smtClean="0"/>
              <a:t>9</a:t>
            </a:fld>
            <a:endParaRPr lang="fr-FR"/>
          </a:p>
        </p:txBody>
      </p:sp>
      <p:sp>
        <p:nvSpPr>
          <p:cNvPr id="7" name="Textfeld 6"/>
          <p:cNvSpPr txBox="1"/>
          <p:nvPr/>
        </p:nvSpPr>
        <p:spPr>
          <a:xfrm>
            <a:off x="851337" y="1909170"/>
            <a:ext cx="422720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7850" lvl="1" indent="-285750" fontAlgn="base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Understandable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for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humans</a:t>
            </a:r>
            <a:endParaRPr lang="de-CH" dirty="0">
              <a:solidFill>
                <a:srgbClr val="404040"/>
              </a:solidFill>
              <a:ea typeface="ＭＳ Ｐゴシック" charset="0"/>
            </a:endParaRPr>
          </a:p>
          <a:p>
            <a:pPr marL="577850" lvl="1" indent="-285750" fontAlgn="base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Modifiable</a:t>
            </a:r>
            <a:endParaRPr lang="de-CH" dirty="0">
              <a:solidFill>
                <a:srgbClr val="404040"/>
              </a:solidFill>
              <a:ea typeface="ＭＳ Ｐゴシック" charset="0"/>
            </a:endParaRPr>
          </a:p>
          <a:p>
            <a:pPr marL="577850" lvl="1" indent="-285750" fontAlgn="base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Not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understandable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for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computers</a:t>
            </a:r>
            <a:endParaRPr lang="de-CH" dirty="0">
              <a:solidFill>
                <a:srgbClr val="404040"/>
              </a:solidFill>
              <a:ea typeface="ＭＳ Ｐゴシック" charset="0"/>
            </a:endParaRPr>
          </a:p>
          <a:p>
            <a:pPr marL="577850" lvl="1" indent="-285750" fontAlgn="base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Can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be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trade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secret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/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know-how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br>
              <a:rPr lang="de-CH" dirty="0">
                <a:solidFill>
                  <a:srgbClr val="404040"/>
                </a:solidFill>
                <a:ea typeface="ＭＳ Ｐゴシック" charset="0"/>
              </a:rPr>
            </a:b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(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you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do not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need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it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to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run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a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computer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 </a:t>
            </a:r>
            <a:r>
              <a:rPr lang="de-CH" dirty="0" err="1">
                <a:solidFill>
                  <a:srgbClr val="404040"/>
                </a:solidFill>
                <a:ea typeface="ＭＳ Ｐゴシック" charset="0"/>
              </a:rPr>
              <a:t>program</a:t>
            </a:r>
            <a:r>
              <a:rPr lang="de-CH" dirty="0">
                <a:solidFill>
                  <a:srgbClr val="404040"/>
                </a:solidFill>
                <a:ea typeface="ＭＳ Ｐゴシック" charset="0"/>
              </a:rPr>
              <a:t>)</a:t>
            </a:r>
          </a:p>
          <a:p>
            <a:pPr marL="292100" lvl="1" fontAlgn="base">
              <a:lnSpc>
                <a:spcPct val="120000"/>
              </a:lnSpc>
              <a:buClr>
                <a:schemeClr val="accent1"/>
              </a:buClr>
            </a:pPr>
            <a:endParaRPr lang="de-CH" dirty="0">
              <a:solidFill>
                <a:srgbClr val="404040"/>
              </a:solidFill>
              <a:ea typeface="ＭＳ Ｐゴシック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71714" y="5790993"/>
            <a:ext cx="5474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CC0 image, retrieved from: https://www.pexels.com/photo/close-up-code-coding-computer-239898/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3929983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dl_template4 [Compatibility Mode]" id="{3FB517BE-D8C5-4903-A989-AD4D101B5945}" vid="{4EB6A0FD-A855-42F3-8918-E436F7A5403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ccdl_template v2.pot</Template>
  <TotalTime>1526</TotalTime>
  <Words>2664</Words>
  <Application>Microsoft Macintosh PowerPoint</Application>
  <PresentationFormat>Widescreen</PresentationFormat>
  <Paragraphs>528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Retrospect</vt:lpstr>
      <vt:lpstr>Free and Open Source Software Licensing</vt:lpstr>
      <vt:lpstr>Program and content of the webinar</vt:lpstr>
      <vt:lpstr> Free and Open Source Software (FOSS)</vt:lpstr>
      <vt:lpstr> Free and Open Source Software (FOSS)</vt:lpstr>
      <vt:lpstr> Free and Open Source Software (FOSS)</vt:lpstr>
      <vt:lpstr> Free and Open Source Software (FOSS)</vt:lpstr>
      <vt:lpstr>What is a Computerprogram?</vt:lpstr>
      <vt:lpstr>Source Code</vt:lpstr>
      <vt:lpstr>Source Code</vt:lpstr>
      <vt:lpstr>Object Code</vt:lpstr>
      <vt:lpstr>Object Code</vt:lpstr>
      <vt:lpstr> Transfer of software</vt:lpstr>
      <vt:lpstr> Transfer of FOSS</vt:lpstr>
      <vt:lpstr> Free and Open Source Software (FOSS)</vt:lpstr>
      <vt:lpstr> Free and Open Source Software (FOSS)</vt:lpstr>
      <vt:lpstr> Copyright and Software</vt:lpstr>
      <vt:lpstr> Licenses</vt:lpstr>
      <vt:lpstr> Software Licenses </vt:lpstr>
      <vt:lpstr>FOSS Licenses’ Definition(s)</vt:lpstr>
      <vt:lpstr> Free and Open Source Software Licenses</vt:lpstr>
      <vt:lpstr> Free and Open Source Software Licenses</vt:lpstr>
      <vt:lpstr> FOSS Licenses</vt:lpstr>
      <vt:lpstr> Free and Open Source Software (FOSS)</vt:lpstr>
      <vt:lpstr> Free and Open Source Software (FOSS)</vt:lpstr>
      <vt:lpstr> Free and Open Source Software (FOSS)</vt:lpstr>
      <vt:lpstr> FOSS Licenses</vt:lpstr>
      <vt:lpstr>No further restrictions</vt:lpstr>
      <vt:lpstr> Free and Open Source Software Licensing</vt:lpstr>
      <vt:lpstr> Distribution of verbatim Copies of Code</vt:lpstr>
      <vt:lpstr>Breach of FOSS obligations</vt:lpstr>
      <vt:lpstr> Permissive and Copyleft Licenses</vt:lpstr>
      <vt:lpstr> Copyleft-Clause in GNU GPL v2</vt:lpstr>
      <vt:lpstr> Copyleft-Clause in GNU GPL v2</vt:lpstr>
      <vt:lpstr> Compatibility of FOSS Licenses</vt:lpstr>
      <vt:lpstr>Any questions?</vt:lpstr>
      <vt:lpstr>Synthesis</vt:lpstr>
      <vt:lpstr>Thank you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 Licenses</dc:title>
  <dc:subject/>
  <dc:creator>Melanie Graf</dc:creator>
  <cp:keywords/>
  <dc:description/>
  <cp:lastModifiedBy>Marazza Suzanna</cp:lastModifiedBy>
  <cp:revision>334</cp:revision>
  <dcterms:created xsi:type="dcterms:W3CDTF">2017-02-24T09:31:29Z</dcterms:created>
  <dcterms:modified xsi:type="dcterms:W3CDTF">2020-06-16T16:03:48Z</dcterms:modified>
  <cp:category/>
</cp:coreProperties>
</file>