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54"/>
  </p:notesMasterIdLst>
  <p:handoutMasterIdLst>
    <p:handoutMasterId r:id="rId55"/>
  </p:handoutMasterIdLst>
  <p:sldIdLst>
    <p:sldId id="300" r:id="rId2"/>
    <p:sldId id="261" r:id="rId3"/>
    <p:sldId id="358" r:id="rId4"/>
    <p:sldId id="331" r:id="rId5"/>
    <p:sldId id="343" r:id="rId6"/>
    <p:sldId id="344" r:id="rId7"/>
    <p:sldId id="313" r:id="rId8"/>
    <p:sldId id="318" r:id="rId9"/>
    <p:sldId id="316" r:id="rId10"/>
    <p:sldId id="317" r:id="rId11"/>
    <p:sldId id="354" r:id="rId12"/>
    <p:sldId id="290" r:id="rId13"/>
    <p:sldId id="357" r:id="rId14"/>
    <p:sldId id="360" r:id="rId15"/>
    <p:sldId id="347" r:id="rId16"/>
    <p:sldId id="303" r:id="rId17"/>
    <p:sldId id="346" r:id="rId18"/>
    <p:sldId id="321" r:id="rId19"/>
    <p:sldId id="334" r:id="rId20"/>
    <p:sldId id="356" r:id="rId21"/>
    <p:sldId id="348" r:id="rId22"/>
    <p:sldId id="342" r:id="rId23"/>
    <p:sldId id="359" r:id="rId24"/>
    <p:sldId id="309" r:id="rId25"/>
    <p:sldId id="310" r:id="rId26"/>
    <p:sldId id="292" r:id="rId27"/>
    <p:sldId id="306" r:id="rId28"/>
    <p:sldId id="349" r:id="rId29"/>
    <p:sldId id="350" r:id="rId30"/>
    <p:sldId id="363" r:id="rId31"/>
    <p:sldId id="367" r:id="rId32"/>
    <p:sldId id="364" r:id="rId33"/>
    <p:sldId id="355" r:id="rId34"/>
    <p:sldId id="352" r:id="rId35"/>
    <p:sldId id="293" r:id="rId36"/>
    <p:sldId id="320" r:id="rId37"/>
    <p:sldId id="336" r:id="rId38"/>
    <p:sldId id="325" r:id="rId39"/>
    <p:sldId id="338" r:id="rId40"/>
    <p:sldId id="353" r:id="rId41"/>
    <p:sldId id="326" r:id="rId42"/>
    <p:sldId id="339" r:id="rId43"/>
    <p:sldId id="314" r:id="rId44"/>
    <p:sldId id="307" r:id="rId45"/>
    <p:sldId id="268" r:id="rId46"/>
    <p:sldId id="315" r:id="rId47"/>
    <p:sldId id="365" r:id="rId48"/>
    <p:sldId id="270" r:id="rId49"/>
    <p:sldId id="340" r:id="rId50"/>
    <p:sldId id="276" r:id="rId51"/>
    <p:sldId id="277" r:id="rId52"/>
    <p:sldId id="330" r:id="rId53"/>
  </p:sldIdLst>
  <p:sldSz cx="12192000" cy="6858000"/>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mine Lacour" initials="HL" lastIdx="1" clrIdx="0"/>
  <p:cmAuthor id="1" name="Gervasoni Selene" initials="GS" lastIdx="16" clrIdx="1">
    <p:extLst>
      <p:ext uri="{19B8F6BF-5375-455C-9EA6-DF929625EA0E}">
        <p15:presenceInfo xmlns:p15="http://schemas.microsoft.com/office/powerpoint/2012/main" userId="S-1-5-21-343818398-682003330-288402407-44323" providerId="AD"/>
      </p:ext>
    </p:extLst>
  </p:cmAuthor>
  <p:cmAuthor id="2" name="Melanie Graf" initials="MG" lastIdx="2" clrIdx="2">
    <p:extLst>
      <p:ext uri="{19B8F6BF-5375-455C-9EA6-DF929625EA0E}">
        <p15:presenceInfo xmlns:p15="http://schemas.microsoft.com/office/powerpoint/2012/main" userId="Melanie Gra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D61"/>
    <a:srgbClr val="2ABDF2"/>
    <a:srgbClr val="36C1F3"/>
    <a:srgbClr val="C7C1AB"/>
    <a:srgbClr val="CCCCFF"/>
    <a:srgbClr val="FFCCFF"/>
    <a:srgbClr val="BBDA98"/>
    <a:srgbClr val="76B531"/>
    <a:srgbClr val="C8E7A7"/>
    <a:srgbClr val="FFDF7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0" autoAdjust="0"/>
    <p:restoredTop sz="91277" autoAdjust="0"/>
  </p:normalViewPr>
  <p:slideViewPr>
    <p:cSldViewPr snapToGrid="0" snapToObjects="1">
      <p:cViewPr varScale="1">
        <p:scale>
          <a:sx n="86" d="100"/>
          <a:sy n="86" d="100"/>
        </p:scale>
        <p:origin x="1136" y="192"/>
      </p:cViewPr>
      <p:guideLst>
        <p:guide orient="horz" pos="2160"/>
        <p:guide pos="3840"/>
      </p:guideLst>
    </p:cSldViewPr>
  </p:slideViewPr>
  <p:outlineViewPr>
    <p:cViewPr>
      <p:scale>
        <a:sx n="33" d="100"/>
        <a:sy n="33" d="100"/>
      </p:scale>
      <p:origin x="0" y="37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B0D066-9190-DF40-BBE5-93019364DF33}" type="datetime1">
              <a:rPr lang="fr-CH" smtClean="0"/>
              <a:t>17.06.20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A0D2BB-0C28-8940-A30A-4C4B529B163D}" type="slidenum">
              <a:rPr lang="fr-FR" smtClean="0"/>
              <a:t>‹#›</a:t>
            </a:fld>
            <a:endParaRPr lang="fr-FR"/>
          </a:p>
        </p:txBody>
      </p:sp>
    </p:spTree>
    <p:extLst>
      <p:ext uri="{BB962C8B-B14F-4D97-AF65-F5344CB8AC3E}">
        <p14:creationId xmlns:p14="http://schemas.microsoft.com/office/powerpoint/2010/main" val="6500532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4477B4-AF0F-7449-828F-9BB9A61B9E0B}" type="datetime1">
              <a:rPr lang="fr-CH" smtClean="0"/>
              <a:t>17.06.20</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CH"/>
              <a:t>Cliquez pour modifier les styles du texte du masque</a:t>
            </a:r>
          </a:p>
          <a:p>
            <a:pPr lvl="1"/>
            <a:r>
              <a:rPr lang="fr-CH"/>
              <a:t>Deuxième niveau</a:t>
            </a:r>
          </a:p>
          <a:p>
            <a:pPr lvl="2"/>
            <a:r>
              <a:rPr lang="fr-CH"/>
              <a:t>Troisième niveau</a:t>
            </a:r>
          </a:p>
          <a:p>
            <a:pPr lvl="3"/>
            <a:r>
              <a:rPr lang="fr-CH"/>
              <a:t>Quatrième niveau</a:t>
            </a:r>
          </a:p>
          <a:p>
            <a:pPr lvl="4"/>
            <a:r>
              <a:rPr lang="fr-CH"/>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51C8D0-55EF-074D-A033-E27505631E2D}" type="slidenum">
              <a:rPr lang="fr-FR" smtClean="0"/>
              <a:t>‹#›</a:t>
            </a:fld>
            <a:endParaRPr lang="fr-FR"/>
          </a:p>
        </p:txBody>
      </p:sp>
    </p:spTree>
    <p:extLst>
      <p:ext uri="{BB962C8B-B14F-4D97-AF65-F5344CB8AC3E}">
        <p14:creationId xmlns:p14="http://schemas.microsoft.com/office/powerpoint/2010/main" val="2968497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gnu.org/licenses/gpl-faq.html#WhyMustIInclude"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www.gnu.org/licenses/gpl-faq.html#WhyMustIInclude"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gnu.org/licenses/gpl-faq.html#WhyMustIInclude"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gnu.org/licenses/gpl-faq.html#WhyMustIInclude"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gnu.org/licenses/gpl-faq.html#WhyMustIInclude"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www.gnu.org/licenses/gpl-faq.html#WhyMustIInclude"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451C8D0-55EF-074D-A033-E27505631E2D}" type="slidenum">
              <a:rPr lang="fr-FR" smtClean="0"/>
              <a:t>1</a:t>
            </a:fld>
            <a:endParaRPr lang="fr-FR"/>
          </a:p>
        </p:txBody>
      </p:sp>
    </p:spTree>
    <p:extLst>
      <p:ext uri="{BB962C8B-B14F-4D97-AF65-F5344CB8AC3E}">
        <p14:creationId xmlns:p14="http://schemas.microsoft.com/office/powerpoint/2010/main" val="2259052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12</a:t>
            </a:fld>
            <a:endParaRPr lang="fr-FR"/>
          </a:p>
        </p:txBody>
      </p:sp>
    </p:spTree>
    <p:extLst>
      <p:ext uri="{BB962C8B-B14F-4D97-AF65-F5344CB8AC3E}">
        <p14:creationId xmlns:p14="http://schemas.microsoft.com/office/powerpoint/2010/main" val="2971173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13</a:t>
            </a:fld>
            <a:endParaRPr lang="fr-FR"/>
          </a:p>
        </p:txBody>
      </p:sp>
    </p:spTree>
    <p:extLst>
      <p:ext uri="{BB962C8B-B14F-4D97-AF65-F5344CB8AC3E}">
        <p14:creationId xmlns:p14="http://schemas.microsoft.com/office/powerpoint/2010/main" val="113877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14</a:t>
            </a:fld>
            <a:endParaRPr lang="fr-FR"/>
          </a:p>
        </p:txBody>
      </p:sp>
    </p:spTree>
    <p:extLst>
      <p:ext uri="{BB962C8B-B14F-4D97-AF65-F5344CB8AC3E}">
        <p14:creationId xmlns:p14="http://schemas.microsoft.com/office/powerpoint/2010/main" val="1096511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15</a:t>
            </a:fld>
            <a:endParaRPr lang="fr-FR"/>
          </a:p>
        </p:txBody>
      </p:sp>
    </p:spTree>
    <p:extLst>
      <p:ext uri="{BB962C8B-B14F-4D97-AF65-F5344CB8AC3E}">
        <p14:creationId xmlns:p14="http://schemas.microsoft.com/office/powerpoint/2010/main" val="2570562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CH" dirty="0"/>
              <a:t>«Legal Terms»</a:t>
            </a:r>
          </a:p>
          <a:p>
            <a:endParaRPr lang="de-CH" dirty="0"/>
          </a:p>
          <a:p>
            <a:r>
              <a:rPr lang="de-CH" dirty="0"/>
              <a:t>Computer </a:t>
            </a:r>
            <a:r>
              <a:rPr lang="de-CH" dirty="0" err="1"/>
              <a:t>programs</a:t>
            </a:r>
            <a:r>
              <a:rPr lang="de-CH" dirty="0"/>
              <a:t> </a:t>
            </a:r>
            <a:r>
              <a:rPr lang="de-CH" dirty="0" err="1"/>
              <a:t>are</a:t>
            </a:r>
            <a:r>
              <a:rPr lang="de-CH" dirty="0"/>
              <a:t> </a:t>
            </a:r>
            <a:r>
              <a:rPr lang="de-CH" dirty="0" err="1"/>
              <a:t>treated</a:t>
            </a:r>
            <a:r>
              <a:rPr lang="de-CH" dirty="0"/>
              <a:t> </a:t>
            </a:r>
            <a:r>
              <a:rPr lang="de-CH" dirty="0" err="1"/>
              <a:t>as</a:t>
            </a:r>
            <a:r>
              <a:rPr lang="de-CH" dirty="0"/>
              <a:t> </a:t>
            </a:r>
            <a:r>
              <a:rPr lang="de-CH" dirty="0" err="1"/>
              <a:t>literary</a:t>
            </a:r>
            <a:r>
              <a:rPr lang="de-CH" dirty="0"/>
              <a:t> </a:t>
            </a:r>
            <a:r>
              <a:rPr lang="de-CH" dirty="0" err="1"/>
              <a:t>creations</a:t>
            </a:r>
            <a:endParaRPr lang="de-CH" dirty="0"/>
          </a:p>
          <a:p>
            <a:r>
              <a:rPr lang="de-CH" dirty="0" err="1"/>
              <a:t>There</a:t>
            </a:r>
            <a:r>
              <a:rPr lang="de-CH" dirty="0"/>
              <a:t> is a </a:t>
            </a:r>
            <a:r>
              <a:rPr lang="de-CH" dirty="0" err="1"/>
              <a:t>dispute</a:t>
            </a:r>
            <a:r>
              <a:rPr lang="de-CH" dirty="0"/>
              <a:t> in </a:t>
            </a:r>
            <a:r>
              <a:rPr lang="de-CH" dirty="0" err="1"/>
              <a:t>literature</a:t>
            </a:r>
            <a:r>
              <a:rPr lang="de-CH" dirty="0"/>
              <a:t>..</a:t>
            </a:r>
          </a:p>
        </p:txBody>
      </p:sp>
      <p:sp>
        <p:nvSpPr>
          <p:cNvPr id="4" name="Foliennummernplatzhalter 3"/>
          <p:cNvSpPr>
            <a:spLocks noGrp="1"/>
          </p:cNvSpPr>
          <p:nvPr>
            <p:ph type="sldNum" sz="quarter" idx="10"/>
          </p:nvPr>
        </p:nvSpPr>
        <p:spPr/>
        <p:txBody>
          <a:bodyPr/>
          <a:lstStyle/>
          <a:p>
            <a:fld id="{3451C8D0-55EF-074D-A033-E27505631E2D}" type="slidenum">
              <a:rPr lang="fr-FR" smtClean="0"/>
              <a:t>16</a:t>
            </a:fld>
            <a:endParaRPr lang="fr-FR"/>
          </a:p>
        </p:txBody>
      </p:sp>
    </p:spTree>
    <p:extLst>
      <p:ext uri="{BB962C8B-B14F-4D97-AF65-F5344CB8AC3E}">
        <p14:creationId xmlns:p14="http://schemas.microsoft.com/office/powerpoint/2010/main" val="2849089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17</a:t>
            </a:fld>
            <a:endParaRPr lang="fr-FR"/>
          </a:p>
        </p:txBody>
      </p:sp>
    </p:spTree>
    <p:extLst>
      <p:ext uri="{BB962C8B-B14F-4D97-AF65-F5344CB8AC3E}">
        <p14:creationId xmlns:p14="http://schemas.microsoft.com/office/powerpoint/2010/main" val="2290003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CH"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3451C8D0-55EF-074D-A033-E27505631E2D}" type="slidenum">
              <a:rPr lang="fr-FR" smtClean="0"/>
              <a:t>18</a:t>
            </a:fld>
            <a:endParaRPr lang="fr-FR"/>
          </a:p>
        </p:txBody>
      </p:sp>
    </p:spTree>
    <p:extLst>
      <p:ext uri="{BB962C8B-B14F-4D97-AF65-F5344CB8AC3E}">
        <p14:creationId xmlns:p14="http://schemas.microsoft.com/office/powerpoint/2010/main" val="1787666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sz="1200" b="1" kern="1200" dirty="0">
                <a:solidFill>
                  <a:schemeClr val="tx1"/>
                </a:solidFill>
                <a:effectLst/>
                <a:latin typeface="+mn-lt"/>
                <a:ea typeface="+mn-ea"/>
                <a:cs typeface="+mn-cs"/>
              </a:rPr>
              <a:t>is a computer program a «literary and artistic intellectual creations» </a:t>
            </a:r>
            <a:endParaRPr lang="de-CH"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does a computer program have an «individual character» </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be protected those creations have to have an individual character, this means that they not only have to be new in comparison to all existing creations they have to reach a certain level of originality. what that level actually needs to be has to be considered for every single work. what matters in the end is the decision of a court..</a:t>
            </a:r>
          </a:p>
          <a:p>
            <a:r>
              <a:rPr lang="en-US" sz="1200" kern="1200" dirty="0">
                <a:solidFill>
                  <a:schemeClr val="tx1"/>
                </a:solidFill>
                <a:effectLst/>
                <a:latin typeface="+mn-lt"/>
                <a:ea typeface="+mn-ea"/>
                <a:cs typeface="+mn-cs"/>
              </a:rPr>
              <a:t>If everybody would write the same computer program for the same task it is not individual. more complex the computer program, the more text, are </a:t>
            </a:r>
            <a:r>
              <a:rPr lang="en-US" sz="1200" kern="1200" dirty="0" err="1">
                <a:solidFill>
                  <a:schemeClr val="tx1"/>
                </a:solidFill>
                <a:effectLst/>
                <a:latin typeface="+mn-lt"/>
                <a:ea typeface="+mn-ea"/>
                <a:cs typeface="+mn-cs"/>
              </a:rPr>
              <a:t>regularily</a:t>
            </a:r>
            <a:r>
              <a:rPr lang="en-US" sz="1200" kern="1200" dirty="0">
                <a:solidFill>
                  <a:schemeClr val="tx1"/>
                </a:solidFill>
                <a:effectLst/>
                <a:latin typeface="+mn-lt"/>
                <a:ea typeface="+mn-ea"/>
                <a:cs typeface="+mn-cs"/>
              </a:rPr>
              <a:t> protected</a:t>
            </a:r>
            <a:endParaRPr lang="de-CH"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3451C8D0-55EF-074D-A033-E27505631E2D}" type="slidenum">
              <a:rPr lang="fr-FR" smtClean="0"/>
              <a:t>19</a:t>
            </a:fld>
            <a:endParaRPr lang="fr-FR"/>
          </a:p>
        </p:txBody>
      </p:sp>
    </p:spTree>
    <p:extLst>
      <p:ext uri="{BB962C8B-B14F-4D97-AF65-F5344CB8AC3E}">
        <p14:creationId xmlns:p14="http://schemas.microsoft.com/office/powerpoint/2010/main" val="995109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For</a:t>
            </a:r>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20</a:t>
            </a:fld>
            <a:endParaRPr lang="fr-FR"/>
          </a:p>
        </p:txBody>
      </p:sp>
    </p:spTree>
    <p:extLst>
      <p:ext uri="{BB962C8B-B14F-4D97-AF65-F5344CB8AC3E}">
        <p14:creationId xmlns:p14="http://schemas.microsoft.com/office/powerpoint/2010/main" val="4232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CH" dirty="0" err="1"/>
              <a:t>You</a:t>
            </a:r>
            <a:r>
              <a:rPr lang="de-CH" dirty="0"/>
              <a:t> </a:t>
            </a:r>
            <a:r>
              <a:rPr lang="de-CH" dirty="0" err="1"/>
              <a:t>are</a:t>
            </a:r>
            <a:r>
              <a:rPr lang="de-CH" dirty="0"/>
              <a:t> </a:t>
            </a:r>
            <a:r>
              <a:rPr lang="de-CH" dirty="0" err="1"/>
              <a:t>absolutely</a:t>
            </a:r>
            <a:r>
              <a:rPr lang="de-CH" dirty="0"/>
              <a:t> </a:t>
            </a:r>
            <a:r>
              <a:rPr lang="de-CH" dirty="0" err="1"/>
              <a:t>free</a:t>
            </a:r>
            <a:r>
              <a:rPr lang="de-CH" dirty="0"/>
              <a:t> </a:t>
            </a:r>
            <a:r>
              <a:rPr lang="de-CH" dirty="0" err="1"/>
              <a:t>as</a:t>
            </a:r>
            <a:r>
              <a:rPr lang="de-CH" dirty="0"/>
              <a:t> the owner of the </a:t>
            </a:r>
            <a:r>
              <a:rPr lang="de-CH" dirty="0" err="1"/>
              <a:t>copyrights</a:t>
            </a:r>
            <a:r>
              <a:rPr lang="de-CH" dirty="0"/>
              <a:t> </a:t>
            </a:r>
            <a:r>
              <a:rPr lang="de-CH" dirty="0" err="1"/>
              <a:t>to</a:t>
            </a:r>
            <a:r>
              <a:rPr lang="de-CH" dirty="0"/>
              <a:t> </a:t>
            </a:r>
            <a:r>
              <a:rPr lang="de-CH" dirty="0" err="1"/>
              <a:t>license</a:t>
            </a:r>
            <a:r>
              <a:rPr lang="de-CH" dirty="0"/>
              <a:t> in </a:t>
            </a:r>
            <a:r>
              <a:rPr lang="de-CH" dirty="0" err="1"/>
              <a:t>any</a:t>
            </a:r>
            <a:r>
              <a:rPr lang="de-CH" dirty="0"/>
              <a:t> </a:t>
            </a:r>
            <a:r>
              <a:rPr lang="de-CH" dirty="0" err="1"/>
              <a:t>way</a:t>
            </a:r>
            <a:r>
              <a:rPr lang="de-CH" dirty="0"/>
              <a:t>. </a:t>
            </a:r>
            <a:r>
              <a:rPr lang="de-CH" dirty="0" err="1"/>
              <a:t>Or</a:t>
            </a:r>
            <a:r>
              <a:rPr lang="de-CH" baseline="0" dirty="0"/>
              <a:t> in different </a:t>
            </a:r>
            <a:r>
              <a:rPr lang="de-CH" baseline="0" dirty="0" err="1"/>
              <a:t>ways</a:t>
            </a:r>
            <a:r>
              <a:rPr lang="de-CH" baseline="0" dirty="0"/>
              <a:t> </a:t>
            </a:r>
            <a:r>
              <a:rPr lang="de-CH" baseline="0" dirty="0" err="1"/>
              <a:t>to</a:t>
            </a:r>
            <a:r>
              <a:rPr lang="de-CH" baseline="0" dirty="0"/>
              <a:t> different </a:t>
            </a:r>
            <a:r>
              <a:rPr lang="de-CH" baseline="0" dirty="0" err="1"/>
              <a:t>people</a:t>
            </a:r>
            <a:r>
              <a:rPr lang="de-CH" baseline="0" dirty="0"/>
              <a:t>. </a:t>
            </a:r>
            <a:r>
              <a:rPr lang="de-CH" baseline="0" dirty="0" err="1"/>
              <a:t>Or</a:t>
            </a:r>
            <a:r>
              <a:rPr lang="de-CH" baseline="0" dirty="0"/>
              <a:t> not </a:t>
            </a:r>
            <a:r>
              <a:rPr lang="de-CH" baseline="0" dirty="0" err="1"/>
              <a:t>license</a:t>
            </a:r>
            <a:r>
              <a:rPr lang="de-CH" baseline="0" dirty="0"/>
              <a:t> at all</a:t>
            </a:r>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21</a:t>
            </a:fld>
            <a:endParaRPr lang="fr-FR"/>
          </a:p>
        </p:txBody>
      </p:sp>
    </p:spTree>
    <p:extLst>
      <p:ext uri="{BB962C8B-B14F-4D97-AF65-F5344CB8AC3E}">
        <p14:creationId xmlns:p14="http://schemas.microsoft.com/office/powerpoint/2010/main" val="212478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err="1"/>
              <a:t>Answer</a:t>
            </a:r>
            <a:r>
              <a:rPr lang="fr-FR" sz="1200" dirty="0"/>
              <a:t> in the chat if </a:t>
            </a:r>
            <a:r>
              <a:rPr lang="fr-FR" sz="1200" dirty="0" err="1"/>
              <a:t>you</a:t>
            </a:r>
            <a:r>
              <a:rPr lang="fr-FR" sz="1200" dirty="0"/>
              <a:t> </a:t>
            </a:r>
            <a:r>
              <a:rPr lang="fr-FR" sz="1200" dirty="0" err="1"/>
              <a:t>want</a:t>
            </a:r>
            <a:r>
              <a:rPr lang="fr-FR" sz="1200" dirty="0"/>
              <a:t> to</a:t>
            </a:r>
          </a:p>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3</a:t>
            </a:fld>
            <a:endParaRPr lang="fr-FR"/>
          </a:p>
        </p:txBody>
      </p:sp>
    </p:spTree>
    <p:extLst>
      <p:ext uri="{BB962C8B-B14F-4D97-AF65-F5344CB8AC3E}">
        <p14:creationId xmlns:p14="http://schemas.microsoft.com/office/powerpoint/2010/main" val="2312189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Mozilla Firefox Browser,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GNU/Linux Operating System (</a:t>
            </a:r>
            <a:r>
              <a:rPr lang="fr-FR" sz="1200" dirty="0" err="1"/>
              <a:t>such</a:t>
            </a:r>
            <a:r>
              <a:rPr lang="fr-FR" sz="1200" dirty="0"/>
              <a:t> as Ubuntu, Linux </a:t>
            </a:r>
            <a:r>
              <a:rPr lang="fr-FR" sz="1200" dirty="0" err="1"/>
              <a:t>Mint</a:t>
            </a:r>
            <a:r>
              <a:rPr lang="fr-FR" sz="1200" dirty="0"/>
              <a:t>, Arch Linux),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VLC Media Player,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err="1"/>
              <a:t>much</a:t>
            </a:r>
            <a:r>
              <a:rPr lang="fr-FR" sz="1200" dirty="0"/>
              <a:t> of the Android Operating System,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err="1"/>
              <a:t>Wordpress</a:t>
            </a:r>
            <a:r>
              <a:rPr lang="fr-FR" sz="1200" dirty="0"/>
              <a:t>,</a:t>
            </a:r>
          </a:p>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22</a:t>
            </a:fld>
            <a:endParaRPr lang="fr-FR"/>
          </a:p>
        </p:txBody>
      </p:sp>
    </p:spTree>
    <p:extLst>
      <p:ext uri="{BB962C8B-B14F-4D97-AF65-F5344CB8AC3E}">
        <p14:creationId xmlns:p14="http://schemas.microsoft.com/office/powerpoint/2010/main" val="3177652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Mozilla Firefox Browser,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GNU/Linux Operating System (</a:t>
            </a:r>
            <a:r>
              <a:rPr lang="fr-FR" sz="1200" dirty="0" err="1"/>
              <a:t>such</a:t>
            </a:r>
            <a:r>
              <a:rPr lang="fr-FR" sz="1200" dirty="0"/>
              <a:t> as Ubuntu, Linux </a:t>
            </a:r>
            <a:r>
              <a:rPr lang="fr-FR" sz="1200" dirty="0" err="1"/>
              <a:t>Mint</a:t>
            </a:r>
            <a:r>
              <a:rPr lang="fr-FR" sz="1200" dirty="0"/>
              <a:t>, Arch Linux),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VLC Media Player,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err="1"/>
              <a:t>much</a:t>
            </a:r>
            <a:r>
              <a:rPr lang="fr-FR" sz="1200" dirty="0"/>
              <a:t> of the Android Operating System,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err="1"/>
              <a:t>Wordpress</a:t>
            </a:r>
            <a:r>
              <a:rPr lang="fr-FR" sz="1200" dirty="0"/>
              <a:t>,</a:t>
            </a:r>
          </a:p>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23</a:t>
            </a:fld>
            <a:endParaRPr lang="fr-FR"/>
          </a:p>
        </p:txBody>
      </p:sp>
    </p:spTree>
    <p:extLst>
      <p:ext uri="{BB962C8B-B14F-4D97-AF65-F5344CB8AC3E}">
        <p14:creationId xmlns:p14="http://schemas.microsoft.com/office/powerpoint/2010/main" val="2152079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lvl="1"/>
            <a:r>
              <a:rPr lang="fr-FR" sz="2200" dirty="0"/>
              <a:t>How</a:t>
            </a:r>
            <a:r>
              <a:rPr lang="fr-FR" sz="2200" baseline="0" dirty="0"/>
              <a:t> do </a:t>
            </a:r>
            <a:r>
              <a:rPr lang="fr-FR" sz="2200" baseline="0" dirty="0" err="1"/>
              <a:t>you</a:t>
            </a:r>
            <a:r>
              <a:rPr lang="fr-FR" sz="2200" baseline="0" dirty="0"/>
              <a:t> know </a:t>
            </a:r>
            <a:r>
              <a:rPr lang="fr-FR" sz="2200" baseline="0" dirty="0" err="1"/>
              <a:t>that</a:t>
            </a:r>
            <a:r>
              <a:rPr lang="fr-FR" sz="2200" baseline="0" dirty="0"/>
              <a:t> a software </a:t>
            </a:r>
            <a:r>
              <a:rPr lang="fr-FR" sz="2200" baseline="0" dirty="0" err="1"/>
              <a:t>license</a:t>
            </a:r>
            <a:r>
              <a:rPr lang="fr-FR" sz="2200" baseline="0" dirty="0"/>
              <a:t> is FOSS?</a:t>
            </a:r>
            <a:endParaRPr lang="fr-FR" sz="2200" dirty="0"/>
          </a:p>
        </p:txBody>
      </p:sp>
      <p:sp>
        <p:nvSpPr>
          <p:cNvPr id="4" name="Foliennummernplatzhalter 3"/>
          <p:cNvSpPr>
            <a:spLocks noGrp="1"/>
          </p:cNvSpPr>
          <p:nvPr>
            <p:ph type="sldNum" sz="quarter" idx="10"/>
          </p:nvPr>
        </p:nvSpPr>
        <p:spPr/>
        <p:txBody>
          <a:bodyPr/>
          <a:lstStyle/>
          <a:p>
            <a:fld id="{3451C8D0-55EF-074D-A033-E27505631E2D}" type="slidenum">
              <a:rPr lang="fr-FR" smtClean="0"/>
              <a:t>24</a:t>
            </a:fld>
            <a:endParaRPr lang="fr-FR"/>
          </a:p>
        </p:txBody>
      </p:sp>
    </p:spTree>
    <p:extLst>
      <p:ext uri="{BB962C8B-B14F-4D97-AF65-F5344CB8AC3E}">
        <p14:creationId xmlns:p14="http://schemas.microsoft.com/office/powerpoint/2010/main" val="595340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License</a:t>
            </a:r>
            <a:r>
              <a:rPr lang="de-CH" dirty="0"/>
              <a:t> </a:t>
            </a:r>
            <a:r>
              <a:rPr lang="de-CH" dirty="0" err="1"/>
              <a:t>list</a:t>
            </a:r>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25</a:t>
            </a:fld>
            <a:endParaRPr lang="fr-FR"/>
          </a:p>
        </p:txBody>
      </p:sp>
    </p:spTree>
    <p:extLst>
      <p:ext uri="{BB962C8B-B14F-4D97-AF65-F5344CB8AC3E}">
        <p14:creationId xmlns:p14="http://schemas.microsoft.com/office/powerpoint/2010/main" val="3440438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CH" dirty="0"/>
          </a:p>
        </p:txBody>
      </p:sp>
      <p:sp>
        <p:nvSpPr>
          <p:cNvPr id="4" name="Slide Number Placeholder 3"/>
          <p:cNvSpPr>
            <a:spLocks noGrp="1"/>
          </p:cNvSpPr>
          <p:nvPr>
            <p:ph type="sldNum" sz="quarter" idx="10"/>
          </p:nvPr>
        </p:nvSpPr>
        <p:spPr/>
        <p:txBody>
          <a:bodyPr/>
          <a:lstStyle/>
          <a:p>
            <a:fld id="{3451C8D0-55EF-074D-A033-E27505631E2D}" type="slidenum">
              <a:rPr lang="fr-FR" smtClean="0"/>
              <a:t>27</a:t>
            </a:fld>
            <a:endParaRPr lang="fr-FR"/>
          </a:p>
        </p:txBody>
      </p:sp>
    </p:spTree>
    <p:extLst>
      <p:ext uri="{BB962C8B-B14F-4D97-AF65-F5344CB8AC3E}">
        <p14:creationId xmlns:p14="http://schemas.microsoft.com/office/powerpoint/2010/main" val="3912713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28</a:t>
            </a:fld>
            <a:endParaRPr lang="fr-FR"/>
          </a:p>
        </p:txBody>
      </p:sp>
    </p:spTree>
    <p:extLst>
      <p:ext uri="{BB962C8B-B14F-4D97-AF65-F5344CB8AC3E}">
        <p14:creationId xmlns:p14="http://schemas.microsoft.com/office/powerpoint/2010/main" val="2679789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29</a:t>
            </a:fld>
            <a:endParaRPr lang="fr-FR"/>
          </a:p>
        </p:txBody>
      </p:sp>
    </p:spTree>
    <p:extLst>
      <p:ext uri="{BB962C8B-B14F-4D97-AF65-F5344CB8AC3E}">
        <p14:creationId xmlns:p14="http://schemas.microsoft.com/office/powerpoint/2010/main" val="180357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30</a:t>
            </a:fld>
            <a:endParaRPr lang="fr-FR"/>
          </a:p>
        </p:txBody>
      </p:sp>
    </p:spTree>
    <p:extLst>
      <p:ext uri="{BB962C8B-B14F-4D97-AF65-F5344CB8AC3E}">
        <p14:creationId xmlns:p14="http://schemas.microsoft.com/office/powerpoint/2010/main" val="2472630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31</a:t>
            </a:fld>
            <a:endParaRPr lang="fr-FR"/>
          </a:p>
        </p:txBody>
      </p:sp>
    </p:spTree>
    <p:extLst>
      <p:ext uri="{BB962C8B-B14F-4D97-AF65-F5344CB8AC3E}">
        <p14:creationId xmlns:p14="http://schemas.microsoft.com/office/powerpoint/2010/main" val="3189620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32</a:t>
            </a:fld>
            <a:endParaRPr lang="fr-FR"/>
          </a:p>
        </p:txBody>
      </p:sp>
    </p:spTree>
    <p:extLst>
      <p:ext uri="{BB962C8B-B14F-4D97-AF65-F5344CB8AC3E}">
        <p14:creationId xmlns:p14="http://schemas.microsoft.com/office/powerpoint/2010/main" val="1910449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Mozilla Firefox Browser,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GNU/Linux Operating System (</a:t>
            </a:r>
            <a:r>
              <a:rPr lang="fr-FR" sz="1200" dirty="0" err="1"/>
              <a:t>such</a:t>
            </a:r>
            <a:r>
              <a:rPr lang="fr-FR" sz="1200" dirty="0"/>
              <a:t> as Ubuntu, Linux </a:t>
            </a:r>
            <a:r>
              <a:rPr lang="fr-FR" sz="1200" dirty="0" err="1"/>
              <a:t>Mint</a:t>
            </a:r>
            <a:r>
              <a:rPr lang="fr-FR" sz="1200" dirty="0"/>
              <a:t>, Arch Linux),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VLC Media Player,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err="1"/>
              <a:t>much</a:t>
            </a:r>
            <a:r>
              <a:rPr lang="fr-FR" sz="1200" dirty="0"/>
              <a:t> of the Android Operating System,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err="1"/>
              <a:t>Wordpress</a:t>
            </a:r>
            <a:r>
              <a:rPr lang="fr-FR" sz="1200" dirty="0"/>
              <a:t>,</a:t>
            </a:r>
          </a:p>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4</a:t>
            </a:fld>
            <a:endParaRPr lang="fr-FR"/>
          </a:p>
        </p:txBody>
      </p:sp>
    </p:spTree>
    <p:extLst>
      <p:ext uri="{BB962C8B-B14F-4D97-AF65-F5344CB8AC3E}">
        <p14:creationId xmlns:p14="http://schemas.microsoft.com/office/powerpoint/2010/main" val="2180690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CH" dirty="0"/>
          </a:p>
        </p:txBody>
      </p:sp>
      <p:sp>
        <p:nvSpPr>
          <p:cNvPr id="4" name="Slide Number Placeholder 3"/>
          <p:cNvSpPr>
            <a:spLocks noGrp="1"/>
          </p:cNvSpPr>
          <p:nvPr>
            <p:ph type="sldNum" sz="quarter" idx="10"/>
          </p:nvPr>
        </p:nvSpPr>
        <p:spPr/>
        <p:txBody>
          <a:bodyPr/>
          <a:lstStyle/>
          <a:p>
            <a:fld id="{3451C8D0-55EF-074D-A033-E27505631E2D}" type="slidenum">
              <a:rPr lang="fr-FR" smtClean="0"/>
              <a:t>33</a:t>
            </a:fld>
            <a:endParaRPr lang="fr-FR"/>
          </a:p>
        </p:txBody>
      </p:sp>
    </p:spTree>
    <p:extLst>
      <p:ext uri="{BB962C8B-B14F-4D97-AF65-F5344CB8AC3E}">
        <p14:creationId xmlns:p14="http://schemas.microsoft.com/office/powerpoint/2010/main" val="17398425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endParaRPr lang="de-CH" sz="1200" kern="1200" dirty="0">
              <a:solidFill>
                <a:schemeClr val="tx1"/>
              </a:solidFill>
              <a:effectLst/>
              <a:latin typeface="+mn-lt"/>
              <a:ea typeface="+mn-ea"/>
              <a:cs typeface="+mn-cs"/>
            </a:endParaRPr>
          </a:p>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35</a:t>
            </a:fld>
            <a:endParaRPr lang="fr-FR"/>
          </a:p>
        </p:txBody>
      </p:sp>
    </p:spTree>
    <p:extLst>
      <p:ext uri="{BB962C8B-B14F-4D97-AF65-F5344CB8AC3E}">
        <p14:creationId xmlns:p14="http://schemas.microsoft.com/office/powerpoint/2010/main" val="39851293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Why does the GPL require including a copy of the GPL with every copy of the program? (</a:t>
            </a:r>
            <a:r>
              <a:rPr lang="en-US" sz="1200" u="sng" kern="1200" dirty="0">
                <a:solidFill>
                  <a:schemeClr val="tx1"/>
                </a:solidFill>
                <a:effectLst/>
                <a:latin typeface="+mn-lt"/>
                <a:ea typeface="+mn-ea"/>
                <a:cs typeface="+mn-cs"/>
                <a:hlinkClick r:id="rId3"/>
              </a:rPr>
              <a:t>#</a:t>
            </a:r>
            <a:r>
              <a:rPr lang="en-US" sz="1200" u="sng" kern="1200" dirty="0" err="1">
                <a:solidFill>
                  <a:schemeClr val="tx1"/>
                </a:solidFill>
                <a:effectLst/>
                <a:latin typeface="+mn-lt"/>
                <a:ea typeface="+mn-ea"/>
                <a:cs typeface="+mn-cs"/>
                <a:hlinkClick r:id="rId3"/>
              </a:rPr>
              <a:t>WhyMustIInclude</a:t>
            </a:r>
            <a:r>
              <a:rPr lang="en-US" sz="1200" kern="1200" dirty="0">
                <a:solidFill>
                  <a:schemeClr val="tx1"/>
                </a:solidFill>
                <a:effectLst/>
                <a:latin typeface="+mn-lt"/>
                <a:ea typeface="+mn-ea"/>
                <a:cs typeface="+mn-cs"/>
              </a:rPr>
              <a:t>)</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Including a copy of the license with the work is vital so that everyone who gets a copy of the program can know what their rights are.</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might be tempting to include a URL that refers to the license, instead of the license itself. But you cannot be sure that the URL will still be valid, five years or ten years from now. Twenty years from now, URLs as we know them today may no longer exist.</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only way to make sure that people who have copies of the program will continue to be able to see the license, despite all the changes that will happen in the network, is to include a copy of the license in the program.</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happens when you forget to attach the license agreement to the code?</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people who get a copy will not get a license. this means they are not allowed to distribute copies and modifications. AND you breach your obligation to only distribute copies with an attached license: this means the license is automatically terminated, therefore you have no right to distribute it and therefore you infringe copyright.</a:t>
            </a:r>
            <a:endParaRPr lang="de-CH"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obligations do you have when you run</a:t>
            </a:r>
            <a:r>
              <a:rPr lang="en-US" sz="1200" kern="1200" baseline="0" dirty="0">
                <a:solidFill>
                  <a:schemeClr val="tx1"/>
                </a:solidFill>
                <a:effectLst/>
                <a:latin typeface="+mn-lt"/>
                <a:ea typeface="+mn-ea"/>
                <a:cs typeface="+mn-cs"/>
              </a:rPr>
              <a:t> the computer program on your computer?</a:t>
            </a:r>
          </a:p>
          <a:p>
            <a:r>
              <a:rPr lang="en-US" sz="1200" kern="1200" baseline="0" dirty="0">
                <a:solidFill>
                  <a:schemeClr val="tx1"/>
                </a:solidFill>
                <a:effectLst/>
                <a:latin typeface="+mn-lt"/>
                <a:ea typeface="+mn-ea"/>
                <a:cs typeface="+mn-cs"/>
              </a:rPr>
              <a:t>NONE, because you do not distribute it.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de-CH" sz="1200" kern="1200" dirty="0">
              <a:solidFill>
                <a:schemeClr val="tx1"/>
              </a:solidFill>
              <a:effectLst/>
              <a:latin typeface="+mn-lt"/>
              <a:ea typeface="+mn-ea"/>
              <a:cs typeface="+mn-cs"/>
            </a:endParaRPr>
          </a:p>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36</a:t>
            </a:fld>
            <a:endParaRPr lang="fr-FR"/>
          </a:p>
        </p:txBody>
      </p:sp>
    </p:spTree>
    <p:extLst>
      <p:ext uri="{BB962C8B-B14F-4D97-AF65-F5344CB8AC3E}">
        <p14:creationId xmlns:p14="http://schemas.microsoft.com/office/powerpoint/2010/main" val="2327705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Why does the GPL require including a copy of the GPL with every copy of the program? (</a:t>
            </a:r>
            <a:r>
              <a:rPr lang="en-US" sz="1200" u="sng" kern="1200" dirty="0">
                <a:solidFill>
                  <a:schemeClr val="tx1"/>
                </a:solidFill>
                <a:effectLst/>
                <a:latin typeface="+mn-lt"/>
                <a:ea typeface="+mn-ea"/>
                <a:cs typeface="+mn-cs"/>
                <a:hlinkClick r:id="rId3"/>
              </a:rPr>
              <a:t>#</a:t>
            </a:r>
            <a:r>
              <a:rPr lang="en-US" sz="1200" u="sng" kern="1200" dirty="0" err="1">
                <a:solidFill>
                  <a:schemeClr val="tx1"/>
                </a:solidFill>
                <a:effectLst/>
                <a:latin typeface="+mn-lt"/>
                <a:ea typeface="+mn-ea"/>
                <a:cs typeface="+mn-cs"/>
                <a:hlinkClick r:id="rId3"/>
              </a:rPr>
              <a:t>WhyMustIInclude</a:t>
            </a:r>
            <a:r>
              <a:rPr lang="en-US" sz="1200" kern="1200" dirty="0">
                <a:solidFill>
                  <a:schemeClr val="tx1"/>
                </a:solidFill>
                <a:effectLst/>
                <a:latin typeface="+mn-lt"/>
                <a:ea typeface="+mn-ea"/>
                <a:cs typeface="+mn-cs"/>
              </a:rPr>
              <a:t>)</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Including a copy of the license with the work is vital so that everyone who gets a copy of the program can know what their rights are.</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might be tempting to include a URL that refers to the license, instead of the license itself. But you cannot be sure that the URL will still be valid, five years or ten years from now. Twenty years from now, URLs as we know them today may no longer exist.</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only way to make sure that people who have copies of the program will continue to be able to see the license, despite all the changes that will happen in the network, is to include a copy of the license in the program.</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happens when you forget to attach the license agreement to the code?</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people who get a copy will not get a license. this means they are not allowed to distribute copies and modifications. AND you breach your obligation to only distribute copies with an attached license: this means the license is automatically terminated, </a:t>
            </a:r>
            <a:r>
              <a:rPr lang="en-US" sz="1200" kern="1200" dirty="0" err="1">
                <a:solidFill>
                  <a:schemeClr val="tx1"/>
                </a:solidFill>
                <a:effectLst/>
                <a:latin typeface="+mn-lt"/>
                <a:ea typeface="+mn-ea"/>
                <a:cs typeface="+mn-cs"/>
              </a:rPr>
              <a:t>therfore</a:t>
            </a:r>
            <a:r>
              <a:rPr lang="en-US" sz="1200" kern="1200" dirty="0">
                <a:solidFill>
                  <a:schemeClr val="tx1"/>
                </a:solidFill>
                <a:effectLst/>
                <a:latin typeface="+mn-lt"/>
                <a:ea typeface="+mn-ea"/>
                <a:cs typeface="+mn-cs"/>
              </a:rPr>
              <a:t> you have no right to distribute it and </a:t>
            </a:r>
            <a:r>
              <a:rPr lang="en-US" sz="1200" kern="1200" dirty="0" err="1">
                <a:solidFill>
                  <a:schemeClr val="tx1"/>
                </a:solidFill>
                <a:effectLst/>
                <a:latin typeface="+mn-lt"/>
                <a:ea typeface="+mn-ea"/>
                <a:cs typeface="+mn-cs"/>
              </a:rPr>
              <a:t>therfore</a:t>
            </a:r>
            <a:r>
              <a:rPr lang="en-US" sz="1200" kern="1200" dirty="0">
                <a:solidFill>
                  <a:schemeClr val="tx1"/>
                </a:solidFill>
                <a:effectLst/>
                <a:latin typeface="+mn-lt"/>
                <a:ea typeface="+mn-ea"/>
                <a:cs typeface="+mn-cs"/>
              </a:rPr>
              <a:t> you infringe copyright.</a:t>
            </a:r>
            <a:endParaRPr lang="de-CH"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obligations do you have when you run</a:t>
            </a:r>
            <a:r>
              <a:rPr lang="en-US" sz="1200" kern="1200" baseline="0" dirty="0">
                <a:solidFill>
                  <a:schemeClr val="tx1"/>
                </a:solidFill>
                <a:effectLst/>
                <a:latin typeface="+mn-lt"/>
                <a:ea typeface="+mn-ea"/>
                <a:cs typeface="+mn-cs"/>
              </a:rPr>
              <a:t> the computer program on your computer?</a:t>
            </a:r>
          </a:p>
          <a:p>
            <a:r>
              <a:rPr lang="en-US" sz="1200" kern="1200" baseline="0" dirty="0">
                <a:solidFill>
                  <a:schemeClr val="tx1"/>
                </a:solidFill>
                <a:effectLst/>
                <a:latin typeface="+mn-lt"/>
                <a:ea typeface="+mn-ea"/>
                <a:cs typeface="+mn-cs"/>
              </a:rPr>
              <a:t>NONE, because you do not distribute it.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de-CH" sz="1200" kern="1200" dirty="0">
              <a:solidFill>
                <a:schemeClr val="tx1"/>
              </a:solidFill>
              <a:effectLst/>
              <a:latin typeface="+mn-lt"/>
              <a:ea typeface="+mn-ea"/>
              <a:cs typeface="+mn-cs"/>
            </a:endParaRPr>
          </a:p>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37</a:t>
            </a:fld>
            <a:endParaRPr lang="fr-FR"/>
          </a:p>
        </p:txBody>
      </p:sp>
    </p:spTree>
    <p:extLst>
      <p:ext uri="{BB962C8B-B14F-4D97-AF65-F5344CB8AC3E}">
        <p14:creationId xmlns:p14="http://schemas.microsoft.com/office/powerpoint/2010/main" val="2647614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Why does the GPL require including a copy of the GPL with every copy of the program? (</a:t>
            </a:r>
            <a:r>
              <a:rPr lang="en-US" sz="1200" u="sng" kern="1200" dirty="0">
                <a:solidFill>
                  <a:schemeClr val="tx1"/>
                </a:solidFill>
                <a:effectLst/>
                <a:latin typeface="+mn-lt"/>
                <a:ea typeface="+mn-ea"/>
                <a:cs typeface="+mn-cs"/>
                <a:hlinkClick r:id="rId3"/>
              </a:rPr>
              <a:t>#</a:t>
            </a:r>
            <a:r>
              <a:rPr lang="en-US" sz="1200" u="sng" kern="1200" dirty="0" err="1">
                <a:solidFill>
                  <a:schemeClr val="tx1"/>
                </a:solidFill>
                <a:effectLst/>
                <a:latin typeface="+mn-lt"/>
                <a:ea typeface="+mn-ea"/>
                <a:cs typeface="+mn-cs"/>
                <a:hlinkClick r:id="rId3"/>
              </a:rPr>
              <a:t>WhyMustIInclude</a:t>
            </a:r>
            <a:r>
              <a:rPr lang="en-US" sz="1200" kern="1200" dirty="0">
                <a:solidFill>
                  <a:schemeClr val="tx1"/>
                </a:solidFill>
                <a:effectLst/>
                <a:latin typeface="+mn-lt"/>
                <a:ea typeface="+mn-ea"/>
                <a:cs typeface="+mn-cs"/>
              </a:rPr>
              <a:t>)</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Including a copy of the license with the work is vital so that everyone who gets a copy of the program can know what their rights are.</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might be tempting to include a URL that refers to the license, instead of the license itself. But you cannot be sure that the URL will still be valid, five years or ten years from now. Twenty years from now, URLs as we know them today may no longer exist.</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only way to make sure that people who have copies of the program will continue to be able to see the license, despite all the changes that will happen in the network, is to include a copy of the license in the program.</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happens when you forget to attach the license agreement to the code?</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people who get a copy will not get a license. this means they are not allowed to distribute copies and modifications. AND you breach your obligation to only distribute copies with an attached license: this means the license is automatically terminated, </a:t>
            </a:r>
            <a:r>
              <a:rPr lang="en-US" sz="1200" kern="1200" dirty="0" err="1">
                <a:solidFill>
                  <a:schemeClr val="tx1"/>
                </a:solidFill>
                <a:effectLst/>
                <a:latin typeface="+mn-lt"/>
                <a:ea typeface="+mn-ea"/>
                <a:cs typeface="+mn-cs"/>
              </a:rPr>
              <a:t>therfore</a:t>
            </a:r>
            <a:r>
              <a:rPr lang="en-US" sz="1200" kern="1200" dirty="0">
                <a:solidFill>
                  <a:schemeClr val="tx1"/>
                </a:solidFill>
                <a:effectLst/>
                <a:latin typeface="+mn-lt"/>
                <a:ea typeface="+mn-ea"/>
                <a:cs typeface="+mn-cs"/>
              </a:rPr>
              <a:t> you have no right to distribute it and </a:t>
            </a:r>
            <a:r>
              <a:rPr lang="en-US" sz="1200" kern="1200" dirty="0" err="1">
                <a:solidFill>
                  <a:schemeClr val="tx1"/>
                </a:solidFill>
                <a:effectLst/>
                <a:latin typeface="+mn-lt"/>
                <a:ea typeface="+mn-ea"/>
                <a:cs typeface="+mn-cs"/>
              </a:rPr>
              <a:t>therfore</a:t>
            </a:r>
            <a:r>
              <a:rPr lang="en-US" sz="1200" kern="1200" dirty="0">
                <a:solidFill>
                  <a:schemeClr val="tx1"/>
                </a:solidFill>
                <a:effectLst/>
                <a:latin typeface="+mn-lt"/>
                <a:ea typeface="+mn-ea"/>
                <a:cs typeface="+mn-cs"/>
              </a:rPr>
              <a:t> you infringe copyright.</a:t>
            </a:r>
            <a:endParaRPr lang="de-CH"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obligations do you have when you run</a:t>
            </a:r>
            <a:r>
              <a:rPr lang="en-US" sz="1200" kern="1200" baseline="0" dirty="0">
                <a:solidFill>
                  <a:schemeClr val="tx1"/>
                </a:solidFill>
                <a:effectLst/>
                <a:latin typeface="+mn-lt"/>
                <a:ea typeface="+mn-ea"/>
                <a:cs typeface="+mn-cs"/>
              </a:rPr>
              <a:t> the computer program on your computer?</a:t>
            </a:r>
          </a:p>
          <a:p>
            <a:r>
              <a:rPr lang="en-US" sz="1200" kern="1200" baseline="0" dirty="0">
                <a:solidFill>
                  <a:schemeClr val="tx1"/>
                </a:solidFill>
                <a:effectLst/>
                <a:latin typeface="+mn-lt"/>
                <a:ea typeface="+mn-ea"/>
                <a:cs typeface="+mn-cs"/>
              </a:rPr>
              <a:t>NONE, because you do not distribute it.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de-CH" sz="1200" kern="1200" dirty="0">
              <a:solidFill>
                <a:schemeClr val="tx1"/>
              </a:solidFill>
              <a:effectLst/>
              <a:latin typeface="+mn-lt"/>
              <a:ea typeface="+mn-ea"/>
              <a:cs typeface="+mn-cs"/>
            </a:endParaRPr>
          </a:p>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38</a:t>
            </a:fld>
            <a:endParaRPr lang="fr-FR"/>
          </a:p>
        </p:txBody>
      </p:sp>
    </p:spTree>
    <p:extLst>
      <p:ext uri="{BB962C8B-B14F-4D97-AF65-F5344CB8AC3E}">
        <p14:creationId xmlns:p14="http://schemas.microsoft.com/office/powerpoint/2010/main" val="6459933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Why does the GPL require including a copy of the GPL with every copy of the program? (</a:t>
            </a:r>
            <a:r>
              <a:rPr lang="en-US" sz="1200" u="sng" kern="1200" dirty="0">
                <a:solidFill>
                  <a:schemeClr val="tx1"/>
                </a:solidFill>
                <a:effectLst/>
                <a:latin typeface="+mn-lt"/>
                <a:ea typeface="+mn-ea"/>
                <a:cs typeface="+mn-cs"/>
                <a:hlinkClick r:id="rId3"/>
              </a:rPr>
              <a:t>#</a:t>
            </a:r>
            <a:r>
              <a:rPr lang="en-US" sz="1200" u="sng" kern="1200" dirty="0" err="1">
                <a:solidFill>
                  <a:schemeClr val="tx1"/>
                </a:solidFill>
                <a:effectLst/>
                <a:latin typeface="+mn-lt"/>
                <a:ea typeface="+mn-ea"/>
                <a:cs typeface="+mn-cs"/>
                <a:hlinkClick r:id="rId3"/>
              </a:rPr>
              <a:t>WhyMustIInclude</a:t>
            </a:r>
            <a:r>
              <a:rPr lang="en-US" sz="1200" kern="1200" dirty="0">
                <a:solidFill>
                  <a:schemeClr val="tx1"/>
                </a:solidFill>
                <a:effectLst/>
                <a:latin typeface="+mn-lt"/>
                <a:ea typeface="+mn-ea"/>
                <a:cs typeface="+mn-cs"/>
              </a:rPr>
              <a:t>)</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Including a copy of the license with the work is vital so that everyone who gets a copy of the program can know what their rights are.</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might be tempting to include a URL that refers to the license, instead of the license itself. But you cannot be sure that the URL will still be valid, five years or ten years from now. Twenty years from now, URLs as we know them today may no longer exist.</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only way to make sure that people who have copies of the program will continue to be able to see the license, despite all the changes that will happen in the network, is to include a copy of the license in the program.</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happens when you forget to attach the license agreement to the code?</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people who get a copy will not get a license. this means they are not allowed to distribute copies and modifications. AND you breach your obligation to only distribute copies with an attached license: this means the license is automatically terminated, </a:t>
            </a:r>
            <a:r>
              <a:rPr lang="en-US" sz="1200" kern="1200" dirty="0" err="1">
                <a:solidFill>
                  <a:schemeClr val="tx1"/>
                </a:solidFill>
                <a:effectLst/>
                <a:latin typeface="+mn-lt"/>
                <a:ea typeface="+mn-ea"/>
                <a:cs typeface="+mn-cs"/>
              </a:rPr>
              <a:t>therfore</a:t>
            </a:r>
            <a:r>
              <a:rPr lang="en-US" sz="1200" kern="1200" dirty="0">
                <a:solidFill>
                  <a:schemeClr val="tx1"/>
                </a:solidFill>
                <a:effectLst/>
                <a:latin typeface="+mn-lt"/>
                <a:ea typeface="+mn-ea"/>
                <a:cs typeface="+mn-cs"/>
              </a:rPr>
              <a:t> you have no right to distribute it and </a:t>
            </a:r>
            <a:r>
              <a:rPr lang="en-US" sz="1200" kern="1200" dirty="0" err="1">
                <a:solidFill>
                  <a:schemeClr val="tx1"/>
                </a:solidFill>
                <a:effectLst/>
                <a:latin typeface="+mn-lt"/>
                <a:ea typeface="+mn-ea"/>
                <a:cs typeface="+mn-cs"/>
              </a:rPr>
              <a:t>therfore</a:t>
            </a:r>
            <a:r>
              <a:rPr lang="en-US" sz="1200" kern="1200" dirty="0">
                <a:solidFill>
                  <a:schemeClr val="tx1"/>
                </a:solidFill>
                <a:effectLst/>
                <a:latin typeface="+mn-lt"/>
                <a:ea typeface="+mn-ea"/>
                <a:cs typeface="+mn-cs"/>
              </a:rPr>
              <a:t> you infringe copyright.</a:t>
            </a:r>
            <a:endParaRPr lang="de-CH"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obligations do you have when you run</a:t>
            </a:r>
            <a:r>
              <a:rPr lang="en-US" sz="1200" kern="1200" baseline="0" dirty="0">
                <a:solidFill>
                  <a:schemeClr val="tx1"/>
                </a:solidFill>
                <a:effectLst/>
                <a:latin typeface="+mn-lt"/>
                <a:ea typeface="+mn-ea"/>
                <a:cs typeface="+mn-cs"/>
              </a:rPr>
              <a:t> the computer program on your computer?</a:t>
            </a:r>
          </a:p>
          <a:p>
            <a:r>
              <a:rPr lang="en-US" sz="1200" kern="1200" baseline="0" dirty="0">
                <a:solidFill>
                  <a:schemeClr val="tx1"/>
                </a:solidFill>
                <a:effectLst/>
                <a:latin typeface="+mn-lt"/>
                <a:ea typeface="+mn-ea"/>
                <a:cs typeface="+mn-cs"/>
              </a:rPr>
              <a:t>NONE, because you do not distribute it.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de-CH" sz="1200" kern="1200" dirty="0">
              <a:solidFill>
                <a:schemeClr val="tx1"/>
              </a:solidFill>
              <a:effectLst/>
              <a:latin typeface="+mn-lt"/>
              <a:ea typeface="+mn-ea"/>
              <a:cs typeface="+mn-cs"/>
            </a:endParaRPr>
          </a:p>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39</a:t>
            </a:fld>
            <a:endParaRPr lang="fr-FR"/>
          </a:p>
        </p:txBody>
      </p:sp>
    </p:spTree>
    <p:extLst>
      <p:ext uri="{BB962C8B-B14F-4D97-AF65-F5344CB8AC3E}">
        <p14:creationId xmlns:p14="http://schemas.microsoft.com/office/powerpoint/2010/main" val="20151598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Penalties</a:t>
            </a:r>
            <a:r>
              <a:rPr lang="de-CH" dirty="0"/>
              <a:t> </a:t>
            </a:r>
            <a:r>
              <a:rPr lang="de-CH" dirty="0" err="1"/>
              <a:t>and</a:t>
            </a:r>
            <a:r>
              <a:rPr lang="de-CH" dirty="0"/>
              <a:t> </a:t>
            </a:r>
            <a:r>
              <a:rPr lang="de-CH" dirty="0" err="1"/>
              <a:t>pay</a:t>
            </a:r>
            <a:r>
              <a:rPr lang="de-CH" dirty="0"/>
              <a:t> </a:t>
            </a:r>
            <a:r>
              <a:rPr lang="de-CH" dirty="0" err="1"/>
              <a:t>compensation</a:t>
            </a:r>
            <a:r>
              <a:rPr lang="de-CH" dirty="0"/>
              <a:t> </a:t>
            </a:r>
            <a:r>
              <a:rPr lang="de-CH" dirty="0" err="1"/>
              <a:t>for</a:t>
            </a:r>
            <a:r>
              <a:rPr lang="de-CH" dirty="0"/>
              <a:t> </a:t>
            </a:r>
            <a:r>
              <a:rPr lang="de-CH" dirty="0" err="1"/>
              <a:t>damages</a:t>
            </a:r>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40</a:t>
            </a:fld>
            <a:endParaRPr lang="fr-FR"/>
          </a:p>
        </p:txBody>
      </p:sp>
    </p:spTree>
    <p:extLst>
      <p:ext uri="{BB962C8B-B14F-4D97-AF65-F5344CB8AC3E}">
        <p14:creationId xmlns:p14="http://schemas.microsoft.com/office/powerpoint/2010/main" val="11011564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Why does the GPL require including a copy of the GPL with every copy of the program? (</a:t>
            </a:r>
            <a:r>
              <a:rPr lang="en-US" sz="1200" u="sng" kern="1200" dirty="0">
                <a:solidFill>
                  <a:schemeClr val="tx1"/>
                </a:solidFill>
                <a:effectLst/>
                <a:latin typeface="+mn-lt"/>
                <a:ea typeface="+mn-ea"/>
                <a:cs typeface="+mn-cs"/>
                <a:hlinkClick r:id="rId3"/>
              </a:rPr>
              <a:t>#</a:t>
            </a:r>
            <a:r>
              <a:rPr lang="en-US" sz="1200" u="sng" kern="1200" dirty="0" err="1">
                <a:solidFill>
                  <a:schemeClr val="tx1"/>
                </a:solidFill>
                <a:effectLst/>
                <a:latin typeface="+mn-lt"/>
                <a:ea typeface="+mn-ea"/>
                <a:cs typeface="+mn-cs"/>
                <a:hlinkClick r:id="rId3"/>
              </a:rPr>
              <a:t>WhyMustIInclude</a:t>
            </a:r>
            <a:r>
              <a:rPr lang="en-US" sz="1200" kern="1200" dirty="0">
                <a:solidFill>
                  <a:schemeClr val="tx1"/>
                </a:solidFill>
                <a:effectLst/>
                <a:latin typeface="+mn-lt"/>
                <a:ea typeface="+mn-ea"/>
                <a:cs typeface="+mn-cs"/>
              </a:rPr>
              <a:t>)</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Including a copy of the license with the work is vital so that everyone who gets a copy of the program can know what their rights are.</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might be tempting to include a URL that refers to the license, instead of the license itself. But you cannot be sure that the URL will still be valid, five years or ten years from now. Twenty years from now, URLs as we know them today may no longer exist.</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only way to make sure that people who have copies of the program will continue to be able to see the license, despite all the changes that will happen in the network, is to include a copy of the license in the program.</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happens when you forget to attach the license agreement to the code?</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people who get a copy will not get a license. this means they are not allowed to distribute copies and modifications. AND you breach your obligation to only distribute copies with an attached license: this means the license is automatically terminated, </a:t>
            </a:r>
            <a:r>
              <a:rPr lang="en-US" sz="1200" kern="1200" dirty="0" err="1">
                <a:solidFill>
                  <a:schemeClr val="tx1"/>
                </a:solidFill>
                <a:effectLst/>
                <a:latin typeface="+mn-lt"/>
                <a:ea typeface="+mn-ea"/>
                <a:cs typeface="+mn-cs"/>
              </a:rPr>
              <a:t>therfore</a:t>
            </a:r>
            <a:r>
              <a:rPr lang="en-US" sz="1200" kern="1200" dirty="0">
                <a:solidFill>
                  <a:schemeClr val="tx1"/>
                </a:solidFill>
                <a:effectLst/>
                <a:latin typeface="+mn-lt"/>
                <a:ea typeface="+mn-ea"/>
                <a:cs typeface="+mn-cs"/>
              </a:rPr>
              <a:t> you have no right to distribute it and </a:t>
            </a:r>
            <a:r>
              <a:rPr lang="en-US" sz="1200" kern="1200" dirty="0" err="1">
                <a:solidFill>
                  <a:schemeClr val="tx1"/>
                </a:solidFill>
                <a:effectLst/>
                <a:latin typeface="+mn-lt"/>
                <a:ea typeface="+mn-ea"/>
                <a:cs typeface="+mn-cs"/>
              </a:rPr>
              <a:t>therfore</a:t>
            </a:r>
            <a:r>
              <a:rPr lang="en-US" sz="1200" kern="1200" dirty="0">
                <a:solidFill>
                  <a:schemeClr val="tx1"/>
                </a:solidFill>
                <a:effectLst/>
                <a:latin typeface="+mn-lt"/>
                <a:ea typeface="+mn-ea"/>
                <a:cs typeface="+mn-cs"/>
              </a:rPr>
              <a:t> you infringe copyright.</a:t>
            </a:r>
            <a:endParaRPr lang="de-CH"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obligations do you have when you run</a:t>
            </a:r>
            <a:r>
              <a:rPr lang="en-US" sz="1200" kern="1200" baseline="0" dirty="0">
                <a:solidFill>
                  <a:schemeClr val="tx1"/>
                </a:solidFill>
                <a:effectLst/>
                <a:latin typeface="+mn-lt"/>
                <a:ea typeface="+mn-ea"/>
                <a:cs typeface="+mn-cs"/>
              </a:rPr>
              <a:t> the computer program on your computer?</a:t>
            </a:r>
          </a:p>
          <a:p>
            <a:r>
              <a:rPr lang="en-US" sz="1200" kern="1200" baseline="0" dirty="0">
                <a:solidFill>
                  <a:schemeClr val="tx1"/>
                </a:solidFill>
                <a:effectLst/>
                <a:latin typeface="+mn-lt"/>
                <a:ea typeface="+mn-ea"/>
                <a:cs typeface="+mn-cs"/>
              </a:rPr>
              <a:t>NONE, because you do not distribute it.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de-CH" sz="1200" kern="1200" dirty="0">
              <a:solidFill>
                <a:schemeClr val="tx1"/>
              </a:solidFill>
              <a:effectLst/>
              <a:latin typeface="+mn-lt"/>
              <a:ea typeface="+mn-ea"/>
              <a:cs typeface="+mn-cs"/>
            </a:endParaRPr>
          </a:p>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41</a:t>
            </a:fld>
            <a:endParaRPr lang="fr-FR"/>
          </a:p>
        </p:txBody>
      </p:sp>
    </p:spTree>
    <p:extLst>
      <p:ext uri="{BB962C8B-B14F-4D97-AF65-F5344CB8AC3E}">
        <p14:creationId xmlns:p14="http://schemas.microsoft.com/office/powerpoint/2010/main" val="23485821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Why does the GPL require including a copy of the GPL with every copy of the program? (</a:t>
            </a:r>
            <a:r>
              <a:rPr lang="en-US" sz="1200" u="sng" kern="1200" dirty="0">
                <a:solidFill>
                  <a:schemeClr val="tx1"/>
                </a:solidFill>
                <a:effectLst/>
                <a:latin typeface="+mn-lt"/>
                <a:ea typeface="+mn-ea"/>
                <a:cs typeface="+mn-cs"/>
                <a:hlinkClick r:id="rId3"/>
              </a:rPr>
              <a:t>#</a:t>
            </a:r>
            <a:r>
              <a:rPr lang="en-US" sz="1200" u="sng" kern="1200" dirty="0" err="1">
                <a:solidFill>
                  <a:schemeClr val="tx1"/>
                </a:solidFill>
                <a:effectLst/>
                <a:latin typeface="+mn-lt"/>
                <a:ea typeface="+mn-ea"/>
                <a:cs typeface="+mn-cs"/>
                <a:hlinkClick r:id="rId3"/>
              </a:rPr>
              <a:t>WhyMustIInclude</a:t>
            </a:r>
            <a:r>
              <a:rPr lang="en-US" sz="1200" kern="1200" dirty="0">
                <a:solidFill>
                  <a:schemeClr val="tx1"/>
                </a:solidFill>
                <a:effectLst/>
                <a:latin typeface="+mn-lt"/>
                <a:ea typeface="+mn-ea"/>
                <a:cs typeface="+mn-cs"/>
              </a:rPr>
              <a:t>)</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Including a copy of the license with the work is vital so that everyone who gets a copy of the program can know what their rights are.</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might be tempting to include a URL that refers to the license, instead of the license itself. But you cannot be sure that the URL will still be valid, five years or ten years from now. Twenty years from now, URLs as we know them today may no longer exist.</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only way to make sure that people who have copies of the program will continue to be able to see the license, despite all the changes that will happen in the network, is to include a copy of the license in the program.</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happens when you forget to attach the license agreement to the code?</a:t>
            </a:r>
            <a:endParaRPr lang="de-CH"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people who get a copy will not get a license. this means they are not allowed to distribute copies and modifications. AND you breach your obligation to only distribute copies with an attached license: this means the license is automatically terminated, </a:t>
            </a:r>
            <a:r>
              <a:rPr lang="en-US" sz="1200" kern="1200" dirty="0" err="1">
                <a:solidFill>
                  <a:schemeClr val="tx1"/>
                </a:solidFill>
                <a:effectLst/>
                <a:latin typeface="+mn-lt"/>
                <a:ea typeface="+mn-ea"/>
                <a:cs typeface="+mn-cs"/>
              </a:rPr>
              <a:t>therfore</a:t>
            </a:r>
            <a:r>
              <a:rPr lang="en-US" sz="1200" kern="1200" dirty="0">
                <a:solidFill>
                  <a:schemeClr val="tx1"/>
                </a:solidFill>
                <a:effectLst/>
                <a:latin typeface="+mn-lt"/>
                <a:ea typeface="+mn-ea"/>
                <a:cs typeface="+mn-cs"/>
              </a:rPr>
              <a:t> you have no right to distribute it and </a:t>
            </a:r>
            <a:r>
              <a:rPr lang="en-US" sz="1200" kern="1200" dirty="0" err="1">
                <a:solidFill>
                  <a:schemeClr val="tx1"/>
                </a:solidFill>
                <a:effectLst/>
                <a:latin typeface="+mn-lt"/>
                <a:ea typeface="+mn-ea"/>
                <a:cs typeface="+mn-cs"/>
              </a:rPr>
              <a:t>therfore</a:t>
            </a:r>
            <a:r>
              <a:rPr lang="en-US" sz="1200" kern="1200" dirty="0">
                <a:solidFill>
                  <a:schemeClr val="tx1"/>
                </a:solidFill>
                <a:effectLst/>
                <a:latin typeface="+mn-lt"/>
                <a:ea typeface="+mn-ea"/>
                <a:cs typeface="+mn-cs"/>
              </a:rPr>
              <a:t> you infringe copyright.</a:t>
            </a:r>
            <a:endParaRPr lang="de-CH"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obligations do you have when you run</a:t>
            </a:r>
            <a:r>
              <a:rPr lang="en-US" sz="1200" kern="1200" baseline="0" dirty="0">
                <a:solidFill>
                  <a:schemeClr val="tx1"/>
                </a:solidFill>
                <a:effectLst/>
                <a:latin typeface="+mn-lt"/>
                <a:ea typeface="+mn-ea"/>
                <a:cs typeface="+mn-cs"/>
              </a:rPr>
              <a:t> the computer program on your computer?</a:t>
            </a:r>
          </a:p>
          <a:p>
            <a:r>
              <a:rPr lang="en-US" sz="1200" kern="1200" baseline="0" dirty="0">
                <a:solidFill>
                  <a:schemeClr val="tx1"/>
                </a:solidFill>
                <a:effectLst/>
                <a:latin typeface="+mn-lt"/>
                <a:ea typeface="+mn-ea"/>
                <a:cs typeface="+mn-cs"/>
              </a:rPr>
              <a:t>NONE, because you do not distribute it.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de-CH" sz="1200" kern="1200" dirty="0">
              <a:solidFill>
                <a:schemeClr val="tx1"/>
              </a:solidFill>
              <a:effectLst/>
              <a:latin typeface="+mn-lt"/>
              <a:ea typeface="+mn-ea"/>
              <a:cs typeface="+mn-cs"/>
            </a:endParaRPr>
          </a:p>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42</a:t>
            </a:fld>
            <a:endParaRPr lang="fr-FR"/>
          </a:p>
        </p:txBody>
      </p:sp>
    </p:spTree>
    <p:extLst>
      <p:ext uri="{BB962C8B-B14F-4D97-AF65-F5344CB8AC3E}">
        <p14:creationId xmlns:p14="http://schemas.microsoft.com/office/powerpoint/2010/main" val="38890926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43</a:t>
            </a:fld>
            <a:endParaRPr lang="fr-FR"/>
          </a:p>
        </p:txBody>
      </p:sp>
    </p:spTree>
    <p:extLst>
      <p:ext uri="{BB962C8B-B14F-4D97-AF65-F5344CB8AC3E}">
        <p14:creationId xmlns:p14="http://schemas.microsoft.com/office/powerpoint/2010/main" val="2776015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r-FR"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Go </a:t>
            </a:r>
            <a:r>
              <a:rPr lang="fr-FR" sz="1200" dirty="0" err="1"/>
              <a:t>trough</a:t>
            </a:r>
            <a:r>
              <a:rPr lang="fr-FR" sz="1200" dirty="0"/>
              <a:t> </a:t>
            </a:r>
            <a:r>
              <a:rPr lang="fr-FR" sz="1200" dirty="0" err="1"/>
              <a:t>prerequisites</a:t>
            </a:r>
            <a:r>
              <a:rPr lang="fr-FR" sz="1200" dirty="0"/>
              <a:t> one </a:t>
            </a:r>
            <a:r>
              <a:rPr lang="fr-FR" sz="1200" dirty="0" err="1"/>
              <a:t>after</a:t>
            </a:r>
            <a:r>
              <a:rPr lang="fr-FR" sz="1200" dirty="0"/>
              <a:t> </a:t>
            </a:r>
            <a:r>
              <a:rPr lang="fr-FR" sz="1200" dirty="0" err="1"/>
              <a:t>another</a:t>
            </a:r>
            <a:endParaRPr lang="fr-FR" sz="1200" dirty="0"/>
          </a:p>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5</a:t>
            </a:fld>
            <a:endParaRPr lang="fr-FR"/>
          </a:p>
        </p:txBody>
      </p:sp>
    </p:spTree>
    <p:extLst>
      <p:ext uri="{BB962C8B-B14F-4D97-AF65-F5344CB8AC3E}">
        <p14:creationId xmlns:p14="http://schemas.microsoft.com/office/powerpoint/2010/main" val="21945297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Obligation of the </a:t>
            </a:r>
            <a:r>
              <a:rPr lang="fr-FR" sz="1200" dirty="0" err="1"/>
              <a:t>Licensee</a:t>
            </a:r>
            <a:r>
              <a:rPr lang="fr-FR" sz="1200" dirty="0"/>
              <a:t> to </a:t>
            </a:r>
            <a:r>
              <a:rPr lang="fr-FR" sz="1200" dirty="0" err="1"/>
              <a:t>license</a:t>
            </a:r>
            <a:r>
              <a:rPr lang="fr-FR" sz="1200" dirty="0"/>
              <a:t> </a:t>
            </a:r>
            <a:r>
              <a:rPr lang="fr-FR" sz="1200" dirty="0" err="1"/>
              <a:t>modified</a:t>
            </a:r>
            <a:r>
              <a:rPr lang="fr-FR" sz="1200" dirty="0"/>
              <a:t> code </a:t>
            </a:r>
            <a:r>
              <a:rPr lang="fr-FR" sz="1200" dirty="0" err="1"/>
              <a:t>under</a:t>
            </a:r>
            <a:r>
              <a:rPr lang="fr-FR" sz="1200" dirty="0"/>
              <a:t> the </a:t>
            </a:r>
            <a:r>
              <a:rPr lang="fr-FR" sz="1200" dirty="0" err="1"/>
              <a:t>same</a:t>
            </a:r>
            <a:r>
              <a:rPr lang="fr-FR" sz="1200" dirty="0"/>
              <a:t> (or compatible) License</a:t>
            </a:r>
          </a:p>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44</a:t>
            </a:fld>
            <a:endParaRPr lang="fr-FR"/>
          </a:p>
        </p:txBody>
      </p:sp>
    </p:spTree>
    <p:extLst>
      <p:ext uri="{BB962C8B-B14F-4D97-AF65-F5344CB8AC3E}">
        <p14:creationId xmlns:p14="http://schemas.microsoft.com/office/powerpoint/2010/main" val="29840891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CH" dirty="0" err="1"/>
              <a:t>Combination</a:t>
            </a:r>
            <a:r>
              <a:rPr lang="de-CH" dirty="0"/>
              <a:t> </a:t>
            </a:r>
            <a:r>
              <a:rPr lang="de-CH" dirty="0" err="1"/>
              <a:t>to</a:t>
            </a:r>
            <a:r>
              <a:rPr lang="de-CH" dirty="0"/>
              <a:t> </a:t>
            </a:r>
            <a:r>
              <a:rPr lang="de-CH" dirty="0" err="1"/>
              <a:t>produce</a:t>
            </a:r>
            <a:r>
              <a:rPr lang="de-CH" dirty="0"/>
              <a:t> a larger </a:t>
            </a:r>
            <a:r>
              <a:rPr lang="de-CH" dirty="0" err="1"/>
              <a:t>work</a:t>
            </a:r>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46</a:t>
            </a:fld>
            <a:endParaRPr lang="fr-FR"/>
          </a:p>
        </p:txBody>
      </p:sp>
    </p:spTree>
    <p:extLst>
      <p:ext uri="{BB962C8B-B14F-4D97-AF65-F5344CB8AC3E}">
        <p14:creationId xmlns:p14="http://schemas.microsoft.com/office/powerpoint/2010/main" val="33710307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47</a:t>
            </a:fld>
            <a:endParaRPr lang="fr-FR"/>
          </a:p>
        </p:txBody>
      </p:sp>
    </p:spTree>
    <p:extLst>
      <p:ext uri="{BB962C8B-B14F-4D97-AF65-F5344CB8AC3E}">
        <p14:creationId xmlns:p14="http://schemas.microsoft.com/office/powerpoint/2010/main" val="23113436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err="1"/>
              <a:t>Answer</a:t>
            </a:r>
            <a:r>
              <a:rPr lang="fr-FR" dirty="0"/>
              <a:t>: </a:t>
            </a:r>
            <a:r>
              <a:rPr lang="en-US" sz="1200" kern="1200" dirty="0">
                <a:solidFill>
                  <a:schemeClr val="tx1"/>
                </a:solidFill>
                <a:effectLst/>
                <a:latin typeface="+mn-lt"/>
                <a:ea typeface="+mn-ea"/>
                <a:cs typeface="+mn-cs"/>
              </a:rPr>
              <a:t>if you are the owner of all the copyrights of the computer program that you distributed under a free and open source software license you are legally allowed to also distribute it in other ways.</a:t>
            </a:r>
            <a:endParaRPr lang="de-CH"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3451C8D0-55EF-074D-A033-E27505631E2D}" type="slidenum">
              <a:rPr lang="fr-FR" smtClean="0"/>
              <a:t>48</a:t>
            </a:fld>
            <a:endParaRPr lang="fr-FR"/>
          </a:p>
        </p:txBody>
      </p:sp>
    </p:spTree>
    <p:extLst>
      <p:ext uri="{BB962C8B-B14F-4D97-AF65-F5344CB8AC3E}">
        <p14:creationId xmlns:p14="http://schemas.microsoft.com/office/powerpoint/2010/main" val="36133672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err="1"/>
              <a:t>Answer</a:t>
            </a:r>
            <a:r>
              <a:rPr lang="fr-FR" dirty="0"/>
              <a:t>: </a:t>
            </a:r>
            <a:r>
              <a:rPr lang="en-US" sz="1200" kern="1200" dirty="0">
                <a:solidFill>
                  <a:schemeClr val="tx1"/>
                </a:solidFill>
                <a:effectLst/>
                <a:latin typeface="+mn-lt"/>
                <a:ea typeface="+mn-ea"/>
                <a:cs typeface="+mn-cs"/>
              </a:rPr>
              <a:t>if you are the owner of all the copyrights of the computer program that you distributed under a free and open source software license you are legally allowed to also distribute it in other ways.</a:t>
            </a:r>
            <a:endParaRPr lang="de-CH"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3451C8D0-55EF-074D-A033-E27505631E2D}" type="slidenum">
              <a:rPr lang="fr-FR" smtClean="0"/>
              <a:t>49</a:t>
            </a:fld>
            <a:endParaRPr lang="fr-FR"/>
          </a:p>
        </p:txBody>
      </p:sp>
    </p:spTree>
    <p:extLst>
      <p:ext uri="{BB962C8B-B14F-4D97-AF65-F5344CB8AC3E}">
        <p14:creationId xmlns:p14="http://schemas.microsoft.com/office/powerpoint/2010/main" val="3119839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r-FR"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err="1"/>
              <a:t>What</a:t>
            </a:r>
            <a:r>
              <a:rPr lang="fr-FR" sz="1200" dirty="0"/>
              <a:t> is source code, and more </a:t>
            </a:r>
            <a:r>
              <a:rPr lang="fr-FR" sz="1200" dirty="0" err="1"/>
              <a:t>generally</a:t>
            </a:r>
            <a:r>
              <a:rPr lang="fr-FR" sz="1200" dirty="0"/>
              <a:t> </a:t>
            </a:r>
            <a:r>
              <a:rPr lang="fr-FR" sz="1200" dirty="0" err="1"/>
              <a:t>what</a:t>
            </a:r>
            <a:r>
              <a:rPr lang="fr-FR" sz="1200" dirty="0"/>
              <a:t> is a computer</a:t>
            </a:r>
            <a:r>
              <a:rPr lang="fr-FR" sz="1200" baseline="0" dirty="0"/>
              <a:t> program</a:t>
            </a:r>
            <a:endParaRPr lang="fr-FR" sz="1200" dirty="0"/>
          </a:p>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6</a:t>
            </a:fld>
            <a:endParaRPr lang="fr-FR"/>
          </a:p>
        </p:txBody>
      </p:sp>
    </p:spTree>
    <p:extLst>
      <p:ext uri="{BB962C8B-B14F-4D97-AF65-F5344CB8AC3E}">
        <p14:creationId xmlns:p14="http://schemas.microsoft.com/office/powerpoint/2010/main" val="2867276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451C8D0-55EF-074D-A033-E27505631E2D}" type="slidenum">
              <a:rPr lang="fr-FR" smtClean="0"/>
              <a:t>7</a:t>
            </a:fld>
            <a:endParaRPr lang="fr-FR"/>
          </a:p>
        </p:txBody>
      </p:sp>
    </p:spTree>
    <p:extLst>
      <p:ext uri="{BB962C8B-B14F-4D97-AF65-F5344CB8AC3E}">
        <p14:creationId xmlns:p14="http://schemas.microsoft.com/office/powerpoint/2010/main" val="4021406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CH" dirty="0"/>
          </a:p>
        </p:txBody>
      </p:sp>
      <p:sp>
        <p:nvSpPr>
          <p:cNvPr id="4" name="Slide Number Placeholder 3"/>
          <p:cNvSpPr>
            <a:spLocks noGrp="1"/>
          </p:cNvSpPr>
          <p:nvPr>
            <p:ph type="sldNum" sz="quarter" idx="10"/>
          </p:nvPr>
        </p:nvSpPr>
        <p:spPr/>
        <p:txBody>
          <a:bodyPr/>
          <a:lstStyle/>
          <a:p>
            <a:fld id="{3451C8D0-55EF-074D-A033-E27505631E2D}" type="slidenum">
              <a:rPr lang="fr-FR" smtClean="0"/>
              <a:t>8</a:t>
            </a:fld>
            <a:endParaRPr lang="fr-FR"/>
          </a:p>
        </p:txBody>
      </p:sp>
    </p:spTree>
    <p:extLst>
      <p:ext uri="{BB962C8B-B14F-4D97-AF65-F5344CB8AC3E}">
        <p14:creationId xmlns:p14="http://schemas.microsoft.com/office/powerpoint/2010/main" val="4145044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CH" dirty="0"/>
          </a:p>
        </p:txBody>
      </p:sp>
      <p:sp>
        <p:nvSpPr>
          <p:cNvPr id="4" name="Slide Number Placeholder 3"/>
          <p:cNvSpPr>
            <a:spLocks noGrp="1"/>
          </p:cNvSpPr>
          <p:nvPr>
            <p:ph type="sldNum" sz="quarter" idx="10"/>
          </p:nvPr>
        </p:nvSpPr>
        <p:spPr/>
        <p:txBody>
          <a:bodyPr/>
          <a:lstStyle/>
          <a:p>
            <a:fld id="{3451C8D0-55EF-074D-A033-E27505631E2D}" type="slidenum">
              <a:rPr lang="fr-FR" smtClean="0"/>
              <a:t>10</a:t>
            </a:fld>
            <a:endParaRPr lang="fr-FR"/>
          </a:p>
        </p:txBody>
      </p:sp>
    </p:spTree>
    <p:extLst>
      <p:ext uri="{BB962C8B-B14F-4D97-AF65-F5344CB8AC3E}">
        <p14:creationId xmlns:p14="http://schemas.microsoft.com/office/powerpoint/2010/main" val="1308701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Many</a:t>
            </a:r>
            <a:r>
              <a:rPr lang="de-CH" dirty="0"/>
              <a:t> </a:t>
            </a:r>
            <a:r>
              <a:rPr lang="de-CH" dirty="0" err="1"/>
              <a:t>computerprograms</a:t>
            </a:r>
            <a:r>
              <a:rPr lang="de-CH" dirty="0"/>
              <a:t> </a:t>
            </a:r>
            <a:r>
              <a:rPr lang="de-CH" dirty="0" err="1"/>
              <a:t>are</a:t>
            </a:r>
            <a:r>
              <a:rPr lang="de-CH" dirty="0"/>
              <a:t> </a:t>
            </a:r>
            <a:r>
              <a:rPr lang="de-CH" dirty="0" err="1"/>
              <a:t>distributed</a:t>
            </a:r>
            <a:r>
              <a:rPr lang="de-CH" dirty="0"/>
              <a:t> </a:t>
            </a:r>
            <a:r>
              <a:rPr lang="de-CH" dirty="0" err="1"/>
              <a:t>only</a:t>
            </a:r>
            <a:r>
              <a:rPr lang="de-CH" dirty="0"/>
              <a:t> in </a:t>
            </a:r>
            <a:r>
              <a:rPr lang="de-CH" dirty="0" err="1"/>
              <a:t>object</a:t>
            </a:r>
            <a:r>
              <a:rPr lang="de-CH" dirty="0"/>
              <a:t> </a:t>
            </a:r>
            <a:r>
              <a:rPr lang="de-CH" dirty="0" err="1"/>
              <a:t>code</a:t>
            </a:r>
            <a:endParaRPr lang="de-CH" dirty="0"/>
          </a:p>
          <a:p>
            <a:r>
              <a:rPr lang="de-CH" dirty="0"/>
              <a:t>Microsoft </a:t>
            </a:r>
            <a:r>
              <a:rPr lang="de-CH" dirty="0" err="1"/>
              <a:t>windows</a:t>
            </a:r>
            <a:r>
              <a:rPr lang="de-CH" dirty="0"/>
              <a:t>, </a:t>
            </a:r>
            <a:r>
              <a:rPr lang="de-CH" dirty="0" err="1"/>
              <a:t>word</a:t>
            </a:r>
            <a:r>
              <a:rPr lang="de-CH" dirty="0"/>
              <a:t>, </a:t>
            </a:r>
            <a:r>
              <a:rPr lang="de-CH" dirty="0" err="1"/>
              <a:t>outlook</a:t>
            </a:r>
            <a:r>
              <a:rPr lang="de-CH" dirty="0"/>
              <a:t>, </a:t>
            </a:r>
            <a:r>
              <a:rPr lang="de-CH" dirty="0" err="1"/>
              <a:t>internet</a:t>
            </a:r>
            <a:r>
              <a:rPr lang="de-CH" dirty="0"/>
              <a:t> </a:t>
            </a:r>
            <a:r>
              <a:rPr lang="de-CH" dirty="0" err="1"/>
              <a:t>explorer</a:t>
            </a:r>
            <a:endParaRPr lang="de-CH" dirty="0"/>
          </a:p>
          <a:p>
            <a:r>
              <a:rPr lang="de-CH" dirty="0"/>
              <a:t>Apple</a:t>
            </a:r>
            <a:r>
              <a:rPr lang="de-CH" baseline="0" dirty="0"/>
              <a:t> OS, Safari </a:t>
            </a:r>
            <a:r>
              <a:rPr lang="de-CH" baseline="0" dirty="0" err="1"/>
              <a:t>and</a:t>
            </a:r>
            <a:r>
              <a:rPr lang="de-CH" baseline="0" dirty="0"/>
              <a:t> so on</a:t>
            </a:r>
          </a:p>
          <a:p>
            <a:r>
              <a:rPr lang="de-CH" dirty="0"/>
              <a:t>Photoshop</a:t>
            </a:r>
          </a:p>
          <a:p>
            <a:r>
              <a:rPr lang="de-CH" dirty="0" err="1"/>
              <a:t>Whatsapp</a:t>
            </a:r>
            <a:endParaRPr lang="de-CH" dirty="0"/>
          </a:p>
          <a:p>
            <a:endParaRPr lang="it-CH" dirty="0"/>
          </a:p>
        </p:txBody>
      </p:sp>
      <p:sp>
        <p:nvSpPr>
          <p:cNvPr id="4" name="Slide Number Placeholder 3"/>
          <p:cNvSpPr>
            <a:spLocks noGrp="1"/>
          </p:cNvSpPr>
          <p:nvPr>
            <p:ph type="sldNum" sz="quarter" idx="10"/>
          </p:nvPr>
        </p:nvSpPr>
        <p:spPr/>
        <p:txBody>
          <a:bodyPr/>
          <a:lstStyle/>
          <a:p>
            <a:fld id="{3451C8D0-55EF-074D-A033-E27505631E2D}" type="slidenum">
              <a:rPr lang="fr-FR" smtClean="0"/>
              <a:t>11</a:t>
            </a:fld>
            <a:endParaRPr lang="fr-FR"/>
          </a:p>
        </p:txBody>
      </p:sp>
    </p:spTree>
    <p:extLst>
      <p:ext uri="{BB962C8B-B14F-4D97-AF65-F5344CB8AC3E}">
        <p14:creationId xmlns:p14="http://schemas.microsoft.com/office/powerpoint/2010/main" val="3221285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3"/>
          <p:cNvSpPr/>
          <p:nvPr/>
        </p:nvSpPr>
        <p:spPr>
          <a:xfrm>
            <a:off x="3177" y="6400800"/>
            <a:ext cx="12188825" cy="457200"/>
          </a:xfrm>
          <a:prstGeom prst="rect">
            <a:avLst/>
          </a:prstGeom>
          <a:solidFill>
            <a:srgbClr val="AFA8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1" y="6334125"/>
            <a:ext cx="12188825" cy="63500"/>
          </a:xfrm>
          <a:prstGeom prst="rect">
            <a:avLst/>
          </a:prstGeom>
          <a:solidFill>
            <a:srgbClr val="F95D6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12"/>
          <p:cNvCxnSpPr/>
          <p:nvPr/>
        </p:nvCxnSpPr>
        <p:spPr>
          <a:xfrm>
            <a:off x="1208088" y="4343400"/>
            <a:ext cx="9875837" cy="0"/>
          </a:xfrm>
          <a:prstGeom prst="line">
            <a:avLst/>
          </a:prstGeom>
          <a:ln w="38100">
            <a:solidFill>
              <a:srgbClr val="AFA89D"/>
            </a:solidFill>
          </a:ln>
        </p:spPr>
        <p:style>
          <a:lnRef idx="1">
            <a:schemeClr val="accent1"/>
          </a:lnRef>
          <a:fillRef idx="0">
            <a:schemeClr val="accent1"/>
          </a:fillRef>
          <a:effectRef idx="0">
            <a:schemeClr val="accent1"/>
          </a:effectRef>
          <a:fontRef idx="minor">
            <a:schemeClr val="tx1"/>
          </a:fontRef>
        </p:style>
      </p:cxnSp>
      <p:pic>
        <p:nvPicPr>
          <p:cNvPr id="7"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94689" y="287340"/>
            <a:ext cx="2917825" cy="623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rgbClr val="8A587F"/>
                </a:solidFill>
              </a:defRPr>
            </a:lvl1pPr>
          </a:lstStyle>
          <a:p>
            <a:r>
              <a:rPr lang="fr-CH"/>
              <a:t>Cliquez et modifiez le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rgbClr val="373737"/>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CH"/>
              <a:t>Cliquez pour modifier le style des sous-titres du masque</a:t>
            </a:r>
            <a:endParaRPr lang="en-US" dirty="0"/>
          </a:p>
        </p:txBody>
      </p:sp>
      <p:sp>
        <p:nvSpPr>
          <p:cNvPr id="8" name="Date Placeholder 3"/>
          <p:cNvSpPr>
            <a:spLocks noGrp="1"/>
          </p:cNvSpPr>
          <p:nvPr>
            <p:ph type="dt" sz="half" idx="10"/>
          </p:nvPr>
        </p:nvSpPr>
        <p:spPr/>
        <p:txBody>
          <a:bodyPr/>
          <a:lstStyle>
            <a:lvl1pPr>
              <a:defRPr smtClean="0"/>
            </a:lvl1pPr>
          </a:lstStyle>
          <a:p>
            <a:fld id="{2B15922C-FA1B-7A4A-9DC5-7B94CC1AD640}" type="datetime1">
              <a:rPr lang="fr-CH" smtClean="0"/>
              <a:t>17.06.20</a:t>
            </a:fld>
            <a:endParaRPr lang="fr-FR"/>
          </a:p>
        </p:txBody>
      </p:sp>
      <p:sp>
        <p:nvSpPr>
          <p:cNvPr id="9" name="Footer Placeholder 4"/>
          <p:cNvSpPr>
            <a:spLocks noGrp="1"/>
          </p:cNvSpPr>
          <p:nvPr>
            <p:ph type="ftr" sz="quarter" idx="11"/>
          </p:nvPr>
        </p:nvSpPr>
        <p:spPr/>
        <p:txBody>
          <a:bodyPr/>
          <a:lstStyle>
            <a:lvl1pPr>
              <a:defRPr>
                <a:solidFill>
                  <a:srgbClr val="373737"/>
                </a:solidFill>
              </a:defRPr>
            </a:lvl1pPr>
          </a:lstStyle>
          <a:p>
            <a:r>
              <a:rPr lang="en-US"/>
              <a:t>CCDL - Webinar 29.05.17</a:t>
            </a:r>
            <a:endParaRPr lang="fr-FR"/>
          </a:p>
        </p:txBody>
      </p:sp>
      <p:sp>
        <p:nvSpPr>
          <p:cNvPr id="10" name="Slide Number Placeholder 5"/>
          <p:cNvSpPr>
            <a:spLocks noGrp="1"/>
          </p:cNvSpPr>
          <p:nvPr>
            <p:ph type="sldNum" sz="quarter" idx="12"/>
          </p:nvPr>
        </p:nvSpPr>
        <p:spPr/>
        <p:txBody>
          <a:bodyPr/>
          <a:lstStyle>
            <a:lvl1pPr>
              <a:defRPr smtClean="0"/>
            </a:lvl1pPr>
          </a:lstStyle>
          <a:p>
            <a:fld id="{5FF6C787-353B-C545-82F1-D4F97C5B28C3}" type="slidenum">
              <a:rPr lang="fr-FR" smtClean="0"/>
              <a:t>‹#›</a:t>
            </a:fld>
            <a:endParaRPr lang="fr-FR"/>
          </a:p>
        </p:txBody>
      </p:sp>
    </p:spTree>
    <p:extLst>
      <p:ext uri="{BB962C8B-B14F-4D97-AF65-F5344CB8AC3E}">
        <p14:creationId xmlns:p14="http://schemas.microsoft.com/office/powerpoint/2010/main" val="604016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CH"/>
              <a:t>Cliquez pour modifier les styles du texte du masque</a:t>
            </a:r>
          </a:p>
          <a:p>
            <a:pPr lvl="1"/>
            <a:r>
              <a:rPr lang="fr-CH"/>
              <a:t>Deuxième niveau</a:t>
            </a:r>
          </a:p>
          <a:p>
            <a:pPr lvl="2"/>
            <a:r>
              <a:rPr lang="fr-CH"/>
              <a:t>Troisième niveau</a:t>
            </a:r>
          </a:p>
          <a:p>
            <a:pPr lvl="3"/>
            <a:r>
              <a:rPr lang="fr-CH"/>
              <a:t>Quatrième niveau</a:t>
            </a:r>
          </a:p>
          <a:p>
            <a:pPr lvl="4"/>
            <a:r>
              <a:rPr lang="fr-CH"/>
              <a:t>Cinquième niveau</a:t>
            </a:r>
            <a:endParaRPr lang="en-US" dirty="0"/>
          </a:p>
        </p:txBody>
      </p:sp>
      <p:sp>
        <p:nvSpPr>
          <p:cNvPr id="4" name="Date Placeholder 3"/>
          <p:cNvSpPr>
            <a:spLocks noGrp="1"/>
          </p:cNvSpPr>
          <p:nvPr>
            <p:ph type="dt" sz="half" idx="10"/>
          </p:nvPr>
        </p:nvSpPr>
        <p:spPr/>
        <p:txBody>
          <a:bodyPr/>
          <a:lstStyle>
            <a:lvl1pPr>
              <a:defRPr/>
            </a:lvl1pPr>
          </a:lstStyle>
          <a:p>
            <a:fld id="{51D84F30-9221-1A48-A48B-DD7481A91126}" type="datetime1">
              <a:rPr lang="fr-CH" smtClean="0"/>
              <a:t>17.06.20</a:t>
            </a:fld>
            <a:endParaRPr lang="fr-FR"/>
          </a:p>
        </p:txBody>
      </p:sp>
      <p:sp>
        <p:nvSpPr>
          <p:cNvPr id="5" name="Footer Placeholder 4"/>
          <p:cNvSpPr>
            <a:spLocks noGrp="1"/>
          </p:cNvSpPr>
          <p:nvPr>
            <p:ph type="ftr" sz="quarter" idx="11"/>
          </p:nvPr>
        </p:nvSpPr>
        <p:spPr/>
        <p:txBody>
          <a:bodyPr/>
          <a:lstStyle>
            <a:lvl1pPr>
              <a:defRPr/>
            </a:lvl1pPr>
          </a:lstStyle>
          <a:p>
            <a:r>
              <a:rPr lang="en-US"/>
              <a:t>CCDL - Webinar 29.05.17</a:t>
            </a:r>
            <a:endParaRPr lang="fr-FR"/>
          </a:p>
        </p:txBody>
      </p:sp>
      <p:sp>
        <p:nvSpPr>
          <p:cNvPr id="6" name="Slide Number Placeholder 5"/>
          <p:cNvSpPr>
            <a:spLocks noGrp="1"/>
          </p:cNvSpPr>
          <p:nvPr>
            <p:ph type="sldNum" sz="quarter" idx="12"/>
          </p:nvPr>
        </p:nvSpPr>
        <p:spPr/>
        <p:txBody>
          <a:bodyPr/>
          <a:lstStyle>
            <a:lvl1pPr>
              <a:defRPr/>
            </a:lvl1pPr>
          </a:lstStyle>
          <a:p>
            <a:fld id="{5FF6C787-353B-C545-82F1-D4F97C5B28C3}" type="slidenum">
              <a:rPr lang="fr-FR" smtClean="0"/>
              <a:t>‹#›</a:t>
            </a:fld>
            <a:endParaRPr lang="fr-FR"/>
          </a:p>
        </p:txBody>
      </p:sp>
    </p:spTree>
    <p:extLst>
      <p:ext uri="{BB962C8B-B14F-4D97-AF65-F5344CB8AC3E}">
        <p14:creationId xmlns:p14="http://schemas.microsoft.com/office/powerpoint/2010/main" val="4221202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4" name="Rectangle 3"/>
          <p:cNvSpPr/>
          <p:nvPr/>
        </p:nvSpPr>
        <p:spPr>
          <a:xfrm>
            <a:off x="3177" y="6400800"/>
            <a:ext cx="12188825" cy="457200"/>
          </a:xfrm>
          <a:prstGeom prst="rect">
            <a:avLst/>
          </a:prstGeom>
          <a:solidFill>
            <a:srgbClr val="AFA8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1" y="6334125"/>
            <a:ext cx="12188825" cy="63500"/>
          </a:xfrm>
          <a:prstGeom prst="rect">
            <a:avLst/>
          </a:prstGeom>
          <a:solidFill>
            <a:srgbClr val="F95D6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94689" y="287340"/>
            <a:ext cx="2917825" cy="623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724901" y="1073971"/>
            <a:ext cx="2487583" cy="5098228"/>
          </a:xfrm>
        </p:spPr>
        <p:txBody>
          <a:bodyPr vert="eaVert"/>
          <a:lstStyle/>
          <a:p>
            <a:r>
              <a:rPr lang="fr-CH"/>
              <a:t>Cliquez et modifiez le titre</a:t>
            </a:r>
            <a:endParaRPr lang="en-US" dirty="0"/>
          </a:p>
        </p:txBody>
      </p:sp>
      <p:sp>
        <p:nvSpPr>
          <p:cNvPr id="3" name="Vertical Text Placeholder 2"/>
          <p:cNvSpPr>
            <a:spLocks noGrp="1"/>
          </p:cNvSpPr>
          <p:nvPr>
            <p:ph type="body" orient="vert" idx="1"/>
          </p:nvPr>
        </p:nvSpPr>
        <p:spPr>
          <a:xfrm>
            <a:off x="838201" y="1073971"/>
            <a:ext cx="7734300" cy="5098229"/>
          </a:xfrm>
        </p:spPr>
        <p:txBody>
          <a:bodyPr vert="eaVert" lIns="45720" tIns="0" rIns="45720" bIns="0"/>
          <a:lstStyle/>
          <a:p>
            <a:pPr lvl="0"/>
            <a:r>
              <a:rPr lang="fr-CH"/>
              <a:t>Cliquez pour modifier les styles du texte du masque</a:t>
            </a:r>
          </a:p>
          <a:p>
            <a:pPr lvl="1"/>
            <a:r>
              <a:rPr lang="fr-CH"/>
              <a:t>Deuxième niveau</a:t>
            </a:r>
          </a:p>
          <a:p>
            <a:pPr lvl="2"/>
            <a:r>
              <a:rPr lang="fr-CH"/>
              <a:t>Troisième niveau</a:t>
            </a:r>
          </a:p>
          <a:p>
            <a:pPr lvl="3"/>
            <a:r>
              <a:rPr lang="fr-CH"/>
              <a:t>Quatrième niveau</a:t>
            </a:r>
          </a:p>
          <a:p>
            <a:pPr lvl="4"/>
            <a:r>
              <a:rPr lang="fr-CH"/>
              <a:t>Cinquième niveau</a:t>
            </a:r>
            <a:endParaRPr lang="en-US" dirty="0"/>
          </a:p>
        </p:txBody>
      </p:sp>
      <p:sp>
        <p:nvSpPr>
          <p:cNvPr id="7" name="Date Placeholder 3"/>
          <p:cNvSpPr>
            <a:spLocks noGrp="1"/>
          </p:cNvSpPr>
          <p:nvPr>
            <p:ph type="dt" sz="half" idx="10"/>
          </p:nvPr>
        </p:nvSpPr>
        <p:spPr/>
        <p:txBody>
          <a:bodyPr/>
          <a:lstStyle>
            <a:lvl1pPr>
              <a:defRPr smtClean="0"/>
            </a:lvl1pPr>
          </a:lstStyle>
          <a:p>
            <a:fld id="{6B5D6B64-1C21-974B-B730-453F2A57F802}" type="datetime1">
              <a:rPr lang="fr-CH" smtClean="0"/>
              <a:t>17.06.20</a:t>
            </a:fld>
            <a:endParaRPr lang="fr-FR"/>
          </a:p>
        </p:txBody>
      </p:sp>
      <p:sp>
        <p:nvSpPr>
          <p:cNvPr id="8" name="Footer Placeholder 4"/>
          <p:cNvSpPr>
            <a:spLocks noGrp="1"/>
          </p:cNvSpPr>
          <p:nvPr>
            <p:ph type="ftr" sz="quarter" idx="11"/>
          </p:nvPr>
        </p:nvSpPr>
        <p:spPr/>
        <p:txBody>
          <a:bodyPr/>
          <a:lstStyle>
            <a:lvl1pPr>
              <a:defRPr/>
            </a:lvl1pPr>
          </a:lstStyle>
          <a:p>
            <a:r>
              <a:rPr lang="en-US"/>
              <a:t>CCDL - Webinar 29.05.17</a:t>
            </a:r>
            <a:endParaRPr lang="fr-FR"/>
          </a:p>
        </p:txBody>
      </p:sp>
      <p:sp>
        <p:nvSpPr>
          <p:cNvPr id="9" name="Slide Number Placeholder 5"/>
          <p:cNvSpPr>
            <a:spLocks noGrp="1"/>
          </p:cNvSpPr>
          <p:nvPr>
            <p:ph type="sldNum" sz="quarter" idx="12"/>
          </p:nvPr>
        </p:nvSpPr>
        <p:spPr/>
        <p:txBody>
          <a:bodyPr/>
          <a:lstStyle>
            <a:lvl1pPr>
              <a:defRPr smtClean="0"/>
            </a:lvl1pPr>
          </a:lstStyle>
          <a:p>
            <a:fld id="{5FF6C787-353B-C545-82F1-D4F97C5B28C3}" type="slidenum">
              <a:rPr lang="fr-FR" smtClean="0"/>
              <a:t>‹#›</a:t>
            </a:fld>
            <a:endParaRPr lang="fr-FR"/>
          </a:p>
        </p:txBody>
      </p:sp>
    </p:spTree>
    <p:extLst>
      <p:ext uri="{BB962C8B-B14F-4D97-AF65-F5344CB8AC3E}">
        <p14:creationId xmlns:p14="http://schemas.microsoft.com/office/powerpoint/2010/main" val="49989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CH"/>
              <a:t>Cliquez et modifiez le titre</a:t>
            </a:r>
            <a:endParaRPr lang="en-US" dirty="0"/>
          </a:p>
        </p:txBody>
      </p:sp>
      <p:sp>
        <p:nvSpPr>
          <p:cNvPr id="3" name="Content Placeholder 2"/>
          <p:cNvSpPr>
            <a:spLocks noGrp="1"/>
          </p:cNvSpPr>
          <p:nvPr>
            <p:ph idx="1"/>
          </p:nvPr>
        </p:nvSpPr>
        <p:spPr/>
        <p:txBody>
          <a:bodyPr/>
          <a:lstStyle/>
          <a:p>
            <a:pPr lvl="0"/>
            <a:r>
              <a:rPr lang="fr-CH"/>
              <a:t>Cliquez pour modifier les styles du texte du masque</a:t>
            </a:r>
          </a:p>
          <a:p>
            <a:pPr lvl="1"/>
            <a:r>
              <a:rPr lang="fr-CH"/>
              <a:t>Deuxième niveau</a:t>
            </a:r>
          </a:p>
          <a:p>
            <a:pPr lvl="2"/>
            <a:r>
              <a:rPr lang="fr-CH"/>
              <a:t>Troisième niveau</a:t>
            </a:r>
          </a:p>
          <a:p>
            <a:pPr lvl="3"/>
            <a:r>
              <a:rPr lang="fr-CH"/>
              <a:t>Quatrième niveau</a:t>
            </a:r>
          </a:p>
          <a:p>
            <a:pPr lvl="4"/>
            <a:r>
              <a:rPr lang="fr-CH"/>
              <a:t>Cinquième niveau</a:t>
            </a:r>
            <a:endParaRPr lang="en-US" dirty="0"/>
          </a:p>
        </p:txBody>
      </p:sp>
      <p:sp>
        <p:nvSpPr>
          <p:cNvPr id="4" name="Date Placeholder 3"/>
          <p:cNvSpPr>
            <a:spLocks noGrp="1"/>
          </p:cNvSpPr>
          <p:nvPr>
            <p:ph type="dt" sz="half" idx="10"/>
          </p:nvPr>
        </p:nvSpPr>
        <p:spPr/>
        <p:txBody>
          <a:bodyPr/>
          <a:lstStyle>
            <a:lvl1pPr>
              <a:defRPr/>
            </a:lvl1pPr>
          </a:lstStyle>
          <a:p>
            <a:fld id="{9EA46F23-9BCF-C04A-B66E-F745402BBF87}" type="datetime1">
              <a:rPr lang="fr-CH" smtClean="0"/>
              <a:t>17.06.20</a:t>
            </a:fld>
            <a:endParaRPr lang="fr-FR"/>
          </a:p>
        </p:txBody>
      </p:sp>
      <p:sp>
        <p:nvSpPr>
          <p:cNvPr id="5" name="Footer Placeholder 4"/>
          <p:cNvSpPr>
            <a:spLocks noGrp="1"/>
          </p:cNvSpPr>
          <p:nvPr>
            <p:ph type="ftr" sz="quarter" idx="11"/>
          </p:nvPr>
        </p:nvSpPr>
        <p:spPr/>
        <p:txBody>
          <a:bodyPr/>
          <a:lstStyle>
            <a:lvl1pPr>
              <a:defRPr/>
            </a:lvl1pPr>
          </a:lstStyle>
          <a:p>
            <a:r>
              <a:rPr lang="en-US"/>
              <a:t>CCDL - Webinar 29.05.17</a:t>
            </a:r>
            <a:endParaRPr lang="fr-FR"/>
          </a:p>
        </p:txBody>
      </p:sp>
      <p:sp>
        <p:nvSpPr>
          <p:cNvPr id="6" name="Slide Number Placeholder 5"/>
          <p:cNvSpPr>
            <a:spLocks noGrp="1"/>
          </p:cNvSpPr>
          <p:nvPr>
            <p:ph type="sldNum" sz="quarter" idx="12"/>
          </p:nvPr>
        </p:nvSpPr>
        <p:spPr/>
        <p:txBody>
          <a:bodyPr/>
          <a:lstStyle>
            <a:lvl1pPr>
              <a:defRPr/>
            </a:lvl1pPr>
          </a:lstStyle>
          <a:p>
            <a:fld id="{5FF6C787-353B-C545-82F1-D4F97C5B28C3}" type="slidenum">
              <a:rPr lang="fr-FR" smtClean="0"/>
              <a:t>‹#›</a:t>
            </a:fld>
            <a:endParaRPr lang="fr-FR"/>
          </a:p>
        </p:txBody>
      </p:sp>
    </p:spTree>
    <p:extLst>
      <p:ext uri="{BB962C8B-B14F-4D97-AF65-F5344CB8AC3E}">
        <p14:creationId xmlns:p14="http://schemas.microsoft.com/office/powerpoint/2010/main" val="2601121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4" name="Rectangle 3"/>
          <p:cNvSpPr/>
          <p:nvPr/>
        </p:nvSpPr>
        <p:spPr>
          <a:xfrm>
            <a:off x="3177" y="6400800"/>
            <a:ext cx="12188825" cy="457200"/>
          </a:xfrm>
          <a:prstGeom prst="rect">
            <a:avLst/>
          </a:prstGeom>
          <a:solidFill>
            <a:srgbClr val="AFA8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1" y="6334125"/>
            <a:ext cx="12188825" cy="63500"/>
          </a:xfrm>
          <a:prstGeom prst="rect">
            <a:avLst/>
          </a:prstGeom>
          <a:solidFill>
            <a:srgbClr val="F95D6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12"/>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94689" y="287340"/>
            <a:ext cx="2917825" cy="623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rgbClr val="8A587F"/>
                </a:solidFill>
              </a:defRPr>
            </a:lvl1pPr>
          </a:lstStyle>
          <a:p>
            <a:r>
              <a:rPr lang="fr-CH"/>
              <a:t>Cliquez et modifiez le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rgbClr val="373737"/>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H"/>
              <a:t>Cliquez pour modifier les styles du texte du masque</a:t>
            </a:r>
          </a:p>
        </p:txBody>
      </p:sp>
      <p:sp>
        <p:nvSpPr>
          <p:cNvPr id="8" name="Date Placeholder 3"/>
          <p:cNvSpPr>
            <a:spLocks noGrp="1"/>
          </p:cNvSpPr>
          <p:nvPr>
            <p:ph type="dt" sz="half" idx="10"/>
          </p:nvPr>
        </p:nvSpPr>
        <p:spPr/>
        <p:txBody>
          <a:bodyPr/>
          <a:lstStyle>
            <a:lvl1pPr>
              <a:defRPr smtClean="0"/>
            </a:lvl1pPr>
          </a:lstStyle>
          <a:p>
            <a:fld id="{2B12BC53-17C3-104B-912E-40F89C84097E}" type="datetime1">
              <a:rPr lang="fr-CH" smtClean="0"/>
              <a:t>17.06.20</a:t>
            </a:fld>
            <a:endParaRPr lang="fr-FR"/>
          </a:p>
        </p:txBody>
      </p:sp>
      <p:sp>
        <p:nvSpPr>
          <p:cNvPr id="9" name="Footer Placeholder 4"/>
          <p:cNvSpPr>
            <a:spLocks noGrp="1"/>
          </p:cNvSpPr>
          <p:nvPr>
            <p:ph type="ftr" sz="quarter" idx="11"/>
          </p:nvPr>
        </p:nvSpPr>
        <p:spPr/>
        <p:txBody>
          <a:bodyPr/>
          <a:lstStyle>
            <a:lvl1pPr>
              <a:defRPr/>
            </a:lvl1pPr>
          </a:lstStyle>
          <a:p>
            <a:r>
              <a:rPr lang="en-US"/>
              <a:t>CCDL - Webinar 29.05.17</a:t>
            </a:r>
            <a:endParaRPr lang="fr-FR"/>
          </a:p>
        </p:txBody>
      </p:sp>
      <p:sp>
        <p:nvSpPr>
          <p:cNvPr id="10" name="Slide Number Placeholder 5"/>
          <p:cNvSpPr>
            <a:spLocks noGrp="1"/>
          </p:cNvSpPr>
          <p:nvPr>
            <p:ph type="sldNum" sz="quarter" idx="12"/>
          </p:nvPr>
        </p:nvSpPr>
        <p:spPr/>
        <p:txBody>
          <a:bodyPr/>
          <a:lstStyle>
            <a:lvl1pPr>
              <a:defRPr smtClean="0"/>
            </a:lvl1pPr>
          </a:lstStyle>
          <a:p>
            <a:fld id="{5FF6C787-353B-C545-82F1-D4F97C5B28C3}" type="slidenum">
              <a:rPr lang="fr-FR" smtClean="0"/>
              <a:t>‹#›</a:t>
            </a:fld>
            <a:endParaRPr lang="fr-FR"/>
          </a:p>
        </p:txBody>
      </p:sp>
    </p:spTree>
    <p:extLst>
      <p:ext uri="{BB962C8B-B14F-4D97-AF65-F5344CB8AC3E}">
        <p14:creationId xmlns:p14="http://schemas.microsoft.com/office/powerpoint/2010/main" val="2965632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fr-CH"/>
              <a:t>Cliquez et modifiez le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CH"/>
              <a:t>Cliquez pour modifier les styles du texte du masque</a:t>
            </a:r>
          </a:p>
          <a:p>
            <a:pPr lvl="1"/>
            <a:r>
              <a:rPr lang="fr-CH"/>
              <a:t>Deuxième niveau</a:t>
            </a:r>
          </a:p>
          <a:p>
            <a:pPr lvl="2"/>
            <a:r>
              <a:rPr lang="fr-CH"/>
              <a:t>Troisième niveau</a:t>
            </a:r>
          </a:p>
          <a:p>
            <a:pPr lvl="3"/>
            <a:r>
              <a:rPr lang="fr-CH"/>
              <a:t>Quatrième niveau</a:t>
            </a:r>
          </a:p>
          <a:p>
            <a:pPr lvl="4"/>
            <a:r>
              <a:rPr lang="fr-CH"/>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CH"/>
              <a:t>Cliquez pour modifier les styles du texte du masque</a:t>
            </a:r>
          </a:p>
          <a:p>
            <a:pPr lvl="1"/>
            <a:r>
              <a:rPr lang="fr-CH"/>
              <a:t>Deuxième niveau</a:t>
            </a:r>
          </a:p>
          <a:p>
            <a:pPr lvl="2"/>
            <a:r>
              <a:rPr lang="fr-CH"/>
              <a:t>Troisième niveau</a:t>
            </a:r>
          </a:p>
          <a:p>
            <a:pPr lvl="3"/>
            <a:r>
              <a:rPr lang="fr-CH"/>
              <a:t>Quatrième niveau</a:t>
            </a:r>
          </a:p>
          <a:p>
            <a:pPr lvl="4"/>
            <a:r>
              <a:rPr lang="fr-CH"/>
              <a:t>Cinquième niveau</a:t>
            </a:r>
            <a:endParaRPr lang="en-US" dirty="0"/>
          </a:p>
        </p:txBody>
      </p:sp>
      <p:sp>
        <p:nvSpPr>
          <p:cNvPr id="5" name="Date Placeholder 3"/>
          <p:cNvSpPr>
            <a:spLocks noGrp="1"/>
          </p:cNvSpPr>
          <p:nvPr>
            <p:ph type="dt" sz="half" idx="10"/>
          </p:nvPr>
        </p:nvSpPr>
        <p:spPr/>
        <p:txBody>
          <a:bodyPr/>
          <a:lstStyle>
            <a:lvl1pPr>
              <a:defRPr/>
            </a:lvl1pPr>
          </a:lstStyle>
          <a:p>
            <a:fld id="{9945B4E3-FF6F-3448-9A29-65505DA4888E}" type="datetime1">
              <a:rPr lang="fr-CH" smtClean="0"/>
              <a:t>17.06.20</a:t>
            </a:fld>
            <a:endParaRPr lang="fr-FR"/>
          </a:p>
        </p:txBody>
      </p:sp>
      <p:sp>
        <p:nvSpPr>
          <p:cNvPr id="6" name="Footer Placeholder 4"/>
          <p:cNvSpPr>
            <a:spLocks noGrp="1"/>
          </p:cNvSpPr>
          <p:nvPr>
            <p:ph type="ftr" sz="quarter" idx="11"/>
          </p:nvPr>
        </p:nvSpPr>
        <p:spPr/>
        <p:txBody>
          <a:bodyPr/>
          <a:lstStyle>
            <a:lvl1pPr>
              <a:defRPr/>
            </a:lvl1pPr>
          </a:lstStyle>
          <a:p>
            <a:r>
              <a:rPr lang="en-US"/>
              <a:t>CCDL - Webinar 29.05.17</a:t>
            </a:r>
            <a:endParaRPr lang="fr-FR"/>
          </a:p>
        </p:txBody>
      </p:sp>
      <p:sp>
        <p:nvSpPr>
          <p:cNvPr id="7" name="Slide Number Placeholder 5"/>
          <p:cNvSpPr>
            <a:spLocks noGrp="1"/>
          </p:cNvSpPr>
          <p:nvPr>
            <p:ph type="sldNum" sz="quarter" idx="12"/>
          </p:nvPr>
        </p:nvSpPr>
        <p:spPr/>
        <p:txBody>
          <a:bodyPr/>
          <a:lstStyle>
            <a:lvl1pPr>
              <a:defRPr/>
            </a:lvl1pPr>
          </a:lstStyle>
          <a:p>
            <a:fld id="{5FF6C787-353B-C545-82F1-D4F97C5B28C3}" type="slidenum">
              <a:rPr lang="fr-FR" smtClean="0"/>
              <a:t>‹#›</a:t>
            </a:fld>
            <a:endParaRPr lang="fr-FR"/>
          </a:p>
        </p:txBody>
      </p:sp>
    </p:spTree>
    <p:extLst>
      <p:ext uri="{BB962C8B-B14F-4D97-AF65-F5344CB8AC3E}">
        <p14:creationId xmlns:p14="http://schemas.microsoft.com/office/powerpoint/2010/main" val="81723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fr-CH"/>
              <a:t>Cliquez et modifiez le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rgbClr val="F95D6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H"/>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CH"/>
              <a:t>Cliquez pour modifier les styles du texte du masque</a:t>
            </a:r>
          </a:p>
          <a:p>
            <a:pPr lvl="1"/>
            <a:r>
              <a:rPr lang="fr-CH"/>
              <a:t>Deuxième niveau</a:t>
            </a:r>
          </a:p>
          <a:p>
            <a:pPr lvl="2"/>
            <a:r>
              <a:rPr lang="fr-CH"/>
              <a:t>Troisième niveau</a:t>
            </a:r>
          </a:p>
          <a:p>
            <a:pPr lvl="3"/>
            <a:r>
              <a:rPr lang="fr-CH"/>
              <a:t>Quatrième niveau</a:t>
            </a:r>
          </a:p>
          <a:p>
            <a:pPr lvl="4"/>
            <a:r>
              <a:rPr lang="fr-CH"/>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rgbClr val="F95D6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H"/>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CH"/>
              <a:t>Cliquez pour modifier les styles du texte du masque</a:t>
            </a:r>
          </a:p>
          <a:p>
            <a:pPr lvl="1"/>
            <a:r>
              <a:rPr lang="fr-CH"/>
              <a:t>Deuxième niveau</a:t>
            </a:r>
          </a:p>
          <a:p>
            <a:pPr lvl="2"/>
            <a:r>
              <a:rPr lang="fr-CH"/>
              <a:t>Troisième niveau</a:t>
            </a:r>
          </a:p>
          <a:p>
            <a:pPr lvl="3"/>
            <a:r>
              <a:rPr lang="fr-CH"/>
              <a:t>Quatrième niveau</a:t>
            </a:r>
          </a:p>
          <a:p>
            <a:pPr lvl="4"/>
            <a:r>
              <a:rPr lang="fr-CH"/>
              <a:t>Cinquième niveau</a:t>
            </a:r>
            <a:endParaRPr lang="en-US" dirty="0"/>
          </a:p>
        </p:txBody>
      </p:sp>
      <p:sp>
        <p:nvSpPr>
          <p:cNvPr id="7" name="Date Placeholder 3"/>
          <p:cNvSpPr>
            <a:spLocks noGrp="1"/>
          </p:cNvSpPr>
          <p:nvPr>
            <p:ph type="dt" sz="half" idx="10"/>
          </p:nvPr>
        </p:nvSpPr>
        <p:spPr/>
        <p:txBody>
          <a:bodyPr/>
          <a:lstStyle>
            <a:lvl1pPr>
              <a:defRPr/>
            </a:lvl1pPr>
          </a:lstStyle>
          <a:p>
            <a:fld id="{BDA84D7A-F5AE-B344-82E2-7137F613E421}" type="datetime1">
              <a:rPr lang="fr-CH" smtClean="0"/>
              <a:t>17.06.20</a:t>
            </a:fld>
            <a:endParaRPr lang="fr-FR"/>
          </a:p>
        </p:txBody>
      </p:sp>
      <p:sp>
        <p:nvSpPr>
          <p:cNvPr id="8" name="Footer Placeholder 4"/>
          <p:cNvSpPr>
            <a:spLocks noGrp="1"/>
          </p:cNvSpPr>
          <p:nvPr>
            <p:ph type="ftr" sz="quarter" idx="11"/>
          </p:nvPr>
        </p:nvSpPr>
        <p:spPr/>
        <p:txBody>
          <a:bodyPr/>
          <a:lstStyle>
            <a:lvl1pPr>
              <a:defRPr/>
            </a:lvl1pPr>
          </a:lstStyle>
          <a:p>
            <a:r>
              <a:rPr lang="en-US"/>
              <a:t>CCDL - Webinar 29.05.17</a:t>
            </a:r>
            <a:endParaRPr lang="fr-FR"/>
          </a:p>
        </p:txBody>
      </p:sp>
      <p:sp>
        <p:nvSpPr>
          <p:cNvPr id="9" name="Slide Number Placeholder 5"/>
          <p:cNvSpPr>
            <a:spLocks noGrp="1"/>
          </p:cNvSpPr>
          <p:nvPr>
            <p:ph type="sldNum" sz="quarter" idx="12"/>
          </p:nvPr>
        </p:nvSpPr>
        <p:spPr/>
        <p:txBody>
          <a:bodyPr/>
          <a:lstStyle>
            <a:lvl1pPr>
              <a:defRPr/>
            </a:lvl1pPr>
          </a:lstStyle>
          <a:p>
            <a:fld id="{5FF6C787-353B-C545-82F1-D4F97C5B28C3}" type="slidenum">
              <a:rPr lang="fr-FR" smtClean="0"/>
              <a:t>‹#›</a:t>
            </a:fld>
            <a:endParaRPr lang="fr-FR"/>
          </a:p>
        </p:txBody>
      </p:sp>
    </p:spTree>
    <p:extLst>
      <p:ext uri="{BB962C8B-B14F-4D97-AF65-F5344CB8AC3E}">
        <p14:creationId xmlns:p14="http://schemas.microsoft.com/office/powerpoint/2010/main" val="191426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a:t>Cliquez et modifiez le titre</a:t>
            </a:r>
            <a:endParaRPr lang="en-US" dirty="0"/>
          </a:p>
        </p:txBody>
      </p:sp>
      <p:sp>
        <p:nvSpPr>
          <p:cNvPr id="3" name="Date Placeholder 3"/>
          <p:cNvSpPr>
            <a:spLocks noGrp="1"/>
          </p:cNvSpPr>
          <p:nvPr>
            <p:ph type="dt" sz="half" idx="10"/>
          </p:nvPr>
        </p:nvSpPr>
        <p:spPr/>
        <p:txBody>
          <a:bodyPr/>
          <a:lstStyle>
            <a:lvl1pPr>
              <a:defRPr/>
            </a:lvl1pPr>
          </a:lstStyle>
          <a:p>
            <a:fld id="{D76CD372-3939-F54E-958C-9AAF80051168}" type="datetime1">
              <a:rPr lang="fr-CH" smtClean="0"/>
              <a:t>17.06.20</a:t>
            </a:fld>
            <a:endParaRPr lang="fr-FR"/>
          </a:p>
        </p:txBody>
      </p:sp>
      <p:sp>
        <p:nvSpPr>
          <p:cNvPr id="4" name="Footer Placeholder 4"/>
          <p:cNvSpPr>
            <a:spLocks noGrp="1"/>
          </p:cNvSpPr>
          <p:nvPr>
            <p:ph type="ftr" sz="quarter" idx="11"/>
          </p:nvPr>
        </p:nvSpPr>
        <p:spPr/>
        <p:txBody>
          <a:bodyPr/>
          <a:lstStyle>
            <a:lvl1pPr>
              <a:defRPr/>
            </a:lvl1pPr>
          </a:lstStyle>
          <a:p>
            <a:r>
              <a:rPr lang="en-US"/>
              <a:t>CCDL - Webinar 29.05.17</a:t>
            </a:r>
            <a:endParaRPr lang="fr-FR"/>
          </a:p>
        </p:txBody>
      </p:sp>
      <p:sp>
        <p:nvSpPr>
          <p:cNvPr id="5" name="Slide Number Placeholder 5"/>
          <p:cNvSpPr>
            <a:spLocks noGrp="1"/>
          </p:cNvSpPr>
          <p:nvPr>
            <p:ph type="sldNum" sz="quarter" idx="12"/>
          </p:nvPr>
        </p:nvSpPr>
        <p:spPr/>
        <p:txBody>
          <a:bodyPr/>
          <a:lstStyle>
            <a:lvl1pPr>
              <a:defRPr/>
            </a:lvl1pPr>
          </a:lstStyle>
          <a:p>
            <a:fld id="{5FF6C787-353B-C545-82F1-D4F97C5B28C3}" type="slidenum">
              <a:rPr lang="fr-FR" smtClean="0"/>
              <a:t>‹#›</a:t>
            </a:fld>
            <a:endParaRPr lang="fr-FR"/>
          </a:p>
        </p:txBody>
      </p:sp>
    </p:spTree>
    <p:extLst>
      <p:ext uri="{BB962C8B-B14F-4D97-AF65-F5344CB8AC3E}">
        <p14:creationId xmlns:p14="http://schemas.microsoft.com/office/powerpoint/2010/main" val="3053348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1"/>
          <p:cNvSpPr/>
          <p:nvPr/>
        </p:nvSpPr>
        <p:spPr>
          <a:xfrm>
            <a:off x="3177" y="6400800"/>
            <a:ext cx="12188825" cy="457200"/>
          </a:xfrm>
          <a:prstGeom prst="rect">
            <a:avLst/>
          </a:prstGeom>
          <a:solidFill>
            <a:srgbClr val="AFA8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1" y="6334125"/>
            <a:ext cx="12188825" cy="63500"/>
          </a:xfrm>
          <a:prstGeom prst="rect">
            <a:avLst/>
          </a:prstGeom>
          <a:solidFill>
            <a:srgbClr val="F95D6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94689" y="287340"/>
            <a:ext cx="2917825" cy="623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Date Placeholder 6"/>
          <p:cNvSpPr>
            <a:spLocks noGrp="1"/>
          </p:cNvSpPr>
          <p:nvPr>
            <p:ph type="dt" sz="half" idx="10"/>
          </p:nvPr>
        </p:nvSpPr>
        <p:spPr/>
        <p:txBody>
          <a:bodyPr/>
          <a:lstStyle>
            <a:lvl1pPr>
              <a:defRPr smtClean="0"/>
            </a:lvl1pPr>
          </a:lstStyle>
          <a:p>
            <a:fld id="{C841FD50-C699-0A49-BF7F-3BD65BBD1BDA}" type="datetime1">
              <a:rPr lang="fr-CH" smtClean="0"/>
              <a:t>17.06.20</a:t>
            </a:fld>
            <a:endParaRPr lang="fr-FR"/>
          </a:p>
        </p:txBody>
      </p:sp>
      <p:sp>
        <p:nvSpPr>
          <p:cNvPr id="6" name="Footer Placeholder 7"/>
          <p:cNvSpPr>
            <a:spLocks noGrp="1"/>
          </p:cNvSpPr>
          <p:nvPr>
            <p:ph type="ftr" sz="quarter" idx="11"/>
          </p:nvPr>
        </p:nvSpPr>
        <p:spPr/>
        <p:txBody>
          <a:bodyPr/>
          <a:lstStyle>
            <a:lvl1pPr>
              <a:defRPr>
                <a:solidFill>
                  <a:srgbClr val="373737"/>
                </a:solidFill>
              </a:defRPr>
            </a:lvl1pPr>
          </a:lstStyle>
          <a:p>
            <a:r>
              <a:rPr lang="en-US"/>
              <a:t>CCDL - Webinar 29.05.17</a:t>
            </a:r>
            <a:endParaRPr lang="fr-FR"/>
          </a:p>
        </p:txBody>
      </p:sp>
      <p:sp>
        <p:nvSpPr>
          <p:cNvPr id="7" name="Slide Number Placeholder 8"/>
          <p:cNvSpPr>
            <a:spLocks noGrp="1"/>
          </p:cNvSpPr>
          <p:nvPr>
            <p:ph type="sldNum" sz="quarter" idx="12"/>
          </p:nvPr>
        </p:nvSpPr>
        <p:spPr/>
        <p:txBody>
          <a:bodyPr/>
          <a:lstStyle>
            <a:lvl1pPr>
              <a:defRPr smtClean="0"/>
            </a:lvl1pPr>
          </a:lstStyle>
          <a:p>
            <a:fld id="{5FF6C787-353B-C545-82F1-D4F97C5B28C3}" type="slidenum">
              <a:rPr lang="fr-FR" smtClean="0"/>
              <a:t>‹#›</a:t>
            </a:fld>
            <a:endParaRPr lang="fr-FR"/>
          </a:p>
        </p:txBody>
      </p:sp>
    </p:spTree>
    <p:extLst>
      <p:ext uri="{BB962C8B-B14F-4D97-AF65-F5344CB8AC3E}">
        <p14:creationId xmlns:p14="http://schemas.microsoft.com/office/powerpoint/2010/main" val="2954134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5" name="Rectangle 4"/>
          <p:cNvSpPr/>
          <p:nvPr/>
        </p:nvSpPr>
        <p:spPr>
          <a:xfrm>
            <a:off x="1" y="0"/>
            <a:ext cx="4051300" cy="6858000"/>
          </a:xfrm>
          <a:prstGeom prst="rect">
            <a:avLst/>
          </a:prstGeom>
          <a:solidFill>
            <a:srgbClr val="AFA8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040189" y="0"/>
            <a:ext cx="63500" cy="6858000"/>
          </a:xfrm>
          <a:prstGeom prst="rect">
            <a:avLst/>
          </a:prstGeom>
          <a:solidFill>
            <a:srgbClr val="F95D6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94689" y="287340"/>
            <a:ext cx="2917825" cy="623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911855"/>
            <a:ext cx="3200400" cy="1968505"/>
          </a:xfrm>
        </p:spPr>
        <p:txBody>
          <a:bodyPr/>
          <a:lstStyle>
            <a:lvl1pPr>
              <a:defRPr sz="3600" b="0">
                <a:solidFill>
                  <a:srgbClr val="8A587F"/>
                </a:solidFill>
              </a:defRPr>
            </a:lvl1pPr>
          </a:lstStyle>
          <a:p>
            <a:r>
              <a:rPr lang="fr-CH"/>
              <a:t>Cliquez et modifiez le titre</a:t>
            </a:r>
            <a:endParaRPr lang="en-US" dirty="0"/>
          </a:p>
        </p:txBody>
      </p:sp>
      <p:sp>
        <p:nvSpPr>
          <p:cNvPr id="3" name="Content Placeholder 2"/>
          <p:cNvSpPr>
            <a:spLocks noGrp="1"/>
          </p:cNvSpPr>
          <p:nvPr>
            <p:ph idx="1"/>
          </p:nvPr>
        </p:nvSpPr>
        <p:spPr>
          <a:xfrm>
            <a:off x="4800601" y="911854"/>
            <a:ext cx="6411883" cy="5241811"/>
          </a:xfrm>
        </p:spPr>
        <p:txBody>
          <a:bodyPr/>
          <a:lstStyle/>
          <a:p>
            <a:pPr lvl="0"/>
            <a:r>
              <a:rPr lang="fr-CH"/>
              <a:t>Cliquez pour modifier les styles du texte du masque</a:t>
            </a:r>
          </a:p>
          <a:p>
            <a:pPr lvl="1"/>
            <a:r>
              <a:rPr lang="fr-CH"/>
              <a:t>Deuxième niveau</a:t>
            </a:r>
          </a:p>
          <a:p>
            <a:pPr lvl="2"/>
            <a:r>
              <a:rPr lang="fr-CH"/>
              <a:t>Troisième niveau</a:t>
            </a:r>
          </a:p>
          <a:p>
            <a:pPr lvl="3"/>
            <a:r>
              <a:rPr lang="fr-CH"/>
              <a:t>Quatrième niveau</a:t>
            </a:r>
          </a:p>
          <a:p>
            <a:pPr lvl="4"/>
            <a:r>
              <a:rPr lang="fr-CH"/>
              <a:t>Cinquième niveau</a:t>
            </a:r>
            <a:endParaRPr lang="en-US" dirty="0"/>
          </a:p>
        </p:txBody>
      </p:sp>
      <p:sp>
        <p:nvSpPr>
          <p:cNvPr id="4" name="Text Placeholder 3"/>
          <p:cNvSpPr>
            <a:spLocks noGrp="1"/>
          </p:cNvSpPr>
          <p:nvPr>
            <p:ph type="body" sz="half" idx="2"/>
          </p:nvPr>
        </p:nvSpPr>
        <p:spPr>
          <a:xfrm>
            <a:off x="457200" y="2926082"/>
            <a:ext cx="3200400" cy="3227585"/>
          </a:xfrm>
        </p:spPr>
        <p:txBody>
          <a:bodyPr lIns="91440" rIns="91440">
            <a:normAutofit/>
          </a:bodyPr>
          <a:lstStyle>
            <a:lvl1pPr marL="0" indent="0">
              <a:buNone/>
              <a:defRPr sz="1500">
                <a:solidFill>
                  <a:srgbClr val="373737"/>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H"/>
              <a:t>Cliquez pour modifier les styles du texte du masque</a:t>
            </a:r>
          </a:p>
        </p:txBody>
      </p:sp>
      <p:sp>
        <p:nvSpPr>
          <p:cNvPr id="8" name="Footer Placeholder 5"/>
          <p:cNvSpPr>
            <a:spLocks noGrp="1"/>
          </p:cNvSpPr>
          <p:nvPr>
            <p:ph type="ftr" sz="quarter" idx="10"/>
          </p:nvPr>
        </p:nvSpPr>
        <p:spPr>
          <a:xfrm>
            <a:off x="4800600" y="6459540"/>
            <a:ext cx="4648200" cy="365125"/>
          </a:xfrm>
        </p:spPr>
        <p:txBody>
          <a:bodyPr/>
          <a:lstStyle>
            <a:lvl1pPr algn="l">
              <a:defRPr>
                <a:solidFill>
                  <a:srgbClr val="373737"/>
                </a:solidFill>
              </a:defRPr>
            </a:lvl1pPr>
          </a:lstStyle>
          <a:p>
            <a:r>
              <a:rPr lang="en-US"/>
              <a:t>CCDL - Webinar 29.05.17</a:t>
            </a:r>
            <a:endParaRPr lang="fr-FR"/>
          </a:p>
        </p:txBody>
      </p:sp>
      <p:sp>
        <p:nvSpPr>
          <p:cNvPr id="9" name="Slide Number Placeholder 6"/>
          <p:cNvSpPr>
            <a:spLocks noGrp="1"/>
          </p:cNvSpPr>
          <p:nvPr>
            <p:ph type="sldNum" sz="quarter" idx="11"/>
          </p:nvPr>
        </p:nvSpPr>
        <p:spPr/>
        <p:txBody>
          <a:bodyPr/>
          <a:lstStyle>
            <a:lvl1pPr>
              <a:defRPr smtClean="0">
                <a:solidFill>
                  <a:schemeClr val="tx2"/>
                </a:solidFill>
              </a:defRPr>
            </a:lvl1pPr>
          </a:lstStyle>
          <a:p>
            <a:fld id="{5FF6C787-353B-C545-82F1-D4F97C5B28C3}" type="slidenum">
              <a:rPr lang="fr-FR" smtClean="0"/>
              <a:t>‹#›</a:t>
            </a:fld>
            <a:endParaRPr lang="fr-FR"/>
          </a:p>
        </p:txBody>
      </p:sp>
    </p:spTree>
    <p:extLst>
      <p:ext uri="{BB962C8B-B14F-4D97-AF65-F5344CB8AC3E}">
        <p14:creationId xmlns:p14="http://schemas.microsoft.com/office/powerpoint/2010/main" val="2556076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Image avec légende">
    <p:spTree>
      <p:nvGrpSpPr>
        <p:cNvPr id="1" name=""/>
        <p:cNvGrpSpPr/>
        <p:nvPr/>
      </p:nvGrpSpPr>
      <p:grpSpPr>
        <a:xfrm>
          <a:off x="0" y="0"/>
          <a:ext cx="0" cy="0"/>
          <a:chOff x="0" y="0"/>
          <a:chExt cx="0" cy="0"/>
        </a:xfrm>
      </p:grpSpPr>
      <p:sp>
        <p:nvSpPr>
          <p:cNvPr id="5" name="Rectangle 4"/>
          <p:cNvSpPr/>
          <p:nvPr/>
        </p:nvSpPr>
        <p:spPr>
          <a:xfrm>
            <a:off x="1" y="4953000"/>
            <a:ext cx="12188825" cy="1905000"/>
          </a:xfrm>
          <a:prstGeom prst="rect">
            <a:avLst/>
          </a:prstGeom>
          <a:solidFill>
            <a:srgbClr val="AFA8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 y="4914900"/>
            <a:ext cx="12188825" cy="63500"/>
          </a:xfrm>
          <a:prstGeom prst="rect">
            <a:avLst/>
          </a:prstGeom>
          <a:solidFill>
            <a:srgbClr val="F95D6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9001" y="230190"/>
            <a:ext cx="3333751" cy="71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94689" y="287340"/>
            <a:ext cx="2917825" cy="623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097280" y="5074920"/>
            <a:ext cx="10113264" cy="822960"/>
          </a:xfrm>
        </p:spPr>
        <p:txBody>
          <a:bodyPr tIns="0" bIns="0">
            <a:noAutofit/>
          </a:bodyPr>
          <a:lstStyle>
            <a:lvl1pPr>
              <a:defRPr sz="3600" b="0">
                <a:solidFill>
                  <a:srgbClr val="FFFFFF"/>
                </a:solidFill>
              </a:defRPr>
            </a:lvl1pPr>
          </a:lstStyle>
          <a:p>
            <a:r>
              <a:rPr lang="fr-CH"/>
              <a:t>Cliquez et modifiez le titre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H"/>
              <a:t>Cliquez pour modifier les styles du texte du masque</a:t>
            </a:r>
          </a:p>
        </p:txBody>
      </p:sp>
      <p:sp>
        <p:nvSpPr>
          <p:cNvPr id="9" name="Date Placeholder 4"/>
          <p:cNvSpPr>
            <a:spLocks noGrp="1"/>
          </p:cNvSpPr>
          <p:nvPr>
            <p:ph type="dt" sz="half" idx="10"/>
          </p:nvPr>
        </p:nvSpPr>
        <p:spPr/>
        <p:txBody>
          <a:bodyPr/>
          <a:lstStyle>
            <a:lvl1pPr>
              <a:defRPr smtClean="0"/>
            </a:lvl1pPr>
          </a:lstStyle>
          <a:p>
            <a:fld id="{5B79666D-140B-FD47-B0FD-D6DA1302D3F1}" type="datetime1">
              <a:rPr lang="fr-CH" smtClean="0"/>
              <a:t>17.06.20</a:t>
            </a:fld>
            <a:endParaRPr lang="fr-FR"/>
          </a:p>
        </p:txBody>
      </p:sp>
      <p:sp>
        <p:nvSpPr>
          <p:cNvPr id="10" name="Footer Placeholder 5"/>
          <p:cNvSpPr>
            <a:spLocks noGrp="1"/>
          </p:cNvSpPr>
          <p:nvPr>
            <p:ph type="ftr" sz="quarter" idx="11"/>
          </p:nvPr>
        </p:nvSpPr>
        <p:spPr/>
        <p:txBody>
          <a:bodyPr/>
          <a:lstStyle>
            <a:lvl1pPr>
              <a:defRPr/>
            </a:lvl1pPr>
          </a:lstStyle>
          <a:p>
            <a:r>
              <a:rPr lang="en-US"/>
              <a:t>CCDL - Webinar 29.05.17</a:t>
            </a:r>
            <a:endParaRPr lang="fr-FR"/>
          </a:p>
        </p:txBody>
      </p:sp>
      <p:sp>
        <p:nvSpPr>
          <p:cNvPr id="11" name="Slide Number Placeholder 6"/>
          <p:cNvSpPr>
            <a:spLocks noGrp="1"/>
          </p:cNvSpPr>
          <p:nvPr>
            <p:ph type="sldNum" sz="quarter" idx="12"/>
          </p:nvPr>
        </p:nvSpPr>
        <p:spPr/>
        <p:txBody>
          <a:bodyPr/>
          <a:lstStyle>
            <a:lvl1pPr>
              <a:defRPr smtClean="0"/>
            </a:lvl1pPr>
          </a:lstStyle>
          <a:p>
            <a:fld id="{5FF6C787-353B-C545-82F1-D4F97C5B28C3}" type="slidenum">
              <a:rPr lang="fr-FR" smtClean="0"/>
              <a:t>‹#›</a:t>
            </a:fld>
            <a:endParaRPr lang="fr-FR"/>
          </a:p>
        </p:txBody>
      </p:sp>
    </p:spTree>
    <p:extLst>
      <p:ext uri="{BB962C8B-B14F-4D97-AF65-F5344CB8AC3E}">
        <p14:creationId xmlns:p14="http://schemas.microsoft.com/office/powerpoint/2010/main" val="272204645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12192000" cy="457200"/>
          </a:xfrm>
          <a:prstGeom prst="rect">
            <a:avLst/>
          </a:prstGeom>
          <a:solidFill>
            <a:srgbClr val="AFA8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7"/>
            <a:ext cx="12192000" cy="66675"/>
          </a:xfrm>
          <a:prstGeom prst="rect">
            <a:avLst/>
          </a:prstGeom>
          <a:solidFill>
            <a:srgbClr val="F95D6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65" y="287340"/>
            <a:ext cx="7140575" cy="1449387"/>
          </a:xfrm>
          <a:prstGeom prst="rect">
            <a:avLst/>
          </a:prstGeom>
        </p:spPr>
        <p:txBody>
          <a:bodyPr vert="horz" lIns="91440" tIns="45720" rIns="91440" bIns="45720" rtlCol="0" anchor="b">
            <a:normAutofit/>
          </a:bodyPr>
          <a:lstStyle/>
          <a:p>
            <a:r>
              <a:rPr lang="fr-CH"/>
              <a:t>Cliquez et modifiez le titre</a:t>
            </a:r>
            <a:endParaRPr lang="en-US" dirty="0"/>
          </a:p>
        </p:txBody>
      </p:sp>
      <p:sp>
        <p:nvSpPr>
          <p:cNvPr id="1029" name="Text Placeholder 2"/>
          <p:cNvSpPr>
            <a:spLocks noGrp="1"/>
          </p:cNvSpPr>
          <p:nvPr>
            <p:ph type="body" idx="1"/>
          </p:nvPr>
        </p:nvSpPr>
        <p:spPr bwMode="auto">
          <a:xfrm>
            <a:off x="1096963" y="1846265"/>
            <a:ext cx="10058400" cy="402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p>
            <a:pPr lvl="0"/>
            <a:r>
              <a:rPr lang="fr-CH"/>
              <a:t>Cliquez pour modifier les styles du texte du masque</a:t>
            </a:r>
          </a:p>
          <a:p>
            <a:pPr lvl="1"/>
            <a:r>
              <a:rPr lang="fr-CH"/>
              <a:t>Deuxième niveau</a:t>
            </a:r>
          </a:p>
          <a:p>
            <a:pPr lvl="2"/>
            <a:r>
              <a:rPr lang="fr-CH"/>
              <a:t>Troisième niveau</a:t>
            </a:r>
          </a:p>
          <a:p>
            <a:pPr lvl="3"/>
            <a:r>
              <a:rPr lang="fr-CH"/>
              <a:t>Quatrième niveau</a:t>
            </a:r>
          </a:p>
          <a:p>
            <a:pPr lvl="4"/>
            <a:r>
              <a:rPr lang="fr-CH"/>
              <a:t>Cinquième niveau</a:t>
            </a:r>
            <a:endParaRPr lang="en-US"/>
          </a:p>
        </p:txBody>
      </p:sp>
      <p:sp>
        <p:nvSpPr>
          <p:cNvPr id="4" name="Date Placeholder 3"/>
          <p:cNvSpPr>
            <a:spLocks noGrp="1"/>
          </p:cNvSpPr>
          <p:nvPr>
            <p:ph type="dt" sz="half" idx="2"/>
          </p:nvPr>
        </p:nvSpPr>
        <p:spPr>
          <a:xfrm>
            <a:off x="1096964" y="6459540"/>
            <a:ext cx="2473325"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smtClean="0">
                <a:solidFill>
                  <a:srgbClr val="373737"/>
                </a:solidFill>
                <a:cs typeface="+mn-cs"/>
              </a:defRPr>
            </a:lvl1pPr>
          </a:lstStyle>
          <a:p>
            <a:fld id="{5B79666D-140B-FD47-B0FD-D6DA1302D3F1}" type="datetime1">
              <a:rPr lang="fr-CH" smtClean="0"/>
              <a:t>17.06.20</a:t>
            </a:fld>
            <a:endParaRPr lang="fr-FR"/>
          </a:p>
        </p:txBody>
      </p:sp>
      <p:sp>
        <p:nvSpPr>
          <p:cNvPr id="5" name="Footer Placeholder 4"/>
          <p:cNvSpPr>
            <a:spLocks noGrp="1"/>
          </p:cNvSpPr>
          <p:nvPr>
            <p:ph type="ftr" sz="quarter" idx="3"/>
          </p:nvPr>
        </p:nvSpPr>
        <p:spPr>
          <a:xfrm>
            <a:off x="3686177" y="6459540"/>
            <a:ext cx="4822825" cy="365125"/>
          </a:xfrm>
          <a:prstGeom prst="rect">
            <a:avLst/>
          </a:prstGeom>
        </p:spPr>
        <p:txBody>
          <a:bodyPr vert="horz" lIns="91440" tIns="45720" rIns="91440" bIns="45720" rtlCol="0" anchor="ctr"/>
          <a:lstStyle>
            <a:lvl1pPr algn="ctr" eaLnBrk="1" fontAlgn="auto" hangingPunct="1">
              <a:spcBef>
                <a:spcPts val="0"/>
              </a:spcBef>
              <a:spcAft>
                <a:spcPts val="0"/>
              </a:spcAft>
              <a:defRPr sz="900" b="1" cap="all" baseline="0">
                <a:solidFill>
                  <a:srgbClr val="373737"/>
                </a:solidFill>
                <a:latin typeface="+mn-lt"/>
                <a:ea typeface="+mn-ea"/>
                <a:cs typeface="+mn-cs"/>
              </a:defRPr>
            </a:lvl1pPr>
          </a:lstStyle>
          <a:p>
            <a:r>
              <a:rPr lang="en-US"/>
              <a:t>CCDL - Webinar 29.05.17</a:t>
            </a:r>
            <a:endParaRPr lang="fr-FR"/>
          </a:p>
        </p:txBody>
      </p:sp>
      <p:sp>
        <p:nvSpPr>
          <p:cNvPr id="6" name="Slide Number Placeholder 5"/>
          <p:cNvSpPr>
            <a:spLocks noGrp="1"/>
          </p:cNvSpPr>
          <p:nvPr>
            <p:ph type="sldNum" sz="quarter" idx="4"/>
          </p:nvPr>
        </p:nvSpPr>
        <p:spPr>
          <a:xfrm>
            <a:off x="9901239" y="6459540"/>
            <a:ext cx="131127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smtClean="0">
                <a:solidFill>
                  <a:srgbClr val="373737"/>
                </a:solidFill>
                <a:cs typeface="+mn-cs"/>
              </a:defRPr>
            </a:lvl1pPr>
          </a:lstStyle>
          <a:p>
            <a:fld id="{5FF6C787-353B-C545-82F1-D4F97C5B28C3}" type="slidenum">
              <a:rPr lang="fr-FR" smtClean="0"/>
              <a:t>‹#›</a:t>
            </a:fld>
            <a:endParaRPr lang="fr-FR"/>
          </a:p>
        </p:txBody>
      </p:sp>
      <p:cxnSp>
        <p:nvCxnSpPr>
          <p:cNvPr id="10" name="Straight Connector 9"/>
          <p:cNvCxnSpPr/>
          <p:nvPr/>
        </p:nvCxnSpPr>
        <p:spPr>
          <a:xfrm>
            <a:off x="1193800" y="1738313"/>
            <a:ext cx="9966325" cy="0"/>
          </a:xfrm>
          <a:prstGeom prst="line">
            <a:avLst/>
          </a:prstGeom>
          <a:ln w="38100">
            <a:solidFill>
              <a:srgbClr val="AFA89D"/>
            </a:solidFill>
          </a:ln>
        </p:spPr>
        <p:style>
          <a:lnRef idx="1">
            <a:schemeClr val="accent1"/>
          </a:lnRef>
          <a:fillRef idx="0">
            <a:schemeClr val="accent1"/>
          </a:fillRef>
          <a:effectRef idx="0">
            <a:schemeClr val="accent1"/>
          </a:effectRef>
          <a:fontRef idx="minor">
            <a:schemeClr val="tx1"/>
          </a:fontRef>
        </p:style>
      </p:cxnSp>
      <p:pic>
        <p:nvPicPr>
          <p:cNvPr id="1034"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294689" y="287340"/>
            <a:ext cx="2917825" cy="623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lnSpc>
          <a:spcPct val="85000"/>
        </a:lnSpc>
        <a:spcBef>
          <a:spcPct val="0"/>
        </a:spcBef>
        <a:spcAft>
          <a:spcPct val="0"/>
        </a:spcAft>
        <a:defRPr sz="4800" kern="1200" spc="-50">
          <a:solidFill>
            <a:srgbClr val="8A587F"/>
          </a:solidFill>
          <a:latin typeface="+mj-lt"/>
          <a:ea typeface="ＭＳ Ｐゴシック" charset="0"/>
          <a:cs typeface="ＭＳ Ｐゴシック" charset="0"/>
        </a:defRPr>
      </a:lvl1pPr>
      <a:lvl2pPr algn="l" rtl="0" eaLnBrk="1" fontAlgn="base" hangingPunct="1">
        <a:lnSpc>
          <a:spcPct val="85000"/>
        </a:lnSpc>
        <a:spcBef>
          <a:spcPct val="0"/>
        </a:spcBef>
        <a:spcAft>
          <a:spcPct val="0"/>
        </a:spcAft>
        <a:defRPr sz="4800">
          <a:solidFill>
            <a:srgbClr val="8A587F"/>
          </a:solidFill>
          <a:latin typeface="Calibri Light" panose="020F0302020204030204" pitchFamily="34" charset="0"/>
          <a:ea typeface="ＭＳ Ｐゴシック" charset="0"/>
          <a:cs typeface="ＭＳ Ｐゴシック" charset="0"/>
        </a:defRPr>
      </a:lvl2pPr>
      <a:lvl3pPr algn="l" rtl="0" eaLnBrk="1" fontAlgn="base" hangingPunct="1">
        <a:lnSpc>
          <a:spcPct val="85000"/>
        </a:lnSpc>
        <a:spcBef>
          <a:spcPct val="0"/>
        </a:spcBef>
        <a:spcAft>
          <a:spcPct val="0"/>
        </a:spcAft>
        <a:defRPr sz="4800">
          <a:solidFill>
            <a:srgbClr val="8A587F"/>
          </a:solidFill>
          <a:latin typeface="Calibri Light" panose="020F0302020204030204" pitchFamily="34" charset="0"/>
          <a:ea typeface="ＭＳ Ｐゴシック" charset="0"/>
          <a:cs typeface="ＭＳ Ｐゴシック" charset="0"/>
        </a:defRPr>
      </a:lvl3pPr>
      <a:lvl4pPr algn="l" rtl="0" eaLnBrk="1" fontAlgn="base" hangingPunct="1">
        <a:lnSpc>
          <a:spcPct val="85000"/>
        </a:lnSpc>
        <a:spcBef>
          <a:spcPct val="0"/>
        </a:spcBef>
        <a:spcAft>
          <a:spcPct val="0"/>
        </a:spcAft>
        <a:defRPr sz="4800">
          <a:solidFill>
            <a:srgbClr val="8A587F"/>
          </a:solidFill>
          <a:latin typeface="Calibri Light" panose="020F0302020204030204" pitchFamily="34" charset="0"/>
          <a:ea typeface="ＭＳ Ｐゴシック" charset="0"/>
          <a:cs typeface="ＭＳ Ｐゴシック" charset="0"/>
        </a:defRPr>
      </a:lvl4pPr>
      <a:lvl5pPr algn="l" rtl="0" eaLnBrk="1" fontAlgn="base" hangingPunct="1">
        <a:lnSpc>
          <a:spcPct val="85000"/>
        </a:lnSpc>
        <a:spcBef>
          <a:spcPct val="0"/>
        </a:spcBef>
        <a:spcAft>
          <a:spcPct val="0"/>
        </a:spcAft>
        <a:defRPr sz="4800">
          <a:solidFill>
            <a:srgbClr val="8A587F"/>
          </a:solidFill>
          <a:latin typeface="Calibri Light" panose="020F0302020204030204" pitchFamily="34"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4800">
          <a:solidFill>
            <a:srgbClr val="404040"/>
          </a:solidFill>
          <a:latin typeface="Calibri Light" panose="020F0302020204030204" pitchFamily="34" charset="0"/>
        </a:defRPr>
      </a:lvl6pPr>
      <a:lvl7pPr marL="914400" algn="l" rtl="0" eaLnBrk="1" fontAlgn="base" hangingPunct="1">
        <a:lnSpc>
          <a:spcPct val="85000"/>
        </a:lnSpc>
        <a:spcBef>
          <a:spcPct val="0"/>
        </a:spcBef>
        <a:spcAft>
          <a:spcPct val="0"/>
        </a:spcAft>
        <a:defRPr sz="4800">
          <a:solidFill>
            <a:srgbClr val="404040"/>
          </a:solidFill>
          <a:latin typeface="Calibri Light" panose="020F0302020204030204" pitchFamily="34" charset="0"/>
        </a:defRPr>
      </a:lvl7pPr>
      <a:lvl8pPr marL="1371600" algn="l" rtl="0" eaLnBrk="1" fontAlgn="base" hangingPunct="1">
        <a:lnSpc>
          <a:spcPct val="85000"/>
        </a:lnSpc>
        <a:spcBef>
          <a:spcPct val="0"/>
        </a:spcBef>
        <a:spcAft>
          <a:spcPct val="0"/>
        </a:spcAft>
        <a:defRPr sz="4800">
          <a:solidFill>
            <a:srgbClr val="404040"/>
          </a:solidFill>
          <a:latin typeface="Calibri Light" panose="020F0302020204030204" pitchFamily="34" charset="0"/>
        </a:defRPr>
      </a:lvl8pPr>
      <a:lvl9pPr marL="1828800" algn="l" rtl="0" eaLnBrk="1" fontAlgn="base" hangingPunct="1">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1" fontAlgn="base" hangingPunct="1">
        <a:lnSpc>
          <a:spcPct val="90000"/>
        </a:lnSpc>
        <a:spcBef>
          <a:spcPts val="1200"/>
        </a:spcBef>
        <a:spcAft>
          <a:spcPts val="200"/>
        </a:spcAft>
        <a:buSzPct val="100000"/>
        <a:buFont typeface="Calibri" charset="0"/>
        <a:buChar char=" "/>
        <a:defRPr sz="2000" kern="1200">
          <a:solidFill>
            <a:srgbClr val="404040"/>
          </a:solidFill>
          <a:latin typeface="+mn-lt"/>
          <a:ea typeface="ＭＳ Ｐゴシック" charset="0"/>
          <a:cs typeface="ＭＳ Ｐゴシック" charset="0"/>
        </a:defRPr>
      </a:lvl1pPr>
      <a:lvl2pPr marL="382588" indent="-182563" algn="l" rtl="0" eaLnBrk="1" fontAlgn="base" hangingPunct="1">
        <a:lnSpc>
          <a:spcPct val="90000"/>
        </a:lnSpc>
        <a:spcBef>
          <a:spcPts val="200"/>
        </a:spcBef>
        <a:spcAft>
          <a:spcPts val="400"/>
        </a:spcAft>
        <a:buClr>
          <a:schemeClr val="accent1"/>
        </a:buClr>
        <a:buFont typeface="Calibri" charset="0"/>
        <a:buChar char="◦"/>
        <a:defRPr kern="1200">
          <a:solidFill>
            <a:srgbClr val="404040"/>
          </a:solidFill>
          <a:latin typeface="+mn-lt"/>
          <a:ea typeface="ＭＳ Ｐゴシック" charset="0"/>
          <a:cs typeface="+mn-cs"/>
        </a:defRPr>
      </a:lvl2pPr>
      <a:lvl3pPr marL="566738" indent="-182563" algn="l" rtl="0" eaLnBrk="1" fontAlgn="base" hangingPunct="1">
        <a:lnSpc>
          <a:spcPct val="90000"/>
        </a:lnSpc>
        <a:spcBef>
          <a:spcPts val="200"/>
        </a:spcBef>
        <a:spcAft>
          <a:spcPts val="400"/>
        </a:spcAft>
        <a:buClr>
          <a:schemeClr val="accent1"/>
        </a:buClr>
        <a:buFont typeface="Calibri" charset="0"/>
        <a:buChar char="◦"/>
        <a:defRPr sz="1400" kern="1200">
          <a:solidFill>
            <a:srgbClr val="404040"/>
          </a:solidFill>
          <a:latin typeface="+mn-lt"/>
          <a:ea typeface="ＭＳ Ｐゴシック" charset="0"/>
          <a:cs typeface="+mn-cs"/>
        </a:defRPr>
      </a:lvl3pPr>
      <a:lvl4pPr marL="749300" indent="-182563" algn="l" rtl="0" eaLnBrk="1" fontAlgn="base" hangingPunct="1">
        <a:lnSpc>
          <a:spcPct val="90000"/>
        </a:lnSpc>
        <a:spcBef>
          <a:spcPts val="200"/>
        </a:spcBef>
        <a:spcAft>
          <a:spcPts val="400"/>
        </a:spcAft>
        <a:buClr>
          <a:schemeClr val="accent1"/>
        </a:buClr>
        <a:buFont typeface="Calibri" charset="0"/>
        <a:buChar char="◦"/>
        <a:defRPr sz="1400" kern="1200">
          <a:solidFill>
            <a:srgbClr val="404040"/>
          </a:solidFill>
          <a:latin typeface="+mn-lt"/>
          <a:ea typeface="ＭＳ Ｐゴシック" charset="0"/>
          <a:cs typeface="+mn-cs"/>
        </a:defRPr>
      </a:lvl4pPr>
      <a:lvl5pPr marL="931863" indent="-182563" algn="l" rtl="0" eaLnBrk="1" fontAlgn="base" hangingPunct="1">
        <a:lnSpc>
          <a:spcPct val="90000"/>
        </a:lnSpc>
        <a:spcBef>
          <a:spcPts val="200"/>
        </a:spcBef>
        <a:spcAft>
          <a:spcPts val="400"/>
        </a:spcAft>
        <a:buClr>
          <a:schemeClr val="accent1"/>
        </a:buClr>
        <a:buFont typeface="Calibri" charset="0"/>
        <a:buChar char="◦"/>
        <a:defRPr sz="1400" kern="1200">
          <a:solidFill>
            <a:srgbClr val="404040"/>
          </a:solidFill>
          <a:latin typeface="+mn-lt"/>
          <a:ea typeface="ＭＳ Ｐゴシック" charset="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mentimeter.com/s/fe594bdd388dc4c9e764b863ccf04ce1/2821c36d40d2"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https://www.dwheeler.com/essays/floss-license-slide.html"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mailto:info@ccdigitallaw.c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99-bottles-of-beer.net/language-python-808.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gerold.bcom.at/"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ctr"/>
            <a:r>
              <a:rPr lang="fr-FR" sz="6000" dirty="0"/>
              <a:t>Free and Open Source Software </a:t>
            </a:r>
            <a:r>
              <a:rPr lang="fr-FR" sz="6000" dirty="0" err="1"/>
              <a:t>Licensing</a:t>
            </a:r>
            <a:endParaRPr lang="fr-FR" sz="6000" dirty="0"/>
          </a:p>
        </p:txBody>
      </p:sp>
      <p:sp>
        <p:nvSpPr>
          <p:cNvPr id="3" name="Sous-titre 2"/>
          <p:cNvSpPr>
            <a:spLocks noGrp="1"/>
          </p:cNvSpPr>
          <p:nvPr>
            <p:ph type="subTitle" idx="1"/>
          </p:nvPr>
        </p:nvSpPr>
        <p:spPr/>
        <p:txBody>
          <a:bodyPr>
            <a:normAutofit/>
          </a:bodyPr>
          <a:lstStyle/>
          <a:p>
            <a:r>
              <a:rPr lang="fr-FR" sz="2000" dirty="0" err="1"/>
              <a:t>Suzanna</a:t>
            </a:r>
            <a:r>
              <a:rPr lang="fr-FR" sz="2000" dirty="0"/>
              <a:t> </a:t>
            </a:r>
            <a:r>
              <a:rPr lang="fr-FR" sz="2000" dirty="0" err="1"/>
              <a:t>Marazza</a:t>
            </a:r>
            <a:r>
              <a:rPr lang="fr-FR" sz="2000" dirty="0"/>
              <a:t> – </a:t>
            </a:r>
            <a:r>
              <a:rPr lang="fr-FR" sz="2000" dirty="0" err="1"/>
              <a:t>Ccdigitallaw</a:t>
            </a:r>
            <a:r>
              <a:rPr lang="fr-FR" sz="2000" dirty="0"/>
              <a:t>, Lugano 18.6.2020</a:t>
            </a:r>
          </a:p>
        </p:txBody>
      </p:sp>
    </p:spTree>
    <p:extLst>
      <p:ext uri="{BB962C8B-B14F-4D97-AF65-F5344CB8AC3E}">
        <p14:creationId xmlns:p14="http://schemas.microsoft.com/office/powerpoint/2010/main" val="1200361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Object Code</a:t>
            </a:r>
          </a:p>
        </p:txBody>
      </p:sp>
      <p:sp>
        <p:nvSpPr>
          <p:cNvPr id="3" name="Espace réservé du contenu 2"/>
          <p:cNvSpPr>
            <a:spLocks noGrp="1"/>
          </p:cNvSpPr>
          <p:nvPr>
            <p:ph idx="1"/>
          </p:nvPr>
        </p:nvSpPr>
        <p:spPr>
          <a:xfrm>
            <a:off x="1096965" y="2101007"/>
            <a:ext cx="5537597" cy="3720774"/>
          </a:xfrm>
        </p:spPr>
        <p:txBody>
          <a:bodyPr>
            <a:normAutofit/>
          </a:bodyPr>
          <a:lstStyle/>
          <a:p>
            <a:pPr marL="577850" lvl="1" indent="-285750">
              <a:lnSpc>
                <a:spcPct val="120000"/>
              </a:lnSpc>
              <a:spcBef>
                <a:spcPts val="0"/>
              </a:spcBef>
              <a:spcAft>
                <a:spcPts val="0"/>
              </a:spcAft>
              <a:buFont typeface="Arial" panose="020B0604020202020204" pitchFamily="34" charset="0"/>
              <a:buChar char="•"/>
            </a:pPr>
            <a:r>
              <a:rPr lang="en-US" dirty="0"/>
              <a:t>Translated from Source Code</a:t>
            </a:r>
          </a:p>
          <a:p>
            <a:pPr marL="577850" lvl="1" indent="-285750">
              <a:lnSpc>
                <a:spcPct val="120000"/>
              </a:lnSpc>
              <a:spcBef>
                <a:spcPts val="0"/>
              </a:spcBef>
              <a:spcAft>
                <a:spcPts val="0"/>
              </a:spcAft>
              <a:buFont typeface="Arial" panose="020B0604020202020204" pitchFamily="34" charset="0"/>
              <a:buChar char="•"/>
            </a:pPr>
            <a:r>
              <a:rPr lang="en-US" dirty="0"/>
              <a:t>Zeros and Ones</a:t>
            </a:r>
          </a:p>
          <a:p>
            <a:pPr marL="577850" lvl="1" indent="-285750">
              <a:lnSpc>
                <a:spcPct val="120000"/>
              </a:lnSpc>
              <a:spcBef>
                <a:spcPts val="0"/>
              </a:spcBef>
              <a:spcAft>
                <a:spcPts val="0"/>
              </a:spcAft>
              <a:buFont typeface="Arial" panose="020B0604020202020204" pitchFamily="34" charset="0"/>
              <a:buChar char="•"/>
            </a:pPr>
            <a:r>
              <a:rPr lang="en-US" dirty="0"/>
              <a:t>Other terms: </a:t>
            </a:r>
            <a:r>
              <a:rPr lang="en-US" i="1" dirty="0"/>
              <a:t>machine code or </a:t>
            </a:r>
            <a:br>
              <a:rPr lang="en-US" i="1" dirty="0"/>
            </a:br>
            <a:r>
              <a:rPr lang="en-US" i="1" dirty="0"/>
              <a:t>binary</a:t>
            </a:r>
          </a:p>
          <a:p>
            <a:pPr marL="577850" lvl="1" indent="-285750">
              <a:lnSpc>
                <a:spcPct val="120000"/>
              </a:lnSpc>
              <a:spcBef>
                <a:spcPts val="0"/>
              </a:spcBef>
              <a:spcAft>
                <a:spcPts val="0"/>
              </a:spcAft>
              <a:buFont typeface="Arial" panose="020B0604020202020204" pitchFamily="34" charset="0"/>
              <a:buChar char="•"/>
            </a:pPr>
            <a:r>
              <a:rPr lang="en-US" dirty="0"/>
              <a:t>Executable or understandable for computers</a:t>
            </a:r>
          </a:p>
          <a:p>
            <a:pPr marL="577850" lvl="1" indent="-285750">
              <a:lnSpc>
                <a:spcPct val="120000"/>
              </a:lnSpc>
              <a:spcBef>
                <a:spcPts val="0"/>
              </a:spcBef>
              <a:spcAft>
                <a:spcPts val="0"/>
              </a:spcAft>
              <a:buFont typeface="Arial" panose="020B0604020202020204" pitchFamily="34" charset="0"/>
              <a:buChar char="•"/>
            </a:pPr>
            <a:r>
              <a:rPr lang="en-US" dirty="0"/>
              <a:t>Not understandable for </a:t>
            </a:r>
            <a:br>
              <a:rPr lang="en-US" dirty="0"/>
            </a:br>
            <a:r>
              <a:rPr lang="en-US" dirty="0"/>
              <a:t>humans therefore not </a:t>
            </a:r>
            <a:br>
              <a:rPr lang="en-US" dirty="0"/>
            </a:br>
            <a:r>
              <a:rPr lang="en-US" dirty="0"/>
              <a:t>modifiable</a:t>
            </a:r>
          </a:p>
          <a:p>
            <a:pPr marL="577850" lvl="1" indent="-285750">
              <a:lnSpc>
                <a:spcPct val="120000"/>
              </a:lnSpc>
              <a:spcBef>
                <a:spcPts val="0"/>
              </a:spcBef>
              <a:spcAft>
                <a:spcPts val="0"/>
              </a:spcAft>
              <a:buFont typeface="Arial" panose="020B0604020202020204" pitchFamily="34" charset="0"/>
              <a:buChar char="•"/>
            </a:pPr>
            <a:r>
              <a:rPr lang="en-US" dirty="0"/>
              <a:t>Reverse engineering very difficult if </a:t>
            </a:r>
          </a:p>
          <a:p>
            <a:pPr marL="292100" lvl="1" indent="0">
              <a:lnSpc>
                <a:spcPct val="120000"/>
              </a:lnSpc>
              <a:spcBef>
                <a:spcPts val="0"/>
              </a:spcBef>
              <a:spcAft>
                <a:spcPts val="0"/>
              </a:spcAft>
              <a:buNone/>
            </a:pPr>
            <a:r>
              <a:rPr lang="en-US" dirty="0"/>
              <a:t>      not impossible</a:t>
            </a:r>
          </a:p>
          <a:p>
            <a:pPr marL="577850" lvl="1" indent="-285750">
              <a:lnSpc>
                <a:spcPct val="120000"/>
              </a:lnSpc>
              <a:spcBef>
                <a:spcPts val="0"/>
              </a:spcBef>
              <a:spcAft>
                <a:spcPts val="0"/>
              </a:spcAft>
              <a:buFont typeface="Arial" panose="020B0604020202020204" pitchFamily="34" charset="0"/>
              <a:buChar char="•"/>
            </a:pPr>
            <a:endParaRPr lang="en-US" dirty="0"/>
          </a:p>
          <a:p>
            <a:pPr marL="0" indent="0">
              <a:lnSpc>
                <a:spcPct val="120000"/>
              </a:lnSpc>
              <a:spcBef>
                <a:spcPts val="0"/>
              </a:spcBef>
              <a:spcAft>
                <a:spcPts val="0"/>
              </a:spcAft>
            </a:pPr>
            <a:endParaRPr lang="en-US" dirty="0"/>
          </a:p>
          <a:p>
            <a:pPr marL="0" indent="0">
              <a:lnSpc>
                <a:spcPct val="120000"/>
              </a:lnSpc>
              <a:spcBef>
                <a:spcPts val="0"/>
              </a:spcBef>
              <a:spcAft>
                <a:spcPts val="0"/>
              </a:spcAft>
            </a:pPr>
            <a:endParaRPr lang="en-GB"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10</a:t>
            </a:fld>
            <a:endParaRPr lang="fr-F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0796" t="648" r="9740" b="-648"/>
          <a:stretch/>
        </p:blipFill>
        <p:spPr>
          <a:xfrm>
            <a:off x="6338342" y="1944747"/>
            <a:ext cx="4807497" cy="4033294"/>
          </a:xfrm>
          <a:prstGeom prst="rect">
            <a:avLst/>
          </a:prstGeom>
        </p:spPr>
      </p:pic>
      <p:sp>
        <p:nvSpPr>
          <p:cNvPr id="6" name="Textfeld 5"/>
          <p:cNvSpPr txBox="1"/>
          <p:nvPr/>
        </p:nvSpPr>
        <p:spPr>
          <a:xfrm>
            <a:off x="6262061" y="6011190"/>
            <a:ext cx="5194051" cy="246221"/>
          </a:xfrm>
          <a:prstGeom prst="rect">
            <a:avLst/>
          </a:prstGeom>
          <a:noFill/>
        </p:spPr>
        <p:txBody>
          <a:bodyPr wrap="none" rtlCol="0">
            <a:spAutoFit/>
          </a:bodyPr>
          <a:lstStyle/>
          <a:p>
            <a:r>
              <a:rPr lang="en-US" sz="1000" dirty="0"/>
              <a:t>CC0 image, retrieved from: https://pixabay.com/en/binary-hands-keyboard-tap-enter-2450188/</a:t>
            </a:r>
            <a:endParaRPr lang="de-CH" sz="1000" dirty="0"/>
          </a:p>
        </p:txBody>
      </p:sp>
    </p:spTree>
    <p:extLst>
      <p:ext uri="{BB962C8B-B14F-4D97-AF65-F5344CB8AC3E}">
        <p14:creationId xmlns:p14="http://schemas.microsoft.com/office/powerpoint/2010/main" val="63876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Object Code</a:t>
            </a:r>
          </a:p>
        </p:txBody>
      </p:sp>
      <p:sp>
        <p:nvSpPr>
          <p:cNvPr id="3" name="Espace réservé du contenu 2"/>
          <p:cNvSpPr>
            <a:spLocks noGrp="1"/>
          </p:cNvSpPr>
          <p:nvPr>
            <p:ph idx="1"/>
          </p:nvPr>
        </p:nvSpPr>
        <p:spPr>
          <a:xfrm>
            <a:off x="1096965" y="2101007"/>
            <a:ext cx="5537597" cy="3720774"/>
          </a:xfrm>
        </p:spPr>
        <p:txBody>
          <a:bodyPr>
            <a:normAutofit/>
          </a:bodyPr>
          <a:lstStyle/>
          <a:p>
            <a:pPr marL="577850" lvl="1" indent="-285750">
              <a:lnSpc>
                <a:spcPct val="120000"/>
              </a:lnSpc>
              <a:spcBef>
                <a:spcPts val="0"/>
              </a:spcBef>
              <a:spcAft>
                <a:spcPts val="0"/>
              </a:spcAft>
              <a:buFont typeface="Arial" panose="020B0604020202020204" pitchFamily="34" charset="0"/>
              <a:buChar char="•"/>
            </a:pPr>
            <a:r>
              <a:rPr lang="en-US" dirty="0"/>
              <a:t>Translated from Source Code</a:t>
            </a:r>
          </a:p>
          <a:p>
            <a:pPr marL="577850" lvl="1" indent="-285750">
              <a:lnSpc>
                <a:spcPct val="120000"/>
              </a:lnSpc>
              <a:spcBef>
                <a:spcPts val="0"/>
              </a:spcBef>
              <a:spcAft>
                <a:spcPts val="0"/>
              </a:spcAft>
              <a:buFont typeface="Arial" panose="020B0604020202020204" pitchFamily="34" charset="0"/>
              <a:buChar char="•"/>
            </a:pPr>
            <a:r>
              <a:rPr lang="en-US" dirty="0"/>
              <a:t>Zeros and Ones</a:t>
            </a:r>
          </a:p>
          <a:p>
            <a:pPr marL="577850" lvl="1" indent="-285750">
              <a:lnSpc>
                <a:spcPct val="120000"/>
              </a:lnSpc>
              <a:spcBef>
                <a:spcPts val="0"/>
              </a:spcBef>
              <a:spcAft>
                <a:spcPts val="0"/>
              </a:spcAft>
              <a:buFont typeface="Arial" panose="020B0604020202020204" pitchFamily="34" charset="0"/>
              <a:buChar char="•"/>
            </a:pPr>
            <a:r>
              <a:rPr lang="en-US" dirty="0"/>
              <a:t>Other terms: </a:t>
            </a:r>
            <a:r>
              <a:rPr lang="en-US" i="1" dirty="0"/>
              <a:t>machine code or </a:t>
            </a:r>
            <a:br>
              <a:rPr lang="en-US" i="1" dirty="0"/>
            </a:br>
            <a:r>
              <a:rPr lang="en-US" i="1" dirty="0"/>
              <a:t>binary</a:t>
            </a:r>
          </a:p>
          <a:p>
            <a:pPr marL="577850" lvl="1" indent="-285750">
              <a:lnSpc>
                <a:spcPct val="120000"/>
              </a:lnSpc>
              <a:spcBef>
                <a:spcPts val="0"/>
              </a:spcBef>
              <a:spcAft>
                <a:spcPts val="0"/>
              </a:spcAft>
              <a:buFont typeface="Arial" panose="020B0604020202020204" pitchFamily="34" charset="0"/>
              <a:buChar char="•"/>
            </a:pPr>
            <a:r>
              <a:rPr lang="en-US" dirty="0"/>
              <a:t>Executable or understandable for computers</a:t>
            </a:r>
          </a:p>
          <a:p>
            <a:pPr marL="577850" lvl="1" indent="-285750">
              <a:lnSpc>
                <a:spcPct val="120000"/>
              </a:lnSpc>
              <a:spcBef>
                <a:spcPts val="0"/>
              </a:spcBef>
              <a:spcAft>
                <a:spcPts val="0"/>
              </a:spcAft>
              <a:buFont typeface="Arial" panose="020B0604020202020204" pitchFamily="34" charset="0"/>
              <a:buChar char="•"/>
            </a:pPr>
            <a:r>
              <a:rPr lang="en-US" dirty="0"/>
              <a:t>Not understandable for </a:t>
            </a:r>
            <a:br>
              <a:rPr lang="en-US" dirty="0"/>
            </a:br>
            <a:r>
              <a:rPr lang="en-US" dirty="0"/>
              <a:t>humans therefore not </a:t>
            </a:r>
            <a:br>
              <a:rPr lang="en-US" dirty="0"/>
            </a:br>
            <a:r>
              <a:rPr lang="en-US" dirty="0"/>
              <a:t>modifiable</a:t>
            </a:r>
          </a:p>
          <a:p>
            <a:pPr marL="577850" lvl="1" indent="-285750">
              <a:lnSpc>
                <a:spcPct val="120000"/>
              </a:lnSpc>
              <a:spcBef>
                <a:spcPts val="0"/>
              </a:spcBef>
              <a:spcAft>
                <a:spcPts val="0"/>
              </a:spcAft>
              <a:buFont typeface="Arial" panose="020B0604020202020204" pitchFamily="34" charset="0"/>
              <a:buChar char="•"/>
            </a:pPr>
            <a:r>
              <a:rPr lang="en-US" dirty="0"/>
              <a:t>Reverse engineering very difficult if </a:t>
            </a:r>
          </a:p>
          <a:p>
            <a:pPr marL="292100" lvl="1" indent="0">
              <a:lnSpc>
                <a:spcPct val="120000"/>
              </a:lnSpc>
              <a:spcBef>
                <a:spcPts val="0"/>
              </a:spcBef>
              <a:spcAft>
                <a:spcPts val="0"/>
              </a:spcAft>
              <a:buNone/>
            </a:pPr>
            <a:r>
              <a:rPr lang="en-US" dirty="0"/>
              <a:t>      not impossible</a:t>
            </a:r>
          </a:p>
          <a:p>
            <a:pPr marL="577850" lvl="1" indent="-285750">
              <a:lnSpc>
                <a:spcPct val="120000"/>
              </a:lnSpc>
              <a:spcBef>
                <a:spcPts val="0"/>
              </a:spcBef>
              <a:spcAft>
                <a:spcPts val="0"/>
              </a:spcAft>
              <a:buFont typeface="Arial" panose="020B0604020202020204" pitchFamily="34" charset="0"/>
              <a:buChar char="•"/>
            </a:pPr>
            <a:endParaRPr lang="en-US" dirty="0"/>
          </a:p>
          <a:p>
            <a:pPr marL="0" indent="0">
              <a:lnSpc>
                <a:spcPct val="120000"/>
              </a:lnSpc>
              <a:spcBef>
                <a:spcPts val="0"/>
              </a:spcBef>
              <a:spcAft>
                <a:spcPts val="0"/>
              </a:spcAft>
            </a:pPr>
            <a:endParaRPr lang="en-US" dirty="0"/>
          </a:p>
          <a:p>
            <a:pPr marL="0" indent="0">
              <a:lnSpc>
                <a:spcPct val="120000"/>
              </a:lnSpc>
              <a:spcBef>
                <a:spcPts val="0"/>
              </a:spcBef>
              <a:spcAft>
                <a:spcPts val="0"/>
              </a:spcAft>
            </a:pPr>
            <a:endParaRPr lang="en-GB"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11</a:t>
            </a:fld>
            <a:endParaRPr lang="fr-FR"/>
          </a:p>
        </p:txBody>
      </p:sp>
      <p:pic>
        <p:nvPicPr>
          <p:cNvPr id="8" name="Picture 4" descr="C:\Users\grafme\Desktop\apple-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7455" y="2101007"/>
            <a:ext cx="1426191" cy="1668204"/>
          </a:xfrm>
          <a:prstGeom prst="rect">
            <a:avLst/>
          </a:prstGeom>
          <a:noFill/>
          <a:extLst>
            <a:ext uri="{909E8E84-426E-40DD-AFC4-6F175D3DCCD1}">
              <a14:hiddenFill xmlns:a14="http://schemas.microsoft.com/office/drawing/2010/main">
                <a:solidFill>
                  <a:srgbClr val="FFFFFF"/>
                </a:solidFill>
              </a14:hiddenFill>
            </a:ext>
          </a:extLst>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1790" y="3769212"/>
            <a:ext cx="3242901" cy="2151124"/>
          </a:xfrm>
          <a:prstGeom prst="rect">
            <a:avLst/>
          </a:prstGeom>
        </p:spPr>
      </p:pic>
      <p:pic>
        <p:nvPicPr>
          <p:cNvPr id="12" name="Grafik 11"/>
          <p:cNvPicPr>
            <a:picLocks noChangeAspect="1"/>
          </p:cNvPicPr>
          <p:nvPr/>
        </p:nvPicPr>
        <p:blipFill>
          <a:blip r:embed="rId5"/>
          <a:stretch>
            <a:fillRect/>
          </a:stretch>
        </p:blipFill>
        <p:spPr>
          <a:xfrm>
            <a:off x="8311790" y="4970261"/>
            <a:ext cx="1263837" cy="1235999"/>
          </a:xfrm>
          <a:prstGeom prst="rect">
            <a:avLst/>
          </a:prstGeom>
        </p:spPr>
      </p:pic>
      <p:pic>
        <p:nvPicPr>
          <p:cNvPr id="9" name="Picture 3" descr="C:\Users\grafme\Desktop\Microsof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7395" y="3126656"/>
            <a:ext cx="1608178" cy="1678099"/>
          </a:xfrm>
          <a:prstGeom prst="rect">
            <a:avLst/>
          </a:prstGeom>
          <a:noFill/>
          <a:extLst>
            <a:ext uri="{909E8E84-426E-40DD-AFC4-6F175D3DCCD1}">
              <a14:hiddenFill xmlns:a14="http://schemas.microsoft.com/office/drawing/2010/main">
                <a:solidFill>
                  <a:srgbClr val="FFFFFF"/>
                </a:solidFill>
              </a14:hiddenFill>
            </a:ext>
          </a:extLst>
        </p:spPr>
      </p:pic>
      <p:pic>
        <p:nvPicPr>
          <p:cNvPr id="13" name="Grafik 12"/>
          <p:cNvPicPr>
            <a:picLocks noChangeAspect="1"/>
          </p:cNvPicPr>
          <p:nvPr/>
        </p:nvPicPr>
        <p:blipFill>
          <a:blip r:embed="rId7"/>
          <a:stretch>
            <a:fillRect/>
          </a:stretch>
        </p:blipFill>
        <p:spPr>
          <a:xfrm>
            <a:off x="4929435" y="5442514"/>
            <a:ext cx="3159522" cy="638223"/>
          </a:xfrm>
          <a:prstGeom prst="rect">
            <a:avLst/>
          </a:prstGeom>
        </p:spPr>
      </p:pic>
      <p:pic>
        <p:nvPicPr>
          <p:cNvPr id="14" name="Grafik 13"/>
          <p:cNvPicPr>
            <a:picLocks noChangeAspect="1"/>
          </p:cNvPicPr>
          <p:nvPr/>
        </p:nvPicPr>
        <p:blipFill>
          <a:blip r:embed="rId8"/>
          <a:stretch>
            <a:fillRect/>
          </a:stretch>
        </p:blipFill>
        <p:spPr>
          <a:xfrm>
            <a:off x="6141016" y="2018723"/>
            <a:ext cx="987091" cy="987091"/>
          </a:xfrm>
          <a:prstGeom prst="rect">
            <a:avLst/>
          </a:prstGeom>
        </p:spPr>
      </p:pic>
    </p:spTree>
    <p:extLst>
      <p:ext uri="{BB962C8B-B14F-4D97-AF65-F5344CB8AC3E}">
        <p14:creationId xmlns:p14="http://schemas.microsoft.com/office/powerpoint/2010/main" val="3843824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35118" y="287340"/>
            <a:ext cx="6567038" cy="1449387"/>
          </a:xfrm>
        </p:spPr>
        <p:txBody>
          <a:bodyPr>
            <a:normAutofit/>
          </a:bodyPr>
          <a:lstStyle/>
          <a:p>
            <a:br>
              <a:rPr lang="fr-FR" dirty="0"/>
            </a:br>
            <a:r>
              <a:rPr lang="fr-FR" dirty="0"/>
              <a:t>Transfer of software</a:t>
            </a:r>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12</a:t>
            </a:fld>
            <a:endParaRPr lang="fr-FR"/>
          </a:p>
        </p:txBody>
      </p:sp>
      <p:sp>
        <p:nvSpPr>
          <p:cNvPr id="10" name="Textfeld 9"/>
          <p:cNvSpPr txBox="1"/>
          <p:nvPr/>
        </p:nvSpPr>
        <p:spPr>
          <a:xfrm>
            <a:off x="4711584" y="3273931"/>
            <a:ext cx="2649351" cy="700676"/>
          </a:xfrm>
          <a:prstGeom prst="rect">
            <a:avLst/>
          </a:prstGeom>
          <a:solidFill>
            <a:schemeClr val="tx1">
              <a:lumMod val="50000"/>
              <a:lumOff val="50000"/>
            </a:schemeClr>
          </a:solidFill>
          <a:ln>
            <a:solidFill>
              <a:schemeClr val="tx1">
                <a:lumMod val="50000"/>
                <a:lumOff val="50000"/>
              </a:schemeClr>
            </a:solidFill>
          </a:ln>
        </p:spPr>
        <p:txBody>
          <a:bodyPr wrap="square" rtlCol="0">
            <a:noAutofit/>
          </a:bodyPr>
          <a:lstStyle/>
          <a:p>
            <a:r>
              <a:rPr lang="de-CH" dirty="0" err="1">
                <a:solidFill>
                  <a:srgbClr val="92D050"/>
                </a:solidFill>
              </a:rPr>
              <a:t>Copy</a:t>
            </a:r>
            <a:r>
              <a:rPr lang="de-CH" dirty="0">
                <a:solidFill>
                  <a:srgbClr val="92D050"/>
                </a:solidFill>
              </a:rPr>
              <a:t> of Source </a:t>
            </a:r>
            <a:r>
              <a:rPr lang="de-CH" b="1" dirty="0" err="1">
                <a:solidFill>
                  <a:srgbClr val="92D050"/>
                </a:solidFill>
              </a:rPr>
              <a:t>and</a:t>
            </a:r>
            <a:r>
              <a:rPr lang="de-CH" b="1" dirty="0">
                <a:solidFill>
                  <a:srgbClr val="92D050"/>
                </a:solidFill>
              </a:rPr>
              <a:t>/</a:t>
            </a:r>
            <a:r>
              <a:rPr lang="de-CH" b="1" dirty="0" err="1">
                <a:solidFill>
                  <a:srgbClr val="92D050"/>
                </a:solidFill>
              </a:rPr>
              <a:t>or</a:t>
            </a:r>
            <a:r>
              <a:rPr lang="de-CH" b="1" dirty="0">
                <a:solidFill>
                  <a:srgbClr val="92D050"/>
                </a:solidFill>
              </a:rPr>
              <a:t> </a:t>
            </a:r>
            <a:r>
              <a:rPr lang="de-CH" dirty="0" err="1">
                <a:solidFill>
                  <a:srgbClr val="92D050"/>
                </a:solidFill>
              </a:rPr>
              <a:t>Object</a:t>
            </a:r>
            <a:r>
              <a:rPr lang="de-CH" dirty="0">
                <a:solidFill>
                  <a:srgbClr val="92D050"/>
                </a:solidFill>
              </a:rPr>
              <a:t> Code</a:t>
            </a:r>
          </a:p>
        </p:txBody>
      </p:sp>
      <p:sp>
        <p:nvSpPr>
          <p:cNvPr id="11" name="Textfeld 10"/>
          <p:cNvSpPr txBox="1"/>
          <p:nvPr/>
        </p:nvSpPr>
        <p:spPr>
          <a:xfrm>
            <a:off x="4711582" y="4049955"/>
            <a:ext cx="2649351" cy="617840"/>
          </a:xfrm>
          <a:prstGeom prst="rect">
            <a:avLst/>
          </a:prstGeom>
          <a:noFill/>
          <a:ln>
            <a:solidFill>
              <a:schemeClr val="tx1"/>
            </a:solidFill>
          </a:ln>
        </p:spPr>
        <p:txBody>
          <a:bodyPr wrap="none" rtlCol="0">
            <a:noAutofit/>
          </a:bodyPr>
          <a:lstStyle/>
          <a:p>
            <a:r>
              <a:rPr lang="de-CH" b="1" dirty="0"/>
              <a:t>Price</a:t>
            </a:r>
          </a:p>
          <a:p>
            <a:r>
              <a:rPr lang="de-CH" dirty="0" err="1">
                <a:solidFill>
                  <a:srgbClr val="00B0F0"/>
                </a:solidFill>
              </a:rPr>
              <a:t>and</a:t>
            </a:r>
            <a:r>
              <a:rPr lang="de-CH" dirty="0">
                <a:solidFill>
                  <a:srgbClr val="00B0F0"/>
                </a:solidFill>
              </a:rPr>
              <a:t>/</a:t>
            </a:r>
            <a:r>
              <a:rPr lang="de-CH" dirty="0" err="1">
                <a:solidFill>
                  <a:srgbClr val="00B0F0"/>
                </a:solidFill>
              </a:rPr>
              <a:t>or</a:t>
            </a:r>
            <a:r>
              <a:rPr lang="de-CH" dirty="0">
                <a:solidFill>
                  <a:srgbClr val="00B0F0"/>
                </a:solidFill>
              </a:rPr>
              <a:t> </a:t>
            </a:r>
            <a:r>
              <a:rPr lang="de-CH" b="1" dirty="0" err="1">
                <a:solidFill>
                  <a:srgbClr val="00B0F0"/>
                </a:solidFill>
              </a:rPr>
              <a:t>other</a:t>
            </a:r>
            <a:r>
              <a:rPr lang="de-CH" b="1" dirty="0">
                <a:solidFill>
                  <a:srgbClr val="00B0F0"/>
                </a:solidFill>
              </a:rPr>
              <a:t> </a:t>
            </a:r>
            <a:r>
              <a:rPr lang="de-CH" b="1" dirty="0" err="1">
                <a:solidFill>
                  <a:srgbClr val="00B0F0"/>
                </a:solidFill>
              </a:rPr>
              <a:t>Obligations</a:t>
            </a:r>
            <a:endParaRPr lang="de-CH" b="1" dirty="0">
              <a:solidFill>
                <a:srgbClr val="00B0F0"/>
              </a:solidFill>
            </a:endParaRPr>
          </a:p>
          <a:p>
            <a:endParaRPr lang="de-CH" b="1" dirty="0"/>
          </a:p>
        </p:txBody>
      </p:sp>
      <p:sp>
        <p:nvSpPr>
          <p:cNvPr id="3" name="Textfeld 2"/>
          <p:cNvSpPr txBox="1"/>
          <p:nvPr/>
        </p:nvSpPr>
        <p:spPr>
          <a:xfrm>
            <a:off x="2336213" y="3183139"/>
            <a:ext cx="1817613" cy="1614978"/>
          </a:xfrm>
          <a:prstGeom prst="rect">
            <a:avLst/>
          </a:prstGeom>
          <a:solidFill>
            <a:srgbClr val="92D050"/>
          </a:solidFill>
        </p:spPr>
        <p:txBody>
          <a:bodyPr wrap="square" rtlCol="0">
            <a:noAutofit/>
          </a:bodyPr>
          <a:lstStyle/>
          <a:p>
            <a:r>
              <a:rPr lang="de-CH" sz="2000" dirty="0"/>
              <a:t>Distributor</a:t>
            </a:r>
          </a:p>
          <a:p>
            <a:r>
              <a:rPr lang="de-CH" sz="1000" dirty="0"/>
              <a:t>(Owner of the </a:t>
            </a:r>
            <a:r>
              <a:rPr lang="de-CH" sz="1000" dirty="0" err="1"/>
              <a:t>physical</a:t>
            </a:r>
            <a:r>
              <a:rPr lang="de-CH" sz="1000" dirty="0"/>
              <a:t> </a:t>
            </a:r>
            <a:r>
              <a:rPr lang="de-CH" sz="1000" dirty="0" err="1"/>
              <a:t>copy</a:t>
            </a:r>
            <a:endParaRPr lang="de-CH" sz="1000" dirty="0"/>
          </a:p>
          <a:p>
            <a:r>
              <a:rPr lang="de-CH" sz="1000" dirty="0" err="1"/>
              <a:t>gives</a:t>
            </a:r>
            <a:r>
              <a:rPr lang="de-CH" sz="1000" dirty="0"/>
              <a:t> the Code </a:t>
            </a:r>
            <a:r>
              <a:rPr lang="de-CH" sz="1000" dirty="0" err="1"/>
              <a:t>to</a:t>
            </a:r>
            <a:r>
              <a:rPr lang="de-CH" sz="1000" dirty="0"/>
              <a:t> </a:t>
            </a:r>
            <a:r>
              <a:rPr lang="de-CH" sz="1000" dirty="0" err="1"/>
              <a:t>another</a:t>
            </a:r>
            <a:r>
              <a:rPr lang="de-CH" sz="1000" dirty="0"/>
              <a:t> </a:t>
            </a:r>
            <a:r>
              <a:rPr lang="de-CH" sz="1000" dirty="0" err="1"/>
              <a:t>person</a:t>
            </a:r>
            <a:r>
              <a:rPr lang="de-CH" sz="1000" dirty="0"/>
              <a:t>)</a:t>
            </a:r>
          </a:p>
        </p:txBody>
      </p:sp>
      <p:sp>
        <p:nvSpPr>
          <p:cNvPr id="12" name="Textfeld 11"/>
          <p:cNvSpPr txBox="1"/>
          <p:nvPr/>
        </p:nvSpPr>
        <p:spPr>
          <a:xfrm>
            <a:off x="7976869" y="3183139"/>
            <a:ext cx="1946120" cy="1614977"/>
          </a:xfrm>
          <a:prstGeom prst="rect">
            <a:avLst/>
          </a:prstGeom>
          <a:solidFill>
            <a:srgbClr val="FFC000"/>
          </a:solidFill>
        </p:spPr>
        <p:txBody>
          <a:bodyPr wrap="square" rtlCol="0">
            <a:noAutofit/>
          </a:bodyPr>
          <a:lstStyle/>
          <a:p>
            <a:r>
              <a:rPr lang="de-CH" sz="2000" dirty="0" err="1"/>
              <a:t>Acquirer</a:t>
            </a:r>
            <a:r>
              <a:rPr lang="de-CH" dirty="0"/>
              <a:t> </a:t>
            </a:r>
          </a:p>
          <a:p>
            <a:r>
              <a:rPr lang="de-CH" sz="1000" dirty="0"/>
              <a:t>(</a:t>
            </a:r>
            <a:r>
              <a:rPr lang="de-CH" sz="1000" dirty="0" err="1"/>
              <a:t>gets</a:t>
            </a:r>
            <a:r>
              <a:rPr lang="de-CH" sz="1000" dirty="0"/>
              <a:t> the Code)</a:t>
            </a:r>
          </a:p>
        </p:txBody>
      </p:sp>
      <p:cxnSp>
        <p:nvCxnSpPr>
          <p:cNvPr id="35" name="Gerade Verbindung mit Pfeil 34"/>
          <p:cNvCxnSpPr>
            <a:endCxn id="10" idx="1"/>
          </p:cNvCxnSpPr>
          <p:nvPr/>
        </p:nvCxnSpPr>
        <p:spPr>
          <a:xfrm>
            <a:off x="4164337" y="3624269"/>
            <a:ext cx="547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Gerade Verbindung mit Pfeil 37"/>
          <p:cNvCxnSpPr>
            <a:stCxn id="10" idx="3"/>
          </p:cNvCxnSpPr>
          <p:nvPr/>
        </p:nvCxnSpPr>
        <p:spPr>
          <a:xfrm>
            <a:off x="7360934" y="3624269"/>
            <a:ext cx="6159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Gerade Verbindung mit Pfeil 39"/>
          <p:cNvCxnSpPr/>
          <p:nvPr/>
        </p:nvCxnSpPr>
        <p:spPr>
          <a:xfrm flipH="1">
            <a:off x="7360935" y="4345274"/>
            <a:ext cx="5448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Gerade Verbindung mit Pfeil 43"/>
          <p:cNvCxnSpPr/>
          <p:nvPr/>
        </p:nvCxnSpPr>
        <p:spPr>
          <a:xfrm flipH="1">
            <a:off x="4153827" y="4375682"/>
            <a:ext cx="5577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49543" y="3101113"/>
            <a:ext cx="1149508" cy="1149508"/>
          </a:xfrm>
          <a:prstGeom prst="rect">
            <a:avLst/>
          </a:prstGeom>
        </p:spPr>
      </p:pic>
      <p:pic>
        <p:nvPicPr>
          <p:cNvPr id="33" name="Picture 32"/>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096999" y="3049515"/>
            <a:ext cx="1149508" cy="1149508"/>
          </a:xfrm>
          <a:prstGeom prst="rect">
            <a:avLst/>
          </a:prstGeom>
        </p:spPr>
      </p:pic>
    </p:spTree>
    <p:extLst>
      <p:ext uri="{BB962C8B-B14F-4D97-AF65-F5344CB8AC3E}">
        <p14:creationId xmlns:p14="http://schemas.microsoft.com/office/powerpoint/2010/main" val="2372614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35118" y="287340"/>
            <a:ext cx="6567038" cy="1449387"/>
          </a:xfrm>
        </p:spPr>
        <p:txBody>
          <a:bodyPr>
            <a:normAutofit/>
          </a:bodyPr>
          <a:lstStyle/>
          <a:p>
            <a:br>
              <a:rPr lang="fr-FR" dirty="0"/>
            </a:br>
            <a:r>
              <a:rPr lang="fr-FR" dirty="0"/>
              <a:t>Transfer of FOSS</a:t>
            </a:r>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13</a:t>
            </a:fld>
            <a:endParaRPr lang="fr-FR"/>
          </a:p>
        </p:txBody>
      </p:sp>
      <p:sp>
        <p:nvSpPr>
          <p:cNvPr id="10" name="Textfeld 9"/>
          <p:cNvSpPr txBox="1"/>
          <p:nvPr/>
        </p:nvSpPr>
        <p:spPr>
          <a:xfrm>
            <a:off x="4711584" y="3259415"/>
            <a:ext cx="2649351" cy="700676"/>
          </a:xfrm>
          <a:prstGeom prst="rect">
            <a:avLst/>
          </a:prstGeom>
          <a:solidFill>
            <a:schemeClr val="tx1">
              <a:lumMod val="50000"/>
              <a:lumOff val="50000"/>
            </a:schemeClr>
          </a:solidFill>
          <a:ln>
            <a:solidFill>
              <a:schemeClr val="tx1">
                <a:lumMod val="50000"/>
                <a:lumOff val="50000"/>
              </a:schemeClr>
            </a:solidFill>
          </a:ln>
        </p:spPr>
        <p:txBody>
          <a:bodyPr wrap="square" rtlCol="0">
            <a:noAutofit/>
          </a:bodyPr>
          <a:lstStyle/>
          <a:p>
            <a:r>
              <a:rPr lang="de-CH" dirty="0" err="1">
                <a:solidFill>
                  <a:srgbClr val="92D050"/>
                </a:solidFill>
              </a:rPr>
              <a:t>Copy</a:t>
            </a:r>
            <a:r>
              <a:rPr lang="de-CH" dirty="0">
                <a:solidFill>
                  <a:srgbClr val="92D050"/>
                </a:solidFill>
              </a:rPr>
              <a:t> of Source </a:t>
            </a:r>
            <a:r>
              <a:rPr lang="de-CH" b="1" dirty="0" err="1">
                <a:solidFill>
                  <a:srgbClr val="92D050"/>
                </a:solidFill>
              </a:rPr>
              <a:t>and</a:t>
            </a:r>
            <a:r>
              <a:rPr lang="de-CH" b="1" dirty="0">
                <a:solidFill>
                  <a:srgbClr val="92D050"/>
                </a:solidFill>
              </a:rPr>
              <a:t> </a:t>
            </a:r>
            <a:r>
              <a:rPr lang="de-CH" dirty="0" err="1">
                <a:solidFill>
                  <a:srgbClr val="92D050"/>
                </a:solidFill>
              </a:rPr>
              <a:t>Object</a:t>
            </a:r>
            <a:r>
              <a:rPr lang="de-CH" dirty="0">
                <a:solidFill>
                  <a:srgbClr val="92D050"/>
                </a:solidFill>
              </a:rPr>
              <a:t> Code</a:t>
            </a:r>
          </a:p>
        </p:txBody>
      </p:sp>
      <p:sp>
        <p:nvSpPr>
          <p:cNvPr id="11" name="Textfeld 10"/>
          <p:cNvSpPr txBox="1"/>
          <p:nvPr/>
        </p:nvSpPr>
        <p:spPr>
          <a:xfrm>
            <a:off x="4711582" y="4035439"/>
            <a:ext cx="2649351" cy="617840"/>
          </a:xfrm>
          <a:prstGeom prst="rect">
            <a:avLst/>
          </a:prstGeom>
          <a:noFill/>
          <a:ln>
            <a:solidFill>
              <a:schemeClr val="tx1"/>
            </a:solidFill>
          </a:ln>
        </p:spPr>
        <p:txBody>
          <a:bodyPr wrap="none" rtlCol="0">
            <a:noAutofit/>
          </a:bodyPr>
          <a:lstStyle/>
          <a:p>
            <a:r>
              <a:rPr lang="de-CH" dirty="0" err="1"/>
              <a:t>Maybe</a:t>
            </a:r>
            <a:r>
              <a:rPr lang="de-CH" dirty="0"/>
              <a:t> </a:t>
            </a:r>
            <a:r>
              <a:rPr lang="de-CH" b="1" dirty="0"/>
              <a:t>Price</a:t>
            </a:r>
          </a:p>
          <a:p>
            <a:r>
              <a:rPr lang="de-CH" dirty="0" err="1">
                <a:solidFill>
                  <a:srgbClr val="00B0F0"/>
                </a:solidFill>
              </a:rPr>
              <a:t>No</a:t>
            </a:r>
            <a:r>
              <a:rPr lang="de-CH" dirty="0">
                <a:solidFill>
                  <a:srgbClr val="00B0F0"/>
                </a:solidFill>
              </a:rPr>
              <a:t> </a:t>
            </a:r>
            <a:r>
              <a:rPr lang="de-CH" b="1" dirty="0" err="1">
                <a:solidFill>
                  <a:srgbClr val="00B0F0"/>
                </a:solidFill>
              </a:rPr>
              <a:t>other</a:t>
            </a:r>
            <a:r>
              <a:rPr lang="de-CH" b="1" dirty="0">
                <a:solidFill>
                  <a:srgbClr val="00B0F0"/>
                </a:solidFill>
              </a:rPr>
              <a:t> </a:t>
            </a:r>
            <a:r>
              <a:rPr lang="de-CH" b="1" dirty="0" err="1">
                <a:solidFill>
                  <a:srgbClr val="00B0F0"/>
                </a:solidFill>
              </a:rPr>
              <a:t>Obligations</a:t>
            </a:r>
            <a:endParaRPr lang="de-CH" b="1" dirty="0">
              <a:solidFill>
                <a:srgbClr val="00B0F0"/>
              </a:solidFill>
            </a:endParaRPr>
          </a:p>
          <a:p>
            <a:endParaRPr lang="de-CH" b="1" dirty="0"/>
          </a:p>
        </p:txBody>
      </p:sp>
      <p:sp>
        <p:nvSpPr>
          <p:cNvPr id="3" name="Textfeld 2"/>
          <p:cNvSpPr txBox="1"/>
          <p:nvPr/>
        </p:nvSpPr>
        <p:spPr>
          <a:xfrm>
            <a:off x="2336213" y="3168623"/>
            <a:ext cx="1817613" cy="1614978"/>
          </a:xfrm>
          <a:prstGeom prst="rect">
            <a:avLst/>
          </a:prstGeom>
          <a:solidFill>
            <a:srgbClr val="92D050"/>
          </a:solidFill>
        </p:spPr>
        <p:txBody>
          <a:bodyPr wrap="square" rtlCol="0">
            <a:noAutofit/>
          </a:bodyPr>
          <a:lstStyle/>
          <a:p>
            <a:r>
              <a:rPr lang="de-CH" sz="2000" dirty="0"/>
              <a:t>Distributor</a:t>
            </a:r>
          </a:p>
          <a:p>
            <a:r>
              <a:rPr lang="de-CH" sz="1000" dirty="0"/>
              <a:t>(Owner of the </a:t>
            </a:r>
            <a:r>
              <a:rPr lang="de-CH" sz="1000" dirty="0" err="1"/>
              <a:t>physical</a:t>
            </a:r>
            <a:r>
              <a:rPr lang="de-CH" sz="1000" dirty="0"/>
              <a:t> </a:t>
            </a:r>
            <a:r>
              <a:rPr lang="de-CH" sz="1000" dirty="0" err="1"/>
              <a:t>copy</a:t>
            </a:r>
            <a:endParaRPr lang="de-CH" sz="1000" dirty="0"/>
          </a:p>
          <a:p>
            <a:r>
              <a:rPr lang="de-CH" sz="1000" dirty="0" err="1"/>
              <a:t>gives</a:t>
            </a:r>
            <a:r>
              <a:rPr lang="de-CH" sz="1000" dirty="0"/>
              <a:t> the Code </a:t>
            </a:r>
            <a:r>
              <a:rPr lang="de-CH" sz="1000" dirty="0" err="1"/>
              <a:t>to</a:t>
            </a:r>
            <a:r>
              <a:rPr lang="de-CH" sz="1000" dirty="0"/>
              <a:t> </a:t>
            </a:r>
            <a:r>
              <a:rPr lang="de-CH" sz="1000" dirty="0" err="1"/>
              <a:t>another</a:t>
            </a:r>
            <a:r>
              <a:rPr lang="de-CH" sz="1000" dirty="0"/>
              <a:t> </a:t>
            </a:r>
            <a:r>
              <a:rPr lang="de-CH" sz="1000" dirty="0" err="1"/>
              <a:t>person</a:t>
            </a:r>
            <a:r>
              <a:rPr lang="de-CH" sz="1000" dirty="0"/>
              <a:t>)</a:t>
            </a:r>
          </a:p>
        </p:txBody>
      </p:sp>
      <p:sp>
        <p:nvSpPr>
          <p:cNvPr id="12" name="Textfeld 11"/>
          <p:cNvSpPr txBox="1"/>
          <p:nvPr/>
        </p:nvSpPr>
        <p:spPr>
          <a:xfrm>
            <a:off x="7976869" y="3168623"/>
            <a:ext cx="1946120" cy="1614977"/>
          </a:xfrm>
          <a:prstGeom prst="rect">
            <a:avLst/>
          </a:prstGeom>
          <a:solidFill>
            <a:srgbClr val="FFC000"/>
          </a:solidFill>
        </p:spPr>
        <p:txBody>
          <a:bodyPr wrap="square" rtlCol="0">
            <a:noAutofit/>
          </a:bodyPr>
          <a:lstStyle/>
          <a:p>
            <a:r>
              <a:rPr lang="de-CH" sz="2000" dirty="0" err="1"/>
              <a:t>Acquirer</a:t>
            </a:r>
            <a:r>
              <a:rPr lang="de-CH" dirty="0"/>
              <a:t> </a:t>
            </a:r>
          </a:p>
          <a:p>
            <a:r>
              <a:rPr lang="de-CH" sz="1000" dirty="0"/>
              <a:t>(</a:t>
            </a:r>
            <a:r>
              <a:rPr lang="de-CH" sz="1000" dirty="0" err="1"/>
              <a:t>gets</a:t>
            </a:r>
            <a:r>
              <a:rPr lang="de-CH" sz="1000" dirty="0"/>
              <a:t> the Code)</a:t>
            </a:r>
          </a:p>
        </p:txBody>
      </p:sp>
      <p:cxnSp>
        <p:nvCxnSpPr>
          <p:cNvPr id="35" name="Gerade Verbindung mit Pfeil 34"/>
          <p:cNvCxnSpPr>
            <a:endCxn id="10" idx="1"/>
          </p:cNvCxnSpPr>
          <p:nvPr/>
        </p:nvCxnSpPr>
        <p:spPr>
          <a:xfrm>
            <a:off x="4164337" y="3609753"/>
            <a:ext cx="547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Gerade Verbindung mit Pfeil 37"/>
          <p:cNvCxnSpPr>
            <a:stCxn id="10" idx="3"/>
          </p:cNvCxnSpPr>
          <p:nvPr/>
        </p:nvCxnSpPr>
        <p:spPr>
          <a:xfrm>
            <a:off x="7360934" y="3609753"/>
            <a:ext cx="6159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Gerade Verbindung mit Pfeil 39"/>
          <p:cNvCxnSpPr/>
          <p:nvPr/>
        </p:nvCxnSpPr>
        <p:spPr>
          <a:xfrm flipH="1">
            <a:off x="7360935" y="4330758"/>
            <a:ext cx="5448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Gerade Verbindung mit Pfeil 43"/>
          <p:cNvCxnSpPr/>
          <p:nvPr/>
        </p:nvCxnSpPr>
        <p:spPr>
          <a:xfrm flipH="1">
            <a:off x="4153827" y="4361166"/>
            <a:ext cx="5577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73772" y="3296369"/>
            <a:ext cx="1149508" cy="1149508"/>
          </a:xfrm>
          <a:prstGeom prst="rect">
            <a:avLst/>
          </a:prstGeom>
        </p:spPr>
      </p:pic>
      <p:pic>
        <p:nvPicPr>
          <p:cNvPr id="33" name="Picture 32"/>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096999" y="3385337"/>
            <a:ext cx="1149508" cy="1149508"/>
          </a:xfrm>
          <a:prstGeom prst="rect">
            <a:avLst/>
          </a:prstGeom>
        </p:spPr>
      </p:pic>
    </p:spTree>
    <p:extLst>
      <p:ext uri="{BB962C8B-B14F-4D97-AF65-F5344CB8AC3E}">
        <p14:creationId xmlns:p14="http://schemas.microsoft.com/office/powerpoint/2010/main" val="54501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4620" y="287340"/>
            <a:ext cx="9247238" cy="1449387"/>
          </a:xfrm>
        </p:spPr>
        <p:txBody>
          <a:bodyPr>
            <a:normAutofit fontScale="90000"/>
          </a:bodyPr>
          <a:lstStyle/>
          <a:p>
            <a:br>
              <a:rPr lang="fr-FR" dirty="0"/>
            </a:br>
            <a:r>
              <a:rPr lang="fr-FR" dirty="0"/>
              <a:t>Free and Open Source Software (FOSS)</a:t>
            </a:r>
          </a:p>
        </p:txBody>
      </p:sp>
      <p:sp>
        <p:nvSpPr>
          <p:cNvPr id="3" name="Espace réservé du contenu 2"/>
          <p:cNvSpPr>
            <a:spLocks noGrp="1"/>
          </p:cNvSpPr>
          <p:nvPr>
            <p:ph idx="1"/>
          </p:nvPr>
        </p:nvSpPr>
        <p:spPr>
          <a:xfrm>
            <a:off x="1194620" y="2086771"/>
            <a:ext cx="8674471" cy="4022725"/>
          </a:xfrm>
        </p:spPr>
        <p:txBody>
          <a:bodyPr>
            <a:normAutofit/>
          </a:bodyPr>
          <a:lstStyle/>
          <a:p>
            <a:pPr lvl="1">
              <a:buFont typeface="Arial" panose="020B0604020202020204" pitchFamily="34" charset="0"/>
              <a:buChar char="•"/>
            </a:pPr>
            <a:r>
              <a:rPr lang="de-CH" sz="2400" dirty="0">
                <a:solidFill>
                  <a:schemeClr val="bg1">
                    <a:lumMod val="75000"/>
                  </a:schemeClr>
                </a:solidFill>
              </a:rPr>
              <a:t>Users </a:t>
            </a:r>
            <a:r>
              <a:rPr lang="de-CH" sz="2400" dirty="0" err="1">
                <a:solidFill>
                  <a:schemeClr val="bg1">
                    <a:lumMod val="75000"/>
                  </a:schemeClr>
                </a:solidFill>
              </a:rPr>
              <a:t>are</a:t>
            </a:r>
            <a:r>
              <a:rPr lang="de-CH" sz="2400" dirty="0">
                <a:solidFill>
                  <a:schemeClr val="bg1">
                    <a:lumMod val="75000"/>
                  </a:schemeClr>
                </a:solidFill>
              </a:rPr>
              <a:t> </a:t>
            </a:r>
            <a:r>
              <a:rPr lang="de-CH" sz="2400" dirty="0" err="1">
                <a:solidFill>
                  <a:schemeClr val="bg1">
                    <a:lumMod val="75000"/>
                  </a:schemeClr>
                </a:solidFill>
              </a:rPr>
              <a:t>allowed</a:t>
            </a:r>
            <a:r>
              <a:rPr lang="de-CH" sz="2400" dirty="0">
                <a:solidFill>
                  <a:schemeClr val="bg1">
                    <a:lumMod val="75000"/>
                  </a:schemeClr>
                </a:solidFill>
              </a:rPr>
              <a:t> </a:t>
            </a:r>
            <a:r>
              <a:rPr lang="de-CH" sz="2400" dirty="0" err="1">
                <a:solidFill>
                  <a:schemeClr val="bg1">
                    <a:lumMod val="75000"/>
                  </a:schemeClr>
                </a:solidFill>
              </a:rPr>
              <a:t>and</a:t>
            </a:r>
            <a:r>
              <a:rPr lang="de-CH" sz="2400" dirty="0">
                <a:solidFill>
                  <a:schemeClr val="bg1">
                    <a:lumMod val="75000"/>
                  </a:schemeClr>
                </a:solidFill>
              </a:rPr>
              <a:t> </a:t>
            </a:r>
            <a:r>
              <a:rPr lang="de-CH" sz="2400" dirty="0" err="1">
                <a:solidFill>
                  <a:schemeClr val="bg1">
                    <a:lumMod val="75000"/>
                  </a:schemeClr>
                </a:solidFill>
              </a:rPr>
              <a:t>able</a:t>
            </a:r>
            <a:r>
              <a:rPr lang="de-CH" sz="2400" dirty="0">
                <a:solidFill>
                  <a:schemeClr val="bg1">
                    <a:lumMod val="75000"/>
                  </a:schemeClr>
                </a:solidFill>
              </a:rPr>
              <a:t> </a:t>
            </a:r>
            <a:r>
              <a:rPr lang="de-CH" sz="2400" dirty="0" err="1">
                <a:solidFill>
                  <a:schemeClr val="bg1">
                    <a:lumMod val="75000"/>
                  </a:schemeClr>
                </a:solidFill>
              </a:rPr>
              <a:t>to</a:t>
            </a:r>
            <a:r>
              <a:rPr lang="de-CH" sz="2400" dirty="0">
                <a:solidFill>
                  <a:schemeClr val="bg1">
                    <a:lumMod val="75000"/>
                  </a:schemeClr>
                </a:solidFill>
              </a:rPr>
              <a:t>:</a:t>
            </a:r>
            <a:endParaRPr lang="en-US" sz="1800" dirty="0">
              <a:solidFill>
                <a:schemeClr val="bg1">
                  <a:lumMod val="75000"/>
                </a:schemeClr>
              </a:solidFill>
            </a:endParaRPr>
          </a:p>
          <a:p>
            <a:pPr lvl="2"/>
            <a:r>
              <a:rPr lang="en-US" sz="2000" dirty="0">
                <a:solidFill>
                  <a:schemeClr val="bg1">
                    <a:lumMod val="75000"/>
                  </a:schemeClr>
                </a:solidFill>
              </a:rPr>
              <a:t>Run the software</a:t>
            </a:r>
          </a:p>
          <a:p>
            <a:pPr lvl="2"/>
            <a:r>
              <a:rPr lang="en-US" sz="2000" dirty="0">
                <a:solidFill>
                  <a:schemeClr val="bg1">
                    <a:lumMod val="75000"/>
                  </a:schemeClr>
                </a:solidFill>
              </a:rPr>
              <a:t>Copy the software</a:t>
            </a:r>
          </a:p>
          <a:p>
            <a:pPr lvl="2"/>
            <a:r>
              <a:rPr lang="en-US" sz="2000" dirty="0">
                <a:solidFill>
                  <a:schemeClr val="tx1"/>
                </a:solidFill>
              </a:rPr>
              <a:t>Modify the software</a:t>
            </a:r>
          </a:p>
          <a:p>
            <a:pPr lvl="2"/>
            <a:r>
              <a:rPr lang="en-US" sz="2000" dirty="0">
                <a:solidFill>
                  <a:schemeClr val="bg1">
                    <a:lumMod val="75000"/>
                  </a:schemeClr>
                </a:solidFill>
              </a:rPr>
              <a:t>Share/distribute the copy and/or modification of the software</a:t>
            </a:r>
          </a:p>
          <a:p>
            <a:pPr lvl="2"/>
            <a:endParaRPr lang="en-US" sz="1800" dirty="0"/>
          </a:p>
          <a:p>
            <a:pPr lvl="1">
              <a:buFont typeface="Arial" panose="020B0604020202020204" pitchFamily="34" charset="0"/>
              <a:buChar char="•"/>
            </a:pPr>
            <a:r>
              <a:rPr lang="en-US" sz="2400" dirty="0"/>
              <a:t>Prerequisites</a:t>
            </a:r>
          </a:p>
          <a:p>
            <a:pPr lvl="2"/>
            <a:r>
              <a:rPr lang="en-US" sz="2000" dirty="0"/>
              <a:t>Access to source code of the computer program</a:t>
            </a:r>
          </a:p>
          <a:p>
            <a:pPr lvl="2"/>
            <a:r>
              <a:rPr lang="en-US" sz="2000" dirty="0">
                <a:solidFill>
                  <a:schemeClr val="bg1">
                    <a:lumMod val="75000"/>
                  </a:schemeClr>
                </a:solidFill>
              </a:rPr>
              <a:t>License to copy, modify and distribute the computer program</a:t>
            </a:r>
          </a:p>
          <a:p>
            <a:pPr lvl="2"/>
            <a:r>
              <a:rPr lang="en-US" sz="2000" dirty="0">
                <a:solidFill>
                  <a:schemeClr val="bg1">
                    <a:lumMod val="75000"/>
                  </a:schemeClr>
                </a:solidFill>
              </a:rPr>
              <a:t>No license fee</a:t>
            </a:r>
            <a:endParaRPr lang="fr-FR" sz="2000" dirty="0">
              <a:solidFill>
                <a:schemeClr val="bg1">
                  <a:lumMod val="75000"/>
                </a:schemeClr>
              </a:solidFill>
            </a:endParaRPr>
          </a:p>
          <a:p>
            <a:pPr lvl="1"/>
            <a:endParaRPr lang="fr-FR" sz="2200" dirty="0"/>
          </a:p>
          <a:p>
            <a:pPr lvl="1"/>
            <a:endParaRPr lang="fr-FR" sz="2400"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14</a:t>
            </a:fld>
            <a:endParaRPr lang="fr-FR"/>
          </a:p>
        </p:txBody>
      </p:sp>
    </p:spTree>
    <p:extLst>
      <p:ext uri="{BB962C8B-B14F-4D97-AF65-F5344CB8AC3E}">
        <p14:creationId xmlns:p14="http://schemas.microsoft.com/office/powerpoint/2010/main" val="874491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4620" y="287340"/>
            <a:ext cx="9247238" cy="1449387"/>
          </a:xfrm>
        </p:spPr>
        <p:txBody>
          <a:bodyPr>
            <a:normAutofit fontScale="90000"/>
          </a:bodyPr>
          <a:lstStyle/>
          <a:p>
            <a:br>
              <a:rPr lang="fr-FR" dirty="0"/>
            </a:br>
            <a:r>
              <a:rPr lang="fr-FR" dirty="0"/>
              <a:t>Free and Open Source Software (FOSS)</a:t>
            </a:r>
          </a:p>
        </p:txBody>
      </p:sp>
      <p:sp>
        <p:nvSpPr>
          <p:cNvPr id="3" name="Espace réservé du contenu 2"/>
          <p:cNvSpPr>
            <a:spLocks noGrp="1"/>
          </p:cNvSpPr>
          <p:nvPr>
            <p:ph idx="1"/>
          </p:nvPr>
        </p:nvSpPr>
        <p:spPr>
          <a:xfrm>
            <a:off x="1194620" y="2086771"/>
            <a:ext cx="8674471" cy="4022725"/>
          </a:xfrm>
        </p:spPr>
        <p:txBody>
          <a:bodyPr>
            <a:normAutofit/>
          </a:bodyPr>
          <a:lstStyle/>
          <a:p>
            <a:pPr lvl="1">
              <a:buFont typeface="Arial" panose="020B0604020202020204" pitchFamily="34" charset="0"/>
              <a:buChar char="•"/>
            </a:pPr>
            <a:r>
              <a:rPr lang="de-CH" sz="2400" dirty="0">
                <a:solidFill>
                  <a:schemeClr val="bg1">
                    <a:lumMod val="75000"/>
                  </a:schemeClr>
                </a:solidFill>
              </a:rPr>
              <a:t>Users </a:t>
            </a:r>
            <a:r>
              <a:rPr lang="de-CH" sz="2400" dirty="0" err="1">
                <a:solidFill>
                  <a:schemeClr val="bg1">
                    <a:lumMod val="75000"/>
                  </a:schemeClr>
                </a:solidFill>
              </a:rPr>
              <a:t>are</a:t>
            </a:r>
            <a:r>
              <a:rPr lang="de-CH" sz="2400" dirty="0">
                <a:solidFill>
                  <a:schemeClr val="bg1">
                    <a:lumMod val="75000"/>
                  </a:schemeClr>
                </a:solidFill>
              </a:rPr>
              <a:t> </a:t>
            </a:r>
            <a:r>
              <a:rPr lang="de-CH" sz="2400" dirty="0" err="1">
                <a:solidFill>
                  <a:schemeClr val="bg1">
                    <a:lumMod val="75000"/>
                  </a:schemeClr>
                </a:solidFill>
              </a:rPr>
              <a:t>allowed</a:t>
            </a:r>
            <a:r>
              <a:rPr lang="de-CH" sz="2400" dirty="0">
                <a:solidFill>
                  <a:schemeClr val="bg1">
                    <a:lumMod val="75000"/>
                  </a:schemeClr>
                </a:solidFill>
              </a:rPr>
              <a:t> </a:t>
            </a:r>
            <a:r>
              <a:rPr lang="de-CH" sz="2400" dirty="0" err="1">
                <a:solidFill>
                  <a:schemeClr val="bg1">
                    <a:lumMod val="75000"/>
                  </a:schemeClr>
                </a:solidFill>
              </a:rPr>
              <a:t>and</a:t>
            </a:r>
            <a:r>
              <a:rPr lang="de-CH" sz="2400" dirty="0">
                <a:solidFill>
                  <a:schemeClr val="bg1">
                    <a:lumMod val="75000"/>
                  </a:schemeClr>
                </a:solidFill>
              </a:rPr>
              <a:t> </a:t>
            </a:r>
            <a:r>
              <a:rPr lang="de-CH" sz="2400" dirty="0" err="1">
                <a:solidFill>
                  <a:schemeClr val="bg1">
                    <a:lumMod val="75000"/>
                  </a:schemeClr>
                </a:solidFill>
              </a:rPr>
              <a:t>able</a:t>
            </a:r>
            <a:r>
              <a:rPr lang="de-CH" sz="2400" dirty="0">
                <a:solidFill>
                  <a:schemeClr val="bg1">
                    <a:lumMod val="75000"/>
                  </a:schemeClr>
                </a:solidFill>
              </a:rPr>
              <a:t> </a:t>
            </a:r>
            <a:r>
              <a:rPr lang="de-CH" sz="2400" dirty="0" err="1">
                <a:solidFill>
                  <a:schemeClr val="bg1">
                    <a:lumMod val="75000"/>
                  </a:schemeClr>
                </a:solidFill>
              </a:rPr>
              <a:t>to</a:t>
            </a:r>
            <a:r>
              <a:rPr lang="de-CH" sz="2400" dirty="0">
                <a:solidFill>
                  <a:schemeClr val="bg1">
                    <a:lumMod val="75000"/>
                  </a:schemeClr>
                </a:solidFill>
              </a:rPr>
              <a:t>:</a:t>
            </a:r>
            <a:endParaRPr lang="en-US" sz="1800" dirty="0">
              <a:solidFill>
                <a:schemeClr val="bg1">
                  <a:lumMod val="75000"/>
                </a:schemeClr>
              </a:solidFill>
            </a:endParaRPr>
          </a:p>
          <a:p>
            <a:pPr lvl="2"/>
            <a:r>
              <a:rPr lang="en-US" sz="2000" dirty="0">
                <a:solidFill>
                  <a:schemeClr val="bg1">
                    <a:lumMod val="75000"/>
                  </a:schemeClr>
                </a:solidFill>
              </a:rPr>
              <a:t>Run the software</a:t>
            </a:r>
          </a:p>
          <a:p>
            <a:pPr lvl="2"/>
            <a:r>
              <a:rPr lang="en-US" sz="2000" dirty="0">
                <a:solidFill>
                  <a:schemeClr val="bg1">
                    <a:lumMod val="75000"/>
                  </a:schemeClr>
                </a:solidFill>
              </a:rPr>
              <a:t>Copy the software</a:t>
            </a:r>
          </a:p>
          <a:p>
            <a:pPr lvl="2"/>
            <a:r>
              <a:rPr lang="en-US" sz="2000" dirty="0">
                <a:solidFill>
                  <a:schemeClr val="bg1">
                    <a:lumMod val="75000"/>
                  </a:schemeClr>
                </a:solidFill>
              </a:rPr>
              <a:t>Modify the software</a:t>
            </a:r>
          </a:p>
          <a:p>
            <a:pPr lvl="2"/>
            <a:r>
              <a:rPr lang="en-US" sz="2000" dirty="0">
                <a:solidFill>
                  <a:schemeClr val="bg1">
                    <a:lumMod val="75000"/>
                  </a:schemeClr>
                </a:solidFill>
              </a:rPr>
              <a:t>Share/distribute the copy and/or modification of the software</a:t>
            </a:r>
          </a:p>
          <a:p>
            <a:pPr lvl="2"/>
            <a:endParaRPr lang="en-US" sz="1800" dirty="0"/>
          </a:p>
          <a:p>
            <a:pPr lvl="1">
              <a:buFont typeface="Arial" panose="020B0604020202020204" pitchFamily="34" charset="0"/>
              <a:buChar char="•"/>
            </a:pPr>
            <a:r>
              <a:rPr lang="en-US" sz="2400" dirty="0"/>
              <a:t>Prerequisites</a:t>
            </a:r>
          </a:p>
          <a:p>
            <a:pPr lvl="2"/>
            <a:r>
              <a:rPr lang="en-US" sz="2000" dirty="0">
                <a:solidFill>
                  <a:schemeClr val="bg1">
                    <a:lumMod val="75000"/>
                  </a:schemeClr>
                </a:solidFill>
              </a:rPr>
              <a:t>Access to source code of the computer program</a:t>
            </a:r>
          </a:p>
          <a:p>
            <a:pPr lvl="2"/>
            <a:r>
              <a:rPr lang="en-US" sz="2000" dirty="0">
                <a:solidFill>
                  <a:schemeClr val="tx1"/>
                </a:solidFill>
              </a:rPr>
              <a:t>License to copy, modify and distribute the computer program</a:t>
            </a:r>
          </a:p>
          <a:p>
            <a:pPr lvl="2"/>
            <a:r>
              <a:rPr lang="en-US" sz="2000" dirty="0">
                <a:solidFill>
                  <a:schemeClr val="bg1">
                    <a:lumMod val="75000"/>
                  </a:schemeClr>
                </a:solidFill>
              </a:rPr>
              <a:t>No license fee</a:t>
            </a:r>
            <a:endParaRPr lang="fr-FR" sz="2000" dirty="0">
              <a:solidFill>
                <a:schemeClr val="bg1">
                  <a:lumMod val="75000"/>
                </a:schemeClr>
              </a:solidFill>
            </a:endParaRPr>
          </a:p>
          <a:p>
            <a:pPr lvl="1"/>
            <a:endParaRPr lang="fr-FR" sz="2200" dirty="0"/>
          </a:p>
          <a:p>
            <a:pPr lvl="1"/>
            <a:endParaRPr lang="fr-FR" sz="2400"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15</a:t>
            </a:fld>
            <a:endParaRPr lang="fr-FR"/>
          </a:p>
        </p:txBody>
      </p:sp>
    </p:spTree>
    <p:extLst>
      <p:ext uri="{BB962C8B-B14F-4D97-AF65-F5344CB8AC3E}">
        <p14:creationId xmlns:p14="http://schemas.microsoft.com/office/powerpoint/2010/main" val="3266873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br>
              <a:rPr lang="fr-CH" sz="2700" dirty="0">
                <a:solidFill>
                  <a:schemeClr val="bg1">
                    <a:lumMod val="75000"/>
                  </a:schemeClr>
                </a:solidFill>
              </a:rPr>
            </a:br>
            <a:r>
              <a:rPr lang="fr-CH" dirty="0"/>
              <a:t>Copyright and </a:t>
            </a:r>
            <a:r>
              <a:rPr lang="fr-FR" dirty="0"/>
              <a:t>Software</a:t>
            </a:r>
          </a:p>
        </p:txBody>
      </p:sp>
      <p:sp>
        <p:nvSpPr>
          <p:cNvPr id="3" name="Espace réservé du contenu 2"/>
          <p:cNvSpPr>
            <a:spLocks noGrp="1"/>
          </p:cNvSpPr>
          <p:nvPr>
            <p:ph idx="1"/>
          </p:nvPr>
        </p:nvSpPr>
        <p:spPr>
          <a:xfrm>
            <a:off x="1096965" y="1971161"/>
            <a:ext cx="8740596" cy="4022725"/>
          </a:xfrm>
        </p:spPr>
        <p:txBody>
          <a:bodyPr>
            <a:normAutofit fontScale="92500" lnSpcReduction="10000"/>
          </a:bodyPr>
          <a:lstStyle/>
          <a:p>
            <a:pPr lvl="1">
              <a:buFont typeface="Arial" panose="020B0604020202020204" pitchFamily="34" charset="0"/>
              <a:buChar char="•"/>
            </a:pPr>
            <a:r>
              <a:rPr lang="en-US" sz="2600" b="1" dirty="0"/>
              <a:t>Works</a:t>
            </a:r>
            <a:r>
              <a:rPr lang="en-US" sz="2600" dirty="0"/>
              <a:t>: </a:t>
            </a:r>
          </a:p>
          <a:p>
            <a:pPr lvl="2"/>
            <a:r>
              <a:rPr lang="en-US" sz="2200" dirty="0"/>
              <a:t>«literary and artistic intellectual creations» </a:t>
            </a:r>
          </a:p>
          <a:p>
            <a:pPr lvl="2"/>
            <a:r>
              <a:rPr lang="en-US" sz="2200" dirty="0"/>
              <a:t>with an «individual character» </a:t>
            </a:r>
          </a:p>
          <a:p>
            <a:pPr lvl="2"/>
            <a:r>
              <a:rPr lang="en-US" sz="2200" dirty="0"/>
              <a:t>for example a computer program (Source Code and Object Code)</a:t>
            </a:r>
          </a:p>
          <a:p>
            <a:pPr lvl="1"/>
            <a:endParaRPr lang="en-US" sz="1200" dirty="0"/>
          </a:p>
          <a:p>
            <a:pPr lvl="1">
              <a:buFont typeface="Arial" panose="020B0604020202020204" pitchFamily="34" charset="0"/>
              <a:buChar char="•"/>
            </a:pPr>
            <a:r>
              <a:rPr lang="en-US" sz="2600" dirty="0"/>
              <a:t>Bundle of exclusive rights to use</a:t>
            </a:r>
          </a:p>
          <a:p>
            <a:pPr lvl="2"/>
            <a:r>
              <a:rPr lang="fr-FR" sz="2200" dirty="0"/>
              <a:t>Right to </a:t>
            </a:r>
            <a:r>
              <a:rPr lang="fr-FR" sz="2200" b="1" dirty="0"/>
              <a:t>copy</a:t>
            </a:r>
            <a:r>
              <a:rPr lang="fr-FR" sz="2200" dirty="0"/>
              <a:t> the </a:t>
            </a:r>
            <a:r>
              <a:rPr lang="fr-FR" sz="2200" dirty="0" err="1"/>
              <a:t>work</a:t>
            </a:r>
            <a:endParaRPr lang="fr-FR" sz="2200" dirty="0"/>
          </a:p>
          <a:p>
            <a:pPr lvl="2"/>
            <a:r>
              <a:rPr lang="fr-FR" sz="2200" dirty="0"/>
              <a:t>Right to </a:t>
            </a:r>
            <a:r>
              <a:rPr lang="fr-FR" sz="2200" b="1" dirty="0" err="1"/>
              <a:t>distribute</a:t>
            </a:r>
            <a:r>
              <a:rPr lang="fr-FR" sz="2200" dirty="0"/>
              <a:t> </a:t>
            </a:r>
            <a:r>
              <a:rPr lang="fr-FR" sz="2200" dirty="0" err="1"/>
              <a:t>work</a:t>
            </a:r>
            <a:endParaRPr lang="fr-FR" sz="2200" dirty="0"/>
          </a:p>
          <a:p>
            <a:pPr lvl="2"/>
            <a:r>
              <a:rPr lang="fr-FR" sz="2200" dirty="0"/>
              <a:t>Right to </a:t>
            </a:r>
            <a:r>
              <a:rPr lang="fr-FR" sz="2200" b="1" dirty="0" err="1"/>
              <a:t>modify</a:t>
            </a:r>
            <a:r>
              <a:rPr lang="fr-FR" sz="2200" dirty="0"/>
              <a:t> the </a:t>
            </a:r>
            <a:r>
              <a:rPr lang="fr-FR" sz="2200" dirty="0" err="1"/>
              <a:t>work</a:t>
            </a:r>
            <a:endParaRPr lang="fr-FR" sz="2200" dirty="0"/>
          </a:p>
          <a:p>
            <a:pPr lvl="2"/>
            <a:r>
              <a:rPr lang="fr-FR" sz="2200" dirty="0"/>
              <a:t>(Moral </a:t>
            </a:r>
            <a:r>
              <a:rPr lang="fr-FR" sz="2200" dirty="0" err="1"/>
              <a:t>rights</a:t>
            </a:r>
            <a:r>
              <a:rPr lang="fr-FR" sz="2200" dirty="0"/>
              <a:t>)</a:t>
            </a:r>
          </a:p>
          <a:p>
            <a:endParaRPr lang="en-US" sz="1100" dirty="0"/>
          </a:p>
          <a:p>
            <a:pPr lvl="1">
              <a:buFont typeface="Arial" panose="020B0604020202020204" pitchFamily="34" charset="0"/>
              <a:buChar char="•"/>
            </a:pPr>
            <a:r>
              <a:rPr lang="en-US" sz="2600" b="1" dirty="0"/>
              <a:t>Owner</a:t>
            </a:r>
            <a:r>
              <a:rPr lang="en-US" sz="2600" dirty="0"/>
              <a:t> of the copyrights: Creator or Employer of the Creator</a:t>
            </a:r>
          </a:p>
          <a:p>
            <a:endParaRPr lang="en-US" sz="2800" dirty="0"/>
          </a:p>
          <a:p>
            <a:pPr lvl="1"/>
            <a:endParaRPr lang="fr-FR" sz="2400" dirty="0"/>
          </a:p>
        </p:txBody>
      </p:sp>
      <p:sp>
        <p:nvSpPr>
          <p:cNvPr id="7" name="Espace réservé du pied de page 6"/>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16</a:t>
            </a:fld>
            <a:endParaRPr lang="fr-FR"/>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2361" y="3420530"/>
            <a:ext cx="1597755" cy="1597755"/>
          </a:xfrm>
          <a:prstGeom prst="rect">
            <a:avLst/>
          </a:prstGeom>
        </p:spPr>
      </p:pic>
    </p:spTree>
    <p:extLst>
      <p:ext uri="{BB962C8B-B14F-4D97-AF65-F5344CB8AC3E}">
        <p14:creationId xmlns:p14="http://schemas.microsoft.com/office/powerpoint/2010/main" val="1865344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4620" y="287340"/>
            <a:ext cx="9247238" cy="1449387"/>
          </a:xfrm>
        </p:spPr>
        <p:txBody>
          <a:bodyPr>
            <a:normAutofit/>
          </a:bodyPr>
          <a:lstStyle/>
          <a:p>
            <a:br>
              <a:rPr lang="fr-FR" dirty="0"/>
            </a:br>
            <a:r>
              <a:rPr lang="fr-FR" dirty="0"/>
              <a:t>Groups </a:t>
            </a:r>
            <a:r>
              <a:rPr lang="fr-FR" dirty="0" err="1"/>
              <a:t>exercise</a:t>
            </a:r>
            <a:r>
              <a:rPr lang="fr-FR" dirty="0"/>
              <a:t> (part l)</a:t>
            </a:r>
          </a:p>
        </p:txBody>
      </p:sp>
      <p:sp>
        <p:nvSpPr>
          <p:cNvPr id="3" name="Espace réservé du contenu 2"/>
          <p:cNvSpPr>
            <a:spLocks noGrp="1"/>
          </p:cNvSpPr>
          <p:nvPr>
            <p:ph idx="1"/>
          </p:nvPr>
        </p:nvSpPr>
        <p:spPr>
          <a:xfrm>
            <a:off x="1194620" y="2086771"/>
            <a:ext cx="8674471" cy="4022725"/>
          </a:xfrm>
        </p:spPr>
        <p:txBody>
          <a:bodyPr>
            <a:normAutofit/>
          </a:bodyPr>
          <a:lstStyle/>
          <a:p>
            <a:pPr lvl="1"/>
            <a:r>
              <a:rPr lang="fr-FR" sz="2000" dirty="0"/>
              <a:t>5 groups in </a:t>
            </a:r>
            <a:r>
              <a:rPr lang="fr-FR" sz="2000" dirty="0" err="1"/>
              <a:t>breakout</a:t>
            </a:r>
            <a:r>
              <a:rPr lang="fr-FR" sz="2000" dirty="0"/>
              <a:t> </a:t>
            </a:r>
            <a:r>
              <a:rPr lang="fr-FR" sz="2000" dirty="0" err="1"/>
              <a:t>rooms</a:t>
            </a:r>
            <a:r>
              <a:rPr lang="fr-FR" sz="2000" dirty="0"/>
              <a:t> </a:t>
            </a:r>
            <a:r>
              <a:rPr lang="fr-FR" sz="2000" b="1" dirty="0"/>
              <a:t>5’</a:t>
            </a:r>
          </a:p>
          <a:p>
            <a:pPr lvl="1"/>
            <a:r>
              <a:rPr lang="fr-FR" sz="2000" dirty="0" err="1"/>
              <a:t>Choose</a:t>
            </a:r>
            <a:r>
              <a:rPr lang="fr-FR" sz="2000" dirty="0"/>
              <a:t> </a:t>
            </a:r>
            <a:r>
              <a:rPr lang="fr-FR" sz="2000" dirty="0" err="1"/>
              <a:t>your</a:t>
            </a:r>
            <a:r>
              <a:rPr lang="fr-FR" sz="2000" dirty="0"/>
              <a:t> </a:t>
            </a:r>
            <a:r>
              <a:rPr lang="fr-FR" sz="2000" dirty="0" err="1"/>
              <a:t>group’s</a:t>
            </a:r>
            <a:r>
              <a:rPr lang="fr-FR" sz="2000" dirty="0"/>
              <a:t> </a:t>
            </a:r>
            <a:r>
              <a:rPr lang="fr-FR" sz="2000" b="1" dirty="0" err="1"/>
              <a:t>spokesperson</a:t>
            </a:r>
            <a:endParaRPr lang="fr-FR" sz="2000" b="1" dirty="0"/>
          </a:p>
          <a:p>
            <a:pPr lvl="1"/>
            <a:r>
              <a:rPr lang="fr-FR" sz="2000" dirty="0" err="1"/>
              <a:t>Each</a:t>
            </a:r>
            <a:r>
              <a:rPr lang="fr-FR" sz="2000" dirty="0"/>
              <a:t> group </a:t>
            </a:r>
            <a:r>
              <a:rPr lang="fr-FR" sz="2000" dirty="0" err="1"/>
              <a:t>receives</a:t>
            </a:r>
            <a:r>
              <a:rPr lang="fr-FR" sz="2000" dirty="0"/>
              <a:t> a case</a:t>
            </a:r>
          </a:p>
          <a:p>
            <a:pPr marL="200025" lvl="1" indent="0">
              <a:buNone/>
            </a:pPr>
            <a:endParaRPr lang="fr-FR" sz="2400" dirty="0"/>
          </a:p>
          <a:p>
            <a:pPr marL="200025" lvl="1" indent="0">
              <a:buNone/>
            </a:pPr>
            <a:endParaRPr lang="fr-FR" sz="2400" dirty="0"/>
          </a:p>
          <a:p>
            <a:pPr marL="200025" lvl="1" indent="0">
              <a:buNone/>
            </a:pPr>
            <a:r>
              <a:rPr lang="fr-FR" sz="2000" dirty="0"/>
              <a:t>You have </a:t>
            </a:r>
            <a:r>
              <a:rPr lang="fr-FR" sz="2000" dirty="0" err="1"/>
              <a:t>than</a:t>
            </a:r>
            <a:r>
              <a:rPr lang="fr-FR" sz="2000" dirty="0"/>
              <a:t> </a:t>
            </a:r>
            <a:r>
              <a:rPr lang="fr-FR" sz="2000" b="1" dirty="0"/>
              <a:t>2’</a:t>
            </a:r>
            <a:r>
              <a:rPr lang="fr-FR" sz="2000" dirty="0"/>
              <a:t> to </a:t>
            </a:r>
            <a:r>
              <a:rPr lang="fr-FR" sz="2000" dirty="0" err="1"/>
              <a:t>briefly</a:t>
            </a:r>
            <a:r>
              <a:rPr lang="fr-FR" sz="2000" dirty="0"/>
              <a:t> </a:t>
            </a:r>
            <a:r>
              <a:rPr lang="fr-FR" sz="2000" dirty="0" err="1"/>
              <a:t>explain</a:t>
            </a:r>
            <a:r>
              <a:rPr lang="fr-FR" sz="2000" dirty="0"/>
              <a:t> us</a:t>
            </a:r>
            <a:r>
              <a:rPr lang="fr-FR" sz="2400" dirty="0"/>
              <a:t>:</a:t>
            </a:r>
          </a:p>
          <a:p>
            <a:pPr lvl="1"/>
            <a:r>
              <a:rPr lang="fr-FR" sz="2400" b="1" dirty="0" err="1"/>
              <a:t>Who</a:t>
            </a:r>
            <a:r>
              <a:rPr lang="fr-FR" sz="2400" dirty="0"/>
              <a:t> and </a:t>
            </a:r>
            <a:r>
              <a:rPr lang="fr-FR" sz="2400" b="1" dirty="0" err="1"/>
              <a:t>why</a:t>
            </a:r>
            <a:r>
              <a:rPr lang="fr-FR" sz="2400" dirty="0"/>
              <a:t> </a:t>
            </a:r>
            <a:r>
              <a:rPr lang="fr-FR" sz="2400" dirty="0" err="1"/>
              <a:t>is</a:t>
            </a:r>
            <a:r>
              <a:rPr lang="fr-FR" sz="2400" dirty="0"/>
              <a:t>/are the </a:t>
            </a:r>
            <a:r>
              <a:rPr lang="fr-FR" sz="2400" dirty="0" err="1"/>
              <a:t>software’s</a:t>
            </a:r>
            <a:r>
              <a:rPr lang="fr-FR" sz="2400" dirty="0"/>
              <a:t> </a:t>
            </a:r>
            <a:r>
              <a:rPr lang="fr-FR" sz="2400" dirty="0" err="1"/>
              <a:t>author</a:t>
            </a:r>
            <a:r>
              <a:rPr lang="fr-FR" sz="2400" dirty="0"/>
              <a:t>(s)?</a:t>
            </a:r>
          </a:p>
          <a:p>
            <a:pPr lvl="1"/>
            <a:r>
              <a:rPr lang="fr-FR" sz="2400" dirty="0"/>
              <a:t>Can </a:t>
            </a:r>
            <a:r>
              <a:rPr lang="fr-FR" sz="2400" dirty="0" err="1"/>
              <a:t>your</a:t>
            </a:r>
            <a:r>
              <a:rPr lang="fr-FR" sz="2400" dirty="0"/>
              <a:t> software </a:t>
            </a:r>
            <a:r>
              <a:rPr lang="fr-FR" sz="2400" dirty="0" err="1"/>
              <a:t>be</a:t>
            </a:r>
            <a:r>
              <a:rPr lang="fr-FR" sz="2400" dirty="0"/>
              <a:t> </a:t>
            </a:r>
            <a:r>
              <a:rPr lang="fr-FR" sz="2400" dirty="0" err="1"/>
              <a:t>considered</a:t>
            </a:r>
            <a:r>
              <a:rPr lang="fr-FR" sz="2400" dirty="0"/>
              <a:t> a </a:t>
            </a:r>
            <a:r>
              <a:rPr lang="fr-FR" sz="2400" dirty="0" err="1"/>
              <a:t>work</a:t>
            </a:r>
            <a:r>
              <a:rPr lang="fr-FR" sz="2400" dirty="0"/>
              <a:t> </a:t>
            </a:r>
            <a:r>
              <a:rPr lang="fr-FR" sz="2400" dirty="0" err="1"/>
              <a:t>protected</a:t>
            </a:r>
            <a:r>
              <a:rPr lang="fr-FR" sz="2400" dirty="0"/>
              <a:t> by copyright?</a:t>
            </a:r>
          </a:p>
          <a:p>
            <a:pPr marL="200025" lvl="1" indent="0">
              <a:buNone/>
            </a:pPr>
            <a:endParaRPr lang="fr-FR" sz="2400"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17</a:t>
            </a:fld>
            <a:endParaRPr lang="fr-FR"/>
          </a:p>
        </p:txBody>
      </p:sp>
    </p:spTree>
    <p:extLst>
      <p:ext uri="{BB962C8B-B14F-4D97-AF65-F5344CB8AC3E}">
        <p14:creationId xmlns:p14="http://schemas.microsoft.com/office/powerpoint/2010/main" val="1919360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br>
              <a:rPr lang="fr-CH" sz="2700" dirty="0">
                <a:solidFill>
                  <a:schemeClr val="bg1">
                    <a:lumMod val="75000"/>
                  </a:schemeClr>
                </a:solidFill>
              </a:rPr>
            </a:br>
            <a:r>
              <a:rPr lang="de-CH" dirty="0" err="1"/>
              <a:t>Question</a:t>
            </a:r>
            <a:endParaRPr lang="fr-FR" dirty="0"/>
          </a:p>
        </p:txBody>
      </p:sp>
      <p:sp>
        <p:nvSpPr>
          <p:cNvPr id="7" name="Espace réservé du pied de page 6"/>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18</a:t>
            </a:fld>
            <a:endParaRPr lang="fr-FR"/>
          </a:p>
        </p:txBody>
      </p:sp>
      <p:sp>
        <p:nvSpPr>
          <p:cNvPr id="5" name="Textfeld 4"/>
          <p:cNvSpPr txBox="1"/>
          <p:nvPr/>
        </p:nvSpPr>
        <p:spPr>
          <a:xfrm>
            <a:off x="1859187" y="2255015"/>
            <a:ext cx="7091493" cy="830997"/>
          </a:xfrm>
          <a:prstGeom prst="rect">
            <a:avLst/>
          </a:prstGeom>
          <a:ln w="38100">
            <a:noFill/>
            <a:round/>
          </a:ln>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de-CH" sz="2400" dirty="0">
                <a:solidFill>
                  <a:schemeClr val="tx1">
                    <a:lumMod val="75000"/>
                    <a:lumOff val="25000"/>
                  </a:schemeClr>
                </a:solidFill>
              </a:rPr>
              <a:t>1) </a:t>
            </a:r>
            <a:r>
              <a:rPr lang="de-CH" sz="2400" dirty="0" err="1">
                <a:solidFill>
                  <a:schemeClr val="tx1">
                    <a:lumMod val="75000"/>
                    <a:lumOff val="25000"/>
                  </a:schemeClr>
                </a:solidFill>
              </a:rPr>
              <a:t>Is</a:t>
            </a:r>
            <a:r>
              <a:rPr lang="de-CH" sz="2400" dirty="0">
                <a:solidFill>
                  <a:schemeClr val="tx1">
                    <a:lumMod val="75000"/>
                    <a:lumOff val="25000"/>
                  </a:schemeClr>
                </a:solidFill>
              </a:rPr>
              <a:t> </a:t>
            </a:r>
            <a:r>
              <a:rPr lang="de-CH" sz="2400" dirty="0" err="1">
                <a:solidFill>
                  <a:schemeClr val="tx1">
                    <a:lumMod val="75000"/>
                    <a:lumOff val="25000"/>
                  </a:schemeClr>
                </a:solidFill>
              </a:rPr>
              <a:t>every</a:t>
            </a:r>
            <a:r>
              <a:rPr lang="de-CH" sz="2400" dirty="0">
                <a:solidFill>
                  <a:schemeClr val="tx1">
                    <a:lumMod val="75000"/>
                    <a:lumOff val="25000"/>
                  </a:schemeClr>
                </a:solidFill>
              </a:rPr>
              <a:t> </a:t>
            </a:r>
            <a:r>
              <a:rPr lang="de-CH" sz="2400" dirty="0" err="1">
                <a:solidFill>
                  <a:schemeClr val="tx1">
                    <a:lumMod val="75000"/>
                    <a:lumOff val="25000"/>
                  </a:schemeClr>
                </a:solidFill>
              </a:rPr>
              <a:t>computer</a:t>
            </a:r>
            <a:r>
              <a:rPr lang="de-CH" sz="2400" dirty="0">
                <a:solidFill>
                  <a:schemeClr val="tx1">
                    <a:lumMod val="75000"/>
                    <a:lumOff val="25000"/>
                  </a:schemeClr>
                </a:solidFill>
              </a:rPr>
              <a:t> </a:t>
            </a:r>
            <a:r>
              <a:rPr lang="de-CH" sz="2400" dirty="0" err="1">
                <a:solidFill>
                  <a:schemeClr val="tx1">
                    <a:lumMod val="75000"/>
                    <a:lumOff val="25000"/>
                  </a:schemeClr>
                </a:solidFill>
              </a:rPr>
              <a:t>program</a:t>
            </a:r>
            <a:r>
              <a:rPr lang="de-CH" sz="2400" dirty="0">
                <a:solidFill>
                  <a:schemeClr val="tx1">
                    <a:lumMod val="75000"/>
                    <a:lumOff val="25000"/>
                  </a:schemeClr>
                </a:solidFill>
              </a:rPr>
              <a:t> </a:t>
            </a:r>
            <a:r>
              <a:rPr lang="de-CH" sz="2400" dirty="0" err="1">
                <a:solidFill>
                  <a:schemeClr val="tx1">
                    <a:lumMod val="75000"/>
                    <a:lumOff val="25000"/>
                  </a:schemeClr>
                </a:solidFill>
              </a:rPr>
              <a:t>protected</a:t>
            </a:r>
            <a:r>
              <a:rPr lang="de-CH" sz="2400" dirty="0">
                <a:solidFill>
                  <a:schemeClr val="tx1">
                    <a:lumMod val="75000"/>
                    <a:lumOff val="25000"/>
                  </a:schemeClr>
                </a:solidFill>
              </a:rPr>
              <a:t> </a:t>
            </a:r>
            <a:r>
              <a:rPr lang="de-CH" sz="2400" dirty="0" err="1">
                <a:solidFill>
                  <a:schemeClr val="tx1">
                    <a:lumMod val="75000"/>
                    <a:lumOff val="25000"/>
                  </a:schemeClr>
                </a:solidFill>
              </a:rPr>
              <a:t>by</a:t>
            </a:r>
            <a:r>
              <a:rPr lang="de-CH" sz="2400" dirty="0">
                <a:solidFill>
                  <a:schemeClr val="tx1">
                    <a:lumMod val="75000"/>
                    <a:lumOff val="25000"/>
                  </a:schemeClr>
                </a:solidFill>
              </a:rPr>
              <a:t> </a:t>
            </a:r>
            <a:r>
              <a:rPr lang="de-CH" sz="2400" dirty="0" err="1">
                <a:solidFill>
                  <a:schemeClr val="tx1">
                    <a:lumMod val="75000"/>
                    <a:lumOff val="25000"/>
                  </a:schemeClr>
                </a:solidFill>
              </a:rPr>
              <a:t>copyright</a:t>
            </a:r>
            <a:r>
              <a:rPr lang="de-CH" sz="2400" dirty="0">
                <a:solidFill>
                  <a:schemeClr val="tx1">
                    <a:lumMod val="75000"/>
                    <a:lumOff val="25000"/>
                  </a:schemeClr>
                </a:solidFill>
              </a:rPr>
              <a:t> </a:t>
            </a:r>
            <a:r>
              <a:rPr lang="de-CH" sz="2400" dirty="0" err="1">
                <a:solidFill>
                  <a:schemeClr val="tx1">
                    <a:lumMod val="75000"/>
                    <a:lumOff val="25000"/>
                  </a:schemeClr>
                </a:solidFill>
              </a:rPr>
              <a:t>law</a:t>
            </a:r>
            <a:r>
              <a:rPr lang="de-CH" sz="2400" dirty="0">
                <a:solidFill>
                  <a:schemeClr val="tx1">
                    <a:lumMod val="75000"/>
                    <a:lumOff val="25000"/>
                  </a:schemeClr>
                </a:solidFill>
              </a:rPr>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477" y="2163325"/>
            <a:ext cx="781620" cy="716485"/>
          </a:xfrm>
          <a:prstGeom prst="rect">
            <a:avLst/>
          </a:prstGeom>
        </p:spPr>
      </p:pic>
      <p:sp>
        <p:nvSpPr>
          <p:cNvPr id="3" name="TextBox 2"/>
          <p:cNvSpPr txBox="1"/>
          <p:nvPr/>
        </p:nvSpPr>
        <p:spPr>
          <a:xfrm>
            <a:off x="1955097" y="3031435"/>
            <a:ext cx="5578764" cy="1754326"/>
          </a:xfrm>
          <a:prstGeom prst="rect">
            <a:avLst/>
          </a:prstGeom>
          <a:noFill/>
        </p:spPr>
        <p:txBody>
          <a:bodyPr wrap="square" rtlCol="0">
            <a:spAutoFit/>
          </a:bodyPr>
          <a:lstStyle/>
          <a:p>
            <a:pPr marL="342900" indent="-342900">
              <a:buAutoNum type="alphaLcParenR"/>
            </a:pPr>
            <a:r>
              <a:rPr lang="en-US" dirty="0"/>
              <a:t>Only computer programs with an individual character are protected by copyright law</a:t>
            </a:r>
          </a:p>
          <a:p>
            <a:pPr marL="342900" indent="-342900">
              <a:buAutoNum type="alphaLcParenR"/>
            </a:pPr>
            <a:r>
              <a:rPr lang="en-US" dirty="0"/>
              <a:t>Every computer program is protected by copyright law</a:t>
            </a:r>
          </a:p>
          <a:p>
            <a:pPr marL="342900" indent="-342900">
              <a:buAutoNum type="alphaLcParenR"/>
            </a:pPr>
            <a:r>
              <a:rPr lang="en-US" dirty="0"/>
              <a:t>Computer programs are not protected by copyright law, because they are not literary and artistic</a:t>
            </a:r>
          </a:p>
          <a:p>
            <a:pPr marL="342900" indent="-342900">
              <a:buAutoNum type="alphaLcParenR"/>
            </a:pPr>
            <a:endParaRPr lang="it-CH" dirty="0"/>
          </a:p>
        </p:txBody>
      </p:sp>
    </p:spTree>
    <p:extLst>
      <p:ext uri="{BB962C8B-B14F-4D97-AF65-F5344CB8AC3E}">
        <p14:creationId xmlns:p14="http://schemas.microsoft.com/office/powerpoint/2010/main" val="3845977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br>
              <a:rPr lang="fr-CH" sz="2700" dirty="0">
                <a:solidFill>
                  <a:schemeClr val="bg1">
                    <a:lumMod val="75000"/>
                  </a:schemeClr>
                </a:solidFill>
              </a:rPr>
            </a:br>
            <a:r>
              <a:rPr lang="de-CH" dirty="0" err="1"/>
              <a:t>Question</a:t>
            </a:r>
            <a:endParaRPr lang="fr-FR" dirty="0"/>
          </a:p>
        </p:txBody>
      </p:sp>
      <p:sp>
        <p:nvSpPr>
          <p:cNvPr id="7" name="Espace réservé du pied de page 6"/>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19</a:t>
            </a:fld>
            <a:endParaRPr lang="fr-FR"/>
          </a:p>
        </p:txBody>
      </p:sp>
      <p:sp>
        <p:nvSpPr>
          <p:cNvPr id="5" name="Textfeld 4"/>
          <p:cNvSpPr txBox="1"/>
          <p:nvPr/>
        </p:nvSpPr>
        <p:spPr>
          <a:xfrm>
            <a:off x="1859187" y="2255015"/>
            <a:ext cx="7091493" cy="830997"/>
          </a:xfrm>
          <a:prstGeom prst="rect">
            <a:avLst/>
          </a:prstGeom>
          <a:ln w="38100">
            <a:noFill/>
            <a:round/>
          </a:ln>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de-CH" sz="2400" dirty="0">
                <a:solidFill>
                  <a:schemeClr val="tx1">
                    <a:lumMod val="75000"/>
                    <a:lumOff val="25000"/>
                  </a:schemeClr>
                </a:solidFill>
              </a:rPr>
              <a:t>1) </a:t>
            </a:r>
            <a:r>
              <a:rPr lang="de-CH" sz="2400" dirty="0" err="1">
                <a:solidFill>
                  <a:schemeClr val="tx1">
                    <a:lumMod val="75000"/>
                    <a:lumOff val="25000"/>
                  </a:schemeClr>
                </a:solidFill>
              </a:rPr>
              <a:t>Is</a:t>
            </a:r>
            <a:r>
              <a:rPr lang="de-CH" sz="2400" dirty="0">
                <a:solidFill>
                  <a:schemeClr val="tx1">
                    <a:lumMod val="75000"/>
                    <a:lumOff val="25000"/>
                  </a:schemeClr>
                </a:solidFill>
              </a:rPr>
              <a:t> </a:t>
            </a:r>
            <a:r>
              <a:rPr lang="de-CH" sz="2400" dirty="0" err="1">
                <a:solidFill>
                  <a:schemeClr val="tx1">
                    <a:lumMod val="75000"/>
                    <a:lumOff val="25000"/>
                  </a:schemeClr>
                </a:solidFill>
              </a:rPr>
              <a:t>every</a:t>
            </a:r>
            <a:r>
              <a:rPr lang="de-CH" sz="2400" dirty="0">
                <a:solidFill>
                  <a:schemeClr val="tx1">
                    <a:lumMod val="75000"/>
                    <a:lumOff val="25000"/>
                  </a:schemeClr>
                </a:solidFill>
              </a:rPr>
              <a:t> </a:t>
            </a:r>
            <a:r>
              <a:rPr lang="de-CH" sz="2400" dirty="0" err="1">
                <a:solidFill>
                  <a:schemeClr val="tx1">
                    <a:lumMod val="75000"/>
                    <a:lumOff val="25000"/>
                  </a:schemeClr>
                </a:solidFill>
              </a:rPr>
              <a:t>computer</a:t>
            </a:r>
            <a:r>
              <a:rPr lang="de-CH" sz="2400" dirty="0">
                <a:solidFill>
                  <a:schemeClr val="tx1">
                    <a:lumMod val="75000"/>
                    <a:lumOff val="25000"/>
                  </a:schemeClr>
                </a:solidFill>
              </a:rPr>
              <a:t> </a:t>
            </a:r>
            <a:r>
              <a:rPr lang="de-CH" sz="2400" dirty="0" err="1">
                <a:solidFill>
                  <a:schemeClr val="tx1">
                    <a:lumMod val="75000"/>
                    <a:lumOff val="25000"/>
                  </a:schemeClr>
                </a:solidFill>
              </a:rPr>
              <a:t>program</a:t>
            </a:r>
            <a:r>
              <a:rPr lang="de-CH" sz="2400" dirty="0">
                <a:solidFill>
                  <a:schemeClr val="tx1">
                    <a:lumMod val="75000"/>
                    <a:lumOff val="25000"/>
                  </a:schemeClr>
                </a:solidFill>
              </a:rPr>
              <a:t> </a:t>
            </a:r>
            <a:r>
              <a:rPr lang="de-CH" sz="2400" dirty="0" err="1">
                <a:solidFill>
                  <a:schemeClr val="tx1">
                    <a:lumMod val="75000"/>
                    <a:lumOff val="25000"/>
                  </a:schemeClr>
                </a:solidFill>
              </a:rPr>
              <a:t>protected</a:t>
            </a:r>
            <a:r>
              <a:rPr lang="de-CH" sz="2400" dirty="0">
                <a:solidFill>
                  <a:schemeClr val="tx1">
                    <a:lumMod val="75000"/>
                    <a:lumOff val="25000"/>
                  </a:schemeClr>
                </a:solidFill>
              </a:rPr>
              <a:t> </a:t>
            </a:r>
            <a:r>
              <a:rPr lang="de-CH" sz="2400" dirty="0" err="1">
                <a:solidFill>
                  <a:schemeClr val="tx1">
                    <a:lumMod val="75000"/>
                    <a:lumOff val="25000"/>
                  </a:schemeClr>
                </a:solidFill>
              </a:rPr>
              <a:t>by</a:t>
            </a:r>
            <a:r>
              <a:rPr lang="de-CH" sz="2400" dirty="0">
                <a:solidFill>
                  <a:schemeClr val="tx1">
                    <a:lumMod val="75000"/>
                    <a:lumOff val="25000"/>
                  </a:schemeClr>
                </a:solidFill>
              </a:rPr>
              <a:t> </a:t>
            </a:r>
            <a:r>
              <a:rPr lang="de-CH" sz="2400" dirty="0" err="1">
                <a:solidFill>
                  <a:schemeClr val="tx1">
                    <a:lumMod val="75000"/>
                    <a:lumOff val="25000"/>
                  </a:schemeClr>
                </a:solidFill>
              </a:rPr>
              <a:t>copyright</a:t>
            </a:r>
            <a:r>
              <a:rPr lang="de-CH" sz="2400" dirty="0">
                <a:solidFill>
                  <a:schemeClr val="tx1">
                    <a:lumMod val="75000"/>
                    <a:lumOff val="25000"/>
                  </a:schemeClr>
                </a:solidFill>
              </a:rPr>
              <a:t> </a:t>
            </a:r>
            <a:r>
              <a:rPr lang="de-CH" sz="2400" dirty="0" err="1">
                <a:solidFill>
                  <a:schemeClr val="tx1">
                    <a:lumMod val="75000"/>
                    <a:lumOff val="25000"/>
                  </a:schemeClr>
                </a:solidFill>
              </a:rPr>
              <a:t>law</a:t>
            </a:r>
            <a:r>
              <a:rPr lang="de-CH" sz="2400" dirty="0">
                <a:solidFill>
                  <a:schemeClr val="tx1">
                    <a:lumMod val="75000"/>
                    <a:lumOff val="25000"/>
                  </a:schemeClr>
                </a:solidFill>
              </a:rPr>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477" y="2163325"/>
            <a:ext cx="781620" cy="716485"/>
          </a:xfrm>
          <a:prstGeom prst="rect">
            <a:avLst/>
          </a:prstGeom>
        </p:spPr>
      </p:pic>
      <p:sp>
        <p:nvSpPr>
          <p:cNvPr id="3" name="TextBox 2"/>
          <p:cNvSpPr txBox="1"/>
          <p:nvPr/>
        </p:nvSpPr>
        <p:spPr>
          <a:xfrm>
            <a:off x="1955097" y="3031435"/>
            <a:ext cx="5578764" cy="1754326"/>
          </a:xfrm>
          <a:prstGeom prst="rect">
            <a:avLst/>
          </a:prstGeom>
          <a:noFill/>
        </p:spPr>
        <p:txBody>
          <a:bodyPr wrap="square" rtlCol="0">
            <a:spAutoFit/>
          </a:bodyPr>
          <a:lstStyle/>
          <a:p>
            <a:pPr marL="342900" indent="-342900">
              <a:buAutoNum type="alphaLcParenR"/>
            </a:pPr>
            <a:r>
              <a:rPr lang="en-US" dirty="0">
                <a:solidFill>
                  <a:srgbClr val="00B050"/>
                </a:solidFill>
              </a:rPr>
              <a:t>Only computer programs with an individual character are protected by copyright law</a:t>
            </a:r>
          </a:p>
          <a:p>
            <a:pPr marL="342900" indent="-342900">
              <a:buAutoNum type="alphaLcParenR"/>
            </a:pPr>
            <a:r>
              <a:rPr lang="en-US" dirty="0"/>
              <a:t>Every computer program is protected by copyright law</a:t>
            </a:r>
          </a:p>
          <a:p>
            <a:pPr marL="342900" indent="-342900">
              <a:buAutoNum type="alphaLcParenR"/>
            </a:pPr>
            <a:r>
              <a:rPr lang="en-US" dirty="0"/>
              <a:t>Computer programs are not protected by copyright law, because they are not literary and artistic</a:t>
            </a:r>
          </a:p>
          <a:p>
            <a:pPr marL="342900" indent="-342900">
              <a:buAutoNum type="alphaLcParenR"/>
            </a:pPr>
            <a:endParaRPr lang="it-CH" dirty="0"/>
          </a:p>
        </p:txBody>
      </p:sp>
    </p:spTree>
    <p:extLst>
      <p:ext uri="{BB962C8B-B14F-4D97-AF65-F5344CB8AC3E}">
        <p14:creationId xmlns:p14="http://schemas.microsoft.com/office/powerpoint/2010/main" val="2552729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6965" y="287340"/>
            <a:ext cx="8931455" cy="1449387"/>
          </a:xfrm>
        </p:spPr>
        <p:txBody>
          <a:bodyPr/>
          <a:lstStyle/>
          <a:p>
            <a:r>
              <a:rPr lang="fr-FR" dirty="0"/>
              <a:t>Program and content of the </a:t>
            </a:r>
            <a:r>
              <a:rPr lang="fr-FR" dirty="0" err="1"/>
              <a:t>webinar</a:t>
            </a:r>
            <a:endParaRPr lang="fr-FR" dirty="0"/>
          </a:p>
        </p:txBody>
      </p:sp>
      <p:sp>
        <p:nvSpPr>
          <p:cNvPr id="3" name="Espace réservé du contenu 2"/>
          <p:cNvSpPr>
            <a:spLocks noGrp="1"/>
          </p:cNvSpPr>
          <p:nvPr>
            <p:ph idx="1"/>
          </p:nvPr>
        </p:nvSpPr>
        <p:spPr>
          <a:xfrm>
            <a:off x="1096965" y="2086771"/>
            <a:ext cx="3943447" cy="4022725"/>
          </a:xfrm>
        </p:spPr>
        <p:txBody>
          <a:bodyPr>
            <a:normAutofit fontScale="85000" lnSpcReduction="10000"/>
          </a:bodyPr>
          <a:lstStyle/>
          <a:p>
            <a:pPr lvl="1"/>
            <a:r>
              <a:rPr lang="en-GB" sz="1900" b="1" dirty="0"/>
              <a:t>Presentation</a:t>
            </a:r>
          </a:p>
          <a:p>
            <a:pPr marL="200025" lvl="1" indent="0">
              <a:buNone/>
            </a:pPr>
            <a:endParaRPr lang="en-GB" sz="1900" b="1" dirty="0"/>
          </a:p>
          <a:p>
            <a:pPr lvl="1"/>
            <a:r>
              <a:rPr lang="en-GB" sz="1900" dirty="0"/>
              <a:t>Computer programs: Source Code and Object Code</a:t>
            </a:r>
          </a:p>
          <a:p>
            <a:pPr lvl="1"/>
            <a:r>
              <a:rPr lang="en-GB" sz="1900" dirty="0"/>
              <a:t>Free and Open Source Software: Definition(s)</a:t>
            </a:r>
          </a:p>
          <a:p>
            <a:pPr lvl="1"/>
            <a:r>
              <a:rPr lang="en-GB" sz="1900" dirty="0"/>
              <a:t>Copyright</a:t>
            </a:r>
          </a:p>
          <a:p>
            <a:pPr marL="200025" lvl="1" indent="0">
              <a:buNone/>
            </a:pPr>
            <a:endParaRPr lang="en-GB" sz="1900" dirty="0"/>
          </a:p>
          <a:p>
            <a:pPr lvl="1"/>
            <a:r>
              <a:rPr lang="en-GB" sz="1900" b="1" dirty="0"/>
              <a:t>Group exercise (part l)</a:t>
            </a:r>
          </a:p>
          <a:p>
            <a:pPr marL="200025" lvl="1" indent="0">
              <a:buNone/>
            </a:pPr>
            <a:endParaRPr lang="en-GB" sz="1900" b="1" dirty="0"/>
          </a:p>
          <a:p>
            <a:pPr lvl="1"/>
            <a:r>
              <a:rPr lang="en-GB" sz="1900" dirty="0"/>
              <a:t>Licensing</a:t>
            </a:r>
          </a:p>
          <a:p>
            <a:pPr lvl="1"/>
            <a:r>
              <a:rPr lang="en-GB" sz="1900" dirty="0"/>
              <a:t>Free and Open Source Software Licenses</a:t>
            </a:r>
          </a:p>
          <a:p>
            <a:pPr lvl="1"/>
            <a:r>
              <a:rPr lang="en-GB" sz="1900" dirty="0"/>
              <a:t>Allowed uses of FOSS</a:t>
            </a:r>
          </a:p>
          <a:p>
            <a:pPr lvl="1"/>
            <a:r>
              <a:rPr lang="en-GB" sz="1900" dirty="0"/>
              <a:t>Price of Free and Open Source Software</a:t>
            </a:r>
          </a:p>
          <a:p>
            <a:pPr marL="200025" lvl="1" indent="0">
              <a:buNone/>
            </a:pPr>
            <a:endParaRPr lang="en-GB" sz="2000" dirty="0"/>
          </a:p>
          <a:p>
            <a:pPr marL="200025" lvl="1" indent="0">
              <a:buNone/>
            </a:pPr>
            <a:endParaRPr lang="en-GB" sz="2000" dirty="0"/>
          </a:p>
          <a:p>
            <a:pPr marL="0" indent="0">
              <a:buNone/>
            </a:pPr>
            <a:endParaRPr lang="en-GB"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2</a:t>
            </a:fld>
            <a:endParaRPr lang="fr-FR"/>
          </a:p>
        </p:txBody>
      </p:sp>
      <p:sp>
        <p:nvSpPr>
          <p:cNvPr id="6" name="Espace réservé du contenu 2">
            <a:extLst>
              <a:ext uri="{FF2B5EF4-FFF2-40B4-BE49-F238E27FC236}">
                <a16:creationId xmlns:a16="http://schemas.microsoft.com/office/drawing/2014/main" id="{FD92D630-7783-5841-A957-8A0F7D5DC9FF}"/>
              </a:ext>
            </a:extLst>
          </p:cNvPr>
          <p:cNvSpPr txBox="1">
            <a:spLocks/>
          </p:cNvSpPr>
          <p:nvPr/>
        </p:nvSpPr>
        <p:spPr bwMode="auto">
          <a:xfrm>
            <a:off x="7151590" y="2086770"/>
            <a:ext cx="3943447" cy="402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normAutofit/>
          </a:bodyPr>
          <a:lstStyle>
            <a:lvl1pPr marL="90488" indent="-90488" algn="l" rtl="0" eaLnBrk="1" fontAlgn="base" hangingPunct="1">
              <a:lnSpc>
                <a:spcPct val="90000"/>
              </a:lnSpc>
              <a:spcBef>
                <a:spcPts val="1200"/>
              </a:spcBef>
              <a:spcAft>
                <a:spcPts val="200"/>
              </a:spcAft>
              <a:buSzPct val="100000"/>
              <a:buFont typeface="Calibri" charset="0"/>
              <a:buChar char=" "/>
              <a:defRPr sz="2000" kern="1200">
                <a:solidFill>
                  <a:srgbClr val="404040"/>
                </a:solidFill>
                <a:latin typeface="+mn-lt"/>
                <a:ea typeface="ＭＳ Ｐゴシック" charset="0"/>
                <a:cs typeface="ＭＳ Ｐゴシック" charset="0"/>
              </a:defRPr>
            </a:lvl1pPr>
            <a:lvl2pPr marL="382588" indent="-182563" algn="l" rtl="0" eaLnBrk="1" fontAlgn="base" hangingPunct="1">
              <a:lnSpc>
                <a:spcPct val="90000"/>
              </a:lnSpc>
              <a:spcBef>
                <a:spcPts val="200"/>
              </a:spcBef>
              <a:spcAft>
                <a:spcPts val="400"/>
              </a:spcAft>
              <a:buClr>
                <a:schemeClr val="accent1"/>
              </a:buClr>
              <a:buFont typeface="Calibri" charset="0"/>
              <a:buChar char="◦"/>
              <a:defRPr kern="1200">
                <a:solidFill>
                  <a:srgbClr val="404040"/>
                </a:solidFill>
                <a:latin typeface="+mn-lt"/>
                <a:ea typeface="ＭＳ Ｐゴシック" charset="0"/>
                <a:cs typeface="+mn-cs"/>
              </a:defRPr>
            </a:lvl2pPr>
            <a:lvl3pPr marL="566738" indent="-182563" algn="l" rtl="0" eaLnBrk="1" fontAlgn="base" hangingPunct="1">
              <a:lnSpc>
                <a:spcPct val="90000"/>
              </a:lnSpc>
              <a:spcBef>
                <a:spcPts val="200"/>
              </a:spcBef>
              <a:spcAft>
                <a:spcPts val="400"/>
              </a:spcAft>
              <a:buClr>
                <a:schemeClr val="accent1"/>
              </a:buClr>
              <a:buFont typeface="Calibri" charset="0"/>
              <a:buChar char="◦"/>
              <a:defRPr sz="1400" kern="1200">
                <a:solidFill>
                  <a:srgbClr val="404040"/>
                </a:solidFill>
                <a:latin typeface="+mn-lt"/>
                <a:ea typeface="ＭＳ Ｐゴシック" charset="0"/>
                <a:cs typeface="+mn-cs"/>
              </a:defRPr>
            </a:lvl3pPr>
            <a:lvl4pPr marL="749300" indent="-182563" algn="l" rtl="0" eaLnBrk="1" fontAlgn="base" hangingPunct="1">
              <a:lnSpc>
                <a:spcPct val="90000"/>
              </a:lnSpc>
              <a:spcBef>
                <a:spcPts val="200"/>
              </a:spcBef>
              <a:spcAft>
                <a:spcPts val="400"/>
              </a:spcAft>
              <a:buClr>
                <a:schemeClr val="accent1"/>
              </a:buClr>
              <a:buFont typeface="Calibri" charset="0"/>
              <a:buChar char="◦"/>
              <a:defRPr sz="1400" kern="1200">
                <a:solidFill>
                  <a:srgbClr val="404040"/>
                </a:solidFill>
                <a:latin typeface="+mn-lt"/>
                <a:ea typeface="ＭＳ Ｐゴシック" charset="0"/>
                <a:cs typeface="+mn-cs"/>
              </a:defRPr>
            </a:lvl4pPr>
            <a:lvl5pPr marL="931863" indent="-182563" algn="l" rtl="0" eaLnBrk="1" fontAlgn="base" hangingPunct="1">
              <a:lnSpc>
                <a:spcPct val="90000"/>
              </a:lnSpc>
              <a:spcBef>
                <a:spcPts val="200"/>
              </a:spcBef>
              <a:spcAft>
                <a:spcPts val="400"/>
              </a:spcAft>
              <a:buClr>
                <a:schemeClr val="accent1"/>
              </a:buClr>
              <a:buFont typeface="Calibri" charset="0"/>
              <a:buChar char="◦"/>
              <a:defRPr sz="1400" kern="1200">
                <a:solidFill>
                  <a:srgbClr val="404040"/>
                </a:solidFill>
                <a:latin typeface="+mn-lt"/>
                <a:ea typeface="ＭＳ Ｐゴシック" charset="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defTabSz="914400"/>
            <a:r>
              <a:rPr lang="en-GB" sz="1600" b="1" dirty="0"/>
              <a:t>Podcast listening – quiz</a:t>
            </a:r>
          </a:p>
          <a:p>
            <a:pPr marL="200025" lvl="1" indent="0" defTabSz="914400">
              <a:buNone/>
            </a:pPr>
            <a:endParaRPr lang="en-GB" sz="1600" b="1" dirty="0"/>
          </a:p>
          <a:p>
            <a:pPr lvl="1" defTabSz="914400"/>
            <a:r>
              <a:rPr lang="en-GB" sz="1600" b="1" dirty="0"/>
              <a:t>10’ break</a:t>
            </a:r>
          </a:p>
          <a:p>
            <a:pPr marL="200025" lvl="1" indent="0" defTabSz="914400">
              <a:buNone/>
            </a:pPr>
            <a:endParaRPr lang="en-GB" sz="1600" b="1" dirty="0"/>
          </a:p>
          <a:p>
            <a:pPr lvl="1" defTabSz="914400"/>
            <a:r>
              <a:rPr lang="en-GB" sz="1600" dirty="0"/>
              <a:t>Obligations of FOSS Licenses</a:t>
            </a:r>
          </a:p>
          <a:p>
            <a:pPr lvl="1" defTabSz="914400"/>
            <a:r>
              <a:rPr lang="en-GB" sz="1600" dirty="0"/>
              <a:t>Permissive and Copyleft Licenses</a:t>
            </a:r>
          </a:p>
          <a:p>
            <a:pPr lvl="1" defTabSz="914400"/>
            <a:r>
              <a:rPr lang="en-US" sz="1600" dirty="0"/>
              <a:t>Compatibility of Free and Open Source Software Licenses</a:t>
            </a:r>
          </a:p>
          <a:p>
            <a:pPr marL="200025" lvl="1" indent="0" defTabSz="914400">
              <a:buNone/>
            </a:pPr>
            <a:endParaRPr lang="en-US" sz="1600" dirty="0"/>
          </a:p>
          <a:p>
            <a:pPr lvl="1" defTabSz="914400"/>
            <a:r>
              <a:rPr lang="en-US" sz="1600" b="1" dirty="0"/>
              <a:t>Groups exercise (part </a:t>
            </a:r>
            <a:r>
              <a:rPr lang="en-US" sz="1600" b="1" dirty="0" err="1"/>
              <a:t>ll</a:t>
            </a:r>
            <a:r>
              <a:rPr lang="en-US" sz="1600" b="1" dirty="0"/>
              <a:t>)</a:t>
            </a:r>
          </a:p>
          <a:p>
            <a:pPr marL="200025" lvl="1" indent="0" defTabSz="914400">
              <a:buNone/>
            </a:pPr>
            <a:endParaRPr lang="en-US" sz="1600" b="1" dirty="0"/>
          </a:p>
          <a:p>
            <a:pPr lvl="1" defTabSz="914400"/>
            <a:r>
              <a:rPr lang="en-US" sz="1600" b="1" dirty="0"/>
              <a:t>Debriefing</a:t>
            </a:r>
          </a:p>
          <a:p>
            <a:pPr lvl="1" defTabSz="914400"/>
            <a:endParaRPr lang="en-GB" sz="2000" dirty="0"/>
          </a:p>
          <a:p>
            <a:pPr marL="0" indent="0" defTabSz="914400">
              <a:buFont typeface="Calibri" charset="0"/>
              <a:buNone/>
            </a:pPr>
            <a:endParaRPr lang="en-GB" dirty="0"/>
          </a:p>
        </p:txBody>
      </p:sp>
    </p:spTree>
    <p:extLst>
      <p:ext uri="{BB962C8B-B14F-4D97-AF65-F5344CB8AC3E}">
        <p14:creationId xmlns:p14="http://schemas.microsoft.com/office/powerpoint/2010/main" val="957768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4620" y="287340"/>
            <a:ext cx="9247238" cy="1449387"/>
          </a:xfrm>
        </p:spPr>
        <p:txBody>
          <a:bodyPr>
            <a:normAutofit/>
          </a:bodyPr>
          <a:lstStyle/>
          <a:p>
            <a:br>
              <a:rPr lang="fr-FR" dirty="0"/>
            </a:br>
            <a:r>
              <a:rPr lang="fr-FR" dirty="0"/>
              <a:t>Licenses</a:t>
            </a:r>
          </a:p>
        </p:txBody>
      </p:sp>
      <p:sp>
        <p:nvSpPr>
          <p:cNvPr id="3" name="Espace réservé du contenu 2"/>
          <p:cNvSpPr>
            <a:spLocks noGrp="1"/>
          </p:cNvSpPr>
          <p:nvPr>
            <p:ph idx="1"/>
          </p:nvPr>
        </p:nvSpPr>
        <p:spPr>
          <a:xfrm>
            <a:off x="1194620" y="2086771"/>
            <a:ext cx="8674471" cy="4022725"/>
          </a:xfrm>
        </p:spPr>
        <p:txBody>
          <a:bodyPr>
            <a:normAutofit/>
          </a:bodyPr>
          <a:lstStyle/>
          <a:p>
            <a:pPr lvl="1">
              <a:buFont typeface="Arial" panose="020B0604020202020204" pitchFamily="34" charset="0"/>
              <a:buChar char="•"/>
            </a:pPr>
            <a:r>
              <a:rPr lang="en-US" sz="2400" dirty="0"/>
              <a:t>Grant of exclusive rights</a:t>
            </a:r>
          </a:p>
          <a:p>
            <a:pPr lvl="1">
              <a:buFont typeface="Arial" panose="020B0604020202020204" pitchFamily="34" charset="0"/>
              <a:buChar char="•"/>
            </a:pPr>
            <a:r>
              <a:rPr lang="en-US" sz="2400" dirty="0"/>
              <a:t>Allows other people to use the exclusive rights</a:t>
            </a:r>
          </a:p>
          <a:p>
            <a:pPr lvl="1">
              <a:buFont typeface="Arial" panose="020B0604020202020204" pitchFamily="34" charset="0"/>
              <a:buChar char="•"/>
            </a:pPr>
            <a:r>
              <a:rPr lang="en-US" sz="2400" dirty="0"/>
              <a:t>No license = exclusive use by owner of the copyrights</a:t>
            </a:r>
          </a:p>
          <a:p>
            <a:pPr lvl="1"/>
            <a:endParaRPr lang="fr-FR" sz="2200" dirty="0"/>
          </a:p>
          <a:p>
            <a:pPr lvl="1"/>
            <a:endParaRPr lang="fr-FR" sz="2400"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20</a:t>
            </a:fld>
            <a:endParaRPr lang="fr-FR"/>
          </a:p>
        </p:txBody>
      </p:sp>
    </p:spTree>
    <p:extLst>
      <p:ext uri="{BB962C8B-B14F-4D97-AF65-F5344CB8AC3E}">
        <p14:creationId xmlns:p14="http://schemas.microsoft.com/office/powerpoint/2010/main" val="3998666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35118" y="287340"/>
            <a:ext cx="6567038" cy="1449387"/>
          </a:xfrm>
        </p:spPr>
        <p:txBody>
          <a:bodyPr>
            <a:normAutofit/>
          </a:bodyPr>
          <a:lstStyle/>
          <a:p>
            <a:br>
              <a:rPr lang="fr-FR" dirty="0"/>
            </a:br>
            <a:r>
              <a:rPr lang="fr-FR" dirty="0"/>
              <a:t>Software Licenses </a:t>
            </a:r>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21</a:t>
            </a:fld>
            <a:endParaRPr lang="fr-FR"/>
          </a:p>
        </p:txBody>
      </p:sp>
      <p:sp>
        <p:nvSpPr>
          <p:cNvPr id="6" name="Textfeld 5"/>
          <p:cNvSpPr txBox="1"/>
          <p:nvPr/>
        </p:nvSpPr>
        <p:spPr>
          <a:xfrm>
            <a:off x="2336214" y="2049169"/>
            <a:ext cx="1817613" cy="2232000"/>
          </a:xfrm>
          <a:prstGeom prst="rect">
            <a:avLst/>
          </a:prstGeom>
          <a:solidFill>
            <a:srgbClr val="00B050"/>
          </a:solidFill>
        </p:spPr>
        <p:txBody>
          <a:bodyPr wrap="square" rtlCol="0" anchor="t" anchorCtr="0">
            <a:noAutofit/>
          </a:bodyPr>
          <a:lstStyle/>
          <a:p>
            <a:r>
              <a:rPr lang="de-CH" sz="2000" dirty="0"/>
              <a:t>Licensor</a:t>
            </a:r>
          </a:p>
          <a:p>
            <a:r>
              <a:rPr lang="de-CH" sz="1000" dirty="0"/>
              <a:t>(owner of the </a:t>
            </a:r>
          </a:p>
          <a:p>
            <a:r>
              <a:rPr lang="de-CH" sz="1000" dirty="0"/>
              <a:t>Copyrights </a:t>
            </a:r>
            <a:r>
              <a:rPr lang="de-CH" sz="1000" dirty="0" err="1"/>
              <a:t>grants</a:t>
            </a:r>
            <a:endParaRPr lang="de-CH" sz="1000" dirty="0"/>
          </a:p>
          <a:p>
            <a:r>
              <a:rPr lang="de-CH" sz="1000" dirty="0" err="1"/>
              <a:t>Rights</a:t>
            </a:r>
            <a:r>
              <a:rPr lang="de-CH" sz="1000" dirty="0"/>
              <a:t> </a:t>
            </a:r>
            <a:r>
              <a:rPr lang="de-CH" sz="1000" dirty="0" err="1"/>
              <a:t>to</a:t>
            </a:r>
            <a:r>
              <a:rPr lang="de-CH" sz="1000" dirty="0"/>
              <a:t> </a:t>
            </a:r>
            <a:r>
              <a:rPr lang="de-CH" sz="1000" dirty="0" err="1"/>
              <a:t>use</a:t>
            </a:r>
            <a:r>
              <a:rPr lang="de-CH" sz="1000" dirty="0"/>
              <a:t> </a:t>
            </a:r>
            <a:r>
              <a:rPr lang="de-CH" sz="1000" dirty="0" err="1"/>
              <a:t>and</a:t>
            </a:r>
            <a:endParaRPr lang="de-CH" sz="1000" dirty="0"/>
          </a:p>
          <a:p>
            <a:r>
              <a:rPr lang="de-CH" sz="1000" dirty="0" err="1"/>
              <a:t>may</a:t>
            </a:r>
            <a:r>
              <a:rPr lang="de-CH" sz="1000" dirty="0"/>
              <a:t> </a:t>
            </a:r>
            <a:r>
              <a:rPr lang="de-CH" sz="1000" dirty="0" err="1"/>
              <a:t>get</a:t>
            </a:r>
            <a:r>
              <a:rPr lang="de-CH" sz="1000" dirty="0"/>
              <a:t> </a:t>
            </a:r>
            <a:r>
              <a:rPr lang="de-CH" sz="1000" dirty="0" err="1"/>
              <a:t>Royalties</a:t>
            </a:r>
            <a:r>
              <a:rPr lang="de-CH" sz="1000" dirty="0"/>
              <a:t> </a:t>
            </a:r>
            <a:r>
              <a:rPr lang="de-CH" sz="1000" dirty="0" err="1"/>
              <a:t>from</a:t>
            </a:r>
            <a:r>
              <a:rPr lang="de-CH" sz="1000" dirty="0"/>
              <a:t> the </a:t>
            </a:r>
            <a:r>
              <a:rPr lang="de-CH" sz="1000" dirty="0" err="1"/>
              <a:t>License</a:t>
            </a:r>
            <a:r>
              <a:rPr lang="de-CH" sz="1000" dirty="0"/>
              <a:t>)</a:t>
            </a:r>
          </a:p>
        </p:txBody>
      </p:sp>
      <p:sp>
        <p:nvSpPr>
          <p:cNvPr id="7" name="Textfeld 6"/>
          <p:cNvSpPr txBox="1"/>
          <p:nvPr/>
        </p:nvSpPr>
        <p:spPr>
          <a:xfrm>
            <a:off x="7976869" y="2049169"/>
            <a:ext cx="1946120" cy="2232000"/>
          </a:xfrm>
          <a:prstGeom prst="rect">
            <a:avLst/>
          </a:prstGeom>
          <a:solidFill>
            <a:srgbClr val="FFC000"/>
          </a:solidFill>
        </p:spPr>
        <p:txBody>
          <a:bodyPr wrap="square" rtlCol="0">
            <a:noAutofit/>
          </a:bodyPr>
          <a:lstStyle/>
          <a:p>
            <a:r>
              <a:rPr lang="de-CH" sz="2000" dirty="0" err="1"/>
              <a:t>Licensee</a:t>
            </a:r>
            <a:r>
              <a:rPr lang="de-CH" sz="2000" dirty="0"/>
              <a:t> </a:t>
            </a:r>
          </a:p>
          <a:p>
            <a:r>
              <a:rPr lang="de-CH" sz="1000" dirty="0"/>
              <a:t>(</a:t>
            </a:r>
            <a:r>
              <a:rPr lang="de-CH" sz="1000" dirty="0" err="1"/>
              <a:t>gets</a:t>
            </a:r>
            <a:r>
              <a:rPr lang="de-CH" sz="1000" dirty="0"/>
              <a:t> [</a:t>
            </a:r>
            <a:r>
              <a:rPr lang="de-CH" sz="1000" dirty="0" err="1"/>
              <a:t>some</a:t>
            </a:r>
            <a:r>
              <a:rPr lang="de-CH" sz="1000" dirty="0"/>
              <a:t>] </a:t>
            </a:r>
            <a:r>
              <a:rPr lang="de-CH" sz="1000" dirty="0" err="1"/>
              <a:t>rights</a:t>
            </a:r>
            <a:r>
              <a:rPr lang="de-CH" sz="1000" dirty="0"/>
              <a:t> </a:t>
            </a:r>
            <a:r>
              <a:rPr lang="de-CH" sz="1000" dirty="0" err="1"/>
              <a:t>to</a:t>
            </a:r>
            <a:r>
              <a:rPr lang="de-CH" sz="1000" dirty="0"/>
              <a:t> </a:t>
            </a:r>
            <a:r>
              <a:rPr lang="de-CH" sz="1000" dirty="0" err="1"/>
              <a:t>use</a:t>
            </a:r>
            <a:r>
              <a:rPr lang="de-CH" sz="1000" dirty="0"/>
              <a:t> the </a:t>
            </a:r>
            <a:r>
              <a:rPr lang="de-CH" sz="1000" dirty="0" err="1"/>
              <a:t>code</a:t>
            </a:r>
            <a:r>
              <a:rPr lang="de-CH" sz="1000" dirty="0"/>
              <a:t> </a:t>
            </a:r>
            <a:r>
              <a:rPr lang="de-CH" sz="1000" dirty="0" err="1"/>
              <a:t>and</a:t>
            </a:r>
            <a:r>
              <a:rPr lang="de-CH" sz="1000" dirty="0"/>
              <a:t> </a:t>
            </a:r>
            <a:r>
              <a:rPr lang="de-CH" sz="1000" dirty="0" err="1"/>
              <a:t>may</a:t>
            </a:r>
            <a:r>
              <a:rPr lang="de-CH" sz="1000" dirty="0"/>
              <a:t> </a:t>
            </a:r>
            <a:r>
              <a:rPr lang="de-CH" sz="1000" dirty="0" err="1"/>
              <a:t>pay</a:t>
            </a:r>
            <a:r>
              <a:rPr lang="de-CH" sz="1000" dirty="0"/>
              <a:t> </a:t>
            </a:r>
            <a:r>
              <a:rPr lang="de-CH" sz="1000" dirty="0" err="1"/>
              <a:t>royalties</a:t>
            </a:r>
            <a:r>
              <a:rPr lang="de-CH" sz="1000" dirty="0"/>
              <a:t> </a:t>
            </a:r>
            <a:r>
              <a:rPr lang="de-CH" sz="1000" dirty="0" err="1"/>
              <a:t>to</a:t>
            </a:r>
            <a:r>
              <a:rPr lang="de-CH" sz="1000" dirty="0"/>
              <a:t> the Licensor)</a:t>
            </a:r>
          </a:p>
        </p:txBody>
      </p:sp>
      <p:sp>
        <p:nvSpPr>
          <p:cNvPr id="8" name="Textfeld 7"/>
          <p:cNvSpPr txBox="1"/>
          <p:nvPr/>
        </p:nvSpPr>
        <p:spPr>
          <a:xfrm>
            <a:off x="4711581" y="2204834"/>
            <a:ext cx="2634306" cy="923330"/>
          </a:xfrm>
          <a:prstGeom prst="rect">
            <a:avLst/>
          </a:prstGeom>
          <a:solidFill>
            <a:srgbClr val="C7C1AB"/>
          </a:solidFill>
          <a:ln>
            <a:noFill/>
          </a:ln>
        </p:spPr>
        <p:txBody>
          <a:bodyPr wrap="square" rtlCol="0">
            <a:spAutoFit/>
          </a:bodyPr>
          <a:lstStyle/>
          <a:p>
            <a:r>
              <a:rPr lang="de-CH" b="1" dirty="0" err="1"/>
              <a:t>Some</a:t>
            </a:r>
            <a:r>
              <a:rPr lang="de-CH" b="1" dirty="0"/>
              <a:t>/all </a:t>
            </a:r>
            <a:r>
              <a:rPr lang="de-CH" b="1" dirty="0" err="1"/>
              <a:t>Rights</a:t>
            </a:r>
            <a:r>
              <a:rPr lang="de-CH" dirty="0"/>
              <a:t> </a:t>
            </a:r>
            <a:r>
              <a:rPr lang="de-CH" dirty="0" err="1"/>
              <a:t>to</a:t>
            </a:r>
            <a:r>
              <a:rPr lang="de-CH" dirty="0"/>
              <a:t> </a:t>
            </a:r>
            <a:r>
              <a:rPr lang="de-CH" dirty="0" err="1"/>
              <a:t>use</a:t>
            </a:r>
            <a:r>
              <a:rPr lang="de-CH" dirty="0"/>
              <a:t> the Code:</a:t>
            </a:r>
          </a:p>
          <a:p>
            <a:r>
              <a:rPr lang="de-CH" dirty="0" err="1"/>
              <a:t>Copy</a:t>
            </a:r>
            <a:r>
              <a:rPr lang="de-CH" dirty="0"/>
              <a:t>, </a:t>
            </a:r>
            <a:r>
              <a:rPr lang="de-CH" dirty="0" err="1"/>
              <a:t>distribute</a:t>
            </a:r>
            <a:r>
              <a:rPr lang="de-CH" dirty="0"/>
              <a:t>, </a:t>
            </a:r>
            <a:r>
              <a:rPr lang="de-CH" dirty="0" err="1"/>
              <a:t>modify</a:t>
            </a:r>
            <a:endParaRPr lang="de-CH" dirty="0"/>
          </a:p>
        </p:txBody>
      </p:sp>
      <p:sp>
        <p:nvSpPr>
          <p:cNvPr id="9" name="Textfeld 8"/>
          <p:cNvSpPr txBox="1"/>
          <p:nvPr/>
        </p:nvSpPr>
        <p:spPr>
          <a:xfrm>
            <a:off x="4711584" y="3283238"/>
            <a:ext cx="2634303" cy="646331"/>
          </a:xfrm>
          <a:prstGeom prst="rect">
            <a:avLst/>
          </a:prstGeom>
          <a:noFill/>
          <a:ln>
            <a:solidFill>
              <a:schemeClr val="tx1"/>
            </a:solidFill>
          </a:ln>
        </p:spPr>
        <p:txBody>
          <a:bodyPr wrap="square" rtlCol="0">
            <a:spAutoFit/>
          </a:bodyPr>
          <a:lstStyle/>
          <a:p>
            <a:r>
              <a:rPr lang="de-CH" b="1" dirty="0" err="1"/>
              <a:t>Royalty</a:t>
            </a:r>
            <a:r>
              <a:rPr lang="de-CH" b="1" dirty="0"/>
              <a:t> </a:t>
            </a:r>
            <a:r>
              <a:rPr lang="de-CH" b="1" dirty="0" err="1"/>
              <a:t>Fees</a:t>
            </a:r>
            <a:endParaRPr lang="de-CH" b="1" dirty="0"/>
          </a:p>
          <a:p>
            <a:r>
              <a:rPr lang="de-CH" dirty="0" err="1">
                <a:solidFill>
                  <a:srgbClr val="00B0F0"/>
                </a:solidFill>
              </a:rPr>
              <a:t>and</a:t>
            </a:r>
            <a:r>
              <a:rPr lang="de-CH" dirty="0">
                <a:solidFill>
                  <a:srgbClr val="00B0F0"/>
                </a:solidFill>
              </a:rPr>
              <a:t>/</a:t>
            </a:r>
            <a:r>
              <a:rPr lang="de-CH" dirty="0" err="1">
                <a:solidFill>
                  <a:srgbClr val="00B0F0"/>
                </a:solidFill>
              </a:rPr>
              <a:t>or</a:t>
            </a:r>
            <a:r>
              <a:rPr lang="de-CH" dirty="0">
                <a:solidFill>
                  <a:srgbClr val="00B0F0"/>
                </a:solidFill>
              </a:rPr>
              <a:t> </a:t>
            </a:r>
            <a:r>
              <a:rPr lang="de-CH" b="1" dirty="0" err="1">
                <a:solidFill>
                  <a:srgbClr val="00B0F0"/>
                </a:solidFill>
              </a:rPr>
              <a:t>other</a:t>
            </a:r>
            <a:r>
              <a:rPr lang="de-CH" b="1" dirty="0">
                <a:solidFill>
                  <a:srgbClr val="00B0F0"/>
                </a:solidFill>
              </a:rPr>
              <a:t> </a:t>
            </a:r>
            <a:r>
              <a:rPr lang="de-CH" b="1" dirty="0" err="1">
                <a:solidFill>
                  <a:srgbClr val="00B0F0"/>
                </a:solidFill>
              </a:rPr>
              <a:t>Obligations</a:t>
            </a:r>
            <a:endParaRPr lang="de-CH" b="1" dirty="0">
              <a:solidFill>
                <a:srgbClr val="00B0F0"/>
              </a:solidFill>
            </a:endParaRPr>
          </a:p>
        </p:txBody>
      </p:sp>
      <p:sp>
        <p:nvSpPr>
          <p:cNvPr id="10" name="Textfeld 9"/>
          <p:cNvSpPr txBox="1"/>
          <p:nvPr/>
        </p:nvSpPr>
        <p:spPr>
          <a:xfrm>
            <a:off x="4711584" y="4536669"/>
            <a:ext cx="2649351" cy="700676"/>
          </a:xfrm>
          <a:prstGeom prst="rect">
            <a:avLst/>
          </a:prstGeom>
          <a:solidFill>
            <a:schemeClr val="tx1">
              <a:lumMod val="50000"/>
              <a:lumOff val="50000"/>
            </a:schemeClr>
          </a:solidFill>
          <a:ln>
            <a:solidFill>
              <a:schemeClr val="tx1">
                <a:lumMod val="50000"/>
                <a:lumOff val="50000"/>
              </a:schemeClr>
            </a:solidFill>
          </a:ln>
        </p:spPr>
        <p:txBody>
          <a:bodyPr wrap="square" rtlCol="0">
            <a:noAutofit/>
          </a:bodyPr>
          <a:lstStyle/>
          <a:p>
            <a:r>
              <a:rPr lang="de-CH" b="1" dirty="0" err="1">
                <a:solidFill>
                  <a:srgbClr val="92D050"/>
                </a:solidFill>
              </a:rPr>
              <a:t>Copy</a:t>
            </a:r>
            <a:r>
              <a:rPr lang="de-CH" b="1" dirty="0">
                <a:solidFill>
                  <a:srgbClr val="92D050"/>
                </a:solidFill>
              </a:rPr>
              <a:t> of the Code </a:t>
            </a:r>
            <a:r>
              <a:rPr lang="de-CH" dirty="0">
                <a:solidFill>
                  <a:srgbClr val="92D050"/>
                </a:solidFill>
              </a:rPr>
              <a:t>(Source </a:t>
            </a:r>
            <a:r>
              <a:rPr lang="de-CH" dirty="0" err="1">
                <a:solidFill>
                  <a:srgbClr val="92D050"/>
                </a:solidFill>
              </a:rPr>
              <a:t>and</a:t>
            </a:r>
            <a:r>
              <a:rPr lang="de-CH" dirty="0">
                <a:solidFill>
                  <a:srgbClr val="92D050"/>
                </a:solidFill>
              </a:rPr>
              <a:t>/</a:t>
            </a:r>
            <a:r>
              <a:rPr lang="de-CH" dirty="0" err="1">
                <a:solidFill>
                  <a:srgbClr val="92D050"/>
                </a:solidFill>
              </a:rPr>
              <a:t>or</a:t>
            </a:r>
            <a:r>
              <a:rPr lang="de-CH" dirty="0">
                <a:solidFill>
                  <a:srgbClr val="92D050"/>
                </a:solidFill>
              </a:rPr>
              <a:t> </a:t>
            </a:r>
            <a:r>
              <a:rPr lang="de-CH" dirty="0" err="1">
                <a:solidFill>
                  <a:srgbClr val="92D050"/>
                </a:solidFill>
              </a:rPr>
              <a:t>Object</a:t>
            </a:r>
            <a:r>
              <a:rPr lang="de-CH" dirty="0">
                <a:solidFill>
                  <a:srgbClr val="92D050"/>
                </a:solidFill>
              </a:rPr>
              <a:t> Code)</a:t>
            </a:r>
          </a:p>
        </p:txBody>
      </p:sp>
      <p:sp>
        <p:nvSpPr>
          <p:cNvPr id="11" name="Textfeld 10"/>
          <p:cNvSpPr txBox="1"/>
          <p:nvPr/>
        </p:nvSpPr>
        <p:spPr>
          <a:xfrm>
            <a:off x="4711582" y="5312693"/>
            <a:ext cx="2649351" cy="617840"/>
          </a:xfrm>
          <a:prstGeom prst="rect">
            <a:avLst/>
          </a:prstGeom>
          <a:noFill/>
          <a:ln>
            <a:solidFill>
              <a:schemeClr val="tx1"/>
            </a:solidFill>
          </a:ln>
        </p:spPr>
        <p:txBody>
          <a:bodyPr wrap="none" rtlCol="0">
            <a:noAutofit/>
          </a:bodyPr>
          <a:lstStyle/>
          <a:p>
            <a:r>
              <a:rPr lang="de-CH" b="1" dirty="0"/>
              <a:t>Price</a:t>
            </a:r>
          </a:p>
          <a:p>
            <a:r>
              <a:rPr lang="de-CH" dirty="0" err="1">
                <a:solidFill>
                  <a:srgbClr val="00B0F0"/>
                </a:solidFill>
              </a:rPr>
              <a:t>and</a:t>
            </a:r>
            <a:r>
              <a:rPr lang="de-CH" dirty="0">
                <a:solidFill>
                  <a:srgbClr val="00B0F0"/>
                </a:solidFill>
              </a:rPr>
              <a:t>/</a:t>
            </a:r>
            <a:r>
              <a:rPr lang="de-CH" dirty="0" err="1">
                <a:solidFill>
                  <a:srgbClr val="00B0F0"/>
                </a:solidFill>
              </a:rPr>
              <a:t>or</a:t>
            </a:r>
            <a:r>
              <a:rPr lang="de-CH" dirty="0">
                <a:solidFill>
                  <a:srgbClr val="00B0F0"/>
                </a:solidFill>
              </a:rPr>
              <a:t> </a:t>
            </a:r>
            <a:r>
              <a:rPr lang="de-CH" b="1" dirty="0" err="1">
                <a:solidFill>
                  <a:srgbClr val="00B0F0"/>
                </a:solidFill>
              </a:rPr>
              <a:t>other</a:t>
            </a:r>
            <a:r>
              <a:rPr lang="de-CH" b="1" dirty="0">
                <a:solidFill>
                  <a:srgbClr val="00B0F0"/>
                </a:solidFill>
              </a:rPr>
              <a:t> </a:t>
            </a:r>
            <a:r>
              <a:rPr lang="de-CH" b="1" dirty="0" err="1">
                <a:solidFill>
                  <a:srgbClr val="00B0F0"/>
                </a:solidFill>
              </a:rPr>
              <a:t>Obligations</a:t>
            </a:r>
            <a:endParaRPr lang="de-CH" b="1" dirty="0">
              <a:solidFill>
                <a:srgbClr val="00B0F0"/>
              </a:solidFill>
            </a:endParaRPr>
          </a:p>
          <a:p>
            <a:endParaRPr lang="de-CH" b="1" dirty="0"/>
          </a:p>
        </p:txBody>
      </p:sp>
      <p:sp>
        <p:nvSpPr>
          <p:cNvPr id="3" name="Textfeld 2"/>
          <p:cNvSpPr txBox="1"/>
          <p:nvPr/>
        </p:nvSpPr>
        <p:spPr>
          <a:xfrm>
            <a:off x="2336213" y="4445877"/>
            <a:ext cx="1817613" cy="1614978"/>
          </a:xfrm>
          <a:prstGeom prst="rect">
            <a:avLst/>
          </a:prstGeom>
          <a:solidFill>
            <a:srgbClr val="92D050"/>
          </a:solidFill>
        </p:spPr>
        <p:txBody>
          <a:bodyPr wrap="square" rtlCol="0">
            <a:noAutofit/>
          </a:bodyPr>
          <a:lstStyle/>
          <a:p>
            <a:r>
              <a:rPr lang="de-CH" sz="2000" dirty="0"/>
              <a:t>Distributor</a:t>
            </a:r>
          </a:p>
          <a:p>
            <a:r>
              <a:rPr lang="de-CH" sz="1000" dirty="0"/>
              <a:t>(Owner of the </a:t>
            </a:r>
            <a:r>
              <a:rPr lang="de-CH" sz="1000" dirty="0" err="1"/>
              <a:t>physical</a:t>
            </a:r>
            <a:r>
              <a:rPr lang="de-CH" sz="1000" dirty="0"/>
              <a:t> </a:t>
            </a:r>
            <a:r>
              <a:rPr lang="de-CH" sz="1000" dirty="0" err="1"/>
              <a:t>copy</a:t>
            </a:r>
            <a:endParaRPr lang="de-CH" sz="1000" dirty="0"/>
          </a:p>
          <a:p>
            <a:r>
              <a:rPr lang="de-CH" sz="1000" dirty="0" err="1"/>
              <a:t>gives</a:t>
            </a:r>
            <a:r>
              <a:rPr lang="de-CH" sz="1000" dirty="0"/>
              <a:t> the Code </a:t>
            </a:r>
            <a:r>
              <a:rPr lang="de-CH" sz="1000" dirty="0" err="1"/>
              <a:t>to</a:t>
            </a:r>
            <a:r>
              <a:rPr lang="de-CH" sz="1000" dirty="0"/>
              <a:t> </a:t>
            </a:r>
            <a:r>
              <a:rPr lang="de-CH" sz="1000" dirty="0" err="1"/>
              <a:t>another</a:t>
            </a:r>
            <a:r>
              <a:rPr lang="de-CH" sz="1000" dirty="0"/>
              <a:t> </a:t>
            </a:r>
            <a:r>
              <a:rPr lang="de-CH" sz="1000" dirty="0" err="1"/>
              <a:t>person</a:t>
            </a:r>
            <a:r>
              <a:rPr lang="de-CH" sz="1000" dirty="0"/>
              <a:t>)</a:t>
            </a:r>
          </a:p>
        </p:txBody>
      </p:sp>
      <p:sp>
        <p:nvSpPr>
          <p:cNvPr id="12" name="Textfeld 11"/>
          <p:cNvSpPr txBox="1"/>
          <p:nvPr/>
        </p:nvSpPr>
        <p:spPr>
          <a:xfrm>
            <a:off x="7976869" y="4445877"/>
            <a:ext cx="1946120" cy="1614977"/>
          </a:xfrm>
          <a:prstGeom prst="rect">
            <a:avLst/>
          </a:prstGeom>
          <a:solidFill>
            <a:srgbClr val="FFC000"/>
          </a:solidFill>
        </p:spPr>
        <p:txBody>
          <a:bodyPr wrap="square" rtlCol="0">
            <a:noAutofit/>
          </a:bodyPr>
          <a:lstStyle/>
          <a:p>
            <a:r>
              <a:rPr lang="de-CH" sz="2000" dirty="0" err="1"/>
              <a:t>Acquirer</a:t>
            </a:r>
            <a:r>
              <a:rPr lang="de-CH" dirty="0"/>
              <a:t> </a:t>
            </a:r>
          </a:p>
          <a:p>
            <a:r>
              <a:rPr lang="de-CH" sz="1000" dirty="0"/>
              <a:t>(</a:t>
            </a:r>
            <a:r>
              <a:rPr lang="de-CH" sz="1000" dirty="0" err="1"/>
              <a:t>gets</a:t>
            </a:r>
            <a:r>
              <a:rPr lang="de-CH" sz="1000" dirty="0"/>
              <a:t> the Code)</a:t>
            </a:r>
          </a:p>
        </p:txBody>
      </p:sp>
      <p:cxnSp>
        <p:nvCxnSpPr>
          <p:cNvPr id="21" name="Gerade Verbindung mit Pfeil 20"/>
          <p:cNvCxnSpPr>
            <a:endCxn id="8" idx="1"/>
          </p:cNvCxnSpPr>
          <p:nvPr/>
        </p:nvCxnSpPr>
        <p:spPr>
          <a:xfrm>
            <a:off x="4153826" y="2666499"/>
            <a:ext cx="557755"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Gerade Verbindung mit Pfeil 24"/>
          <p:cNvCxnSpPr/>
          <p:nvPr/>
        </p:nvCxnSpPr>
        <p:spPr>
          <a:xfrm flipV="1">
            <a:off x="7345887" y="2687519"/>
            <a:ext cx="630988"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Gerade Verbindung mit Pfeil 28"/>
          <p:cNvCxnSpPr>
            <a:endCxn id="9" idx="3"/>
          </p:cNvCxnSpPr>
          <p:nvPr/>
        </p:nvCxnSpPr>
        <p:spPr>
          <a:xfrm flipH="1">
            <a:off x="7345887" y="3606403"/>
            <a:ext cx="63098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Gerade Verbindung mit Pfeil 31"/>
          <p:cNvCxnSpPr>
            <a:stCxn id="9" idx="1"/>
          </p:cNvCxnSpPr>
          <p:nvPr/>
        </p:nvCxnSpPr>
        <p:spPr>
          <a:xfrm flipH="1">
            <a:off x="4164336" y="3606404"/>
            <a:ext cx="5472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Gerade Verbindung mit Pfeil 34"/>
          <p:cNvCxnSpPr>
            <a:endCxn id="10" idx="1"/>
          </p:cNvCxnSpPr>
          <p:nvPr/>
        </p:nvCxnSpPr>
        <p:spPr>
          <a:xfrm>
            <a:off x="4164337" y="4887007"/>
            <a:ext cx="547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Gerade Verbindung mit Pfeil 37"/>
          <p:cNvCxnSpPr>
            <a:stCxn id="10" idx="3"/>
          </p:cNvCxnSpPr>
          <p:nvPr/>
        </p:nvCxnSpPr>
        <p:spPr>
          <a:xfrm>
            <a:off x="7360934" y="4887007"/>
            <a:ext cx="6159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Gerade Verbindung mit Pfeil 39"/>
          <p:cNvCxnSpPr/>
          <p:nvPr/>
        </p:nvCxnSpPr>
        <p:spPr>
          <a:xfrm flipH="1">
            <a:off x="7360935" y="5608012"/>
            <a:ext cx="5448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Gerade Verbindung mit Pfeil 43"/>
          <p:cNvCxnSpPr/>
          <p:nvPr/>
        </p:nvCxnSpPr>
        <p:spPr>
          <a:xfrm flipH="1">
            <a:off x="4153827" y="5638420"/>
            <a:ext cx="5577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49543" y="3623617"/>
            <a:ext cx="1149508" cy="1149508"/>
          </a:xfrm>
          <a:prstGeom prst="rect">
            <a:avLst/>
          </a:prstGeom>
        </p:spPr>
      </p:pic>
      <p:pic>
        <p:nvPicPr>
          <p:cNvPr id="33" name="Picture 32"/>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096999" y="3592087"/>
            <a:ext cx="1149508" cy="1149508"/>
          </a:xfrm>
          <a:prstGeom prst="rect">
            <a:avLst/>
          </a:prstGeom>
        </p:spPr>
      </p:pic>
    </p:spTree>
    <p:extLst>
      <p:ext uri="{BB962C8B-B14F-4D97-AF65-F5344CB8AC3E}">
        <p14:creationId xmlns:p14="http://schemas.microsoft.com/office/powerpoint/2010/main" val="3461535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4620" y="287340"/>
            <a:ext cx="9247238" cy="1449387"/>
          </a:xfrm>
        </p:spPr>
        <p:txBody>
          <a:bodyPr>
            <a:normAutofit/>
          </a:bodyPr>
          <a:lstStyle/>
          <a:p>
            <a:br>
              <a:rPr lang="fr-FR" dirty="0"/>
            </a:br>
            <a:r>
              <a:rPr lang="fr-FR" dirty="0"/>
              <a:t>Question</a:t>
            </a:r>
          </a:p>
        </p:txBody>
      </p:sp>
      <p:sp>
        <p:nvSpPr>
          <p:cNvPr id="3" name="Espace réservé du contenu 2"/>
          <p:cNvSpPr>
            <a:spLocks noGrp="1"/>
          </p:cNvSpPr>
          <p:nvPr>
            <p:ph idx="1"/>
          </p:nvPr>
        </p:nvSpPr>
        <p:spPr>
          <a:xfrm>
            <a:off x="2133600" y="2086771"/>
            <a:ext cx="7735491" cy="4022725"/>
          </a:xfrm>
        </p:spPr>
        <p:txBody>
          <a:bodyPr>
            <a:normAutofit/>
          </a:bodyPr>
          <a:lstStyle/>
          <a:p>
            <a:pPr marL="200025" lvl="1" indent="0">
              <a:buNone/>
            </a:pPr>
            <a:r>
              <a:rPr lang="de-CH" sz="2400" dirty="0"/>
              <a:t>1.2) </a:t>
            </a:r>
            <a:r>
              <a:rPr lang="de-CH" sz="2400" dirty="0" err="1"/>
              <a:t>How</a:t>
            </a:r>
            <a:r>
              <a:rPr lang="de-CH" sz="2400" dirty="0"/>
              <a:t> do </a:t>
            </a:r>
            <a:r>
              <a:rPr lang="de-CH" sz="2400" dirty="0" err="1"/>
              <a:t>you</a:t>
            </a:r>
            <a:r>
              <a:rPr lang="de-CH" sz="2400" dirty="0"/>
              <a:t> </a:t>
            </a:r>
            <a:r>
              <a:rPr lang="de-CH" sz="2400" dirty="0" err="1"/>
              <a:t>know</a:t>
            </a:r>
            <a:r>
              <a:rPr lang="de-CH" sz="2400" dirty="0"/>
              <a:t> a </a:t>
            </a:r>
            <a:r>
              <a:rPr lang="de-CH" sz="2400" dirty="0" err="1"/>
              <a:t>computer</a:t>
            </a:r>
            <a:r>
              <a:rPr lang="de-CH" sz="2400" dirty="0"/>
              <a:t> </a:t>
            </a:r>
            <a:r>
              <a:rPr lang="de-CH" sz="2400" dirty="0" err="1"/>
              <a:t>program</a:t>
            </a:r>
            <a:r>
              <a:rPr lang="de-CH" sz="2400" dirty="0"/>
              <a:t> is FOSS?</a:t>
            </a:r>
          </a:p>
          <a:p>
            <a:pPr lvl="1">
              <a:buFont typeface="Arial" panose="020B0604020202020204" pitchFamily="34" charset="0"/>
              <a:buChar char="•"/>
            </a:pPr>
            <a:endParaRPr lang="de-CH" sz="2400" dirty="0"/>
          </a:p>
          <a:p>
            <a:pPr marL="200025" lvl="1" indent="0">
              <a:buNone/>
            </a:pPr>
            <a:r>
              <a:rPr lang="de-CH" sz="2000" dirty="0">
                <a:solidFill>
                  <a:schemeClr val="tx1"/>
                </a:solidFill>
              </a:rPr>
              <a:t>a) I </a:t>
            </a:r>
            <a:r>
              <a:rPr lang="de-CH" sz="2000" dirty="0" err="1">
                <a:solidFill>
                  <a:schemeClr val="tx1"/>
                </a:solidFill>
              </a:rPr>
              <a:t>can</a:t>
            </a:r>
            <a:r>
              <a:rPr lang="de-CH" sz="2000" dirty="0">
                <a:solidFill>
                  <a:schemeClr val="tx1"/>
                </a:solidFill>
              </a:rPr>
              <a:t> </a:t>
            </a:r>
            <a:r>
              <a:rPr lang="de-CH" sz="2000" dirty="0" err="1">
                <a:solidFill>
                  <a:schemeClr val="tx1"/>
                </a:solidFill>
              </a:rPr>
              <a:t>download</a:t>
            </a:r>
            <a:r>
              <a:rPr lang="de-CH" sz="2000" dirty="0">
                <a:solidFill>
                  <a:schemeClr val="tx1"/>
                </a:solidFill>
              </a:rPr>
              <a:t> the </a:t>
            </a:r>
            <a:r>
              <a:rPr lang="de-CH" sz="2000" dirty="0" err="1">
                <a:solidFill>
                  <a:schemeClr val="tx1"/>
                </a:solidFill>
              </a:rPr>
              <a:t>source</a:t>
            </a:r>
            <a:r>
              <a:rPr lang="de-CH" sz="2000" dirty="0">
                <a:solidFill>
                  <a:schemeClr val="tx1"/>
                </a:solidFill>
              </a:rPr>
              <a:t> </a:t>
            </a:r>
            <a:r>
              <a:rPr lang="de-CH" sz="2000" dirty="0" err="1">
                <a:solidFill>
                  <a:schemeClr val="tx1"/>
                </a:solidFill>
              </a:rPr>
              <a:t>code</a:t>
            </a:r>
            <a:endParaRPr lang="de-CH" sz="2000" dirty="0">
              <a:solidFill>
                <a:schemeClr val="tx1"/>
              </a:solidFill>
            </a:endParaRPr>
          </a:p>
          <a:p>
            <a:pPr marL="200025" lvl="1" indent="0">
              <a:buNone/>
            </a:pPr>
            <a:r>
              <a:rPr lang="de-CH" sz="2000" dirty="0">
                <a:solidFill>
                  <a:schemeClr val="tx1"/>
                </a:solidFill>
              </a:rPr>
              <a:t>b) the </a:t>
            </a:r>
            <a:r>
              <a:rPr lang="de-CH" sz="2000" dirty="0" err="1">
                <a:solidFill>
                  <a:schemeClr val="tx1"/>
                </a:solidFill>
              </a:rPr>
              <a:t>computer</a:t>
            </a:r>
            <a:r>
              <a:rPr lang="de-CH" sz="2000" dirty="0">
                <a:solidFill>
                  <a:schemeClr val="tx1"/>
                </a:solidFill>
              </a:rPr>
              <a:t> </a:t>
            </a:r>
            <a:r>
              <a:rPr lang="de-CH" sz="2000" dirty="0" err="1">
                <a:solidFill>
                  <a:schemeClr val="tx1"/>
                </a:solidFill>
              </a:rPr>
              <a:t>program</a:t>
            </a:r>
            <a:r>
              <a:rPr lang="de-CH" sz="2000" dirty="0">
                <a:solidFill>
                  <a:schemeClr val="tx1"/>
                </a:solidFill>
              </a:rPr>
              <a:t> is </a:t>
            </a:r>
            <a:r>
              <a:rPr lang="de-CH" sz="2000" dirty="0" err="1">
                <a:solidFill>
                  <a:schemeClr val="tx1"/>
                </a:solidFill>
              </a:rPr>
              <a:t>licensed</a:t>
            </a:r>
            <a:r>
              <a:rPr lang="de-CH" sz="2000" dirty="0">
                <a:solidFill>
                  <a:schemeClr val="tx1"/>
                </a:solidFill>
              </a:rPr>
              <a:t> </a:t>
            </a:r>
            <a:r>
              <a:rPr lang="de-CH" sz="2000" dirty="0" err="1">
                <a:solidFill>
                  <a:schemeClr val="tx1"/>
                </a:solidFill>
              </a:rPr>
              <a:t>under</a:t>
            </a:r>
            <a:r>
              <a:rPr lang="de-CH" sz="2000" dirty="0">
                <a:solidFill>
                  <a:schemeClr val="tx1"/>
                </a:solidFill>
              </a:rPr>
              <a:t> a FOSS-License</a:t>
            </a:r>
          </a:p>
          <a:p>
            <a:pPr marL="200025" lvl="1" indent="0">
              <a:buNone/>
            </a:pPr>
            <a:r>
              <a:rPr lang="de-CH" sz="2000" dirty="0">
                <a:solidFill>
                  <a:schemeClr val="tx1"/>
                </a:solidFill>
              </a:rPr>
              <a:t>c) Wikipedia </a:t>
            </a:r>
            <a:r>
              <a:rPr lang="de-CH" sz="2000" dirty="0" err="1">
                <a:solidFill>
                  <a:schemeClr val="tx1"/>
                </a:solidFill>
              </a:rPr>
              <a:t>says</a:t>
            </a:r>
            <a:r>
              <a:rPr lang="de-CH" sz="2000" dirty="0">
                <a:solidFill>
                  <a:schemeClr val="tx1"/>
                </a:solidFill>
              </a:rPr>
              <a:t> so</a:t>
            </a:r>
          </a:p>
          <a:p>
            <a:pPr lvl="1">
              <a:buFont typeface="Arial" panose="020B0604020202020204" pitchFamily="34" charset="0"/>
              <a:buChar char="•"/>
            </a:pPr>
            <a:endParaRPr lang="fr-FR" sz="2200" dirty="0"/>
          </a:p>
          <a:p>
            <a:pPr lvl="1"/>
            <a:endParaRPr lang="fr-FR" sz="2200" dirty="0"/>
          </a:p>
          <a:p>
            <a:pPr lvl="1"/>
            <a:endParaRPr lang="fr-FR" sz="2400"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22</a:t>
            </a:fld>
            <a:endParaRPr lang="fr-FR"/>
          </a:p>
        </p:txBody>
      </p:sp>
      <p:pic>
        <p:nvPicPr>
          <p:cNvPr id="6" name="Picture 7">
            <a:extLst>
              <a:ext uri="{FF2B5EF4-FFF2-40B4-BE49-F238E27FC236}">
                <a16:creationId xmlns:a16="http://schemas.microsoft.com/office/drawing/2014/main" id="{FBFF90B7-6507-4CB3-BF75-72A1A93F3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980" y="2163325"/>
            <a:ext cx="781620" cy="716485"/>
          </a:xfrm>
          <a:prstGeom prst="rect">
            <a:avLst/>
          </a:prstGeom>
        </p:spPr>
      </p:pic>
    </p:spTree>
    <p:extLst>
      <p:ext uri="{BB962C8B-B14F-4D97-AF65-F5344CB8AC3E}">
        <p14:creationId xmlns:p14="http://schemas.microsoft.com/office/powerpoint/2010/main" val="652890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4620" y="287340"/>
            <a:ext cx="9247238" cy="1449387"/>
          </a:xfrm>
        </p:spPr>
        <p:txBody>
          <a:bodyPr>
            <a:normAutofit/>
          </a:bodyPr>
          <a:lstStyle/>
          <a:p>
            <a:br>
              <a:rPr lang="fr-FR" dirty="0"/>
            </a:br>
            <a:r>
              <a:rPr lang="fr-FR" dirty="0"/>
              <a:t>Question</a:t>
            </a:r>
          </a:p>
        </p:txBody>
      </p:sp>
      <p:sp>
        <p:nvSpPr>
          <p:cNvPr id="3" name="Espace réservé du contenu 2"/>
          <p:cNvSpPr>
            <a:spLocks noGrp="1"/>
          </p:cNvSpPr>
          <p:nvPr>
            <p:ph idx="1"/>
          </p:nvPr>
        </p:nvSpPr>
        <p:spPr>
          <a:xfrm>
            <a:off x="2133600" y="2086771"/>
            <a:ext cx="7735491" cy="4022725"/>
          </a:xfrm>
        </p:spPr>
        <p:txBody>
          <a:bodyPr>
            <a:normAutofit/>
          </a:bodyPr>
          <a:lstStyle/>
          <a:p>
            <a:pPr marL="200025" lvl="1" indent="0">
              <a:buNone/>
            </a:pPr>
            <a:r>
              <a:rPr lang="de-CH" sz="2400" dirty="0"/>
              <a:t>1.2) </a:t>
            </a:r>
            <a:r>
              <a:rPr lang="de-CH" sz="2400" dirty="0" err="1"/>
              <a:t>How</a:t>
            </a:r>
            <a:r>
              <a:rPr lang="de-CH" sz="2400" dirty="0"/>
              <a:t> do </a:t>
            </a:r>
            <a:r>
              <a:rPr lang="de-CH" sz="2400" dirty="0" err="1"/>
              <a:t>you</a:t>
            </a:r>
            <a:r>
              <a:rPr lang="de-CH" sz="2400" dirty="0"/>
              <a:t> </a:t>
            </a:r>
            <a:r>
              <a:rPr lang="de-CH" sz="2400" dirty="0" err="1"/>
              <a:t>know</a:t>
            </a:r>
            <a:r>
              <a:rPr lang="de-CH" sz="2400" dirty="0"/>
              <a:t> a </a:t>
            </a:r>
            <a:r>
              <a:rPr lang="de-CH" sz="2400" dirty="0" err="1"/>
              <a:t>computer</a:t>
            </a:r>
            <a:r>
              <a:rPr lang="de-CH" sz="2400" dirty="0"/>
              <a:t> </a:t>
            </a:r>
            <a:r>
              <a:rPr lang="de-CH" sz="2400" dirty="0" err="1"/>
              <a:t>program</a:t>
            </a:r>
            <a:r>
              <a:rPr lang="de-CH" sz="2400" dirty="0"/>
              <a:t> is FOSS?</a:t>
            </a:r>
          </a:p>
          <a:p>
            <a:pPr lvl="1">
              <a:buFont typeface="Arial" panose="020B0604020202020204" pitchFamily="34" charset="0"/>
              <a:buChar char="•"/>
            </a:pPr>
            <a:endParaRPr lang="de-CH" sz="2400" dirty="0"/>
          </a:p>
          <a:p>
            <a:pPr marL="200025" lvl="1" indent="0">
              <a:buNone/>
            </a:pPr>
            <a:r>
              <a:rPr lang="de-CH" sz="2000" dirty="0">
                <a:solidFill>
                  <a:schemeClr val="tx1"/>
                </a:solidFill>
              </a:rPr>
              <a:t>a) I </a:t>
            </a:r>
            <a:r>
              <a:rPr lang="de-CH" sz="2000" dirty="0" err="1">
                <a:solidFill>
                  <a:schemeClr val="tx1"/>
                </a:solidFill>
              </a:rPr>
              <a:t>can</a:t>
            </a:r>
            <a:r>
              <a:rPr lang="de-CH" sz="2000" dirty="0">
                <a:solidFill>
                  <a:schemeClr val="tx1"/>
                </a:solidFill>
              </a:rPr>
              <a:t> </a:t>
            </a:r>
            <a:r>
              <a:rPr lang="de-CH" sz="2000" dirty="0" err="1">
                <a:solidFill>
                  <a:schemeClr val="tx1"/>
                </a:solidFill>
              </a:rPr>
              <a:t>download</a:t>
            </a:r>
            <a:r>
              <a:rPr lang="de-CH" sz="2000" dirty="0">
                <a:solidFill>
                  <a:schemeClr val="tx1"/>
                </a:solidFill>
              </a:rPr>
              <a:t> the </a:t>
            </a:r>
            <a:r>
              <a:rPr lang="de-CH" sz="2000" dirty="0" err="1">
                <a:solidFill>
                  <a:schemeClr val="tx1"/>
                </a:solidFill>
              </a:rPr>
              <a:t>source</a:t>
            </a:r>
            <a:r>
              <a:rPr lang="de-CH" sz="2000" dirty="0">
                <a:solidFill>
                  <a:schemeClr val="tx1"/>
                </a:solidFill>
              </a:rPr>
              <a:t> </a:t>
            </a:r>
            <a:r>
              <a:rPr lang="de-CH" sz="2000" dirty="0" err="1">
                <a:solidFill>
                  <a:schemeClr val="tx1"/>
                </a:solidFill>
              </a:rPr>
              <a:t>code</a:t>
            </a:r>
            <a:endParaRPr lang="de-CH" sz="2000" dirty="0">
              <a:solidFill>
                <a:schemeClr val="tx1"/>
              </a:solidFill>
            </a:endParaRPr>
          </a:p>
          <a:p>
            <a:pPr marL="200025" lvl="1" indent="0">
              <a:buNone/>
            </a:pPr>
            <a:r>
              <a:rPr lang="de-CH" sz="2000" dirty="0">
                <a:solidFill>
                  <a:srgbClr val="00B050"/>
                </a:solidFill>
              </a:rPr>
              <a:t>b) the </a:t>
            </a:r>
            <a:r>
              <a:rPr lang="de-CH" sz="2000" dirty="0" err="1">
                <a:solidFill>
                  <a:srgbClr val="00B050"/>
                </a:solidFill>
              </a:rPr>
              <a:t>computer</a:t>
            </a:r>
            <a:r>
              <a:rPr lang="de-CH" sz="2000" dirty="0">
                <a:solidFill>
                  <a:srgbClr val="00B050"/>
                </a:solidFill>
              </a:rPr>
              <a:t> </a:t>
            </a:r>
            <a:r>
              <a:rPr lang="de-CH" sz="2000" dirty="0" err="1">
                <a:solidFill>
                  <a:srgbClr val="00B050"/>
                </a:solidFill>
              </a:rPr>
              <a:t>program</a:t>
            </a:r>
            <a:r>
              <a:rPr lang="de-CH" sz="2000" dirty="0">
                <a:solidFill>
                  <a:srgbClr val="00B050"/>
                </a:solidFill>
              </a:rPr>
              <a:t> is </a:t>
            </a:r>
            <a:r>
              <a:rPr lang="de-CH" sz="2000" dirty="0" err="1">
                <a:solidFill>
                  <a:srgbClr val="00B050"/>
                </a:solidFill>
              </a:rPr>
              <a:t>licensed</a:t>
            </a:r>
            <a:r>
              <a:rPr lang="de-CH" sz="2000" dirty="0">
                <a:solidFill>
                  <a:srgbClr val="00B050"/>
                </a:solidFill>
              </a:rPr>
              <a:t> </a:t>
            </a:r>
            <a:r>
              <a:rPr lang="de-CH" sz="2000" dirty="0" err="1">
                <a:solidFill>
                  <a:srgbClr val="00B050"/>
                </a:solidFill>
              </a:rPr>
              <a:t>under</a:t>
            </a:r>
            <a:r>
              <a:rPr lang="de-CH" sz="2000" dirty="0">
                <a:solidFill>
                  <a:srgbClr val="00B050"/>
                </a:solidFill>
              </a:rPr>
              <a:t> a FOSS-License</a:t>
            </a:r>
          </a:p>
          <a:p>
            <a:pPr marL="200025" lvl="1" indent="0">
              <a:buNone/>
            </a:pPr>
            <a:r>
              <a:rPr lang="de-CH" sz="2000" dirty="0">
                <a:solidFill>
                  <a:schemeClr val="tx1"/>
                </a:solidFill>
              </a:rPr>
              <a:t>c) Wikipedia </a:t>
            </a:r>
            <a:r>
              <a:rPr lang="de-CH" sz="2000" dirty="0" err="1">
                <a:solidFill>
                  <a:schemeClr val="tx1"/>
                </a:solidFill>
              </a:rPr>
              <a:t>says</a:t>
            </a:r>
            <a:r>
              <a:rPr lang="de-CH" sz="2000" dirty="0">
                <a:solidFill>
                  <a:schemeClr val="tx1"/>
                </a:solidFill>
              </a:rPr>
              <a:t> so</a:t>
            </a:r>
          </a:p>
          <a:p>
            <a:pPr lvl="1">
              <a:buFont typeface="Arial" panose="020B0604020202020204" pitchFamily="34" charset="0"/>
              <a:buChar char="•"/>
            </a:pPr>
            <a:endParaRPr lang="fr-FR" sz="2200" dirty="0"/>
          </a:p>
          <a:p>
            <a:pPr lvl="1"/>
            <a:endParaRPr lang="fr-FR" sz="2200" dirty="0"/>
          </a:p>
          <a:p>
            <a:pPr lvl="1"/>
            <a:endParaRPr lang="fr-FR" sz="2400"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23</a:t>
            </a:fld>
            <a:endParaRPr lang="fr-FR"/>
          </a:p>
        </p:txBody>
      </p:sp>
      <p:pic>
        <p:nvPicPr>
          <p:cNvPr id="6" name="Picture 7">
            <a:extLst>
              <a:ext uri="{FF2B5EF4-FFF2-40B4-BE49-F238E27FC236}">
                <a16:creationId xmlns:a16="http://schemas.microsoft.com/office/drawing/2014/main" id="{FBFF90B7-6507-4CB3-BF75-72A1A93F3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980" y="2163325"/>
            <a:ext cx="781620" cy="716485"/>
          </a:xfrm>
          <a:prstGeom prst="rect">
            <a:avLst/>
          </a:prstGeom>
        </p:spPr>
      </p:pic>
    </p:spTree>
    <p:extLst>
      <p:ext uri="{BB962C8B-B14F-4D97-AF65-F5344CB8AC3E}">
        <p14:creationId xmlns:p14="http://schemas.microsoft.com/office/powerpoint/2010/main" val="2115813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6963" y="287340"/>
            <a:ext cx="8804275" cy="1449387"/>
          </a:xfrm>
        </p:spPr>
        <p:txBody>
          <a:bodyPr>
            <a:normAutofit/>
          </a:bodyPr>
          <a:lstStyle/>
          <a:p>
            <a:r>
              <a:rPr lang="fr-FR" dirty="0"/>
              <a:t>FOSS Licenses’ </a:t>
            </a:r>
            <a:r>
              <a:rPr lang="fr-FR" dirty="0" err="1"/>
              <a:t>Definition</a:t>
            </a:r>
            <a:r>
              <a:rPr lang="fr-FR" dirty="0"/>
              <a:t>(s)</a:t>
            </a:r>
          </a:p>
        </p:txBody>
      </p:sp>
      <p:sp>
        <p:nvSpPr>
          <p:cNvPr id="3" name="Espace réservé du contenu 2"/>
          <p:cNvSpPr>
            <a:spLocks noGrp="1"/>
          </p:cNvSpPr>
          <p:nvPr>
            <p:ph idx="1"/>
          </p:nvPr>
        </p:nvSpPr>
        <p:spPr/>
        <p:txBody>
          <a:bodyPr>
            <a:normAutofit/>
          </a:bodyPr>
          <a:lstStyle/>
          <a:p>
            <a:pPr lvl="1">
              <a:buFont typeface="Arial" panose="020B0604020202020204" pitchFamily="34" charset="0"/>
              <a:buChar char="•"/>
            </a:pPr>
            <a:r>
              <a:rPr lang="fr-FR" sz="2400" dirty="0"/>
              <a:t>Free Software (Licenses):</a:t>
            </a:r>
          </a:p>
          <a:p>
            <a:pPr lvl="2"/>
            <a:r>
              <a:rPr lang="en-US" sz="1800" dirty="0"/>
              <a:t>Freedom 0 – the freedom to use the work,</a:t>
            </a:r>
          </a:p>
          <a:p>
            <a:pPr lvl="2"/>
            <a:r>
              <a:rPr lang="en-US" sz="1800" dirty="0"/>
              <a:t>Freedom 1 – the freedom to study the work,</a:t>
            </a:r>
          </a:p>
          <a:p>
            <a:pPr lvl="2"/>
            <a:r>
              <a:rPr lang="en-US" sz="1800" dirty="0"/>
              <a:t>Freedom 2 – the freedom to copy and share the work with others,</a:t>
            </a:r>
          </a:p>
          <a:p>
            <a:pPr lvl="2"/>
            <a:r>
              <a:rPr lang="en-US" sz="1800" dirty="0"/>
              <a:t>Freedom 3 – the freedom to modify the work, and the freedom to distribute modified and therefore derivative works.</a:t>
            </a:r>
          </a:p>
          <a:p>
            <a:pPr lvl="2"/>
            <a:endParaRPr lang="fr-FR" sz="1600" i="1" dirty="0"/>
          </a:p>
          <a:p>
            <a:pPr lvl="1">
              <a:buFont typeface="Arial" panose="020B0604020202020204" pitchFamily="34" charset="0"/>
              <a:buChar char="•"/>
            </a:pPr>
            <a:r>
              <a:rPr lang="fr-FR" sz="2400" dirty="0"/>
              <a:t>Open Source Software (Licenses):</a:t>
            </a:r>
          </a:p>
          <a:p>
            <a:pPr lvl="2"/>
            <a:r>
              <a:rPr lang="fr-FR" sz="1800" dirty="0"/>
              <a:t>10 </a:t>
            </a:r>
            <a:r>
              <a:rPr lang="fr-FR" sz="1800" dirty="0" err="1"/>
              <a:t>criteria</a:t>
            </a:r>
            <a:r>
              <a:rPr lang="fr-FR" sz="1800" dirty="0"/>
              <a:t>, </a:t>
            </a:r>
            <a:r>
              <a:rPr lang="fr-FR" sz="1800" dirty="0" err="1"/>
              <a:t>including</a:t>
            </a:r>
            <a:r>
              <a:rPr lang="fr-FR" sz="1800" dirty="0"/>
              <a:t> the right of distribution, the right of </a:t>
            </a:r>
            <a:r>
              <a:rPr lang="fr-FR" sz="1800" dirty="0" err="1"/>
              <a:t>creating</a:t>
            </a:r>
            <a:r>
              <a:rPr lang="fr-FR" sz="1800" dirty="0"/>
              <a:t> </a:t>
            </a:r>
            <a:r>
              <a:rPr lang="fr-FR" sz="1800" dirty="0" err="1"/>
              <a:t>derivate</a:t>
            </a:r>
            <a:r>
              <a:rPr lang="fr-FR" sz="1800" dirty="0"/>
              <a:t>, etc.</a:t>
            </a:r>
          </a:p>
          <a:p>
            <a:pPr lvl="1"/>
            <a:endParaRPr lang="fr-FR" sz="2000" dirty="0"/>
          </a:p>
          <a:p>
            <a:pPr lvl="1"/>
            <a:endParaRPr lang="fr-FR" sz="2200" dirty="0"/>
          </a:p>
          <a:p>
            <a:pPr marL="384175" lvl="2" indent="0">
              <a:buNone/>
            </a:pPr>
            <a:endParaRPr lang="fr-FR" sz="1800" dirty="0"/>
          </a:p>
          <a:p>
            <a:pPr lvl="1"/>
            <a:endParaRPr lang="fr-FR" sz="2400"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24</a:t>
            </a:fld>
            <a:endParaRPr lang="fr-FR"/>
          </a:p>
        </p:txBody>
      </p:sp>
    </p:spTree>
    <p:extLst>
      <p:ext uri="{BB962C8B-B14F-4D97-AF65-F5344CB8AC3E}">
        <p14:creationId xmlns:p14="http://schemas.microsoft.com/office/powerpoint/2010/main" val="558490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llipse 10"/>
          <p:cNvSpPr/>
          <p:nvPr/>
        </p:nvSpPr>
        <p:spPr>
          <a:xfrm>
            <a:off x="3096424" y="1888846"/>
            <a:ext cx="4694074" cy="4328155"/>
          </a:xfrm>
          <a:prstGeom prst="ellipse">
            <a:avLst/>
          </a:prstGeom>
          <a:solidFill>
            <a:schemeClr val="accent1">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Ellipse 11"/>
          <p:cNvSpPr/>
          <p:nvPr/>
        </p:nvSpPr>
        <p:spPr>
          <a:xfrm>
            <a:off x="4134313" y="1888844"/>
            <a:ext cx="4651180" cy="4328155"/>
          </a:xfrm>
          <a:prstGeom prst="ellipse">
            <a:avLst/>
          </a:prstGeom>
          <a:solidFill>
            <a:srgbClr val="76B531">
              <a:alpha val="4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re 1"/>
          <p:cNvSpPr>
            <a:spLocks noGrp="1"/>
          </p:cNvSpPr>
          <p:nvPr>
            <p:ph type="title"/>
          </p:nvPr>
        </p:nvSpPr>
        <p:spPr>
          <a:xfrm>
            <a:off x="1187669" y="287340"/>
            <a:ext cx="9869213" cy="1449387"/>
          </a:xfrm>
        </p:spPr>
        <p:txBody>
          <a:bodyPr>
            <a:normAutofit fontScale="90000"/>
          </a:bodyPr>
          <a:lstStyle/>
          <a:p>
            <a:br>
              <a:rPr lang="fr-FR" dirty="0"/>
            </a:br>
            <a:r>
              <a:rPr lang="fr-FR" dirty="0"/>
              <a:t>Free </a:t>
            </a:r>
            <a:r>
              <a:rPr lang="fr-FR" b="1" dirty="0"/>
              <a:t>and</a:t>
            </a:r>
            <a:r>
              <a:rPr lang="fr-FR" dirty="0"/>
              <a:t> Open Source Software Licenses</a:t>
            </a:r>
          </a:p>
        </p:txBody>
      </p:sp>
      <p:sp>
        <p:nvSpPr>
          <p:cNvPr id="3" name="Espace réservé du contenu 2"/>
          <p:cNvSpPr>
            <a:spLocks noGrp="1"/>
          </p:cNvSpPr>
          <p:nvPr>
            <p:ph idx="1"/>
          </p:nvPr>
        </p:nvSpPr>
        <p:spPr>
          <a:xfrm>
            <a:off x="4719133" y="3357389"/>
            <a:ext cx="2756117" cy="1391066"/>
          </a:xfrm>
        </p:spPr>
        <p:txBody>
          <a:bodyPr>
            <a:noAutofit/>
          </a:bodyPr>
          <a:lstStyle/>
          <a:p>
            <a:pPr marL="200025" lvl="1" indent="0">
              <a:buNone/>
            </a:pPr>
            <a:r>
              <a:rPr lang="fr-FR" sz="2400" dirty="0"/>
              <a:t>GNU GPL, GNU LGPL, BSD, MPL, Apache, GNU AGPL</a:t>
            </a:r>
          </a:p>
          <a:p>
            <a:pPr marL="200025" lvl="1" indent="0">
              <a:buNone/>
            </a:pPr>
            <a:r>
              <a:rPr lang="fr-FR" sz="2400" dirty="0"/>
              <a:t>(&gt;50)</a:t>
            </a:r>
          </a:p>
          <a:p>
            <a:pPr lvl="2"/>
            <a:endParaRPr lang="fr-FR" sz="1800" dirty="0"/>
          </a:p>
          <a:p>
            <a:pPr lvl="2"/>
            <a:endParaRPr lang="fr-FR" sz="1600" i="1" dirty="0"/>
          </a:p>
          <a:p>
            <a:pPr lvl="1"/>
            <a:endParaRPr lang="fr-FR" sz="2400"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25</a:t>
            </a:fld>
            <a:endParaRPr lang="fr-FR"/>
          </a:p>
        </p:txBody>
      </p:sp>
      <p:sp>
        <p:nvSpPr>
          <p:cNvPr id="6" name="Textfeld 5"/>
          <p:cNvSpPr txBox="1"/>
          <p:nvPr/>
        </p:nvSpPr>
        <p:spPr>
          <a:xfrm>
            <a:off x="2766392" y="4850296"/>
            <a:ext cx="184731" cy="369332"/>
          </a:xfrm>
          <a:prstGeom prst="rect">
            <a:avLst/>
          </a:prstGeom>
          <a:noFill/>
        </p:spPr>
        <p:txBody>
          <a:bodyPr wrap="none" rtlCol="0">
            <a:spAutoFit/>
          </a:bodyPr>
          <a:lstStyle/>
          <a:p>
            <a:endParaRPr lang="de-CH" dirty="0"/>
          </a:p>
        </p:txBody>
      </p:sp>
      <p:sp>
        <p:nvSpPr>
          <p:cNvPr id="8" name="Rechteck 7"/>
          <p:cNvSpPr/>
          <p:nvPr/>
        </p:nvSpPr>
        <p:spPr>
          <a:xfrm>
            <a:off x="1020602" y="2414469"/>
            <a:ext cx="2161653" cy="866862"/>
          </a:xfrm>
          <a:prstGeom prst="rect">
            <a:avLst/>
          </a:prstGeom>
        </p:spPr>
        <p:txBody>
          <a:bodyPr>
            <a:noAutofit/>
          </a:bodyPr>
          <a:lstStyle/>
          <a:p>
            <a:pPr marL="200025" lvl="1" algn="ctr" defTabSz="914400" fontAlgn="base">
              <a:lnSpc>
                <a:spcPct val="90000"/>
              </a:lnSpc>
              <a:spcBef>
                <a:spcPts val="200"/>
              </a:spcBef>
              <a:spcAft>
                <a:spcPts val="400"/>
              </a:spcAft>
              <a:buClr>
                <a:srgbClr val="E48312"/>
              </a:buClr>
            </a:pPr>
            <a:r>
              <a:rPr lang="fr-FR" sz="2400" dirty="0">
                <a:solidFill>
                  <a:schemeClr val="accent1">
                    <a:lumMod val="60000"/>
                    <a:lumOff val="40000"/>
                  </a:schemeClr>
                </a:solidFill>
                <a:ea typeface="ＭＳ Ｐゴシック" charset="0"/>
              </a:rPr>
              <a:t>Free Software</a:t>
            </a:r>
          </a:p>
          <a:p>
            <a:pPr marL="200025" lvl="1" algn="ctr" defTabSz="914400" fontAlgn="base">
              <a:lnSpc>
                <a:spcPct val="90000"/>
              </a:lnSpc>
              <a:spcBef>
                <a:spcPts val="200"/>
              </a:spcBef>
              <a:spcAft>
                <a:spcPts val="400"/>
              </a:spcAft>
              <a:buClr>
                <a:srgbClr val="E48312"/>
              </a:buClr>
            </a:pPr>
            <a:r>
              <a:rPr lang="fr-FR" sz="2400" dirty="0" err="1">
                <a:solidFill>
                  <a:schemeClr val="accent1">
                    <a:lumMod val="60000"/>
                    <a:lumOff val="40000"/>
                  </a:schemeClr>
                </a:solidFill>
                <a:ea typeface="ＭＳ Ｐゴシック" charset="0"/>
              </a:rPr>
              <a:t>Licenses</a:t>
            </a:r>
            <a:endParaRPr lang="fr-FR" sz="2400" dirty="0">
              <a:solidFill>
                <a:schemeClr val="accent1">
                  <a:lumMod val="60000"/>
                  <a:lumOff val="40000"/>
                </a:schemeClr>
              </a:solidFill>
              <a:ea typeface="ＭＳ Ｐゴシック" charset="0"/>
            </a:endParaRPr>
          </a:p>
        </p:txBody>
      </p:sp>
      <p:sp>
        <p:nvSpPr>
          <p:cNvPr id="10" name="Rechteck 9"/>
          <p:cNvSpPr/>
          <p:nvPr/>
        </p:nvSpPr>
        <p:spPr>
          <a:xfrm>
            <a:off x="8602360" y="2500611"/>
            <a:ext cx="2769832" cy="834074"/>
          </a:xfrm>
          <a:prstGeom prst="rect">
            <a:avLst/>
          </a:prstGeom>
        </p:spPr>
        <p:txBody>
          <a:bodyPr wrap="square">
            <a:spAutoFit/>
          </a:bodyPr>
          <a:lstStyle/>
          <a:p>
            <a:pPr marL="200025" lvl="1" algn="ctr" defTabSz="914400" fontAlgn="base">
              <a:lnSpc>
                <a:spcPct val="90000"/>
              </a:lnSpc>
              <a:spcBef>
                <a:spcPts val="200"/>
              </a:spcBef>
              <a:spcAft>
                <a:spcPts val="400"/>
              </a:spcAft>
              <a:buClr>
                <a:srgbClr val="E48312"/>
              </a:buClr>
            </a:pPr>
            <a:r>
              <a:rPr lang="fr-FR" sz="2400" dirty="0">
                <a:solidFill>
                  <a:srgbClr val="BBDA98"/>
                </a:solidFill>
                <a:ea typeface="ＭＳ Ｐゴシック" charset="0"/>
              </a:rPr>
              <a:t>Open Source </a:t>
            </a:r>
          </a:p>
          <a:p>
            <a:pPr marL="200025" lvl="1" algn="ctr" defTabSz="914400" fontAlgn="base">
              <a:lnSpc>
                <a:spcPct val="90000"/>
              </a:lnSpc>
              <a:spcBef>
                <a:spcPts val="200"/>
              </a:spcBef>
              <a:spcAft>
                <a:spcPts val="400"/>
              </a:spcAft>
              <a:buClr>
                <a:srgbClr val="E48312"/>
              </a:buClr>
            </a:pPr>
            <a:r>
              <a:rPr lang="fr-FR" sz="2400" dirty="0">
                <a:solidFill>
                  <a:srgbClr val="BBDA98"/>
                </a:solidFill>
                <a:ea typeface="ＭＳ Ｐゴシック" charset="0"/>
              </a:rPr>
              <a:t>Software Licenses</a:t>
            </a:r>
          </a:p>
        </p:txBody>
      </p:sp>
      <p:sp>
        <p:nvSpPr>
          <p:cNvPr id="7" name="Textfeld 6"/>
          <p:cNvSpPr txBox="1"/>
          <p:nvPr/>
        </p:nvSpPr>
        <p:spPr>
          <a:xfrm>
            <a:off x="328289" y="3357390"/>
            <a:ext cx="2622834" cy="400110"/>
          </a:xfrm>
          <a:prstGeom prst="rect">
            <a:avLst/>
          </a:prstGeom>
          <a:noFill/>
        </p:spPr>
        <p:txBody>
          <a:bodyPr wrap="none" rtlCol="0">
            <a:spAutoFit/>
          </a:bodyPr>
          <a:lstStyle/>
          <a:p>
            <a:r>
              <a:rPr lang="de-CH" sz="1000" dirty="0"/>
              <a:t>List of </a:t>
            </a:r>
            <a:r>
              <a:rPr lang="de-CH" sz="1000" dirty="0" err="1"/>
              <a:t>approved</a:t>
            </a:r>
            <a:r>
              <a:rPr lang="de-CH" sz="1000" dirty="0"/>
              <a:t> licenses:</a:t>
            </a:r>
          </a:p>
          <a:p>
            <a:r>
              <a:rPr lang="de-CH" sz="1000" dirty="0"/>
              <a:t>https://www.gnu.org/licenses/license-list.html</a:t>
            </a:r>
          </a:p>
        </p:txBody>
      </p:sp>
      <p:sp>
        <p:nvSpPr>
          <p:cNvPr id="9" name="Textfeld 8"/>
          <p:cNvSpPr txBox="1"/>
          <p:nvPr/>
        </p:nvSpPr>
        <p:spPr>
          <a:xfrm>
            <a:off x="9359347" y="3370780"/>
            <a:ext cx="2547492" cy="400110"/>
          </a:xfrm>
          <a:prstGeom prst="rect">
            <a:avLst/>
          </a:prstGeom>
          <a:noFill/>
        </p:spPr>
        <p:txBody>
          <a:bodyPr wrap="none" rtlCol="0">
            <a:spAutoFit/>
          </a:bodyPr>
          <a:lstStyle/>
          <a:p>
            <a:r>
              <a:rPr lang="de-CH" sz="1000" dirty="0"/>
              <a:t>List of </a:t>
            </a:r>
            <a:r>
              <a:rPr lang="de-CH" sz="1000" dirty="0" err="1"/>
              <a:t>approved</a:t>
            </a:r>
            <a:r>
              <a:rPr lang="de-CH" sz="1000" dirty="0"/>
              <a:t> licenses:</a:t>
            </a:r>
          </a:p>
          <a:p>
            <a:r>
              <a:rPr lang="de-CH" sz="1000" dirty="0"/>
              <a:t>https://opensource.org/licenses/alphabetical</a:t>
            </a:r>
          </a:p>
        </p:txBody>
      </p:sp>
    </p:spTree>
    <p:extLst>
      <p:ext uri="{BB962C8B-B14F-4D97-AF65-F5344CB8AC3E}">
        <p14:creationId xmlns:p14="http://schemas.microsoft.com/office/powerpoint/2010/main" val="3691026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77159" y="287340"/>
            <a:ext cx="10035355" cy="1449387"/>
          </a:xfrm>
        </p:spPr>
        <p:txBody>
          <a:bodyPr>
            <a:normAutofit/>
          </a:bodyPr>
          <a:lstStyle/>
          <a:p>
            <a:br>
              <a:rPr lang="fr-FR" dirty="0"/>
            </a:br>
            <a:r>
              <a:rPr lang="fr-FR" dirty="0"/>
              <a:t>Free and Open Source Software Licenses</a:t>
            </a:r>
            <a:endParaRPr lang="fr-FR" sz="3100" dirty="0"/>
          </a:p>
        </p:txBody>
      </p:sp>
      <p:sp>
        <p:nvSpPr>
          <p:cNvPr id="3" name="Espace réservé du contenu 2"/>
          <p:cNvSpPr>
            <a:spLocks noGrp="1"/>
          </p:cNvSpPr>
          <p:nvPr>
            <p:ph idx="1"/>
          </p:nvPr>
        </p:nvSpPr>
        <p:spPr>
          <a:xfrm>
            <a:off x="1177158" y="1926558"/>
            <a:ext cx="7331843" cy="4022725"/>
          </a:xfrm>
        </p:spPr>
        <p:txBody>
          <a:bodyPr>
            <a:normAutofit/>
          </a:bodyPr>
          <a:lstStyle/>
          <a:p>
            <a:pPr lvl="1">
              <a:buFont typeface="Arial" panose="020B0604020202020204" pitchFamily="34" charset="0"/>
              <a:buChar char="•"/>
            </a:pPr>
            <a:r>
              <a:rPr lang="fr-FR" sz="2400" dirty="0"/>
              <a:t>Content of FOSS Licenses</a:t>
            </a:r>
            <a:r>
              <a:rPr lang="fr-FR" sz="2200" dirty="0"/>
              <a:t>: </a:t>
            </a:r>
          </a:p>
          <a:p>
            <a:pPr lvl="1"/>
            <a:r>
              <a:rPr lang="fr-FR" sz="2200" dirty="0"/>
              <a:t>The </a:t>
            </a:r>
            <a:r>
              <a:rPr lang="fr-FR" sz="2200" dirty="0" err="1">
                <a:solidFill>
                  <a:srgbClr val="00B050"/>
                </a:solidFill>
              </a:rPr>
              <a:t>Licensor</a:t>
            </a:r>
            <a:r>
              <a:rPr lang="fr-FR" sz="2200" dirty="0"/>
              <a:t> </a:t>
            </a:r>
            <a:r>
              <a:rPr lang="fr-FR" sz="2200" dirty="0" err="1"/>
              <a:t>grants</a:t>
            </a:r>
            <a:endParaRPr lang="fr-FR" sz="2200" dirty="0"/>
          </a:p>
          <a:p>
            <a:pPr lvl="2"/>
            <a:r>
              <a:rPr lang="fr-FR" sz="1800" dirty="0"/>
              <a:t>Access to the Source Code of the Program</a:t>
            </a:r>
          </a:p>
          <a:p>
            <a:pPr lvl="2"/>
            <a:r>
              <a:rPr lang="fr-FR" sz="1800" dirty="0"/>
              <a:t>The Right to </a:t>
            </a:r>
            <a:r>
              <a:rPr lang="fr-FR" sz="1800" dirty="0" err="1"/>
              <a:t>run</a:t>
            </a:r>
            <a:r>
              <a:rPr lang="fr-FR" sz="1800" dirty="0"/>
              <a:t> the Code</a:t>
            </a:r>
          </a:p>
          <a:p>
            <a:pPr lvl="2"/>
            <a:r>
              <a:rPr lang="fr-FR" sz="1800" dirty="0"/>
              <a:t>The Right to </a:t>
            </a:r>
            <a:r>
              <a:rPr lang="fr-FR" sz="1800" dirty="0" err="1"/>
              <a:t>modify</a:t>
            </a:r>
            <a:r>
              <a:rPr lang="fr-FR" sz="1800" dirty="0"/>
              <a:t> the Code</a:t>
            </a:r>
          </a:p>
          <a:p>
            <a:pPr lvl="2"/>
            <a:r>
              <a:rPr lang="fr-FR" sz="1800" dirty="0"/>
              <a:t>The Right to </a:t>
            </a:r>
            <a:r>
              <a:rPr lang="fr-FR" sz="1800" dirty="0" err="1"/>
              <a:t>distribute</a:t>
            </a:r>
            <a:r>
              <a:rPr lang="fr-FR" sz="1800" dirty="0"/>
              <a:t> the verbatim and </a:t>
            </a:r>
            <a:r>
              <a:rPr lang="fr-FR" sz="1800" dirty="0" err="1"/>
              <a:t>changed</a:t>
            </a:r>
            <a:r>
              <a:rPr lang="fr-FR" sz="1800" dirty="0"/>
              <a:t> Copies of the Code</a:t>
            </a:r>
          </a:p>
          <a:p>
            <a:pPr lvl="2"/>
            <a:r>
              <a:rPr lang="fr-FR" sz="1800" dirty="0" err="1"/>
              <a:t>Without</a:t>
            </a:r>
            <a:r>
              <a:rPr lang="fr-FR" sz="1800" dirty="0"/>
              <a:t> </a:t>
            </a:r>
            <a:r>
              <a:rPr lang="fr-FR" sz="1800" dirty="0" err="1"/>
              <a:t>claiming</a:t>
            </a:r>
            <a:r>
              <a:rPr lang="fr-FR" sz="1800" dirty="0"/>
              <a:t> </a:t>
            </a:r>
            <a:r>
              <a:rPr lang="fr-FR" sz="1800" dirty="0" err="1"/>
              <a:t>license</a:t>
            </a:r>
            <a:r>
              <a:rPr lang="fr-FR" sz="1800" dirty="0"/>
              <a:t> </a:t>
            </a:r>
            <a:r>
              <a:rPr lang="fr-FR" sz="1800" dirty="0" err="1"/>
              <a:t>fees</a:t>
            </a:r>
            <a:r>
              <a:rPr lang="fr-FR" sz="1800" dirty="0"/>
              <a:t> for the </a:t>
            </a:r>
            <a:r>
              <a:rPr lang="fr-FR" sz="1800" dirty="0" err="1"/>
              <a:t>granted</a:t>
            </a:r>
            <a:r>
              <a:rPr lang="fr-FR" sz="1800" dirty="0"/>
              <a:t> </a:t>
            </a:r>
            <a:r>
              <a:rPr lang="fr-FR" sz="1800" dirty="0" err="1"/>
              <a:t>rights</a:t>
            </a:r>
            <a:r>
              <a:rPr lang="fr-FR" sz="1800" dirty="0"/>
              <a:t> (</a:t>
            </a:r>
            <a:r>
              <a:rPr lang="fr-FR" sz="1800" dirty="0" err="1"/>
              <a:t>royalty</a:t>
            </a:r>
            <a:r>
              <a:rPr lang="fr-FR" sz="1800" dirty="0"/>
              <a:t>-free)</a:t>
            </a:r>
          </a:p>
          <a:p>
            <a:pPr lvl="1"/>
            <a:endParaRPr lang="fr-FR" sz="2400"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26</a:t>
            </a:fld>
            <a:endParaRPr lang="fr-F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54532" y="2238313"/>
            <a:ext cx="475416" cy="475416"/>
          </a:xfrm>
          <a:prstGeom prst="rect">
            <a:avLst/>
          </a:prstGeom>
        </p:spPr>
      </p:pic>
    </p:spTree>
    <p:extLst>
      <p:ext uri="{BB962C8B-B14F-4D97-AF65-F5344CB8AC3E}">
        <p14:creationId xmlns:p14="http://schemas.microsoft.com/office/powerpoint/2010/main" val="2307213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29710" y="287340"/>
            <a:ext cx="6472445" cy="1449387"/>
          </a:xfrm>
        </p:spPr>
        <p:txBody>
          <a:bodyPr>
            <a:normAutofit/>
          </a:bodyPr>
          <a:lstStyle/>
          <a:p>
            <a:br>
              <a:rPr lang="fr-FR" dirty="0"/>
            </a:br>
            <a:r>
              <a:rPr lang="fr-FR" dirty="0"/>
              <a:t>FOSS Licenses</a:t>
            </a:r>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pPr>
              <a:defRPr/>
            </a:pPr>
            <a:fld id="{5FF6C787-353B-C545-82F1-D4F97C5B28C3}" type="slidenum">
              <a:rPr lang="fr-FR">
                <a:latin typeface="Calibri"/>
              </a:rPr>
              <a:pPr>
                <a:defRPr/>
              </a:pPr>
              <a:t>27</a:t>
            </a:fld>
            <a:endParaRPr lang="fr-FR">
              <a:latin typeface="Calibri"/>
            </a:endParaRPr>
          </a:p>
        </p:txBody>
      </p:sp>
      <p:sp>
        <p:nvSpPr>
          <p:cNvPr id="6" name="Textfeld 5"/>
          <p:cNvSpPr txBox="1"/>
          <p:nvPr/>
        </p:nvSpPr>
        <p:spPr>
          <a:xfrm>
            <a:off x="2346724" y="2049165"/>
            <a:ext cx="1817613" cy="2232000"/>
          </a:xfrm>
          <a:prstGeom prst="rect">
            <a:avLst/>
          </a:prstGeom>
          <a:solidFill>
            <a:srgbClr val="00B050"/>
          </a:solidFill>
        </p:spPr>
        <p:txBody>
          <a:bodyPr wrap="square" rtlCol="0" anchor="t" anchorCtr="0">
            <a:noAutofit/>
          </a:bodyPr>
          <a:lstStyle/>
          <a:p>
            <a:pPr>
              <a:defRPr/>
            </a:pPr>
            <a:r>
              <a:rPr lang="de-CH" sz="2000" dirty="0">
                <a:solidFill>
                  <a:srgbClr val="000000"/>
                </a:solidFill>
                <a:latin typeface="Calibri"/>
              </a:rPr>
              <a:t>Licensor</a:t>
            </a:r>
          </a:p>
          <a:p>
            <a:pPr>
              <a:defRPr/>
            </a:pPr>
            <a:r>
              <a:rPr lang="de-CH" sz="1000" dirty="0">
                <a:solidFill>
                  <a:srgbClr val="000000"/>
                </a:solidFill>
                <a:latin typeface="Calibri"/>
              </a:rPr>
              <a:t>(owner of the </a:t>
            </a:r>
          </a:p>
          <a:p>
            <a:pPr>
              <a:defRPr/>
            </a:pPr>
            <a:r>
              <a:rPr lang="de-CH" sz="1000" dirty="0">
                <a:solidFill>
                  <a:srgbClr val="000000"/>
                </a:solidFill>
                <a:latin typeface="Calibri"/>
              </a:rPr>
              <a:t>Copyrights </a:t>
            </a:r>
            <a:r>
              <a:rPr lang="de-CH" sz="1000" dirty="0" err="1">
                <a:solidFill>
                  <a:srgbClr val="000000"/>
                </a:solidFill>
                <a:latin typeface="Calibri"/>
              </a:rPr>
              <a:t>grants</a:t>
            </a:r>
            <a:endParaRPr lang="de-CH" sz="1000" dirty="0">
              <a:solidFill>
                <a:srgbClr val="000000"/>
              </a:solidFill>
              <a:latin typeface="Calibri"/>
            </a:endParaRPr>
          </a:p>
          <a:p>
            <a:pPr>
              <a:defRPr/>
            </a:pPr>
            <a:r>
              <a:rPr lang="de-CH" sz="1000" dirty="0" err="1">
                <a:solidFill>
                  <a:srgbClr val="000000"/>
                </a:solidFill>
                <a:latin typeface="Calibri"/>
              </a:rPr>
              <a:t>Rights</a:t>
            </a:r>
            <a:r>
              <a:rPr lang="de-CH" sz="1000" dirty="0">
                <a:solidFill>
                  <a:srgbClr val="000000"/>
                </a:solidFill>
                <a:latin typeface="Calibri"/>
              </a:rPr>
              <a:t> </a:t>
            </a:r>
            <a:r>
              <a:rPr lang="de-CH" sz="1000" dirty="0" err="1">
                <a:solidFill>
                  <a:srgbClr val="000000"/>
                </a:solidFill>
                <a:latin typeface="Calibri"/>
              </a:rPr>
              <a:t>to</a:t>
            </a:r>
            <a:r>
              <a:rPr lang="de-CH" sz="1000" dirty="0">
                <a:solidFill>
                  <a:srgbClr val="000000"/>
                </a:solidFill>
                <a:latin typeface="Calibri"/>
              </a:rPr>
              <a:t> </a:t>
            </a:r>
            <a:r>
              <a:rPr lang="de-CH" sz="1000" dirty="0" err="1">
                <a:solidFill>
                  <a:srgbClr val="000000"/>
                </a:solidFill>
                <a:latin typeface="Calibri"/>
              </a:rPr>
              <a:t>use</a:t>
            </a:r>
            <a:r>
              <a:rPr lang="de-CH" sz="1000" dirty="0">
                <a:solidFill>
                  <a:srgbClr val="000000"/>
                </a:solidFill>
                <a:latin typeface="Calibri"/>
              </a:rPr>
              <a:t> </a:t>
            </a:r>
            <a:r>
              <a:rPr lang="de-CH" sz="1000" dirty="0" err="1">
                <a:solidFill>
                  <a:srgbClr val="000000"/>
                </a:solidFill>
                <a:latin typeface="Calibri"/>
              </a:rPr>
              <a:t>and</a:t>
            </a:r>
            <a:endParaRPr lang="de-CH" sz="1000" dirty="0">
              <a:solidFill>
                <a:srgbClr val="000000"/>
              </a:solidFill>
              <a:latin typeface="Calibri"/>
            </a:endParaRPr>
          </a:p>
          <a:p>
            <a:pPr>
              <a:defRPr/>
            </a:pPr>
            <a:r>
              <a:rPr lang="de-CH" sz="1000" dirty="0" err="1">
                <a:solidFill>
                  <a:srgbClr val="000000"/>
                </a:solidFill>
                <a:latin typeface="Calibri"/>
              </a:rPr>
              <a:t>Does</a:t>
            </a:r>
            <a:r>
              <a:rPr lang="de-CH" sz="1000" dirty="0">
                <a:solidFill>
                  <a:srgbClr val="000000"/>
                </a:solidFill>
                <a:latin typeface="Calibri"/>
              </a:rPr>
              <a:t> not </a:t>
            </a:r>
            <a:r>
              <a:rPr lang="de-CH" sz="1000" dirty="0" err="1">
                <a:solidFill>
                  <a:srgbClr val="000000"/>
                </a:solidFill>
                <a:latin typeface="Calibri"/>
              </a:rPr>
              <a:t>get</a:t>
            </a:r>
            <a:r>
              <a:rPr lang="de-CH" sz="1000" dirty="0">
                <a:solidFill>
                  <a:srgbClr val="000000"/>
                </a:solidFill>
                <a:latin typeface="Calibri"/>
              </a:rPr>
              <a:t> </a:t>
            </a:r>
            <a:r>
              <a:rPr lang="de-CH" sz="1000" dirty="0" err="1">
                <a:solidFill>
                  <a:srgbClr val="000000"/>
                </a:solidFill>
                <a:latin typeface="Calibri"/>
              </a:rPr>
              <a:t>Royalties</a:t>
            </a:r>
            <a:r>
              <a:rPr lang="de-CH" sz="1000" dirty="0">
                <a:solidFill>
                  <a:srgbClr val="000000"/>
                </a:solidFill>
                <a:latin typeface="Calibri"/>
              </a:rPr>
              <a:t> </a:t>
            </a:r>
            <a:r>
              <a:rPr lang="de-CH" sz="1000" dirty="0" err="1">
                <a:solidFill>
                  <a:srgbClr val="000000"/>
                </a:solidFill>
                <a:latin typeface="Calibri"/>
              </a:rPr>
              <a:t>from</a:t>
            </a:r>
            <a:r>
              <a:rPr lang="de-CH" sz="1000" dirty="0">
                <a:solidFill>
                  <a:srgbClr val="000000"/>
                </a:solidFill>
                <a:latin typeface="Calibri"/>
              </a:rPr>
              <a:t> the </a:t>
            </a:r>
            <a:r>
              <a:rPr lang="de-CH" sz="1000" dirty="0" err="1">
                <a:solidFill>
                  <a:srgbClr val="000000"/>
                </a:solidFill>
                <a:latin typeface="Calibri"/>
              </a:rPr>
              <a:t>Licensee</a:t>
            </a:r>
            <a:r>
              <a:rPr lang="de-CH" sz="1000" dirty="0">
                <a:solidFill>
                  <a:srgbClr val="000000"/>
                </a:solidFill>
                <a:latin typeface="Calibri"/>
              </a:rPr>
              <a:t>)</a:t>
            </a:r>
          </a:p>
        </p:txBody>
      </p:sp>
      <p:sp>
        <p:nvSpPr>
          <p:cNvPr id="7" name="Textfeld 6"/>
          <p:cNvSpPr txBox="1"/>
          <p:nvPr/>
        </p:nvSpPr>
        <p:spPr>
          <a:xfrm>
            <a:off x="7976869" y="2049165"/>
            <a:ext cx="1946120" cy="2232000"/>
          </a:xfrm>
          <a:prstGeom prst="rect">
            <a:avLst/>
          </a:prstGeom>
          <a:solidFill>
            <a:srgbClr val="FFC000"/>
          </a:solidFill>
        </p:spPr>
        <p:txBody>
          <a:bodyPr wrap="square" rtlCol="0">
            <a:noAutofit/>
          </a:bodyPr>
          <a:lstStyle/>
          <a:p>
            <a:pPr>
              <a:defRPr/>
            </a:pPr>
            <a:r>
              <a:rPr lang="de-CH" sz="2000" dirty="0" err="1">
                <a:solidFill>
                  <a:srgbClr val="000000"/>
                </a:solidFill>
                <a:latin typeface="Calibri"/>
              </a:rPr>
              <a:t>Licensee</a:t>
            </a:r>
            <a:r>
              <a:rPr lang="de-CH" sz="2000" dirty="0">
                <a:solidFill>
                  <a:srgbClr val="000000"/>
                </a:solidFill>
                <a:latin typeface="Calibri"/>
              </a:rPr>
              <a:t> </a:t>
            </a:r>
          </a:p>
          <a:p>
            <a:pPr>
              <a:defRPr/>
            </a:pPr>
            <a:r>
              <a:rPr lang="de-CH" sz="1000" dirty="0">
                <a:solidFill>
                  <a:srgbClr val="000000"/>
                </a:solidFill>
                <a:latin typeface="Calibri"/>
              </a:rPr>
              <a:t>(</a:t>
            </a:r>
            <a:r>
              <a:rPr lang="de-CH" sz="1000" dirty="0" err="1">
                <a:solidFill>
                  <a:srgbClr val="000000"/>
                </a:solidFill>
                <a:latin typeface="Calibri"/>
              </a:rPr>
              <a:t>gets</a:t>
            </a:r>
            <a:r>
              <a:rPr lang="de-CH" sz="1000" dirty="0">
                <a:solidFill>
                  <a:srgbClr val="000000"/>
                </a:solidFill>
                <a:latin typeface="Calibri"/>
              </a:rPr>
              <a:t> [</a:t>
            </a:r>
            <a:r>
              <a:rPr lang="de-CH" sz="1000" dirty="0" err="1">
                <a:solidFill>
                  <a:srgbClr val="000000"/>
                </a:solidFill>
                <a:latin typeface="Calibri"/>
              </a:rPr>
              <a:t>most</a:t>
            </a:r>
            <a:r>
              <a:rPr lang="de-CH" sz="1000" dirty="0">
                <a:solidFill>
                  <a:srgbClr val="000000"/>
                </a:solidFill>
                <a:latin typeface="Calibri"/>
              </a:rPr>
              <a:t>] </a:t>
            </a:r>
            <a:r>
              <a:rPr lang="de-CH" sz="1000" dirty="0" err="1">
                <a:solidFill>
                  <a:srgbClr val="000000"/>
                </a:solidFill>
                <a:latin typeface="Calibri"/>
              </a:rPr>
              <a:t>rights</a:t>
            </a:r>
            <a:r>
              <a:rPr lang="de-CH" sz="1000" dirty="0">
                <a:solidFill>
                  <a:srgbClr val="000000"/>
                </a:solidFill>
                <a:latin typeface="Calibri"/>
              </a:rPr>
              <a:t> </a:t>
            </a:r>
            <a:r>
              <a:rPr lang="de-CH" sz="1000" dirty="0" err="1">
                <a:solidFill>
                  <a:srgbClr val="000000"/>
                </a:solidFill>
                <a:latin typeface="Calibri"/>
              </a:rPr>
              <a:t>to</a:t>
            </a:r>
            <a:r>
              <a:rPr lang="de-CH" sz="1000" dirty="0">
                <a:solidFill>
                  <a:srgbClr val="000000"/>
                </a:solidFill>
                <a:latin typeface="Calibri"/>
              </a:rPr>
              <a:t> </a:t>
            </a:r>
            <a:r>
              <a:rPr lang="de-CH" sz="1000" dirty="0" err="1">
                <a:solidFill>
                  <a:srgbClr val="000000"/>
                </a:solidFill>
                <a:latin typeface="Calibri"/>
              </a:rPr>
              <a:t>use</a:t>
            </a:r>
            <a:r>
              <a:rPr lang="de-CH" sz="1000" dirty="0">
                <a:solidFill>
                  <a:srgbClr val="000000"/>
                </a:solidFill>
                <a:latin typeface="Calibri"/>
              </a:rPr>
              <a:t> the </a:t>
            </a:r>
            <a:r>
              <a:rPr lang="de-CH" sz="1000" dirty="0" err="1">
                <a:solidFill>
                  <a:srgbClr val="000000"/>
                </a:solidFill>
                <a:latin typeface="Calibri"/>
              </a:rPr>
              <a:t>code</a:t>
            </a:r>
            <a:r>
              <a:rPr lang="de-CH" sz="1000" dirty="0">
                <a:solidFill>
                  <a:srgbClr val="000000"/>
                </a:solidFill>
                <a:latin typeface="Calibri"/>
              </a:rPr>
              <a:t> </a:t>
            </a:r>
            <a:r>
              <a:rPr lang="de-CH" sz="1000" dirty="0" err="1">
                <a:solidFill>
                  <a:srgbClr val="000000"/>
                </a:solidFill>
                <a:latin typeface="Calibri"/>
              </a:rPr>
              <a:t>and</a:t>
            </a:r>
            <a:r>
              <a:rPr lang="de-CH" sz="1000" dirty="0">
                <a:solidFill>
                  <a:srgbClr val="000000"/>
                </a:solidFill>
                <a:latin typeface="Calibri"/>
              </a:rPr>
              <a:t> </a:t>
            </a:r>
            <a:r>
              <a:rPr lang="de-CH" sz="1000" dirty="0" err="1">
                <a:solidFill>
                  <a:srgbClr val="000000"/>
                </a:solidFill>
                <a:latin typeface="Calibri"/>
              </a:rPr>
              <a:t>does</a:t>
            </a:r>
            <a:r>
              <a:rPr lang="de-CH" sz="1000" dirty="0">
                <a:solidFill>
                  <a:srgbClr val="000000"/>
                </a:solidFill>
                <a:latin typeface="Calibri"/>
              </a:rPr>
              <a:t> not </a:t>
            </a:r>
            <a:r>
              <a:rPr lang="de-CH" sz="1000" dirty="0" err="1">
                <a:solidFill>
                  <a:srgbClr val="000000"/>
                </a:solidFill>
                <a:latin typeface="Calibri"/>
              </a:rPr>
              <a:t>pay</a:t>
            </a:r>
            <a:r>
              <a:rPr lang="de-CH" sz="1000" dirty="0">
                <a:solidFill>
                  <a:srgbClr val="000000"/>
                </a:solidFill>
                <a:latin typeface="Calibri"/>
              </a:rPr>
              <a:t> </a:t>
            </a:r>
            <a:r>
              <a:rPr lang="de-CH" sz="1000" dirty="0" err="1">
                <a:solidFill>
                  <a:srgbClr val="000000"/>
                </a:solidFill>
                <a:latin typeface="Calibri"/>
              </a:rPr>
              <a:t>royalties</a:t>
            </a:r>
            <a:r>
              <a:rPr lang="de-CH" sz="1000" dirty="0">
                <a:solidFill>
                  <a:srgbClr val="000000"/>
                </a:solidFill>
                <a:latin typeface="Calibri"/>
              </a:rPr>
              <a:t> </a:t>
            </a:r>
            <a:r>
              <a:rPr lang="de-CH" sz="1000" dirty="0" err="1">
                <a:solidFill>
                  <a:srgbClr val="000000"/>
                </a:solidFill>
                <a:latin typeface="Calibri"/>
              </a:rPr>
              <a:t>to</a:t>
            </a:r>
            <a:r>
              <a:rPr lang="de-CH" sz="1000" dirty="0">
                <a:solidFill>
                  <a:srgbClr val="000000"/>
                </a:solidFill>
                <a:latin typeface="Calibri"/>
              </a:rPr>
              <a:t> the Licensor)</a:t>
            </a:r>
          </a:p>
        </p:txBody>
      </p:sp>
      <p:sp>
        <p:nvSpPr>
          <p:cNvPr id="8" name="Textfeld 7"/>
          <p:cNvSpPr txBox="1"/>
          <p:nvPr/>
        </p:nvSpPr>
        <p:spPr>
          <a:xfrm>
            <a:off x="4598595" y="2253006"/>
            <a:ext cx="2796566" cy="646331"/>
          </a:xfrm>
          <a:prstGeom prst="rect">
            <a:avLst/>
          </a:prstGeom>
          <a:solidFill>
            <a:srgbClr val="C7C1AB"/>
          </a:solidFill>
          <a:ln>
            <a:noFill/>
          </a:ln>
        </p:spPr>
        <p:txBody>
          <a:bodyPr wrap="square" rtlCol="0">
            <a:spAutoFit/>
          </a:bodyPr>
          <a:lstStyle/>
          <a:p>
            <a:pPr algn="ctr">
              <a:defRPr/>
            </a:pPr>
            <a:r>
              <a:rPr lang="de-CH" b="1" dirty="0" err="1">
                <a:solidFill>
                  <a:srgbClr val="000000"/>
                </a:solidFill>
                <a:latin typeface="Calibri"/>
              </a:rPr>
              <a:t>Rights</a:t>
            </a:r>
            <a:r>
              <a:rPr lang="de-CH" dirty="0">
                <a:solidFill>
                  <a:srgbClr val="000000"/>
                </a:solidFill>
                <a:latin typeface="Calibri"/>
              </a:rPr>
              <a:t> </a:t>
            </a:r>
            <a:r>
              <a:rPr lang="de-CH" dirty="0" err="1">
                <a:solidFill>
                  <a:srgbClr val="000000"/>
                </a:solidFill>
                <a:latin typeface="Calibri"/>
              </a:rPr>
              <a:t>to</a:t>
            </a:r>
            <a:r>
              <a:rPr lang="de-CH" dirty="0">
                <a:solidFill>
                  <a:srgbClr val="000000"/>
                </a:solidFill>
                <a:latin typeface="Calibri"/>
              </a:rPr>
              <a:t> </a:t>
            </a:r>
          </a:p>
          <a:p>
            <a:pPr algn="ctr">
              <a:defRPr/>
            </a:pPr>
            <a:r>
              <a:rPr lang="de-CH" dirty="0" err="1">
                <a:solidFill>
                  <a:srgbClr val="000000"/>
                </a:solidFill>
                <a:latin typeface="Calibri"/>
              </a:rPr>
              <a:t>copy</a:t>
            </a:r>
            <a:r>
              <a:rPr lang="de-CH" dirty="0">
                <a:solidFill>
                  <a:srgbClr val="000000"/>
                </a:solidFill>
                <a:latin typeface="Calibri"/>
              </a:rPr>
              <a:t>, </a:t>
            </a:r>
            <a:r>
              <a:rPr lang="de-CH" dirty="0" err="1">
                <a:solidFill>
                  <a:srgbClr val="000000"/>
                </a:solidFill>
                <a:latin typeface="Calibri"/>
              </a:rPr>
              <a:t>distribute</a:t>
            </a:r>
            <a:r>
              <a:rPr lang="de-CH" dirty="0">
                <a:solidFill>
                  <a:srgbClr val="000000"/>
                </a:solidFill>
                <a:latin typeface="Calibri"/>
              </a:rPr>
              <a:t> </a:t>
            </a:r>
            <a:r>
              <a:rPr lang="de-CH" dirty="0" err="1">
                <a:solidFill>
                  <a:srgbClr val="000000"/>
                </a:solidFill>
                <a:latin typeface="Calibri"/>
              </a:rPr>
              <a:t>and</a:t>
            </a:r>
            <a:r>
              <a:rPr lang="de-CH" dirty="0">
                <a:solidFill>
                  <a:srgbClr val="000000"/>
                </a:solidFill>
                <a:latin typeface="Calibri"/>
              </a:rPr>
              <a:t> </a:t>
            </a:r>
            <a:r>
              <a:rPr lang="de-CH" dirty="0" err="1">
                <a:solidFill>
                  <a:srgbClr val="000000"/>
                </a:solidFill>
                <a:latin typeface="Calibri"/>
              </a:rPr>
              <a:t>modify</a:t>
            </a:r>
            <a:endParaRPr lang="de-CH" dirty="0">
              <a:solidFill>
                <a:srgbClr val="000000"/>
              </a:solidFill>
              <a:latin typeface="Calibri"/>
            </a:endParaRPr>
          </a:p>
        </p:txBody>
      </p:sp>
      <p:sp>
        <p:nvSpPr>
          <p:cNvPr id="9" name="Textfeld 8"/>
          <p:cNvSpPr txBox="1"/>
          <p:nvPr/>
        </p:nvSpPr>
        <p:spPr>
          <a:xfrm>
            <a:off x="4598595" y="3112027"/>
            <a:ext cx="2796567" cy="923330"/>
          </a:xfrm>
          <a:prstGeom prst="rect">
            <a:avLst/>
          </a:prstGeom>
          <a:noFill/>
          <a:ln>
            <a:solidFill>
              <a:schemeClr val="tx1"/>
            </a:solidFill>
          </a:ln>
        </p:spPr>
        <p:txBody>
          <a:bodyPr wrap="square" rtlCol="0">
            <a:spAutoFit/>
          </a:bodyPr>
          <a:lstStyle/>
          <a:p>
            <a:pPr algn="ctr">
              <a:defRPr/>
            </a:pPr>
            <a:r>
              <a:rPr lang="de-CH" b="1" dirty="0">
                <a:solidFill>
                  <a:srgbClr val="000000"/>
                </a:solidFill>
                <a:latin typeface="Calibri"/>
              </a:rPr>
              <a:t>NO </a:t>
            </a:r>
            <a:r>
              <a:rPr lang="de-CH" dirty="0" err="1">
                <a:solidFill>
                  <a:srgbClr val="000000"/>
                </a:solidFill>
                <a:latin typeface="Calibri"/>
              </a:rPr>
              <a:t>License</a:t>
            </a:r>
            <a:r>
              <a:rPr lang="de-CH" dirty="0">
                <a:solidFill>
                  <a:srgbClr val="000000"/>
                </a:solidFill>
                <a:latin typeface="Calibri"/>
              </a:rPr>
              <a:t> </a:t>
            </a:r>
            <a:r>
              <a:rPr lang="de-CH" dirty="0" err="1">
                <a:solidFill>
                  <a:srgbClr val="000000"/>
                </a:solidFill>
                <a:latin typeface="Calibri"/>
              </a:rPr>
              <a:t>Fees</a:t>
            </a:r>
            <a:r>
              <a:rPr lang="de-CH" dirty="0">
                <a:solidFill>
                  <a:srgbClr val="000000"/>
                </a:solidFill>
                <a:latin typeface="Calibri"/>
              </a:rPr>
              <a:t>/</a:t>
            </a:r>
            <a:r>
              <a:rPr lang="de-CH" dirty="0" err="1">
                <a:solidFill>
                  <a:srgbClr val="000000"/>
                </a:solidFill>
                <a:latin typeface="Calibri"/>
              </a:rPr>
              <a:t>Royalties</a:t>
            </a:r>
            <a:endParaRPr lang="de-CH" dirty="0">
              <a:solidFill>
                <a:srgbClr val="000000"/>
              </a:solidFill>
              <a:latin typeface="Calibri"/>
            </a:endParaRPr>
          </a:p>
          <a:p>
            <a:pPr algn="ctr">
              <a:defRPr/>
            </a:pPr>
            <a:r>
              <a:rPr lang="de-CH" b="1" dirty="0">
                <a:solidFill>
                  <a:srgbClr val="00B0F0"/>
                </a:solidFill>
                <a:latin typeface="Calibri"/>
              </a:rPr>
              <a:t>MAYBE </a:t>
            </a:r>
            <a:r>
              <a:rPr lang="de-CH" dirty="0" err="1">
                <a:solidFill>
                  <a:srgbClr val="00B0F0"/>
                </a:solidFill>
                <a:latin typeface="Calibri"/>
              </a:rPr>
              <a:t>Obligations</a:t>
            </a:r>
            <a:r>
              <a:rPr lang="de-CH" dirty="0">
                <a:solidFill>
                  <a:srgbClr val="00B0F0"/>
                </a:solidFill>
                <a:latin typeface="Calibri"/>
              </a:rPr>
              <a:t> </a:t>
            </a:r>
            <a:r>
              <a:rPr lang="de-CH" dirty="0" err="1">
                <a:solidFill>
                  <a:srgbClr val="00B0F0"/>
                </a:solidFill>
                <a:latin typeface="Calibri"/>
              </a:rPr>
              <a:t>if</a:t>
            </a:r>
            <a:r>
              <a:rPr lang="de-CH" dirty="0">
                <a:solidFill>
                  <a:srgbClr val="00B0F0"/>
                </a:solidFill>
                <a:latin typeface="Calibri"/>
              </a:rPr>
              <a:t> the Code </a:t>
            </a:r>
            <a:r>
              <a:rPr lang="de-CH" dirty="0" err="1">
                <a:solidFill>
                  <a:srgbClr val="00B0F0"/>
                </a:solidFill>
                <a:latin typeface="Calibri"/>
              </a:rPr>
              <a:t>is</a:t>
            </a:r>
            <a:r>
              <a:rPr lang="de-CH" dirty="0">
                <a:solidFill>
                  <a:srgbClr val="00B0F0"/>
                </a:solidFill>
                <a:latin typeface="Calibri"/>
              </a:rPr>
              <a:t> Distributed </a:t>
            </a:r>
          </a:p>
        </p:txBody>
      </p:sp>
      <p:sp>
        <p:nvSpPr>
          <p:cNvPr id="10" name="Textfeld 9"/>
          <p:cNvSpPr txBox="1"/>
          <p:nvPr/>
        </p:nvSpPr>
        <p:spPr>
          <a:xfrm>
            <a:off x="4632466" y="4433069"/>
            <a:ext cx="2762696" cy="766554"/>
          </a:xfrm>
          <a:prstGeom prst="rect">
            <a:avLst/>
          </a:prstGeom>
          <a:solidFill>
            <a:schemeClr val="tx1">
              <a:lumMod val="50000"/>
              <a:lumOff val="50000"/>
            </a:schemeClr>
          </a:solidFill>
          <a:ln>
            <a:solidFill>
              <a:schemeClr val="tx1">
                <a:lumMod val="50000"/>
                <a:lumOff val="50000"/>
              </a:schemeClr>
            </a:solidFill>
          </a:ln>
        </p:spPr>
        <p:txBody>
          <a:bodyPr wrap="square" rtlCol="0">
            <a:noAutofit/>
          </a:bodyPr>
          <a:lstStyle/>
          <a:p>
            <a:pPr algn="ctr">
              <a:defRPr/>
            </a:pPr>
            <a:r>
              <a:rPr lang="de-CH" dirty="0" err="1">
                <a:solidFill>
                  <a:srgbClr val="92D050"/>
                </a:solidFill>
                <a:latin typeface="Calibri"/>
              </a:rPr>
              <a:t>Copy</a:t>
            </a:r>
            <a:r>
              <a:rPr lang="de-CH" dirty="0">
                <a:solidFill>
                  <a:srgbClr val="92D050"/>
                </a:solidFill>
                <a:latin typeface="Calibri"/>
              </a:rPr>
              <a:t> of the </a:t>
            </a:r>
          </a:p>
          <a:p>
            <a:pPr algn="ctr">
              <a:defRPr/>
            </a:pPr>
            <a:r>
              <a:rPr lang="de-CH" sz="2400" b="1" dirty="0">
                <a:solidFill>
                  <a:srgbClr val="92D050"/>
                </a:solidFill>
                <a:latin typeface="Calibri"/>
              </a:rPr>
              <a:t>Source Code </a:t>
            </a:r>
          </a:p>
        </p:txBody>
      </p:sp>
      <p:sp>
        <p:nvSpPr>
          <p:cNvPr id="11" name="Textfeld 10"/>
          <p:cNvSpPr txBox="1"/>
          <p:nvPr/>
        </p:nvSpPr>
        <p:spPr>
          <a:xfrm>
            <a:off x="4632466" y="5359870"/>
            <a:ext cx="2783849" cy="646331"/>
          </a:xfrm>
          <a:prstGeom prst="rect">
            <a:avLst/>
          </a:prstGeom>
          <a:noFill/>
          <a:ln>
            <a:solidFill>
              <a:schemeClr val="tx1"/>
            </a:solidFill>
          </a:ln>
        </p:spPr>
        <p:txBody>
          <a:bodyPr wrap="square" rtlCol="0">
            <a:spAutoFit/>
          </a:bodyPr>
          <a:lstStyle/>
          <a:p>
            <a:pPr algn="ctr">
              <a:defRPr/>
            </a:pPr>
            <a:r>
              <a:rPr lang="de-CH" b="1" dirty="0">
                <a:solidFill>
                  <a:srgbClr val="2ABDF2"/>
                </a:solidFill>
                <a:latin typeface="Calibri"/>
              </a:rPr>
              <a:t>MAYBE</a:t>
            </a:r>
            <a:r>
              <a:rPr lang="de-CH" dirty="0">
                <a:solidFill>
                  <a:srgbClr val="2ABDF2"/>
                </a:solidFill>
                <a:latin typeface="Calibri"/>
              </a:rPr>
              <a:t> Price </a:t>
            </a:r>
          </a:p>
          <a:p>
            <a:pPr algn="ctr">
              <a:defRPr/>
            </a:pPr>
            <a:r>
              <a:rPr lang="de-CH" b="1" dirty="0">
                <a:latin typeface="Calibri"/>
              </a:rPr>
              <a:t>NO</a:t>
            </a:r>
            <a:r>
              <a:rPr lang="de-CH" dirty="0">
                <a:latin typeface="Calibri"/>
              </a:rPr>
              <a:t> </a:t>
            </a:r>
            <a:r>
              <a:rPr lang="de-CH" dirty="0" err="1">
                <a:latin typeface="Calibri"/>
              </a:rPr>
              <a:t>further</a:t>
            </a:r>
            <a:r>
              <a:rPr lang="de-CH" dirty="0">
                <a:latin typeface="Calibri"/>
              </a:rPr>
              <a:t> </a:t>
            </a:r>
            <a:r>
              <a:rPr lang="de-CH" dirty="0" err="1">
                <a:latin typeface="Calibri"/>
              </a:rPr>
              <a:t>Obligations</a:t>
            </a:r>
            <a:endParaRPr lang="de-CH" dirty="0">
              <a:latin typeface="Calibri"/>
            </a:endParaRPr>
          </a:p>
        </p:txBody>
      </p:sp>
      <p:sp>
        <p:nvSpPr>
          <p:cNvPr id="3" name="Textfeld 2"/>
          <p:cNvSpPr txBox="1"/>
          <p:nvPr/>
        </p:nvSpPr>
        <p:spPr>
          <a:xfrm>
            <a:off x="2346723" y="4403591"/>
            <a:ext cx="1817613" cy="1657258"/>
          </a:xfrm>
          <a:prstGeom prst="rect">
            <a:avLst/>
          </a:prstGeom>
          <a:solidFill>
            <a:srgbClr val="92D050"/>
          </a:solidFill>
        </p:spPr>
        <p:txBody>
          <a:bodyPr wrap="square" rtlCol="0">
            <a:noAutofit/>
          </a:bodyPr>
          <a:lstStyle/>
          <a:p>
            <a:pPr>
              <a:defRPr/>
            </a:pPr>
            <a:r>
              <a:rPr lang="de-CH" sz="2000" dirty="0">
                <a:solidFill>
                  <a:srgbClr val="000000"/>
                </a:solidFill>
                <a:latin typeface="Calibri"/>
              </a:rPr>
              <a:t>Distributor</a:t>
            </a:r>
          </a:p>
          <a:p>
            <a:pPr>
              <a:defRPr/>
            </a:pPr>
            <a:r>
              <a:rPr lang="de-CH" sz="1000" dirty="0">
                <a:solidFill>
                  <a:srgbClr val="000000"/>
                </a:solidFill>
                <a:latin typeface="Calibri"/>
              </a:rPr>
              <a:t>(Owner of the </a:t>
            </a:r>
            <a:r>
              <a:rPr lang="de-CH" sz="1000" dirty="0" err="1">
                <a:solidFill>
                  <a:srgbClr val="000000"/>
                </a:solidFill>
                <a:latin typeface="Calibri"/>
              </a:rPr>
              <a:t>physical</a:t>
            </a:r>
            <a:r>
              <a:rPr lang="de-CH" sz="1000" dirty="0">
                <a:solidFill>
                  <a:srgbClr val="000000"/>
                </a:solidFill>
                <a:latin typeface="Calibri"/>
              </a:rPr>
              <a:t> </a:t>
            </a:r>
            <a:r>
              <a:rPr lang="de-CH" sz="1000" dirty="0" err="1">
                <a:solidFill>
                  <a:srgbClr val="000000"/>
                </a:solidFill>
                <a:latin typeface="Calibri"/>
              </a:rPr>
              <a:t>copy</a:t>
            </a:r>
            <a:endParaRPr lang="de-CH" sz="1000" dirty="0">
              <a:solidFill>
                <a:srgbClr val="000000"/>
              </a:solidFill>
              <a:latin typeface="Calibri"/>
            </a:endParaRPr>
          </a:p>
          <a:p>
            <a:pPr>
              <a:defRPr/>
            </a:pPr>
            <a:r>
              <a:rPr lang="de-CH" sz="1000" dirty="0" err="1">
                <a:solidFill>
                  <a:srgbClr val="000000"/>
                </a:solidFill>
                <a:latin typeface="Calibri"/>
              </a:rPr>
              <a:t>gives</a:t>
            </a:r>
            <a:r>
              <a:rPr lang="de-CH" sz="1000" dirty="0">
                <a:solidFill>
                  <a:srgbClr val="000000"/>
                </a:solidFill>
                <a:latin typeface="Calibri"/>
              </a:rPr>
              <a:t> the Code </a:t>
            </a:r>
            <a:r>
              <a:rPr lang="de-CH" sz="1000" dirty="0" err="1">
                <a:solidFill>
                  <a:srgbClr val="000000"/>
                </a:solidFill>
                <a:latin typeface="Calibri"/>
              </a:rPr>
              <a:t>to</a:t>
            </a:r>
            <a:r>
              <a:rPr lang="de-CH" sz="1000" dirty="0">
                <a:solidFill>
                  <a:srgbClr val="000000"/>
                </a:solidFill>
                <a:latin typeface="Calibri"/>
              </a:rPr>
              <a:t> </a:t>
            </a:r>
            <a:r>
              <a:rPr lang="de-CH" sz="1000" dirty="0" err="1">
                <a:solidFill>
                  <a:srgbClr val="000000"/>
                </a:solidFill>
                <a:latin typeface="Calibri"/>
              </a:rPr>
              <a:t>another</a:t>
            </a:r>
            <a:r>
              <a:rPr lang="de-CH" sz="1000" dirty="0">
                <a:solidFill>
                  <a:srgbClr val="000000"/>
                </a:solidFill>
                <a:latin typeface="Calibri"/>
              </a:rPr>
              <a:t> </a:t>
            </a:r>
            <a:r>
              <a:rPr lang="de-CH" sz="1000" dirty="0" err="1">
                <a:solidFill>
                  <a:srgbClr val="000000"/>
                </a:solidFill>
                <a:latin typeface="Calibri"/>
              </a:rPr>
              <a:t>person</a:t>
            </a:r>
            <a:r>
              <a:rPr lang="de-CH" sz="1000" dirty="0">
                <a:solidFill>
                  <a:srgbClr val="000000"/>
                </a:solidFill>
                <a:latin typeface="Calibri"/>
              </a:rPr>
              <a:t>)</a:t>
            </a:r>
          </a:p>
        </p:txBody>
      </p:sp>
      <p:sp>
        <p:nvSpPr>
          <p:cNvPr id="12" name="Textfeld 11"/>
          <p:cNvSpPr txBox="1"/>
          <p:nvPr/>
        </p:nvSpPr>
        <p:spPr>
          <a:xfrm>
            <a:off x="7976869" y="4403591"/>
            <a:ext cx="1946120" cy="1657259"/>
          </a:xfrm>
          <a:prstGeom prst="rect">
            <a:avLst/>
          </a:prstGeom>
          <a:solidFill>
            <a:srgbClr val="FFC000"/>
          </a:solidFill>
        </p:spPr>
        <p:txBody>
          <a:bodyPr wrap="square" rtlCol="0">
            <a:noAutofit/>
          </a:bodyPr>
          <a:lstStyle/>
          <a:p>
            <a:pPr>
              <a:defRPr/>
            </a:pPr>
            <a:r>
              <a:rPr lang="de-CH" sz="2000" dirty="0" err="1">
                <a:solidFill>
                  <a:srgbClr val="000000"/>
                </a:solidFill>
                <a:latin typeface="Calibri"/>
              </a:rPr>
              <a:t>Acquirer</a:t>
            </a:r>
            <a:r>
              <a:rPr lang="de-CH" dirty="0">
                <a:solidFill>
                  <a:srgbClr val="000000"/>
                </a:solidFill>
                <a:latin typeface="Calibri"/>
              </a:rPr>
              <a:t> </a:t>
            </a:r>
          </a:p>
          <a:p>
            <a:pPr>
              <a:defRPr/>
            </a:pPr>
            <a:r>
              <a:rPr lang="de-CH" sz="1000" dirty="0">
                <a:solidFill>
                  <a:srgbClr val="000000"/>
                </a:solidFill>
                <a:latin typeface="Calibri"/>
              </a:rPr>
              <a:t>(</a:t>
            </a:r>
            <a:r>
              <a:rPr lang="de-CH" sz="1000" dirty="0" err="1">
                <a:solidFill>
                  <a:srgbClr val="000000"/>
                </a:solidFill>
                <a:latin typeface="Calibri"/>
              </a:rPr>
              <a:t>gets</a:t>
            </a:r>
            <a:r>
              <a:rPr lang="de-CH" sz="1000" dirty="0">
                <a:solidFill>
                  <a:srgbClr val="000000"/>
                </a:solidFill>
                <a:latin typeface="Calibri"/>
              </a:rPr>
              <a:t> the Source Code)</a:t>
            </a:r>
          </a:p>
        </p:txBody>
      </p:sp>
      <p:cxnSp>
        <p:nvCxnSpPr>
          <p:cNvPr id="21" name="Gerade Verbindung mit Pfeil 20"/>
          <p:cNvCxnSpPr>
            <a:endCxn id="8" idx="1"/>
          </p:cNvCxnSpPr>
          <p:nvPr/>
        </p:nvCxnSpPr>
        <p:spPr>
          <a:xfrm>
            <a:off x="4170695" y="2576171"/>
            <a:ext cx="427900"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Gerade Verbindung mit Pfeil 24"/>
          <p:cNvCxnSpPr>
            <a:stCxn id="8" idx="3"/>
          </p:cNvCxnSpPr>
          <p:nvPr/>
        </p:nvCxnSpPr>
        <p:spPr>
          <a:xfrm>
            <a:off x="7395161" y="2576172"/>
            <a:ext cx="581708"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Gerade Verbindung mit Pfeil 28"/>
          <p:cNvCxnSpPr>
            <a:endCxn id="9" idx="3"/>
          </p:cNvCxnSpPr>
          <p:nvPr/>
        </p:nvCxnSpPr>
        <p:spPr>
          <a:xfrm flipH="1">
            <a:off x="7395161" y="3573692"/>
            <a:ext cx="5731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Gerade Verbindung mit Pfeil 31"/>
          <p:cNvCxnSpPr>
            <a:stCxn id="9" idx="1"/>
          </p:cNvCxnSpPr>
          <p:nvPr/>
        </p:nvCxnSpPr>
        <p:spPr>
          <a:xfrm flipH="1">
            <a:off x="4170695" y="3573692"/>
            <a:ext cx="427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Gerade Verbindung mit Pfeil 34"/>
          <p:cNvCxnSpPr>
            <a:endCxn id="10" idx="1"/>
          </p:cNvCxnSpPr>
          <p:nvPr/>
        </p:nvCxnSpPr>
        <p:spPr>
          <a:xfrm>
            <a:off x="4170695" y="4816346"/>
            <a:ext cx="4617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Gerade Verbindung mit Pfeil 37"/>
          <p:cNvCxnSpPr>
            <a:stCxn id="10" idx="3"/>
          </p:cNvCxnSpPr>
          <p:nvPr/>
        </p:nvCxnSpPr>
        <p:spPr>
          <a:xfrm>
            <a:off x="7395162" y="4816346"/>
            <a:ext cx="5817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Gerade Verbindung mit Pfeil 39"/>
          <p:cNvCxnSpPr>
            <a:endCxn id="11" idx="3"/>
          </p:cNvCxnSpPr>
          <p:nvPr/>
        </p:nvCxnSpPr>
        <p:spPr>
          <a:xfrm flipH="1">
            <a:off x="7416314" y="5683035"/>
            <a:ext cx="5541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Gerade Verbindung mit Pfeil 43"/>
          <p:cNvCxnSpPr>
            <a:stCxn id="11" idx="1"/>
          </p:cNvCxnSpPr>
          <p:nvPr/>
        </p:nvCxnSpPr>
        <p:spPr>
          <a:xfrm flipH="1">
            <a:off x="4157977" y="5683036"/>
            <a:ext cx="47448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6" name="Picture 25"/>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68332" y="3476473"/>
            <a:ext cx="1149508" cy="1149508"/>
          </a:xfrm>
          <a:prstGeom prst="rect">
            <a:avLst/>
          </a:prstGeom>
        </p:spPr>
      </p:pic>
      <p:pic>
        <p:nvPicPr>
          <p:cNvPr id="27" name="Picture 26"/>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146247" y="3529024"/>
            <a:ext cx="1149508" cy="1149508"/>
          </a:xfrm>
          <a:prstGeom prst="rect">
            <a:avLst/>
          </a:prstGeom>
        </p:spPr>
      </p:pic>
    </p:spTree>
    <p:extLst>
      <p:ext uri="{BB962C8B-B14F-4D97-AF65-F5344CB8AC3E}">
        <p14:creationId xmlns:p14="http://schemas.microsoft.com/office/powerpoint/2010/main" val="1397425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4620" y="287340"/>
            <a:ext cx="9247238" cy="1449387"/>
          </a:xfrm>
        </p:spPr>
        <p:txBody>
          <a:bodyPr>
            <a:normAutofit fontScale="90000"/>
          </a:bodyPr>
          <a:lstStyle/>
          <a:p>
            <a:br>
              <a:rPr lang="fr-FR" dirty="0"/>
            </a:br>
            <a:r>
              <a:rPr lang="fr-FR" dirty="0"/>
              <a:t>Free and Open Source Software (FOSS)</a:t>
            </a:r>
          </a:p>
        </p:txBody>
      </p:sp>
      <p:sp>
        <p:nvSpPr>
          <p:cNvPr id="3" name="Espace réservé du contenu 2"/>
          <p:cNvSpPr>
            <a:spLocks noGrp="1"/>
          </p:cNvSpPr>
          <p:nvPr>
            <p:ph idx="1"/>
          </p:nvPr>
        </p:nvSpPr>
        <p:spPr>
          <a:xfrm>
            <a:off x="1194620" y="2086771"/>
            <a:ext cx="8674471" cy="4022725"/>
          </a:xfrm>
        </p:spPr>
        <p:txBody>
          <a:bodyPr>
            <a:normAutofit/>
          </a:bodyPr>
          <a:lstStyle/>
          <a:p>
            <a:pPr lvl="1">
              <a:buFont typeface="Arial" panose="020B0604020202020204" pitchFamily="34" charset="0"/>
              <a:buChar char="•"/>
            </a:pPr>
            <a:r>
              <a:rPr lang="de-CH" sz="2400" dirty="0">
                <a:solidFill>
                  <a:schemeClr val="bg1">
                    <a:lumMod val="75000"/>
                  </a:schemeClr>
                </a:solidFill>
              </a:rPr>
              <a:t>Users </a:t>
            </a:r>
            <a:r>
              <a:rPr lang="de-CH" sz="2400" dirty="0" err="1">
                <a:solidFill>
                  <a:schemeClr val="bg1">
                    <a:lumMod val="75000"/>
                  </a:schemeClr>
                </a:solidFill>
              </a:rPr>
              <a:t>are</a:t>
            </a:r>
            <a:r>
              <a:rPr lang="de-CH" sz="2400" dirty="0">
                <a:solidFill>
                  <a:schemeClr val="bg1">
                    <a:lumMod val="75000"/>
                  </a:schemeClr>
                </a:solidFill>
              </a:rPr>
              <a:t> </a:t>
            </a:r>
            <a:r>
              <a:rPr lang="de-CH" sz="2400" dirty="0" err="1">
                <a:solidFill>
                  <a:schemeClr val="bg1">
                    <a:lumMod val="75000"/>
                  </a:schemeClr>
                </a:solidFill>
              </a:rPr>
              <a:t>allowed</a:t>
            </a:r>
            <a:r>
              <a:rPr lang="de-CH" sz="2400" dirty="0">
                <a:solidFill>
                  <a:schemeClr val="bg1">
                    <a:lumMod val="75000"/>
                  </a:schemeClr>
                </a:solidFill>
              </a:rPr>
              <a:t> </a:t>
            </a:r>
            <a:r>
              <a:rPr lang="de-CH" sz="2400" dirty="0" err="1">
                <a:solidFill>
                  <a:schemeClr val="bg1">
                    <a:lumMod val="75000"/>
                  </a:schemeClr>
                </a:solidFill>
              </a:rPr>
              <a:t>and</a:t>
            </a:r>
            <a:r>
              <a:rPr lang="de-CH" sz="2400" dirty="0">
                <a:solidFill>
                  <a:schemeClr val="bg1">
                    <a:lumMod val="75000"/>
                  </a:schemeClr>
                </a:solidFill>
              </a:rPr>
              <a:t> </a:t>
            </a:r>
            <a:r>
              <a:rPr lang="de-CH" sz="2400" dirty="0" err="1">
                <a:solidFill>
                  <a:schemeClr val="bg1">
                    <a:lumMod val="75000"/>
                  </a:schemeClr>
                </a:solidFill>
              </a:rPr>
              <a:t>able</a:t>
            </a:r>
            <a:r>
              <a:rPr lang="de-CH" sz="2400" dirty="0">
                <a:solidFill>
                  <a:schemeClr val="bg1">
                    <a:lumMod val="75000"/>
                  </a:schemeClr>
                </a:solidFill>
              </a:rPr>
              <a:t> </a:t>
            </a:r>
            <a:r>
              <a:rPr lang="de-CH" sz="2400" dirty="0" err="1">
                <a:solidFill>
                  <a:schemeClr val="bg1">
                    <a:lumMod val="75000"/>
                  </a:schemeClr>
                </a:solidFill>
              </a:rPr>
              <a:t>to</a:t>
            </a:r>
            <a:r>
              <a:rPr lang="de-CH" sz="2400" dirty="0">
                <a:solidFill>
                  <a:schemeClr val="bg1">
                    <a:lumMod val="75000"/>
                  </a:schemeClr>
                </a:solidFill>
              </a:rPr>
              <a:t>:</a:t>
            </a:r>
            <a:endParaRPr lang="en-US" sz="1800" dirty="0">
              <a:solidFill>
                <a:schemeClr val="bg1">
                  <a:lumMod val="75000"/>
                </a:schemeClr>
              </a:solidFill>
            </a:endParaRPr>
          </a:p>
          <a:p>
            <a:pPr lvl="2"/>
            <a:r>
              <a:rPr lang="en-US" sz="2000" dirty="0">
                <a:solidFill>
                  <a:schemeClr val="bg1">
                    <a:lumMod val="75000"/>
                  </a:schemeClr>
                </a:solidFill>
              </a:rPr>
              <a:t>Run the software</a:t>
            </a:r>
          </a:p>
          <a:p>
            <a:pPr lvl="2"/>
            <a:r>
              <a:rPr lang="en-US" sz="2000" dirty="0">
                <a:solidFill>
                  <a:schemeClr val="tx1"/>
                </a:solidFill>
              </a:rPr>
              <a:t>Copy the software</a:t>
            </a:r>
          </a:p>
          <a:p>
            <a:pPr lvl="2"/>
            <a:r>
              <a:rPr lang="en-US" sz="2000" dirty="0">
                <a:solidFill>
                  <a:schemeClr val="tx1"/>
                </a:solidFill>
              </a:rPr>
              <a:t>Modify the software</a:t>
            </a:r>
          </a:p>
          <a:p>
            <a:pPr lvl="2"/>
            <a:r>
              <a:rPr lang="en-US" sz="2000" dirty="0">
                <a:solidFill>
                  <a:schemeClr val="tx1"/>
                </a:solidFill>
              </a:rPr>
              <a:t>Share/distribute the copy and/or modification of the software</a:t>
            </a:r>
          </a:p>
          <a:p>
            <a:pPr lvl="2"/>
            <a:endParaRPr lang="en-US" sz="1800" dirty="0"/>
          </a:p>
          <a:p>
            <a:pPr lvl="1">
              <a:buFont typeface="Arial" panose="020B0604020202020204" pitchFamily="34" charset="0"/>
              <a:buChar char="•"/>
            </a:pPr>
            <a:r>
              <a:rPr lang="en-US" sz="2400" dirty="0"/>
              <a:t>Prerequisites</a:t>
            </a:r>
          </a:p>
          <a:p>
            <a:pPr lvl="2"/>
            <a:r>
              <a:rPr lang="en-US" sz="2000" dirty="0">
                <a:solidFill>
                  <a:schemeClr val="bg1">
                    <a:lumMod val="75000"/>
                  </a:schemeClr>
                </a:solidFill>
              </a:rPr>
              <a:t>Access to source code of the computer program</a:t>
            </a:r>
          </a:p>
          <a:p>
            <a:pPr lvl="2"/>
            <a:r>
              <a:rPr lang="en-US" sz="2000" dirty="0">
                <a:solidFill>
                  <a:schemeClr val="tx1"/>
                </a:solidFill>
              </a:rPr>
              <a:t>License to copy, modify and distribute the computer program</a:t>
            </a:r>
          </a:p>
          <a:p>
            <a:pPr lvl="2"/>
            <a:r>
              <a:rPr lang="en-US" sz="2000" dirty="0">
                <a:solidFill>
                  <a:schemeClr val="bg1">
                    <a:lumMod val="75000"/>
                  </a:schemeClr>
                </a:solidFill>
              </a:rPr>
              <a:t>No license fee</a:t>
            </a:r>
            <a:endParaRPr lang="fr-FR" sz="2000" dirty="0">
              <a:solidFill>
                <a:schemeClr val="bg1">
                  <a:lumMod val="75000"/>
                </a:schemeClr>
              </a:solidFill>
            </a:endParaRPr>
          </a:p>
          <a:p>
            <a:pPr lvl="1"/>
            <a:endParaRPr lang="fr-FR" sz="2200" dirty="0"/>
          </a:p>
          <a:p>
            <a:pPr lvl="1"/>
            <a:endParaRPr lang="fr-FR" sz="2400"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28</a:t>
            </a:fld>
            <a:endParaRPr lang="fr-FR"/>
          </a:p>
        </p:txBody>
      </p:sp>
    </p:spTree>
    <p:extLst>
      <p:ext uri="{BB962C8B-B14F-4D97-AF65-F5344CB8AC3E}">
        <p14:creationId xmlns:p14="http://schemas.microsoft.com/office/powerpoint/2010/main" val="1971562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4620" y="287340"/>
            <a:ext cx="9247238" cy="1449387"/>
          </a:xfrm>
        </p:spPr>
        <p:txBody>
          <a:bodyPr>
            <a:normAutofit fontScale="90000"/>
          </a:bodyPr>
          <a:lstStyle/>
          <a:p>
            <a:br>
              <a:rPr lang="fr-FR" dirty="0"/>
            </a:br>
            <a:r>
              <a:rPr lang="fr-FR" dirty="0"/>
              <a:t>Free and Open Source Software (FOSS)</a:t>
            </a:r>
          </a:p>
        </p:txBody>
      </p:sp>
      <p:sp>
        <p:nvSpPr>
          <p:cNvPr id="3" name="Espace réservé du contenu 2"/>
          <p:cNvSpPr>
            <a:spLocks noGrp="1"/>
          </p:cNvSpPr>
          <p:nvPr>
            <p:ph idx="1"/>
          </p:nvPr>
        </p:nvSpPr>
        <p:spPr>
          <a:xfrm>
            <a:off x="1194620" y="2086771"/>
            <a:ext cx="8674471" cy="4022725"/>
          </a:xfrm>
        </p:spPr>
        <p:txBody>
          <a:bodyPr>
            <a:normAutofit/>
          </a:bodyPr>
          <a:lstStyle/>
          <a:p>
            <a:pPr lvl="1">
              <a:buFont typeface="Arial" panose="020B0604020202020204" pitchFamily="34" charset="0"/>
              <a:buChar char="•"/>
            </a:pPr>
            <a:r>
              <a:rPr lang="de-CH" sz="2400" dirty="0">
                <a:solidFill>
                  <a:schemeClr val="bg1">
                    <a:lumMod val="75000"/>
                  </a:schemeClr>
                </a:solidFill>
              </a:rPr>
              <a:t>Users </a:t>
            </a:r>
            <a:r>
              <a:rPr lang="de-CH" sz="2400" dirty="0" err="1">
                <a:solidFill>
                  <a:schemeClr val="bg1">
                    <a:lumMod val="75000"/>
                  </a:schemeClr>
                </a:solidFill>
              </a:rPr>
              <a:t>are</a:t>
            </a:r>
            <a:r>
              <a:rPr lang="de-CH" sz="2400" dirty="0">
                <a:solidFill>
                  <a:schemeClr val="bg1">
                    <a:lumMod val="75000"/>
                  </a:schemeClr>
                </a:solidFill>
              </a:rPr>
              <a:t> </a:t>
            </a:r>
            <a:r>
              <a:rPr lang="de-CH" sz="2400" dirty="0" err="1">
                <a:solidFill>
                  <a:schemeClr val="bg1">
                    <a:lumMod val="75000"/>
                  </a:schemeClr>
                </a:solidFill>
              </a:rPr>
              <a:t>allowed</a:t>
            </a:r>
            <a:r>
              <a:rPr lang="de-CH" sz="2400" dirty="0">
                <a:solidFill>
                  <a:schemeClr val="bg1">
                    <a:lumMod val="75000"/>
                  </a:schemeClr>
                </a:solidFill>
              </a:rPr>
              <a:t> </a:t>
            </a:r>
            <a:r>
              <a:rPr lang="de-CH" sz="2400" dirty="0" err="1">
                <a:solidFill>
                  <a:schemeClr val="bg1">
                    <a:lumMod val="75000"/>
                  </a:schemeClr>
                </a:solidFill>
              </a:rPr>
              <a:t>and</a:t>
            </a:r>
            <a:r>
              <a:rPr lang="de-CH" sz="2400" dirty="0">
                <a:solidFill>
                  <a:schemeClr val="bg1">
                    <a:lumMod val="75000"/>
                  </a:schemeClr>
                </a:solidFill>
              </a:rPr>
              <a:t> </a:t>
            </a:r>
            <a:r>
              <a:rPr lang="de-CH" sz="2400" dirty="0" err="1">
                <a:solidFill>
                  <a:schemeClr val="bg1">
                    <a:lumMod val="75000"/>
                  </a:schemeClr>
                </a:solidFill>
              </a:rPr>
              <a:t>able</a:t>
            </a:r>
            <a:r>
              <a:rPr lang="de-CH" sz="2400" dirty="0">
                <a:solidFill>
                  <a:schemeClr val="bg1">
                    <a:lumMod val="75000"/>
                  </a:schemeClr>
                </a:solidFill>
              </a:rPr>
              <a:t> </a:t>
            </a:r>
            <a:r>
              <a:rPr lang="de-CH" sz="2400" dirty="0" err="1">
                <a:solidFill>
                  <a:schemeClr val="bg1">
                    <a:lumMod val="75000"/>
                  </a:schemeClr>
                </a:solidFill>
              </a:rPr>
              <a:t>to</a:t>
            </a:r>
            <a:r>
              <a:rPr lang="de-CH" sz="2400" dirty="0">
                <a:solidFill>
                  <a:schemeClr val="bg1">
                    <a:lumMod val="75000"/>
                  </a:schemeClr>
                </a:solidFill>
              </a:rPr>
              <a:t>:</a:t>
            </a:r>
            <a:endParaRPr lang="en-US" sz="1800" dirty="0">
              <a:solidFill>
                <a:schemeClr val="bg1">
                  <a:lumMod val="75000"/>
                </a:schemeClr>
              </a:solidFill>
            </a:endParaRPr>
          </a:p>
          <a:p>
            <a:pPr lvl="2"/>
            <a:r>
              <a:rPr lang="en-US" sz="2000" dirty="0">
                <a:solidFill>
                  <a:schemeClr val="bg1">
                    <a:lumMod val="75000"/>
                  </a:schemeClr>
                </a:solidFill>
              </a:rPr>
              <a:t>Run the software</a:t>
            </a:r>
          </a:p>
          <a:p>
            <a:pPr lvl="2"/>
            <a:r>
              <a:rPr lang="en-US" sz="2000" dirty="0">
                <a:solidFill>
                  <a:schemeClr val="tx1"/>
                </a:solidFill>
              </a:rPr>
              <a:t>Copy the software</a:t>
            </a:r>
          </a:p>
          <a:p>
            <a:pPr lvl="2"/>
            <a:r>
              <a:rPr lang="en-US" sz="2000" dirty="0">
                <a:solidFill>
                  <a:schemeClr val="tx1"/>
                </a:solidFill>
              </a:rPr>
              <a:t>Modify the software</a:t>
            </a:r>
          </a:p>
          <a:p>
            <a:pPr lvl="2"/>
            <a:r>
              <a:rPr lang="en-US" sz="2000" dirty="0">
                <a:solidFill>
                  <a:schemeClr val="tx1"/>
                </a:solidFill>
              </a:rPr>
              <a:t>Share/distribute the copy and/or modification of the software</a:t>
            </a:r>
          </a:p>
          <a:p>
            <a:pPr lvl="2"/>
            <a:endParaRPr lang="en-US" sz="1800" dirty="0"/>
          </a:p>
          <a:p>
            <a:pPr lvl="1">
              <a:buFont typeface="Arial" panose="020B0604020202020204" pitchFamily="34" charset="0"/>
              <a:buChar char="•"/>
            </a:pPr>
            <a:r>
              <a:rPr lang="en-US" sz="2400" dirty="0"/>
              <a:t>Prerequisites</a:t>
            </a:r>
          </a:p>
          <a:p>
            <a:pPr lvl="2"/>
            <a:r>
              <a:rPr lang="en-US" sz="2000" dirty="0">
                <a:solidFill>
                  <a:schemeClr val="bg1">
                    <a:lumMod val="75000"/>
                  </a:schemeClr>
                </a:solidFill>
              </a:rPr>
              <a:t>Access to source code of the computer program</a:t>
            </a:r>
          </a:p>
          <a:p>
            <a:pPr lvl="2"/>
            <a:r>
              <a:rPr lang="en-US" sz="2000" dirty="0">
                <a:solidFill>
                  <a:schemeClr val="bg1">
                    <a:lumMod val="75000"/>
                  </a:schemeClr>
                </a:solidFill>
              </a:rPr>
              <a:t>License to copy, modify and distribute the computer program</a:t>
            </a:r>
          </a:p>
          <a:p>
            <a:pPr lvl="2"/>
            <a:r>
              <a:rPr lang="en-US" sz="2000" dirty="0">
                <a:solidFill>
                  <a:schemeClr val="tx1"/>
                </a:solidFill>
              </a:rPr>
              <a:t>No license fee</a:t>
            </a:r>
            <a:endParaRPr lang="fr-FR" sz="2000" dirty="0">
              <a:solidFill>
                <a:schemeClr val="tx1"/>
              </a:solidFill>
            </a:endParaRPr>
          </a:p>
          <a:p>
            <a:pPr lvl="1"/>
            <a:endParaRPr lang="fr-FR" sz="2200" dirty="0"/>
          </a:p>
          <a:p>
            <a:pPr lvl="1"/>
            <a:endParaRPr lang="fr-FR" sz="2400"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29</a:t>
            </a:fld>
            <a:endParaRPr lang="fr-FR"/>
          </a:p>
        </p:txBody>
      </p:sp>
    </p:spTree>
    <p:extLst>
      <p:ext uri="{BB962C8B-B14F-4D97-AF65-F5344CB8AC3E}">
        <p14:creationId xmlns:p14="http://schemas.microsoft.com/office/powerpoint/2010/main" val="393089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4620" y="287340"/>
            <a:ext cx="9247238" cy="1449387"/>
          </a:xfrm>
        </p:spPr>
        <p:txBody>
          <a:bodyPr>
            <a:normAutofit fontScale="90000"/>
          </a:bodyPr>
          <a:lstStyle/>
          <a:p>
            <a:br>
              <a:rPr lang="fr-FR" dirty="0"/>
            </a:br>
            <a:r>
              <a:rPr lang="fr-FR" dirty="0"/>
              <a:t>Free and Open Source Software (FOSS)</a:t>
            </a:r>
          </a:p>
        </p:txBody>
      </p:sp>
      <p:sp>
        <p:nvSpPr>
          <p:cNvPr id="3" name="Espace réservé du contenu 2"/>
          <p:cNvSpPr>
            <a:spLocks noGrp="1"/>
          </p:cNvSpPr>
          <p:nvPr>
            <p:ph idx="1"/>
          </p:nvPr>
        </p:nvSpPr>
        <p:spPr>
          <a:xfrm>
            <a:off x="1068493" y="2024964"/>
            <a:ext cx="8674471" cy="2819866"/>
          </a:xfrm>
        </p:spPr>
        <p:txBody>
          <a:bodyPr>
            <a:normAutofit/>
          </a:bodyPr>
          <a:lstStyle/>
          <a:p>
            <a:pPr lvl="1">
              <a:buFont typeface="Arial" panose="020B0604020202020204" pitchFamily="34" charset="0"/>
              <a:buChar char="•"/>
            </a:pPr>
            <a:r>
              <a:rPr lang="de-CH" sz="2400" dirty="0"/>
              <a:t>Users </a:t>
            </a:r>
            <a:r>
              <a:rPr lang="de-CH" sz="2400" dirty="0" err="1"/>
              <a:t>are</a:t>
            </a:r>
            <a:r>
              <a:rPr lang="de-CH" sz="2400" dirty="0"/>
              <a:t> </a:t>
            </a:r>
            <a:r>
              <a:rPr lang="de-CH" sz="2400" dirty="0" err="1"/>
              <a:t>allowed</a:t>
            </a:r>
            <a:r>
              <a:rPr lang="de-CH" sz="2400" dirty="0"/>
              <a:t> </a:t>
            </a:r>
            <a:r>
              <a:rPr lang="de-CH" sz="2400" dirty="0" err="1"/>
              <a:t>and</a:t>
            </a:r>
            <a:r>
              <a:rPr lang="de-CH" sz="2400" dirty="0"/>
              <a:t> </a:t>
            </a:r>
            <a:r>
              <a:rPr lang="de-CH" sz="2400" dirty="0" err="1"/>
              <a:t>able</a:t>
            </a:r>
            <a:r>
              <a:rPr lang="de-CH" sz="2400" dirty="0"/>
              <a:t> </a:t>
            </a:r>
            <a:r>
              <a:rPr lang="de-CH" sz="2400" dirty="0" err="1"/>
              <a:t>to</a:t>
            </a:r>
            <a:endParaRPr lang="en-US" sz="1800" dirty="0"/>
          </a:p>
          <a:p>
            <a:pPr lvl="2"/>
            <a:r>
              <a:rPr lang="en-US" sz="2000" b="1" dirty="0"/>
              <a:t>Run</a:t>
            </a:r>
            <a:r>
              <a:rPr lang="en-US" sz="2000" dirty="0"/>
              <a:t> the software</a:t>
            </a:r>
          </a:p>
          <a:p>
            <a:pPr lvl="2"/>
            <a:r>
              <a:rPr lang="en-US" sz="2000" b="1" dirty="0"/>
              <a:t>Copy</a:t>
            </a:r>
            <a:r>
              <a:rPr lang="en-US" sz="2000" dirty="0"/>
              <a:t> the software</a:t>
            </a:r>
          </a:p>
          <a:p>
            <a:pPr lvl="2"/>
            <a:r>
              <a:rPr lang="en-US" sz="2000" b="1" dirty="0"/>
              <a:t>Modify</a:t>
            </a:r>
            <a:r>
              <a:rPr lang="en-US" sz="2000" dirty="0"/>
              <a:t> the software</a:t>
            </a:r>
          </a:p>
          <a:p>
            <a:pPr lvl="2"/>
            <a:r>
              <a:rPr lang="en-US" sz="2000" b="1" dirty="0"/>
              <a:t>Share/distribute</a:t>
            </a:r>
            <a:r>
              <a:rPr lang="en-US" sz="2000" dirty="0"/>
              <a:t> the copy and/or modification of the software</a:t>
            </a:r>
            <a:endParaRPr lang="fr-FR" sz="2000" dirty="0"/>
          </a:p>
          <a:p>
            <a:pPr lvl="1"/>
            <a:endParaRPr lang="fr-FR" sz="2200" dirty="0"/>
          </a:p>
          <a:p>
            <a:pPr lvl="1">
              <a:buFont typeface="Arial" panose="020B0604020202020204" pitchFamily="34" charset="0"/>
              <a:buChar char="•"/>
            </a:pPr>
            <a:r>
              <a:rPr lang="de-CH" sz="2400" dirty="0" err="1"/>
              <a:t>What</a:t>
            </a:r>
            <a:r>
              <a:rPr lang="de-CH" sz="2400" dirty="0"/>
              <a:t> FOSS </a:t>
            </a:r>
            <a:r>
              <a:rPr lang="de-CH" sz="2400" dirty="0" err="1"/>
              <a:t>programs</a:t>
            </a:r>
            <a:r>
              <a:rPr lang="de-CH" sz="2400" dirty="0"/>
              <a:t> do </a:t>
            </a:r>
            <a:r>
              <a:rPr lang="de-CH" sz="2400" dirty="0" err="1"/>
              <a:t>you</a:t>
            </a:r>
            <a:r>
              <a:rPr lang="de-CH" sz="2400" dirty="0"/>
              <a:t> </a:t>
            </a:r>
            <a:r>
              <a:rPr lang="de-CH" sz="2400" dirty="0" err="1"/>
              <a:t>know</a:t>
            </a:r>
            <a:r>
              <a:rPr lang="de-CH" sz="2400" dirty="0"/>
              <a:t> </a:t>
            </a:r>
            <a:r>
              <a:rPr lang="de-CH" sz="2400" dirty="0" err="1"/>
              <a:t>or</a:t>
            </a:r>
            <a:r>
              <a:rPr lang="de-CH" sz="2400" dirty="0"/>
              <a:t> </a:t>
            </a:r>
            <a:r>
              <a:rPr lang="de-CH" sz="2400" dirty="0" err="1"/>
              <a:t>use</a:t>
            </a:r>
            <a:r>
              <a:rPr lang="de-CH" sz="2400" dirty="0"/>
              <a:t> in </a:t>
            </a:r>
            <a:r>
              <a:rPr lang="de-CH" sz="2400" dirty="0" err="1"/>
              <a:t>your</a:t>
            </a:r>
            <a:r>
              <a:rPr lang="de-CH" sz="2400" dirty="0"/>
              <a:t> </a:t>
            </a:r>
            <a:r>
              <a:rPr lang="de-CH" sz="2400" dirty="0" err="1"/>
              <a:t>daily</a:t>
            </a:r>
            <a:r>
              <a:rPr lang="de-CH" sz="2400" dirty="0"/>
              <a:t> </a:t>
            </a:r>
            <a:r>
              <a:rPr lang="de-CH" sz="2400" dirty="0" err="1"/>
              <a:t>life</a:t>
            </a:r>
            <a:r>
              <a:rPr lang="de-CH" sz="2400" dirty="0"/>
              <a:t>?</a:t>
            </a:r>
          </a:p>
          <a:p>
            <a:pPr lvl="1"/>
            <a:endParaRPr lang="fr-FR" sz="2400"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3</a:t>
            </a:fld>
            <a:endParaRPr lang="fr-FR"/>
          </a:p>
        </p:txBody>
      </p:sp>
    </p:spTree>
    <p:extLst>
      <p:ext uri="{BB962C8B-B14F-4D97-AF65-F5344CB8AC3E}">
        <p14:creationId xmlns:p14="http://schemas.microsoft.com/office/powerpoint/2010/main" val="3069556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4620" y="287340"/>
            <a:ext cx="9247238" cy="1449387"/>
          </a:xfrm>
        </p:spPr>
        <p:txBody>
          <a:bodyPr>
            <a:normAutofit fontScale="90000"/>
          </a:bodyPr>
          <a:lstStyle/>
          <a:p>
            <a:br>
              <a:rPr lang="fr-FR" dirty="0"/>
            </a:br>
            <a:r>
              <a:rPr lang="fr-FR" dirty="0"/>
              <a:t>Free and Open Source Software (FOSS)</a:t>
            </a:r>
          </a:p>
        </p:txBody>
      </p:sp>
      <p:sp>
        <p:nvSpPr>
          <p:cNvPr id="3" name="Espace réservé du contenu 2"/>
          <p:cNvSpPr>
            <a:spLocks noGrp="1"/>
          </p:cNvSpPr>
          <p:nvPr>
            <p:ph idx="1"/>
          </p:nvPr>
        </p:nvSpPr>
        <p:spPr>
          <a:xfrm>
            <a:off x="1194620" y="2086771"/>
            <a:ext cx="8674471" cy="4022725"/>
          </a:xfrm>
        </p:spPr>
        <p:txBody>
          <a:bodyPr>
            <a:normAutofit/>
          </a:bodyPr>
          <a:lstStyle/>
          <a:p>
            <a:pPr lvl="1">
              <a:buFont typeface="Arial" panose="020B0604020202020204" pitchFamily="34" charset="0"/>
              <a:buChar char="•"/>
            </a:pPr>
            <a:r>
              <a:rPr lang="de-CH" sz="2400" dirty="0">
                <a:solidFill>
                  <a:schemeClr val="bg1">
                    <a:lumMod val="75000"/>
                  </a:schemeClr>
                </a:solidFill>
              </a:rPr>
              <a:t>Users </a:t>
            </a:r>
            <a:r>
              <a:rPr lang="de-CH" sz="2400" dirty="0" err="1">
                <a:solidFill>
                  <a:schemeClr val="bg1">
                    <a:lumMod val="75000"/>
                  </a:schemeClr>
                </a:solidFill>
              </a:rPr>
              <a:t>are</a:t>
            </a:r>
            <a:r>
              <a:rPr lang="de-CH" sz="2400" dirty="0">
                <a:solidFill>
                  <a:schemeClr val="bg1">
                    <a:lumMod val="75000"/>
                  </a:schemeClr>
                </a:solidFill>
              </a:rPr>
              <a:t> </a:t>
            </a:r>
            <a:r>
              <a:rPr lang="de-CH" sz="2400" dirty="0" err="1">
                <a:solidFill>
                  <a:schemeClr val="bg1">
                    <a:lumMod val="75000"/>
                  </a:schemeClr>
                </a:solidFill>
              </a:rPr>
              <a:t>allowed</a:t>
            </a:r>
            <a:r>
              <a:rPr lang="de-CH" sz="2400" dirty="0">
                <a:solidFill>
                  <a:schemeClr val="bg1">
                    <a:lumMod val="75000"/>
                  </a:schemeClr>
                </a:solidFill>
              </a:rPr>
              <a:t> </a:t>
            </a:r>
            <a:r>
              <a:rPr lang="de-CH" sz="2400" dirty="0" err="1">
                <a:solidFill>
                  <a:schemeClr val="bg1">
                    <a:lumMod val="75000"/>
                  </a:schemeClr>
                </a:solidFill>
              </a:rPr>
              <a:t>and</a:t>
            </a:r>
            <a:r>
              <a:rPr lang="de-CH" sz="2400" dirty="0">
                <a:solidFill>
                  <a:schemeClr val="bg1">
                    <a:lumMod val="75000"/>
                  </a:schemeClr>
                </a:solidFill>
              </a:rPr>
              <a:t> </a:t>
            </a:r>
            <a:r>
              <a:rPr lang="de-CH" sz="2400" dirty="0" err="1">
                <a:solidFill>
                  <a:schemeClr val="bg1">
                    <a:lumMod val="75000"/>
                  </a:schemeClr>
                </a:solidFill>
              </a:rPr>
              <a:t>able</a:t>
            </a:r>
            <a:r>
              <a:rPr lang="de-CH" sz="2400" dirty="0">
                <a:solidFill>
                  <a:schemeClr val="bg1">
                    <a:lumMod val="75000"/>
                  </a:schemeClr>
                </a:solidFill>
              </a:rPr>
              <a:t> </a:t>
            </a:r>
            <a:r>
              <a:rPr lang="de-CH" sz="2400" dirty="0" err="1">
                <a:solidFill>
                  <a:schemeClr val="bg1">
                    <a:lumMod val="75000"/>
                  </a:schemeClr>
                </a:solidFill>
              </a:rPr>
              <a:t>to</a:t>
            </a:r>
            <a:r>
              <a:rPr lang="de-CH" sz="2400" dirty="0">
                <a:solidFill>
                  <a:schemeClr val="bg1">
                    <a:lumMod val="75000"/>
                  </a:schemeClr>
                </a:solidFill>
              </a:rPr>
              <a:t>:</a:t>
            </a:r>
            <a:endParaRPr lang="en-US" sz="1800" dirty="0">
              <a:solidFill>
                <a:schemeClr val="bg1">
                  <a:lumMod val="75000"/>
                </a:schemeClr>
              </a:solidFill>
            </a:endParaRPr>
          </a:p>
          <a:p>
            <a:pPr lvl="2"/>
            <a:r>
              <a:rPr lang="en-US" sz="2000" dirty="0">
                <a:solidFill>
                  <a:schemeClr val="bg1">
                    <a:lumMod val="75000"/>
                  </a:schemeClr>
                </a:solidFill>
              </a:rPr>
              <a:t>Run the software</a:t>
            </a:r>
          </a:p>
          <a:p>
            <a:pPr lvl="2"/>
            <a:r>
              <a:rPr lang="en-US" sz="2000" dirty="0">
                <a:solidFill>
                  <a:schemeClr val="tx1"/>
                </a:solidFill>
              </a:rPr>
              <a:t>Copy the software</a:t>
            </a:r>
          </a:p>
          <a:p>
            <a:pPr lvl="2"/>
            <a:r>
              <a:rPr lang="en-US" sz="2000" dirty="0">
                <a:solidFill>
                  <a:schemeClr val="tx1"/>
                </a:solidFill>
              </a:rPr>
              <a:t>Modify the software</a:t>
            </a:r>
          </a:p>
          <a:p>
            <a:pPr lvl="2"/>
            <a:r>
              <a:rPr lang="en-US" sz="2000" dirty="0">
                <a:solidFill>
                  <a:schemeClr val="tx1"/>
                </a:solidFill>
              </a:rPr>
              <a:t>Share/distribute the copy and/or modification of the software</a:t>
            </a:r>
          </a:p>
          <a:p>
            <a:pPr lvl="2"/>
            <a:endParaRPr lang="en-US" sz="1800" dirty="0"/>
          </a:p>
          <a:p>
            <a:pPr lvl="1">
              <a:buFont typeface="Arial" panose="020B0604020202020204" pitchFamily="34" charset="0"/>
              <a:buChar char="•"/>
            </a:pPr>
            <a:r>
              <a:rPr lang="en-US" sz="2400" dirty="0"/>
              <a:t>Prerequisites</a:t>
            </a:r>
          </a:p>
          <a:p>
            <a:pPr lvl="2"/>
            <a:r>
              <a:rPr lang="en-US" sz="2000" dirty="0">
                <a:solidFill>
                  <a:schemeClr val="bg1">
                    <a:lumMod val="75000"/>
                  </a:schemeClr>
                </a:solidFill>
              </a:rPr>
              <a:t>Access to source code of the computer program</a:t>
            </a:r>
          </a:p>
          <a:p>
            <a:pPr lvl="2"/>
            <a:r>
              <a:rPr lang="en-US" sz="2000" dirty="0">
                <a:solidFill>
                  <a:schemeClr val="bg1">
                    <a:lumMod val="75000"/>
                  </a:schemeClr>
                </a:solidFill>
              </a:rPr>
              <a:t>License to copy, modify and distribute the computer program</a:t>
            </a:r>
          </a:p>
          <a:p>
            <a:pPr lvl="2"/>
            <a:r>
              <a:rPr lang="en-US" sz="2000" dirty="0">
                <a:solidFill>
                  <a:schemeClr val="tx1"/>
                </a:solidFill>
              </a:rPr>
              <a:t>No license fee</a:t>
            </a:r>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30</a:t>
            </a:fld>
            <a:endParaRPr lang="fr-FR"/>
          </a:p>
        </p:txBody>
      </p:sp>
    </p:spTree>
    <p:extLst>
      <p:ext uri="{BB962C8B-B14F-4D97-AF65-F5344CB8AC3E}">
        <p14:creationId xmlns:p14="http://schemas.microsoft.com/office/powerpoint/2010/main" val="1154582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4620" y="287340"/>
            <a:ext cx="9247238" cy="1449387"/>
          </a:xfrm>
        </p:spPr>
        <p:txBody>
          <a:bodyPr>
            <a:normAutofit fontScale="90000"/>
          </a:bodyPr>
          <a:lstStyle/>
          <a:p>
            <a:br>
              <a:rPr lang="fr-FR" dirty="0"/>
            </a:br>
            <a:r>
              <a:rPr lang="fr-FR" dirty="0"/>
              <a:t>Price of free and Open Source Software</a:t>
            </a:r>
          </a:p>
        </p:txBody>
      </p:sp>
      <p:sp>
        <p:nvSpPr>
          <p:cNvPr id="3" name="Espace réservé du contenu 2"/>
          <p:cNvSpPr>
            <a:spLocks noGrp="1"/>
          </p:cNvSpPr>
          <p:nvPr>
            <p:ph idx="1"/>
          </p:nvPr>
        </p:nvSpPr>
        <p:spPr>
          <a:xfrm>
            <a:off x="1194620" y="2086771"/>
            <a:ext cx="8674471" cy="4022725"/>
          </a:xfrm>
        </p:spPr>
        <p:txBody>
          <a:bodyPr>
            <a:normAutofit/>
          </a:bodyPr>
          <a:lstStyle/>
          <a:p>
            <a:pPr marL="200025" lvl="1" indent="0">
              <a:buNone/>
            </a:pPr>
            <a:endParaRPr lang="en-US" sz="2000" dirty="0">
              <a:solidFill>
                <a:schemeClr val="tx1"/>
              </a:solidFill>
            </a:endParaRPr>
          </a:p>
          <a:p>
            <a:pPr marL="200025" lvl="1" indent="0">
              <a:buNone/>
            </a:pPr>
            <a:r>
              <a:rPr lang="en-US" sz="2000" dirty="0" err="1">
                <a:solidFill>
                  <a:schemeClr val="tx1">
                    <a:lumMod val="85000"/>
                    <a:lumOff val="15000"/>
                  </a:schemeClr>
                </a:solidFill>
              </a:rPr>
              <a:t>Ccdigitallaw</a:t>
            </a:r>
            <a:r>
              <a:rPr lang="en-US" sz="2000" dirty="0">
                <a:solidFill>
                  <a:schemeClr val="tx1">
                    <a:lumMod val="85000"/>
                    <a:lumOff val="15000"/>
                  </a:schemeClr>
                </a:solidFill>
              </a:rPr>
              <a:t> podcast – Melanie Graf</a:t>
            </a:r>
          </a:p>
          <a:p>
            <a:pPr marL="200025" lvl="1" indent="0">
              <a:buNone/>
            </a:pPr>
            <a:endParaRPr lang="en-US" sz="2000" dirty="0">
              <a:solidFill>
                <a:schemeClr val="tx1">
                  <a:lumMod val="85000"/>
                  <a:lumOff val="15000"/>
                </a:schemeClr>
              </a:solidFill>
            </a:endParaRPr>
          </a:p>
          <a:p>
            <a:pPr marL="200025" lvl="1" indent="0">
              <a:buNone/>
            </a:pPr>
            <a:r>
              <a:rPr lang="en-US" sz="2000" dirty="0">
                <a:solidFill>
                  <a:schemeClr val="tx1">
                    <a:lumMod val="85000"/>
                    <a:lumOff val="15000"/>
                  </a:schemeClr>
                </a:solidFill>
              </a:rPr>
              <a:t>Please listen from </a:t>
            </a:r>
            <a:r>
              <a:rPr lang="en-US" sz="2000" b="1" dirty="0">
                <a:solidFill>
                  <a:schemeClr val="tx1">
                    <a:lumMod val="85000"/>
                    <a:lumOff val="15000"/>
                  </a:schemeClr>
                </a:solidFill>
              </a:rPr>
              <a:t>1’21’’ </a:t>
            </a:r>
            <a:r>
              <a:rPr lang="en-US" sz="2000" dirty="0">
                <a:solidFill>
                  <a:schemeClr val="tx1">
                    <a:lumMod val="85000"/>
                    <a:lumOff val="15000"/>
                  </a:schemeClr>
                </a:solidFill>
              </a:rPr>
              <a:t>to </a:t>
            </a:r>
            <a:r>
              <a:rPr lang="en-US" sz="2000" b="1" dirty="0">
                <a:solidFill>
                  <a:schemeClr val="tx1">
                    <a:lumMod val="85000"/>
                    <a:lumOff val="15000"/>
                  </a:schemeClr>
                </a:solidFill>
              </a:rPr>
              <a:t>3’00</a:t>
            </a:r>
            <a:endParaRPr lang="en-US" sz="2000" dirty="0">
              <a:solidFill>
                <a:schemeClr val="tx1">
                  <a:lumMod val="85000"/>
                  <a:lumOff val="15000"/>
                </a:schemeClr>
              </a:solidFill>
            </a:endParaRPr>
          </a:p>
          <a:p>
            <a:pPr marL="200025" lvl="1" indent="0">
              <a:buNone/>
            </a:pPr>
            <a:r>
              <a:rPr lang="en-US" sz="2000" dirty="0">
                <a:solidFill>
                  <a:schemeClr val="tx1">
                    <a:lumMod val="85000"/>
                    <a:lumOff val="15000"/>
                  </a:schemeClr>
                </a:solidFill>
              </a:rPr>
              <a:t>https://</a:t>
            </a:r>
            <a:r>
              <a:rPr lang="en-US" sz="2000" dirty="0" err="1">
                <a:solidFill>
                  <a:schemeClr val="tx1">
                    <a:lumMod val="85000"/>
                    <a:lumOff val="15000"/>
                  </a:schemeClr>
                </a:solidFill>
              </a:rPr>
              <a:t>ccdigitallaw.ch</a:t>
            </a:r>
            <a:r>
              <a:rPr lang="en-US" sz="2000" dirty="0">
                <a:solidFill>
                  <a:schemeClr val="tx1">
                    <a:lumMod val="85000"/>
                    <a:lumOff val="15000"/>
                  </a:schemeClr>
                </a:solidFill>
              </a:rPr>
              <a:t>/application/files/8715/2569/6801/Episode_4.mp3</a:t>
            </a:r>
            <a:endParaRPr lang="fr-FR" sz="2000" b="1" dirty="0">
              <a:solidFill>
                <a:schemeClr val="tx1">
                  <a:lumMod val="85000"/>
                  <a:lumOff val="15000"/>
                </a:schemeClr>
              </a:solidFill>
            </a:endParaRPr>
          </a:p>
          <a:p>
            <a:pPr lvl="1"/>
            <a:endParaRPr lang="fr-FR" sz="2200" dirty="0">
              <a:solidFill>
                <a:schemeClr val="tx1">
                  <a:lumMod val="85000"/>
                  <a:lumOff val="15000"/>
                </a:schemeClr>
              </a:solidFill>
            </a:endParaRPr>
          </a:p>
          <a:p>
            <a:pPr marL="200025" lvl="1" indent="0">
              <a:buNone/>
            </a:pPr>
            <a:r>
              <a:rPr lang="en-US" sz="2000" dirty="0">
                <a:solidFill>
                  <a:schemeClr val="tx1">
                    <a:lumMod val="85000"/>
                    <a:lumOff val="15000"/>
                  </a:schemeClr>
                </a:solidFill>
              </a:rPr>
              <a:t>and than </a:t>
            </a:r>
            <a:r>
              <a:rPr lang="en-US" sz="2000" b="1" dirty="0">
                <a:solidFill>
                  <a:schemeClr val="tx1">
                    <a:lumMod val="85000"/>
                    <a:lumOff val="15000"/>
                  </a:schemeClr>
                </a:solidFill>
              </a:rPr>
              <a:t>answer</a:t>
            </a:r>
            <a:r>
              <a:rPr lang="en-US" sz="2000" dirty="0">
                <a:solidFill>
                  <a:schemeClr val="tx1">
                    <a:lumMod val="85000"/>
                    <a:lumOff val="15000"/>
                  </a:schemeClr>
                </a:solidFill>
              </a:rPr>
              <a:t> the quiz:</a:t>
            </a:r>
            <a:endParaRPr lang="en-US" sz="2000" b="1" dirty="0">
              <a:solidFill>
                <a:schemeClr val="tx1">
                  <a:lumMod val="85000"/>
                  <a:lumOff val="15000"/>
                </a:schemeClr>
              </a:solidFill>
            </a:endParaRPr>
          </a:p>
          <a:p>
            <a:pPr marL="200025" lvl="1" indent="0">
              <a:buNone/>
            </a:pPr>
            <a:r>
              <a:rPr lang="en-GB" sz="2000" dirty="0">
                <a:solidFill>
                  <a:schemeClr val="tx1">
                    <a:lumMod val="85000"/>
                    <a:lumOff val="15000"/>
                  </a:schemeClr>
                </a:solidFill>
                <a:hlinkClick r:id="rId3"/>
              </a:rPr>
              <a:t>https://www.mentimeter.com/s/fe594bdd388dc4c9e764b863ccf04ce1/2821c36d40d2</a:t>
            </a:r>
            <a:endParaRPr lang="en-GB" sz="2000" dirty="0">
              <a:solidFill>
                <a:schemeClr val="tx1">
                  <a:lumMod val="85000"/>
                  <a:lumOff val="15000"/>
                </a:schemeClr>
              </a:solidFill>
            </a:endParaRPr>
          </a:p>
          <a:p>
            <a:pPr marL="200025" lvl="1" indent="0">
              <a:buNone/>
            </a:pPr>
            <a:r>
              <a:rPr lang="en-GB" sz="2000" dirty="0"/>
              <a:t>Go to </a:t>
            </a:r>
            <a:r>
              <a:rPr lang="en-GB" sz="2000" b="1" dirty="0" err="1"/>
              <a:t>www.menti.com</a:t>
            </a:r>
            <a:r>
              <a:rPr lang="en-GB" sz="2000" dirty="0"/>
              <a:t> and use the code </a:t>
            </a:r>
            <a:r>
              <a:rPr lang="en-GB" sz="2000" b="1" dirty="0"/>
              <a:t>71 96 19</a:t>
            </a:r>
            <a:endParaRPr lang="en-CH" sz="2000" dirty="0">
              <a:solidFill>
                <a:schemeClr val="tx1">
                  <a:lumMod val="85000"/>
                  <a:lumOff val="15000"/>
                </a:schemeClr>
              </a:solidFill>
            </a:endParaRPr>
          </a:p>
          <a:p>
            <a:pPr marL="200025" lvl="1" indent="0">
              <a:buNone/>
            </a:pPr>
            <a:endParaRPr lang="en-US" sz="2000" dirty="0">
              <a:solidFill>
                <a:schemeClr val="tx1"/>
              </a:solidFill>
            </a:endParaRPr>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31</a:t>
            </a:fld>
            <a:endParaRPr lang="fr-FR"/>
          </a:p>
        </p:txBody>
      </p:sp>
    </p:spTree>
    <p:extLst>
      <p:ext uri="{BB962C8B-B14F-4D97-AF65-F5344CB8AC3E}">
        <p14:creationId xmlns:p14="http://schemas.microsoft.com/office/powerpoint/2010/main" val="44589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4620" y="287340"/>
            <a:ext cx="9247238" cy="1449387"/>
          </a:xfrm>
        </p:spPr>
        <p:txBody>
          <a:bodyPr>
            <a:normAutofit fontScale="90000"/>
          </a:bodyPr>
          <a:lstStyle/>
          <a:p>
            <a:pPr algn="ctr"/>
            <a:br>
              <a:rPr lang="fr-FR" dirty="0"/>
            </a:br>
            <a:r>
              <a:rPr lang="fr-FR" dirty="0"/>
              <a:t>Free and Open Source Software </a:t>
            </a:r>
            <a:r>
              <a:rPr lang="fr-FR" dirty="0" err="1"/>
              <a:t>Licensing</a:t>
            </a:r>
            <a:endParaRPr lang="fr-FR"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32</a:t>
            </a:fld>
            <a:endParaRPr lang="fr-FR"/>
          </a:p>
        </p:txBody>
      </p:sp>
      <p:sp>
        <p:nvSpPr>
          <p:cNvPr id="6" name="TextBox 5">
            <a:extLst>
              <a:ext uri="{FF2B5EF4-FFF2-40B4-BE49-F238E27FC236}">
                <a16:creationId xmlns:a16="http://schemas.microsoft.com/office/drawing/2014/main" id="{4098EE8A-0C70-054F-BA8E-B35AB3A58A0A}"/>
              </a:ext>
            </a:extLst>
          </p:cNvPr>
          <p:cNvSpPr txBox="1"/>
          <p:nvPr/>
        </p:nvSpPr>
        <p:spPr>
          <a:xfrm>
            <a:off x="5268577" y="1837710"/>
            <a:ext cx="1654845" cy="523220"/>
          </a:xfrm>
          <a:prstGeom prst="rect">
            <a:avLst/>
          </a:prstGeom>
          <a:noFill/>
        </p:spPr>
        <p:txBody>
          <a:bodyPr wrap="square" rtlCol="0">
            <a:spAutoFit/>
          </a:bodyPr>
          <a:lstStyle/>
          <a:p>
            <a:r>
              <a:rPr lang="en-CH" sz="2800" b="1" dirty="0">
                <a:solidFill>
                  <a:srgbClr val="E64D61"/>
                </a:solidFill>
              </a:rPr>
              <a:t>10’ break</a:t>
            </a:r>
          </a:p>
        </p:txBody>
      </p:sp>
      <p:sp>
        <p:nvSpPr>
          <p:cNvPr id="7" name="Espace réservé du contenu 2">
            <a:extLst>
              <a:ext uri="{FF2B5EF4-FFF2-40B4-BE49-F238E27FC236}">
                <a16:creationId xmlns:a16="http://schemas.microsoft.com/office/drawing/2014/main" id="{FF31D84A-86DF-344E-9292-7AA90202B335}"/>
              </a:ext>
            </a:extLst>
          </p:cNvPr>
          <p:cNvSpPr txBox="1">
            <a:spLocks/>
          </p:cNvSpPr>
          <p:nvPr/>
        </p:nvSpPr>
        <p:spPr bwMode="auto">
          <a:xfrm>
            <a:off x="1133528" y="2573002"/>
            <a:ext cx="6210521" cy="34830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normAutofit lnSpcReduction="10000"/>
          </a:bodyPr>
          <a:lstStyle>
            <a:lvl1pPr marL="90488" indent="-90488" algn="l" rtl="0" eaLnBrk="1" fontAlgn="base" hangingPunct="1">
              <a:lnSpc>
                <a:spcPct val="90000"/>
              </a:lnSpc>
              <a:spcBef>
                <a:spcPts val="1200"/>
              </a:spcBef>
              <a:spcAft>
                <a:spcPts val="200"/>
              </a:spcAft>
              <a:buSzPct val="100000"/>
              <a:buFont typeface="Calibri" charset="0"/>
              <a:buChar char=" "/>
              <a:defRPr sz="2000" kern="1200">
                <a:solidFill>
                  <a:srgbClr val="404040"/>
                </a:solidFill>
                <a:latin typeface="+mn-lt"/>
                <a:ea typeface="ＭＳ Ｐゴシック" charset="0"/>
                <a:cs typeface="ＭＳ Ｐゴシック" charset="0"/>
              </a:defRPr>
            </a:lvl1pPr>
            <a:lvl2pPr marL="382588" indent="-182563" algn="l" rtl="0" eaLnBrk="1" fontAlgn="base" hangingPunct="1">
              <a:lnSpc>
                <a:spcPct val="90000"/>
              </a:lnSpc>
              <a:spcBef>
                <a:spcPts val="200"/>
              </a:spcBef>
              <a:spcAft>
                <a:spcPts val="400"/>
              </a:spcAft>
              <a:buClr>
                <a:schemeClr val="accent1"/>
              </a:buClr>
              <a:buFont typeface="Calibri" charset="0"/>
              <a:buChar char="◦"/>
              <a:defRPr kern="1200">
                <a:solidFill>
                  <a:srgbClr val="404040"/>
                </a:solidFill>
                <a:latin typeface="+mn-lt"/>
                <a:ea typeface="ＭＳ Ｐゴシック" charset="0"/>
                <a:cs typeface="+mn-cs"/>
              </a:defRPr>
            </a:lvl2pPr>
            <a:lvl3pPr marL="566738" indent="-182563" algn="l" rtl="0" eaLnBrk="1" fontAlgn="base" hangingPunct="1">
              <a:lnSpc>
                <a:spcPct val="90000"/>
              </a:lnSpc>
              <a:spcBef>
                <a:spcPts val="200"/>
              </a:spcBef>
              <a:spcAft>
                <a:spcPts val="400"/>
              </a:spcAft>
              <a:buClr>
                <a:schemeClr val="accent1"/>
              </a:buClr>
              <a:buFont typeface="Calibri" charset="0"/>
              <a:buChar char="◦"/>
              <a:defRPr sz="1400" kern="1200">
                <a:solidFill>
                  <a:srgbClr val="404040"/>
                </a:solidFill>
                <a:latin typeface="+mn-lt"/>
                <a:ea typeface="ＭＳ Ｐゴシック" charset="0"/>
                <a:cs typeface="+mn-cs"/>
              </a:defRPr>
            </a:lvl3pPr>
            <a:lvl4pPr marL="749300" indent="-182563" algn="l" rtl="0" eaLnBrk="1" fontAlgn="base" hangingPunct="1">
              <a:lnSpc>
                <a:spcPct val="90000"/>
              </a:lnSpc>
              <a:spcBef>
                <a:spcPts val="200"/>
              </a:spcBef>
              <a:spcAft>
                <a:spcPts val="400"/>
              </a:spcAft>
              <a:buClr>
                <a:schemeClr val="accent1"/>
              </a:buClr>
              <a:buFont typeface="Calibri" charset="0"/>
              <a:buChar char="◦"/>
              <a:defRPr sz="1400" kern="1200">
                <a:solidFill>
                  <a:srgbClr val="404040"/>
                </a:solidFill>
                <a:latin typeface="+mn-lt"/>
                <a:ea typeface="ＭＳ Ｐゴシック" charset="0"/>
                <a:cs typeface="+mn-cs"/>
              </a:defRPr>
            </a:lvl4pPr>
            <a:lvl5pPr marL="931863" indent="-182563" algn="l" rtl="0" eaLnBrk="1" fontAlgn="base" hangingPunct="1">
              <a:lnSpc>
                <a:spcPct val="90000"/>
              </a:lnSpc>
              <a:spcBef>
                <a:spcPts val="200"/>
              </a:spcBef>
              <a:spcAft>
                <a:spcPts val="400"/>
              </a:spcAft>
              <a:buClr>
                <a:schemeClr val="accent1"/>
              </a:buClr>
              <a:buFont typeface="Calibri" charset="0"/>
              <a:buChar char="◦"/>
              <a:defRPr sz="1400" kern="1200">
                <a:solidFill>
                  <a:srgbClr val="404040"/>
                </a:solidFill>
                <a:latin typeface="+mn-lt"/>
                <a:ea typeface="ＭＳ Ｐゴシック" charset="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defTabSz="914400">
              <a:buFont typeface="Arial" panose="020B0604020202020204" pitchFamily="34" charset="0"/>
              <a:buChar char="•"/>
            </a:pPr>
            <a:r>
              <a:rPr lang="de-CH" dirty="0"/>
              <a:t>Users </a:t>
            </a:r>
            <a:r>
              <a:rPr lang="de-CH" dirty="0" err="1"/>
              <a:t>are</a:t>
            </a:r>
            <a:r>
              <a:rPr lang="de-CH" dirty="0"/>
              <a:t> </a:t>
            </a:r>
            <a:r>
              <a:rPr lang="de-CH" dirty="0" err="1"/>
              <a:t>allowed</a:t>
            </a:r>
            <a:r>
              <a:rPr lang="de-CH" dirty="0"/>
              <a:t> </a:t>
            </a:r>
            <a:r>
              <a:rPr lang="de-CH" dirty="0" err="1"/>
              <a:t>and</a:t>
            </a:r>
            <a:r>
              <a:rPr lang="de-CH" dirty="0"/>
              <a:t> </a:t>
            </a:r>
            <a:r>
              <a:rPr lang="de-CH" dirty="0" err="1"/>
              <a:t>able</a:t>
            </a:r>
            <a:r>
              <a:rPr lang="de-CH" dirty="0"/>
              <a:t> </a:t>
            </a:r>
            <a:r>
              <a:rPr lang="de-CH" dirty="0" err="1"/>
              <a:t>to</a:t>
            </a:r>
            <a:r>
              <a:rPr lang="de-CH" dirty="0"/>
              <a:t>:</a:t>
            </a:r>
            <a:endParaRPr lang="en-US" dirty="0"/>
          </a:p>
          <a:p>
            <a:pPr lvl="2" defTabSz="914400"/>
            <a:r>
              <a:rPr lang="en-US" sz="1800" dirty="0"/>
              <a:t>Run the software</a:t>
            </a:r>
          </a:p>
          <a:p>
            <a:pPr lvl="2" defTabSz="914400"/>
            <a:r>
              <a:rPr lang="en-US" sz="1800" dirty="0"/>
              <a:t>Copy the software</a:t>
            </a:r>
          </a:p>
          <a:p>
            <a:pPr lvl="2" defTabSz="914400"/>
            <a:r>
              <a:rPr lang="en-US" sz="1800" dirty="0"/>
              <a:t>Modify the software</a:t>
            </a:r>
          </a:p>
          <a:p>
            <a:pPr lvl="2" defTabSz="914400"/>
            <a:r>
              <a:rPr lang="en-US" sz="1800" dirty="0"/>
              <a:t>Share/distribute the copy and/or modification of the software</a:t>
            </a:r>
          </a:p>
          <a:p>
            <a:pPr lvl="2" defTabSz="914400"/>
            <a:endParaRPr lang="en-US" sz="1800" dirty="0"/>
          </a:p>
          <a:p>
            <a:pPr lvl="1" defTabSz="914400">
              <a:buFont typeface="Arial" panose="020B0604020202020204" pitchFamily="34" charset="0"/>
              <a:buChar char="•"/>
            </a:pPr>
            <a:r>
              <a:rPr lang="en-US" dirty="0"/>
              <a:t>Prerequisites</a:t>
            </a:r>
          </a:p>
          <a:p>
            <a:pPr lvl="2" defTabSz="914400"/>
            <a:r>
              <a:rPr lang="en-US" sz="1800" dirty="0"/>
              <a:t>Access to source code of the computer program</a:t>
            </a:r>
          </a:p>
          <a:p>
            <a:pPr lvl="2" defTabSz="914400"/>
            <a:r>
              <a:rPr lang="en-US" sz="1800" dirty="0"/>
              <a:t>License to copy, modify and distribute the computer program</a:t>
            </a:r>
          </a:p>
          <a:p>
            <a:pPr lvl="2" defTabSz="914400"/>
            <a:r>
              <a:rPr lang="en-US" sz="1800" dirty="0"/>
              <a:t>No license fee</a:t>
            </a:r>
            <a:endParaRPr lang="fr-FR" sz="1800" dirty="0"/>
          </a:p>
          <a:p>
            <a:pPr lvl="1" defTabSz="914400"/>
            <a:endParaRPr lang="fr-FR" sz="2200" dirty="0"/>
          </a:p>
          <a:p>
            <a:pPr lvl="1" defTabSz="914400"/>
            <a:endParaRPr lang="fr-FR" sz="2400" dirty="0"/>
          </a:p>
        </p:txBody>
      </p:sp>
      <p:sp>
        <p:nvSpPr>
          <p:cNvPr id="10" name="Espace réservé du contenu 2">
            <a:extLst>
              <a:ext uri="{FF2B5EF4-FFF2-40B4-BE49-F238E27FC236}">
                <a16:creationId xmlns:a16="http://schemas.microsoft.com/office/drawing/2014/main" id="{AA158455-D2DA-224E-A343-AA6C8571389A}"/>
              </a:ext>
            </a:extLst>
          </p:cNvPr>
          <p:cNvSpPr txBox="1">
            <a:spLocks/>
          </p:cNvSpPr>
          <p:nvPr/>
        </p:nvSpPr>
        <p:spPr bwMode="auto">
          <a:xfrm>
            <a:off x="6783642" y="2573002"/>
            <a:ext cx="4274830" cy="220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normAutofit fontScale="92500" lnSpcReduction="20000"/>
          </a:bodyPr>
          <a:lstStyle>
            <a:lvl1pPr marL="90488" indent="-90488" algn="l" rtl="0" eaLnBrk="1" fontAlgn="base" hangingPunct="1">
              <a:lnSpc>
                <a:spcPct val="90000"/>
              </a:lnSpc>
              <a:spcBef>
                <a:spcPts val="1200"/>
              </a:spcBef>
              <a:spcAft>
                <a:spcPts val="200"/>
              </a:spcAft>
              <a:buSzPct val="100000"/>
              <a:buFont typeface="Calibri" charset="0"/>
              <a:buChar char=" "/>
              <a:defRPr sz="2000" kern="1200">
                <a:solidFill>
                  <a:srgbClr val="404040"/>
                </a:solidFill>
                <a:latin typeface="+mn-lt"/>
                <a:ea typeface="ＭＳ Ｐゴシック" charset="0"/>
                <a:cs typeface="ＭＳ Ｐゴシック" charset="0"/>
              </a:defRPr>
            </a:lvl1pPr>
            <a:lvl2pPr marL="382588" indent="-182563" algn="l" rtl="0" eaLnBrk="1" fontAlgn="base" hangingPunct="1">
              <a:lnSpc>
                <a:spcPct val="90000"/>
              </a:lnSpc>
              <a:spcBef>
                <a:spcPts val="200"/>
              </a:spcBef>
              <a:spcAft>
                <a:spcPts val="400"/>
              </a:spcAft>
              <a:buClr>
                <a:schemeClr val="accent1"/>
              </a:buClr>
              <a:buFont typeface="Calibri" charset="0"/>
              <a:buChar char="◦"/>
              <a:defRPr kern="1200">
                <a:solidFill>
                  <a:srgbClr val="404040"/>
                </a:solidFill>
                <a:latin typeface="+mn-lt"/>
                <a:ea typeface="ＭＳ Ｐゴシック" charset="0"/>
                <a:cs typeface="+mn-cs"/>
              </a:defRPr>
            </a:lvl2pPr>
            <a:lvl3pPr marL="566738" indent="-182563" algn="l" rtl="0" eaLnBrk="1" fontAlgn="base" hangingPunct="1">
              <a:lnSpc>
                <a:spcPct val="90000"/>
              </a:lnSpc>
              <a:spcBef>
                <a:spcPts val="200"/>
              </a:spcBef>
              <a:spcAft>
                <a:spcPts val="400"/>
              </a:spcAft>
              <a:buClr>
                <a:schemeClr val="accent1"/>
              </a:buClr>
              <a:buFont typeface="Calibri" charset="0"/>
              <a:buChar char="◦"/>
              <a:defRPr sz="1400" kern="1200">
                <a:solidFill>
                  <a:srgbClr val="404040"/>
                </a:solidFill>
                <a:latin typeface="+mn-lt"/>
                <a:ea typeface="ＭＳ Ｐゴシック" charset="0"/>
                <a:cs typeface="+mn-cs"/>
              </a:defRPr>
            </a:lvl3pPr>
            <a:lvl4pPr marL="749300" indent="-182563" algn="l" rtl="0" eaLnBrk="1" fontAlgn="base" hangingPunct="1">
              <a:lnSpc>
                <a:spcPct val="90000"/>
              </a:lnSpc>
              <a:spcBef>
                <a:spcPts val="200"/>
              </a:spcBef>
              <a:spcAft>
                <a:spcPts val="400"/>
              </a:spcAft>
              <a:buClr>
                <a:schemeClr val="accent1"/>
              </a:buClr>
              <a:buFont typeface="Calibri" charset="0"/>
              <a:buChar char="◦"/>
              <a:defRPr sz="1400" kern="1200">
                <a:solidFill>
                  <a:srgbClr val="404040"/>
                </a:solidFill>
                <a:latin typeface="+mn-lt"/>
                <a:ea typeface="ＭＳ Ｐゴシック" charset="0"/>
                <a:cs typeface="+mn-cs"/>
              </a:defRPr>
            </a:lvl4pPr>
            <a:lvl5pPr marL="931863" indent="-182563" algn="l" rtl="0" eaLnBrk="1" fontAlgn="base" hangingPunct="1">
              <a:lnSpc>
                <a:spcPct val="90000"/>
              </a:lnSpc>
              <a:spcBef>
                <a:spcPts val="200"/>
              </a:spcBef>
              <a:spcAft>
                <a:spcPts val="400"/>
              </a:spcAft>
              <a:buClr>
                <a:schemeClr val="accent1"/>
              </a:buClr>
              <a:buFont typeface="Calibri" charset="0"/>
              <a:buChar char="◦"/>
              <a:defRPr sz="1400" kern="1200">
                <a:solidFill>
                  <a:srgbClr val="404040"/>
                </a:solidFill>
                <a:latin typeface="+mn-lt"/>
                <a:ea typeface="ＭＳ Ｐゴシック" charset="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0025" lvl="1" indent="0" algn="r" defTabSz="914400">
              <a:buNone/>
            </a:pPr>
            <a:r>
              <a:rPr lang="de-CH" dirty="0"/>
              <a:t>Coming </a:t>
            </a:r>
            <a:r>
              <a:rPr lang="de-CH" dirty="0" err="1"/>
              <a:t>next</a:t>
            </a:r>
            <a:r>
              <a:rPr lang="de-CH" dirty="0"/>
              <a:t>:</a:t>
            </a:r>
          </a:p>
          <a:p>
            <a:pPr marL="200025" lvl="1" indent="0" algn="r" defTabSz="914400">
              <a:buNone/>
            </a:pPr>
            <a:endParaRPr lang="de-CH" dirty="0"/>
          </a:p>
          <a:p>
            <a:pPr lvl="1" algn="r" defTabSz="914400">
              <a:buFont typeface="Arial" panose="020B0604020202020204" pitchFamily="34" charset="0"/>
              <a:buChar char="•"/>
            </a:pPr>
            <a:r>
              <a:rPr lang="de-CH" dirty="0" err="1"/>
              <a:t>Obligations</a:t>
            </a:r>
            <a:r>
              <a:rPr lang="de-CH" dirty="0"/>
              <a:t> of FOSS </a:t>
            </a:r>
            <a:r>
              <a:rPr lang="de-CH" dirty="0" err="1"/>
              <a:t>licenses</a:t>
            </a:r>
            <a:endParaRPr lang="en-US" sz="1800" dirty="0"/>
          </a:p>
          <a:p>
            <a:pPr lvl="1" algn="r" defTabSz="914400">
              <a:buFont typeface="Arial" panose="020B0604020202020204" pitchFamily="34" charset="0"/>
              <a:buChar char="•"/>
            </a:pPr>
            <a:r>
              <a:rPr lang="en-US" dirty="0"/>
              <a:t>Breach of FOSS obligations</a:t>
            </a:r>
          </a:p>
          <a:p>
            <a:pPr lvl="1" algn="r" defTabSz="914400">
              <a:buFont typeface="Arial" panose="020B0604020202020204" pitchFamily="34" charset="0"/>
              <a:buChar char="•"/>
            </a:pPr>
            <a:r>
              <a:rPr lang="en-US" dirty="0"/>
              <a:t>Permissive vs Copyleft Licenses</a:t>
            </a:r>
          </a:p>
          <a:p>
            <a:pPr lvl="1" algn="r" defTabSz="914400">
              <a:buFont typeface="Arial" panose="020B0604020202020204" pitchFamily="34" charset="0"/>
              <a:buChar char="•"/>
            </a:pPr>
            <a:r>
              <a:rPr lang="en-US" dirty="0"/>
              <a:t>Compatibility of FOSS Licenses</a:t>
            </a:r>
          </a:p>
          <a:p>
            <a:pPr lvl="1" algn="r" defTabSz="914400">
              <a:buFont typeface="Arial" panose="020B0604020202020204" pitchFamily="34" charset="0"/>
              <a:buChar char="•"/>
            </a:pPr>
            <a:r>
              <a:rPr lang="en-US" dirty="0"/>
              <a:t>Group exercise (part </a:t>
            </a:r>
            <a:r>
              <a:rPr lang="en-US" dirty="0" err="1"/>
              <a:t>ll</a:t>
            </a:r>
            <a:r>
              <a:rPr lang="en-US" dirty="0"/>
              <a:t>)</a:t>
            </a:r>
          </a:p>
          <a:p>
            <a:pPr lvl="1" algn="r" defTabSz="914400">
              <a:buFont typeface="Arial" panose="020B0604020202020204" pitchFamily="34" charset="0"/>
              <a:buChar char="•"/>
            </a:pPr>
            <a:r>
              <a:rPr lang="en-US" dirty="0"/>
              <a:t>Debriefing</a:t>
            </a:r>
            <a:endParaRPr lang="fr-FR" sz="1800" b="1" dirty="0"/>
          </a:p>
          <a:p>
            <a:pPr lvl="1" defTabSz="914400"/>
            <a:endParaRPr lang="fr-FR" sz="2200" dirty="0"/>
          </a:p>
          <a:p>
            <a:pPr lvl="1" defTabSz="914400"/>
            <a:endParaRPr lang="fr-FR" sz="2400" dirty="0"/>
          </a:p>
        </p:txBody>
      </p:sp>
    </p:spTree>
    <p:extLst>
      <p:ext uri="{BB962C8B-B14F-4D97-AF65-F5344CB8AC3E}">
        <p14:creationId xmlns:p14="http://schemas.microsoft.com/office/powerpoint/2010/main" val="1884470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29710" y="287340"/>
            <a:ext cx="6472445" cy="1449387"/>
          </a:xfrm>
        </p:spPr>
        <p:txBody>
          <a:bodyPr>
            <a:normAutofit/>
          </a:bodyPr>
          <a:lstStyle/>
          <a:p>
            <a:br>
              <a:rPr lang="fr-FR" dirty="0"/>
            </a:br>
            <a:r>
              <a:rPr lang="fr-FR" dirty="0"/>
              <a:t>FOSS Licenses</a:t>
            </a:r>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pPr>
              <a:defRPr/>
            </a:pPr>
            <a:fld id="{5FF6C787-353B-C545-82F1-D4F97C5B28C3}" type="slidenum">
              <a:rPr lang="fr-FR">
                <a:latin typeface="Calibri"/>
              </a:rPr>
              <a:pPr>
                <a:defRPr/>
              </a:pPr>
              <a:t>33</a:t>
            </a:fld>
            <a:endParaRPr lang="fr-FR">
              <a:latin typeface="Calibri"/>
            </a:endParaRPr>
          </a:p>
        </p:txBody>
      </p:sp>
      <p:sp>
        <p:nvSpPr>
          <p:cNvPr id="6" name="Textfeld 5"/>
          <p:cNvSpPr txBox="1"/>
          <p:nvPr/>
        </p:nvSpPr>
        <p:spPr>
          <a:xfrm>
            <a:off x="2346724" y="2049165"/>
            <a:ext cx="1817613" cy="2232000"/>
          </a:xfrm>
          <a:prstGeom prst="rect">
            <a:avLst/>
          </a:prstGeom>
          <a:solidFill>
            <a:srgbClr val="00B050"/>
          </a:solidFill>
        </p:spPr>
        <p:txBody>
          <a:bodyPr wrap="square" rtlCol="0" anchor="t" anchorCtr="0">
            <a:noAutofit/>
          </a:bodyPr>
          <a:lstStyle/>
          <a:p>
            <a:pPr>
              <a:defRPr/>
            </a:pPr>
            <a:r>
              <a:rPr lang="de-CH" sz="2000" dirty="0">
                <a:solidFill>
                  <a:srgbClr val="000000"/>
                </a:solidFill>
                <a:latin typeface="Calibri"/>
              </a:rPr>
              <a:t>Licensor</a:t>
            </a:r>
          </a:p>
          <a:p>
            <a:pPr>
              <a:defRPr/>
            </a:pPr>
            <a:r>
              <a:rPr lang="de-CH" sz="1000" dirty="0">
                <a:solidFill>
                  <a:srgbClr val="000000"/>
                </a:solidFill>
                <a:latin typeface="Calibri"/>
              </a:rPr>
              <a:t>(owner of the </a:t>
            </a:r>
          </a:p>
          <a:p>
            <a:pPr>
              <a:defRPr/>
            </a:pPr>
            <a:r>
              <a:rPr lang="de-CH" sz="1000" dirty="0">
                <a:solidFill>
                  <a:srgbClr val="000000"/>
                </a:solidFill>
                <a:latin typeface="Calibri"/>
              </a:rPr>
              <a:t>Copyrights </a:t>
            </a:r>
            <a:r>
              <a:rPr lang="de-CH" sz="1000" dirty="0" err="1">
                <a:solidFill>
                  <a:srgbClr val="000000"/>
                </a:solidFill>
                <a:latin typeface="Calibri"/>
              </a:rPr>
              <a:t>grants</a:t>
            </a:r>
            <a:endParaRPr lang="de-CH" sz="1000" dirty="0">
              <a:solidFill>
                <a:srgbClr val="000000"/>
              </a:solidFill>
              <a:latin typeface="Calibri"/>
            </a:endParaRPr>
          </a:p>
          <a:p>
            <a:pPr>
              <a:defRPr/>
            </a:pPr>
            <a:r>
              <a:rPr lang="de-CH" sz="1000" dirty="0" err="1">
                <a:solidFill>
                  <a:srgbClr val="000000"/>
                </a:solidFill>
                <a:latin typeface="Calibri"/>
              </a:rPr>
              <a:t>Rights</a:t>
            </a:r>
            <a:r>
              <a:rPr lang="de-CH" sz="1000" dirty="0">
                <a:solidFill>
                  <a:srgbClr val="000000"/>
                </a:solidFill>
                <a:latin typeface="Calibri"/>
              </a:rPr>
              <a:t> </a:t>
            </a:r>
            <a:r>
              <a:rPr lang="de-CH" sz="1000" dirty="0" err="1">
                <a:solidFill>
                  <a:srgbClr val="000000"/>
                </a:solidFill>
                <a:latin typeface="Calibri"/>
              </a:rPr>
              <a:t>to</a:t>
            </a:r>
            <a:r>
              <a:rPr lang="de-CH" sz="1000" dirty="0">
                <a:solidFill>
                  <a:srgbClr val="000000"/>
                </a:solidFill>
                <a:latin typeface="Calibri"/>
              </a:rPr>
              <a:t> </a:t>
            </a:r>
            <a:r>
              <a:rPr lang="de-CH" sz="1000" dirty="0" err="1">
                <a:solidFill>
                  <a:srgbClr val="000000"/>
                </a:solidFill>
                <a:latin typeface="Calibri"/>
              </a:rPr>
              <a:t>use</a:t>
            </a:r>
            <a:r>
              <a:rPr lang="de-CH" sz="1000" dirty="0">
                <a:solidFill>
                  <a:srgbClr val="000000"/>
                </a:solidFill>
                <a:latin typeface="Calibri"/>
              </a:rPr>
              <a:t> </a:t>
            </a:r>
            <a:r>
              <a:rPr lang="de-CH" sz="1000" dirty="0" err="1">
                <a:solidFill>
                  <a:srgbClr val="000000"/>
                </a:solidFill>
                <a:latin typeface="Calibri"/>
              </a:rPr>
              <a:t>and</a:t>
            </a:r>
            <a:endParaRPr lang="de-CH" sz="1000" dirty="0">
              <a:solidFill>
                <a:srgbClr val="000000"/>
              </a:solidFill>
              <a:latin typeface="Calibri"/>
            </a:endParaRPr>
          </a:p>
          <a:p>
            <a:pPr>
              <a:defRPr/>
            </a:pPr>
            <a:r>
              <a:rPr lang="de-CH" sz="1000" dirty="0" err="1">
                <a:solidFill>
                  <a:srgbClr val="000000"/>
                </a:solidFill>
                <a:latin typeface="Calibri"/>
              </a:rPr>
              <a:t>Does</a:t>
            </a:r>
            <a:r>
              <a:rPr lang="de-CH" sz="1000" dirty="0">
                <a:solidFill>
                  <a:srgbClr val="000000"/>
                </a:solidFill>
                <a:latin typeface="Calibri"/>
              </a:rPr>
              <a:t> not </a:t>
            </a:r>
            <a:r>
              <a:rPr lang="de-CH" sz="1000" dirty="0" err="1">
                <a:solidFill>
                  <a:srgbClr val="000000"/>
                </a:solidFill>
                <a:latin typeface="Calibri"/>
              </a:rPr>
              <a:t>get</a:t>
            </a:r>
            <a:r>
              <a:rPr lang="de-CH" sz="1000" dirty="0">
                <a:solidFill>
                  <a:srgbClr val="000000"/>
                </a:solidFill>
                <a:latin typeface="Calibri"/>
              </a:rPr>
              <a:t> </a:t>
            </a:r>
            <a:r>
              <a:rPr lang="de-CH" sz="1000" dirty="0" err="1">
                <a:solidFill>
                  <a:srgbClr val="000000"/>
                </a:solidFill>
                <a:latin typeface="Calibri"/>
              </a:rPr>
              <a:t>Royalties</a:t>
            </a:r>
            <a:r>
              <a:rPr lang="de-CH" sz="1000" dirty="0">
                <a:solidFill>
                  <a:srgbClr val="000000"/>
                </a:solidFill>
                <a:latin typeface="Calibri"/>
              </a:rPr>
              <a:t> </a:t>
            </a:r>
            <a:r>
              <a:rPr lang="de-CH" sz="1000" dirty="0" err="1">
                <a:solidFill>
                  <a:srgbClr val="000000"/>
                </a:solidFill>
                <a:latin typeface="Calibri"/>
              </a:rPr>
              <a:t>from</a:t>
            </a:r>
            <a:r>
              <a:rPr lang="de-CH" sz="1000" dirty="0">
                <a:solidFill>
                  <a:srgbClr val="000000"/>
                </a:solidFill>
                <a:latin typeface="Calibri"/>
              </a:rPr>
              <a:t> the </a:t>
            </a:r>
            <a:r>
              <a:rPr lang="de-CH" sz="1000" dirty="0" err="1">
                <a:solidFill>
                  <a:srgbClr val="000000"/>
                </a:solidFill>
                <a:latin typeface="Calibri"/>
              </a:rPr>
              <a:t>Licensee</a:t>
            </a:r>
            <a:r>
              <a:rPr lang="de-CH" sz="1000" dirty="0">
                <a:solidFill>
                  <a:srgbClr val="000000"/>
                </a:solidFill>
                <a:latin typeface="Calibri"/>
              </a:rPr>
              <a:t>)</a:t>
            </a:r>
          </a:p>
        </p:txBody>
      </p:sp>
      <p:sp>
        <p:nvSpPr>
          <p:cNvPr id="7" name="Textfeld 6"/>
          <p:cNvSpPr txBox="1"/>
          <p:nvPr/>
        </p:nvSpPr>
        <p:spPr>
          <a:xfrm>
            <a:off x="7976869" y="2049165"/>
            <a:ext cx="1946120" cy="2232000"/>
          </a:xfrm>
          <a:prstGeom prst="rect">
            <a:avLst/>
          </a:prstGeom>
          <a:solidFill>
            <a:srgbClr val="FFC000"/>
          </a:solidFill>
        </p:spPr>
        <p:txBody>
          <a:bodyPr wrap="square" rtlCol="0">
            <a:noAutofit/>
          </a:bodyPr>
          <a:lstStyle/>
          <a:p>
            <a:pPr>
              <a:defRPr/>
            </a:pPr>
            <a:r>
              <a:rPr lang="de-CH" sz="2000" dirty="0" err="1">
                <a:solidFill>
                  <a:srgbClr val="000000"/>
                </a:solidFill>
                <a:latin typeface="Calibri"/>
              </a:rPr>
              <a:t>Licensee</a:t>
            </a:r>
            <a:r>
              <a:rPr lang="de-CH" sz="2000" dirty="0">
                <a:solidFill>
                  <a:srgbClr val="000000"/>
                </a:solidFill>
                <a:latin typeface="Calibri"/>
              </a:rPr>
              <a:t> </a:t>
            </a:r>
          </a:p>
          <a:p>
            <a:pPr>
              <a:defRPr/>
            </a:pPr>
            <a:r>
              <a:rPr lang="de-CH" sz="1000" dirty="0">
                <a:solidFill>
                  <a:srgbClr val="000000"/>
                </a:solidFill>
                <a:latin typeface="Calibri"/>
              </a:rPr>
              <a:t>(</a:t>
            </a:r>
            <a:r>
              <a:rPr lang="de-CH" sz="1000" dirty="0" err="1">
                <a:solidFill>
                  <a:srgbClr val="000000"/>
                </a:solidFill>
                <a:latin typeface="Calibri"/>
              </a:rPr>
              <a:t>gets</a:t>
            </a:r>
            <a:r>
              <a:rPr lang="de-CH" sz="1000" dirty="0">
                <a:solidFill>
                  <a:srgbClr val="000000"/>
                </a:solidFill>
                <a:latin typeface="Calibri"/>
              </a:rPr>
              <a:t> [</a:t>
            </a:r>
            <a:r>
              <a:rPr lang="de-CH" sz="1000" dirty="0" err="1">
                <a:solidFill>
                  <a:srgbClr val="000000"/>
                </a:solidFill>
                <a:latin typeface="Calibri"/>
              </a:rPr>
              <a:t>most</a:t>
            </a:r>
            <a:r>
              <a:rPr lang="de-CH" sz="1000" dirty="0">
                <a:solidFill>
                  <a:srgbClr val="000000"/>
                </a:solidFill>
                <a:latin typeface="Calibri"/>
              </a:rPr>
              <a:t>] </a:t>
            </a:r>
            <a:r>
              <a:rPr lang="de-CH" sz="1000" dirty="0" err="1">
                <a:solidFill>
                  <a:srgbClr val="000000"/>
                </a:solidFill>
                <a:latin typeface="Calibri"/>
              </a:rPr>
              <a:t>rights</a:t>
            </a:r>
            <a:r>
              <a:rPr lang="de-CH" sz="1000" dirty="0">
                <a:solidFill>
                  <a:srgbClr val="000000"/>
                </a:solidFill>
                <a:latin typeface="Calibri"/>
              </a:rPr>
              <a:t> </a:t>
            </a:r>
            <a:r>
              <a:rPr lang="de-CH" sz="1000" dirty="0" err="1">
                <a:solidFill>
                  <a:srgbClr val="000000"/>
                </a:solidFill>
                <a:latin typeface="Calibri"/>
              </a:rPr>
              <a:t>to</a:t>
            </a:r>
            <a:r>
              <a:rPr lang="de-CH" sz="1000" dirty="0">
                <a:solidFill>
                  <a:srgbClr val="000000"/>
                </a:solidFill>
                <a:latin typeface="Calibri"/>
              </a:rPr>
              <a:t> </a:t>
            </a:r>
            <a:r>
              <a:rPr lang="de-CH" sz="1000" dirty="0" err="1">
                <a:solidFill>
                  <a:srgbClr val="000000"/>
                </a:solidFill>
                <a:latin typeface="Calibri"/>
              </a:rPr>
              <a:t>use</a:t>
            </a:r>
            <a:r>
              <a:rPr lang="de-CH" sz="1000" dirty="0">
                <a:solidFill>
                  <a:srgbClr val="000000"/>
                </a:solidFill>
                <a:latin typeface="Calibri"/>
              </a:rPr>
              <a:t> the </a:t>
            </a:r>
            <a:r>
              <a:rPr lang="de-CH" sz="1000" dirty="0" err="1">
                <a:solidFill>
                  <a:srgbClr val="000000"/>
                </a:solidFill>
                <a:latin typeface="Calibri"/>
              </a:rPr>
              <a:t>code</a:t>
            </a:r>
            <a:r>
              <a:rPr lang="de-CH" sz="1000" dirty="0">
                <a:solidFill>
                  <a:srgbClr val="000000"/>
                </a:solidFill>
                <a:latin typeface="Calibri"/>
              </a:rPr>
              <a:t> </a:t>
            </a:r>
            <a:r>
              <a:rPr lang="de-CH" sz="1000" dirty="0" err="1">
                <a:solidFill>
                  <a:srgbClr val="000000"/>
                </a:solidFill>
                <a:latin typeface="Calibri"/>
              </a:rPr>
              <a:t>and</a:t>
            </a:r>
            <a:r>
              <a:rPr lang="de-CH" sz="1000" dirty="0">
                <a:solidFill>
                  <a:srgbClr val="000000"/>
                </a:solidFill>
                <a:latin typeface="Calibri"/>
              </a:rPr>
              <a:t> </a:t>
            </a:r>
            <a:r>
              <a:rPr lang="de-CH" sz="1000" dirty="0" err="1">
                <a:solidFill>
                  <a:srgbClr val="000000"/>
                </a:solidFill>
                <a:latin typeface="Calibri"/>
              </a:rPr>
              <a:t>does</a:t>
            </a:r>
            <a:r>
              <a:rPr lang="de-CH" sz="1000" dirty="0">
                <a:solidFill>
                  <a:srgbClr val="000000"/>
                </a:solidFill>
                <a:latin typeface="Calibri"/>
              </a:rPr>
              <a:t> not </a:t>
            </a:r>
            <a:r>
              <a:rPr lang="de-CH" sz="1000" dirty="0" err="1">
                <a:solidFill>
                  <a:srgbClr val="000000"/>
                </a:solidFill>
                <a:latin typeface="Calibri"/>
              </a:rPr>
              <a:t>pay</a:t>
            </a:r>
            <a:r>
              <a:rPr lang="de-CH" sz="1000" dirty="0">
                <a:solidFill>
                  <a:srgbClr val="000000"/>
                </a:solidFill>
                <a:latin typeface="Calibri"/>
              </a:rPr>
              <a:t> </a:t>
            </a:r>
            <a:r>
              <a:rPr lang="de-CH" sz="1000" dirty="0" err="1">
                <a:solidFill>
                  <a:srgbClr val="000000"/>
                </a:solidFill>
                <a:latin typeface="Calibri"/>
              </a:rPr>
              <a:t>royalties</a:t>
            </a:r>
            <a:r>
              <a:rPr lang="de-CH" sz="1000" dirty="0">
                <a:solidFill>
                  <a:srgbClr val="000000"/>
                </a:solidFill>
                <a:latin typeface="Calibri"/>
              </a:rPr>
              <a:t> </a:t>
            </a:r>
            <a:r>
              <a:rPr lang="de-CH" sz="1000" dirty="0" err="1">
                <a:solidFill>
                  <a:srgbClr val="000000"/>
                </a:solidFill>
                <a:latin typeface="Calibri"/>
              </a:rPr>
              <a:t>to</a:t>
            </a:r>
            <a:r>
              <a:rPr lang="de-CH" sz="1000" dirty="0">
                <a:solidFill>
                  <a:srgbClr val="000000"/>
                </a:solidFill>
                <a:latin typeface="Calibri"/>
              </a:rPr>
              <a:t> the Licensor)</a:t>
            </a:r>
          </a:p>
        </p:txBody>
      </p:sp>
      <p:sp>
        <p:nvSpPr>
          <p:cNvPr id="8" name="Textfeld 7"/>
          <p:cNvSpPr txBox="1"/>
          <p:nvPr/>
        </p:nvSpPr>
        <p:spPr>
          <a:xfrm>
            <a:off x="4598595" y="2253006"/>
            <a:ext cx="2796566" cy="646331"/>
          </a:xfrm>
          <a:prstGeom prst="rect">
            <a:avLst/>
          </a:prstGeom>
          <a:solidFill>
            <a:srgbClr val="C7C1AB"/>
          </a:solidFill>
          <a:ln>
            <a:noFill/>
          </a:ln>
        </p:spPr>
        <p:txBody>
          <a:bodyPr wrap="square" rtlCol="0">
            <a:spAutoFit/>
          </a:bodyPr>
          <a:lstStyle/>
          <a:p>
            <a:pPr algn="ctr">
              <a:defRPr/>
            </a:pPr>
            <a:r>
              <a:rPr lang="de-CH" b="1" dirty="0" err="1">
                <a:solidFill>
                  <a:srgbClr val="000000"/>
                </a:solidFill>
                <a:latin typeface="Calibri"/>
              </a:rPr>
              <a:t>Rights</a:t>
            </a:r>
            <a:r>
              <a:rPr lang="de-CH" dirty="0">
                <a:solidFill>
                  <a:srgbClr val="000000"/>
                </a:solidFill>
                <a:latin typeface="Calibri"/>
              </a:rPr>
              <a:t> </a:t>
            </a:r>
            <a:r>
              <a:rPr lang="de-CH" dirty="0" err="1">
                <a:solidFill>
                  <a:srgbClr val="000000"/>
                </a:solidFill>
                <a:latin typeface="Calibri"/>
              </a:rPr>
              <a:t>to</a:t>
            </a:r>
            <a:r>
              <a:rPr lang="de-CH" dirty="0">
                <a:solidFill>
                  <a:srgbClr val="000000"/>
                </a:solidFill>
                <a:latin typeface="Calibri"/>
              </a:rPr>
              <a:t> </a:t>
            </a:r>
          </a:p>
          <a:p>
            <a:pPr algn="ctr">
              <a:defRPr/>
            </a:pPr>
            <a:r>
              <a:rPr lang="de-CH" dirty="0" err="1">
                <a:solidFill>
                  <a:srgbClr val="000000"/>
                </a:solidFill>
                <a:latin typeface="Calibri"/>
              </a:rPr>
              <a:t>copy</a:t>
            </a:r>
            <a:r>
              <a:rPr lang="de-CH" dirty="0">
                <a:solidFill>
                  <a:srgbClr val="000000"/>
                </a:solidFill>
                <a:latin typeface="Calibri"/>
              </a:rPr>
              <a:t>, </a:t>
            </a:r>
            <a:r>
              <a:rPr lang="de-CH" dirty="0" err="1">
                <a:solidFill>
                  <a:srgbClr val="000000"/>
                </a:solidFill>
                <a:latin typeface="Calibri"/>
              </a:rPr>
              <a:t>distribute</a:t>
            </a:r>
            <a:r>
              <a:rPr lang="de-CH" dirty="0">
                <a:solidFill>
                  <a:srgbClr val="000000"/>
                </a:solidFill>
                <a:latin typeface="Calibri"/>
              </a:rPr>
              <a:t> </a:t>
            </a:r>
            <a:r>
              <a:rPr lang="de-CH" dirty="0" err="1">
                <a:solidFill>
                  <a:srgbClr val="000000"/>
                </a:solidFill>
                <a:latin typeface="Calibri"/>
              </a:rPr>
              <a:t>and</a:t>
            </a:r>
            <a:r>
              <a:rPr lang="de-CH" dirty="0">
                <a:solidFill>
                  <a:srgbClr val="000000"/>
                </a:solidFill>
                <a:latin typeface="Calibri"/>
              </a:rPr>
              <a:t> </a:t>
            </a:r>
            <a:r>
              <a:rPr lang="de-CH" dirty="0" err="1">
                <a:solidFill>
                  <a:srgbClr val="000000"/>
                </a:solidFill>
                <a:latin typeface="Calibri"/>
              </a:rPr>
              <a:t>modify</a:t>
            </a:r>
            <a:endParaRPr lang="de-CH" dirty="0">
              <a:solidFill>
                <a:srgbClr val="000000"/>
              </a:solidFill>
              <a:latin typeface="Calibri"/>
            </a:endParaRPr>
          </a:p>
        </p:txBody>
      </p:sp>
      <p:sp>
        <p:nvSpPr>
          <p:cNvPr id="9" name="Textfeld 8"/>
          <p:cNvSpPr txBox="1"/>
          <p:nvPr/>
        </p:nvSpPr>
        <p:spPr>
          <a:xfrm>
            <a:off x="4598595" y="3112027"/>
            <a:ext cx="2796567" cy="923330"/>
          </a:xfrm>
          <a:prstGeom prst="rect">
            <a:avLst/>
          </a:prstGeom>
          <a:noFill/>
          <a:ln>
            <a:solidFill>
              <a:schemeClr val="tx1"/>
            </a:solidFill>
          </a:ln>
        </p:spPr>
        <p:txBody>
          <a:bodyPr wrap="square" rtlCol="0">
            <a:spAutoFit/>
          </a:bodyPr>
          <a:lstStyle/>
          <a:p>
            <a:pPr algn="ctr">
              <a:defRPr/>
            </a:pPr>
            <a:r>
              <a:rPr lang="de-CH" b="1" dirty="0">
                <a:solidFill>
                  <a:srgbClr val="000000"/>
                </a:solidFill>
                <a:latin typeface="Calibri"/>
              </a:rPr>
              <a:t>NO </a:t>
            </a:r>
            <a:r>
              <a:rPr lang="de-CH" dirty="0" err="1">
                <a:solidFill>
                  <a:srgbClr val="000000"/>
                </a:solidFill>
                <a:latin typeface="Calibri"/>
              </a:rPr>
              <a:t>License</a:t>
            </a:r>
            <a:r>
              <a:rPr lang="de-CH" dirty="0">
                <a:solidFill>
                  <a:srgbClr val="000000"/>
                </a:solidFill>
                <a:latin typeface="Calibri"/>
              </a:rPr>
              <a:t> </a:t>
            </a:r>
            <a:r>
              <a:rPr lang="de-CH" dirty="0" err="1">
                <a:solidFill>
                  <a:srgbClr val="000000"/>
                </a:solidFill>
                <a:latin typeface="Calibri"/>
              </a:rPr>
              <a:t>Fees</a:t>
            </a:r>
            <a:r>
              <a:rPr lang="de-CH" dirty="0">
                <a:solidFill>
                  <a:srgbClr val="000000"/>
                </a:solidFill>
                <a:latin typeface="Calibri"/>
              </a:rPr>
              <a:t>/</a:t>
            </a:r>
            <a:r>
              <a:rPr lang="de-CH" dirty="0" err="1">
                <a:solidFill>
                  <a:srgbClr val="000000"/>
                </a:solidFill>
                <a:latin typeface="Calibri"/>
              </a:rPr>
              <a:t>Royalties</a:t>
            </a:r>
            <a:endParaRPr lang="de-CH" dirty="0">
              <a:solidFill>
                <a:srgbClr val="000000"/>
              </a:solidFill>
              <a:latin typeface="Calibri"/>
            </a:endParaRPr>
          </a:p>
          <a:p>
            <a:pPr algn="ctr">
              <a:defRPr/>
            </a:pPr>
            <a:r>
              <a:rPr lang="de-CH" b="1" dirty="0">
                <a:solidFill>
                  <a:srgbClr val="00B0F0"/>
                </a:solidFill>
                <a:latin typeface="Calibri"/>
              </a:rPr>
              <a:t>MAYBE </a:t>
            </a:r>
            <a:r>
              <a:rPr lang="de-CH" dirty="0" err="1">
                <a:solidFill>
                  <a:srgbClr val="00B0F0"/>
                </a:solidFill>
                <a:latin typeface="Calibri"/>
              </a:rPr>
              <a:t>Obligations</a:t>
            </a:r>
            <a:r>
              <a:rPr lang="de-CH" dirty="0">
                <a:solidFill>
                  <a:srgbClr val="00B0F0"/>
                </a:solidFill>
                <a:latin typeface="Calibri"/>
              </a:rPr>
              <a:t> </a:t>
            </a:r>
            <a:r>
              <a:rPr lang="de-CH" dirty="0" err="1">
                <a:solidFill>
                  <a:srgbClr val="00B0F0"/>
                </a:solidFill>
                <a:latin typeface="Calibri"/>
              </a:rPr>
              <a:t>if</a:t>
            </a:r>
            <a:r>
              <a:rPr lang="de-CH" dirty="0">
                <a:solidFill>
                  <a:srgbClr val="00B0F0"/>
                </a:solidFill>
                <a:latin typeface="Calibri"/>
              </a:rPr>
              <a:t> the Code </a:t>
            </a:r>
            <a:r>
              <a:rPr lang="de-CH" dirty="0" err="1">
                <a:solidFill>
                  <a:srgbClr val="00B0F0"/>
                </a:solidFill>
                <a:latin typeface="Calibri"/>
              </a:rPr>
              <a:t>is</a:t>
            </a:r>
            <a:r>
              <a:rPr lang="de-CH" dirty="0">
                <a:solidFill>
                  <a:srgbClr val="00B0F0"/>
                </a:solidFill>
                <a:latin typeface="Calibri"/>
              </a:rPr>
              <a:t> Distributed </a:t>
            </a:r>
          </a:p>
        </p:txBody>
      </p:sp>
      <p:sp>
        <p:nvSpPr>
          <p:cNvPr id="10" name="Textfeld 9"/>
          <p:cNvSpPr txBox="1"/>
          <p:nvPr/>
        </p:nvSpPr>
        <p:spPr>
          <a:xfrm>
            <a:off x="4632466" y="4433069"/>
            <a:ext cx="2762696" cy="766554"/>
          </a:xfrm>
          <a:prstGeom prst="rect">
            <a:avLst/>
          </a:prstGeom>
          <a:solidFill>
            <a:schemeClr val="tx1">
              <a:lumMod val="50000"/>
              <a:lumOff val="50000"/>
            </a:schemeClr>
          </a:solidFill>
          <a:ln>
            <a:solidFill>
              <a:schemeClr val="tx1">
                <a:lumMod val="50000"/>
                <a:lumOff val="50000"/>
              </a:schemeClr>
            </a:solidFill>
          </a:ln>
        </p:spPr>
        <p:txBody>
          <a:bodyPr wrap="square" rtlCol="0">
            <a:noAutofit/>
          </a:bodyPr>
          <a:lstStyle/>
          <a:p>
            <a:pPr algn="ctr">
              <a:defRPr/>
            </a:pPr>
            <a:r>
              <a:rPr lang="de-CH" dirty="0" err="1">
                <a:solidFill>
                  <a:srgbClr val="92D050"/>
                </a:solidFill>
                <a:latin typeface="Calibri"/>
              </a:rPr>
              <a:t>Copy</a:t>
            </a:r>
            <a:r>
              <a:rPr lang="de-CH" dirty="0">
                <a:solidFill>
                  <a:srgbClr val="92D050"/>
                </a:solidFill>
                <a:latin typeface="Calibri"/>
              </a:rPr>
              <a:t> of the </a:t>
            </a:r>
          </a:p>
          <a:p>
            <a:pPr algn="ctr">
              <a:defRPr/>
            </a:pPr>
            <a:r>
              <a:rPr lang="de-CH" sz="2400" b="1" dirty="0">
                <a:solidFill>
                  <a:srgbClr val="92D050"/>
                </a:solidFill>
                <a:latin typeface="Calibri"/>
              </a:rPr>
              <a:t>Source Code </a:t>
            </a:r>
          </a:p>
        </p:txBody>
      </p:sp>
      <p:sp>
        <p:nvSpPr>
          <p:cNvPr id="11" name="Textfeld 10"/>
          <p:cNvSpPr txBox="1"/>
          <p:nvPr/>
        </p:nvSpPr>
        <p:spPr>
          <a:xfrm>
            <a:off x="4632466" y="5359870"/>
            <a:ext cx="2783849" cy="646331"/>
          </a:xfrm>
          <a:prstGeom prst="rect">
            <a:avLst/>
          </a:prstGeom>
          <a:noFill/>
          <a:ln>
            <a:solidFill>
              <a:schemeClr val="tx1"/>
            </a:solidFill>
          </a:ln>
        </p:spPr>
        <p:txBody>
          <a:bodyPr wrap="square" rtlCol="0">
            <a:spAutoFit/>
          </a:bodyPr>
          <a:lstStyle/>
          <a:p>
            <a:pPr algn="ctr">
              <a:defRPr/>
            </a:pPr>
            <a:r>
              <a:rPr lang="de-CH" b="1" dirty="0">
                <a:solidFill>
                  <a:srgbClr val="2ABDF2"/>
                </a:solidFill>
                <a:latin typeface="Calibri"/>
              </a:rPr>
              <a:t>MAYBE</a:t>
            </a:r>
            <a:r>
              <a:rPr lang="de-CH" dirty="0">
                <a:solidFill>
                  <a:srgbClr val="2ABDF2"/>
                </a:solidFill>
                <a:latin typeface="Calibri"/>
              </a:rPr>
              <a:t> Price </a:t>
            </a:r>
          </a:p>
          <a:p>
            <a:pPr algn="ctr">
              <a:defRPr/>
            </a:pPr>
            <a:r>
              <a:rPr lang="de-CH" b="1" dirty="0">
                <a:latin typeface="Calibri"/>
              </a:rPr>
              <a:t>NO</a:t>
            </a:r>
            <a:r>
              <a:rPr lang="de-CH" dirty="0">
                <a:latin typeface="Calibri"/>
              </a:rPr>
              <a:t> </a:t>
            </a:r>
            <a:r>
              <a:rPr lang="de-CH" dirty="0" err="1">
                <a:latin typeface="Calibri"/>
              </a:rPr>
              <a:t>further</a:t>
            </a:r>
            <a:r>
              <a:rPr lang="de-CH" dirty="0">
                <a:latin typeface="Calibri"/>
              </a:rPr>
              <a:t> </a:t>
            </a:r>
            <a:r>
              <a:rPr lang="de-CH" dirty="0" err="1">
                <a:latin typeface="Calibri"/>
              </a:rPr>
              <a:t>Obligations</a:t>
            </a:r>
            <a:endParaRPr lang="de-CH" dirty="0">
              <a:latin typeface="Calibri"/>
            </a:endParaRPr>
          </a:p>
        </p:txBody>
      </p:sp>
      <p:sp>
        <p:nvSpPr>
          <p:cNvPr id="3" name="Textfeld 2"/>
          <p:cNvSpPr txBox="1"/>
          <p:nvPr/>
        </p:nvSpPr>
        <p:spPr>
          <a:xfrm>
            <a:off x="2346723" y="4403591"/>
            <a:ext cx="1817613" cy="1657258"/>
          </a:xfrm>
          <a:prstGeom prst="rect">
            <a:avLst/>
          </a:prstGeom>
          <a:solidFill>
            <a:srgbClr val="92D050"/>
          </a:solidFill>
        </p:spPr>
        <p:txBody>
          <a:bodyPr wrap="square" rtlCol="0">
            <a:noAutofit/>
          </a:bodyPr>
          <a:lstStyle/>
          <a:p>
            <a:pPr>
              <a:defRPr/>
            </a:pPr>
            <a:r>
              <a:rPr lang="de-CH" sz="2000" dirty="0">
                <a:solidFill>
                  <a:srgbClr val="000000"/>
                </a:solidFill>
                <a:latin typeface="Calibri"/>
              </a:rPr>
              <a:t>Distributor</a:t>
            </a:r>
          </a:p>
          <a:p>
            <a:pPr>
              <a:defRPr/>
            </a:pPr>
            <a:r>
              <a:rPr lang="de-CH" sz="1000" dirty="0">
                <a:solidFill>
                  <a:srgbClr val="000000"/>
                </a:solidFill>
                <a:latin typeface="Calibri"/>
              </a:rPr>
              <a:t>(Owner of the </a:t>
            </a:r>
            <a:r>
              <a:rPr lang="de-CH" sz="1000" dirty="0" err="1">
                <a:solidFill>
                  <a:srgbClr val="000000"/>
                </a:solidFill>
                <a:latin typeface="Calibri"/>
              </a:rPr>
              <a:t>physical</a:t>
            </a:r>
            <a:r>
              <a:rPr lang="de-CH" sz="1000" dirty="0">
                <a:solidFill>
                  <a:srgbClr val="000000"/>
                </a:solidFill>
                <a:latin typeface="Calibri"/>
              </a:rPr>
              <a:t> </a:t>
            </a:r>
            <a:r>
              <a:rPr lang="de-CH" sz="1000" dirty="0" err="1">
                <a:solidFill>
                  <a:srgbClr val="000000"/>
                </a:solidFill>
                <a:latin typeface="Calibri"/>
              </a:rPr>
              <a:t>copy</a:t>
            </a:r>
            <a:endParaRPr lang="de-CH" sz="1000" dirty="0">
              <a:solidFill>
                <a:srgbClr val="000000"/>
              </a:solidFill>
              <a:latin typeface="Calibri"/>
            </a:endParaRPr>
          </a:p>
          <a:p>
            <a:pPr>
              <a:defRPr/>
            </a:pPr>
            <a:r>
              <a:rPr lang="de-CH" sz="1000" dirty="0" err="1">
                <a:solidFill>
                  <a:srgbClr val="000000"/>
                </a:solidFill>
                <a:latin typeface="Calibri"/>
              </a:rPr>
              <a:t>gives</a:t>
            </a:r>
            <a:r>
              <a:rPr lang="de-CH" sz="1000" dirty="0">
                <a:solidFill>
                  <a:srgbClr val="000000"/>
                </a:solidFill>
                <a:latin typeface="Calibri"/>
              </a:rPr>
              <a:t> the Code </a:t>
            </a:r>
            <a:r>
              <a:rPr lang="de-CH" sz="1000" dirty="0" err="1">
                <a:solidFill>
                  <a:srgbClr val="000000"/>
                </a:solidFill>
                <a:latin typeface="Calibri"/>
              </a:rPr>
              <a:t>to</a:t>
            </a:r>
            <a:r>
              <a:rPr lang="de-CH" sz="1000" dirty="0">
                <a:solidFill>
                  <a:srgbClr val="000000"/>
                </a:solidFill>
                <a:latin typeface="Calibri"/>
              </a:rPr>
              <a:t> </a:t>
            </a:r>
            <a:r>
              <a:rPr lang="de-CH" sz="1000" dirty="0" err="1">
                <a:solidFill>
                  <a:srgbClr val="000000"/>
                </a:solidFill>
                <a:latin typeface="Calibri"/>
              </a:rPr>
              <a:t>another</a:t>
            </a:r>
            <a:r>
              <a:rPr lang="de-CH" sz="1000" dirty="0">
                <a:solidFill>
                  <a:srgbClr val="000000"/>
                </a:solidFill>
                <a:latin typeface="Calibri"/>
              </a:rPr>
              <a:t> </a:t>
            </a:r>
            <a:r>
              <a:rPr lang="de-CH" sz="1000" dirty="0" err="1">
                <a:solidFill>
                  <a:srgbClr val="000000"/>
                </a:solidFill>
                <a:latin typeface="Calibri"/>
              </a:rPr>
              <a:t>person</a:t>
            </a:r>
            <a:r>
              <a:rPr lang="de-CH" sz="1000" dirty="0">
                <a:solidFill>
                  <a:srgbClr val="000000"/>
                </a:solidFill>
                <a:latin typeface="Calibri"/>
              </a:rPr>
              <a:t>)</a:t>
            </a:r>
          </a:p>
        </p:txBody>
      </p:sp>
      <p:sp>
        <p:nvSpPr>
          <p:cNvPr id="12" name="Textfeld 11"/>
          <p:cNvSpPr txBox="1"/>
          <p:nvPr/>
        </p:nvSpPr>
        <p:spPr>
          <a:xfrm>
            <a:off x="7976869" y="4403591"/>
            <a:ext cx="1946120" cy="1657259"/>
          </a:xfrm>
          <a:prstGeom prst="rect">
            <a:avLst/>
          </a:prstGeom>
          <a:solidFill>
            <a:srgbClr val="FFC000"/>
          </a:solidFill>
        </p:spPr>
        <p:txBody>
          <a:bodyPr wrap="square" rtlCol="0">
            <a:noAutofit/>
          </a:bodyPr>
          <a:lstStyle/>
          <a:p>
            <a:pPr>
              <a:defRPr/>
            </a:pPr>
            <a:r>
              <a:rPr lang="de-CH" sz="2000" dirty="0" err="1">
                <a:solidFill>
                  <a:srgbClr val="000000"/>
                </a:solidFill>
                <a:latin typeface="Calibri"/>
              </a:rPr>
              <a:t>Acquirer</a:t>
            </a:r>
            <a:r>
              <a:rPr lang="de-CH" dirty="0">
                <a:solidFill>
                  <a:srgbClr val="000000"/>
                </a:solidFill>
                <a:latin typeface="Calibri"/>
              </a:rPr>
              <a:t> </a:t>
            </a:r>
          </a:p>
          <a:p>
            <a:pPr>
              <a:defRPr/>
            </a:pPr>
            <a:r>
              <a:rPr lang="de-CH" sz="1000" dirty="0">
                <a:solidFill>
                  <a:srgbClr val="000000"/>
                </a:solidFill>
                <a:latin typeface="Calibri"/>
              </a:rPr>
              <a:t>(</a:t>
            </a:r>
            <a:r>
              <a:rPr lang="de-CH" sz="1000" dirty="0" err="1">
                <a:solidFill>
                  <a:srgbClr val="000000"/>
                </a:solidFill>
                <a:latin typeface="Calibri"/>
              </a:rPr>
              <a:t>gets</a:t>
            </a:r>
            <a:r>
              <a:rPr lang="de-CH" sz="1000" dirty="0">
                <a:solidFill>
                  <a:srgbClr val="000000"/>
                </a:solidFill>
                <a:latin typeface="Calibri"/>
              </a:rPr>
              <a:t> the Source Code)</a:t>
            </a:r>
          </a:p>
        </p:txBody>
      </p:sp>
      <p:cxnSp>
        <p:nvCxnSpPr>
          <p:cNvPr id="21" name="Gerade Verbindung mit Pfeil 20"/>
          <p:cNvCxnSpPr>
            <a:endCxn id="8" idx="1"/>
          </p:cNvCxnSpPr>
          <p:nvPr/>
        </p:nvCxnSpPr>
        <p:spPr>
          <a:xfrm>
            <a:off x="4170695" y="2576171"/>
            <a:ext cx="427900"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Gerade Verbindung mit Pfeil 24"/>
          <p:cNvCxnSpPr>
            <a:stCxn id="8" idx="3"/>
          </p:cNvCxnSpPr>
          <p:nvPr/>
        </p:nvCxnSpPr>
        <p:spPr>
          <a:xfrm>
            <a:off x="7395161" y="2576172"/>
            <a:ext cx="581708"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Gerade Verbindung mit Pfeil 28"/>
          <p:cNvCxnSpPr>
            <a:endCxn id="9" idx="3"/>
          </p:cNvCxnSpPr>
          <p:nvPr/>
        </p:nvCxnSpPr>
        <p:spPr>
          <a:xfrm flipH="1">
            <a:off x="7395161" y="3573692"/>
            <a:ext cx="5731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Gerade Verbindung mit Pfeil 31"/>
          <p:cNvCxnSpPr>
            <a:stCxn id="9" idx="1"/>
          </p:cNvCxnSpPr>
          <p:nvPr/>
        </p:nvCxnSpPr>
        <p:spPr>
          <a:xfrm flipH="1">
            <a:off x="4170695" y="3573692"/>
            <a:ext cx="427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Gerade Verbindung mit Pfeil 34"/>
          <p:cNvCxnSpPr>
            <a:endCxn id="10" idx="1"/>
          </p:cNvCxnSpPr>
          <p:nvPr/>
        </p:nvCxnSpPr>
        <p:spPr>
          <a:xfrm>
            <a:off x="4170695" y="4816346"/>
            <a:ext cx="4617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Gerade Verbindung mit Pfeil 37"/>
          <p:cNvCxnSpPr>
            <a:stCxn id="10" idx="3"/>
          </p:cNvCxnSpPr>
          <p:nvPr/>
        </p:nvCxnSpPr>
        <p:spPr>
          <a:xfrm>
            <a:off x="7395162" y="4816346"/>
            <a:ext cx="5817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Gerade Verbindung mit Pfeil 39"/>
          <p:cNvCxnSpPr>
            <a:endCxn id="11" idx="3"/>
          </p:cNvCxnSpPr>
          <p:nvPr/>
        </p:nvCxnSpPr>
        <p:spPr>
          <a:xfrm flipH="1">
            <a:off x="7416314" y="5683035"/>
            <a:ext cx="5541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Gerade Verbindung mit Pfeil 43"/>
          <p:cNvCxnSpPr>
            <a:stCxn id="11" idx="1"/>
          </p:cNvCxnSpPr>
          <p:nvPr/>
        </p:nvCxnSpPr>
        <p:spPr>
          <a:xfrm flipH="1">
            <a:off x="4157977" y="5683036"/>
            <a:ext cx="47448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6" name="Picture 25"/>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68332" y="3476473"/>
            <a:ext cx="1149508" cy="1149508"/>
          </a:xfrm>
          <a:prstGeom prst="rect">
            <a:avLst/>
          </a:prstGeom>
        </p:spPr>
      </p:pic>
      <p:pic>
        <p:nvPicPr>
          <p:cNvPr id="27" name="Picture 26"/>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146247" y="3529024"/>
            <a:ext cx="1149508" cy="1149508"/>
          </a:xfrm>
          <a:prstGeom prst="rect">
            <a:avLst/>
          </a:prstGeom>
        </p:spPr>
      </p:pic>
    </p:spTree>
    <p:extLst>
      <p:ext uri="{BB962C8B-B14F-4D97-AF65-F5344CB8AC3E}">
        <p14:creationId xmlns:p14="http://schemas.microsoft.com/office/powerpoint/2010/main" val="1212778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966" y="287340"/>
            <a:ext cx="7176880" cy="1449387"/>
          </a:xfrm>
        </p:spPr>
        <p:txBody>
          <a:bodyPr/>
          <a:lstStyle/>
          <a:p>
            <a:r>
              <a:rPr lang="it-CH" dirty="0"/>
              <a:t>No </a:t>
            </a:r>
            <a:r>
              <a:rPr lang="it-CH" dirty="0" err="1"/>
              <a:t>further</a:t>
            </a:r>
            <a:r>
              <a:rPr lang="it-CH" dirty="0"/>
              <a:t> </a:t>
            </a:r>
            <a:r>
              <a:rPr lang="it-CH" dirty="0" err="1"/>
              <a:t>restrictions</a:t>
            </a:r>
            <a:endParaRPr lang="it-CH" dirty="0"/>
          </a:p>
        </p:txBody>
      </p:sp>
      <p:sp>
        <p:nvSpPr>
          <p:cNvPr id="3" name="Content Placeholder 2"/>
          <p:cNvSpPr>
            <a:spLocks noGrp="1"/>
          </p:cNvSpPr>
          <p:nvPr>
            <p:ph idx="1"/>
          </p:nvPr>
        </p:nvSpPr>
        <p:spPr>
          <a:xfrm>
            <a:off x="1030288" y="1893890"/>
            <a:ext cx="10058400" cy="4022725"/>
          </a:xfrm>
        </p:spPr>
        <p:txBody>
          <a:bodyPr/>
          <a:lstStyle/>
          <a:p>
            <a:pPr lvl="1">
              <a:buFont typeface="Arial" panose="020B0604020202020204" pitchFamily="34" charset="0"/>
              <a:buChar char="•"/>
            </a:pPr>
            <a:r>
              <a:rPr lang="de-CH" sz="2400" dirty="0"/>
              <a:t>Users </a:t>
            </a:r>
            <a:r>
              <a:rPr lang="de-CH" sz="2400" dirty="0" err="1"/>
              <a:t>are</a:t>
            </a:r>
            <a:r>
              <a:rPr lang="de-CH" sz="2400" dirty="0"/>
              <a:t> </a:t>
            </a:r>
            <a:r>
              <a:rPr lang="de-CH" sz="2400" dirty="0" err="1"/>
              <a:t>allowed</a:t>
            </a:r>
            <a:r>
              <a:rPr lang="de-CH" sz="2400" dirty="0"/>
              <a:t> </a:t>
            </a:r>
            <a:r>
              <a:rPr lang="de-CH" sz="2400" dirty="0" err="1"/>
              <a:t>and</a:t>
            </a:r>
            <a:r>
              <a:rPr lang="de-CH" sz="2400" dirty="0"/>
              <a:t> </a:t>
            </a:r>
            <a:r>
              <a:rPr lang="de-CH" sz="2400" dirty="0" err="1"/>
              <a:t>able</a:t>
            </a:r>
            <a:r>
              <a:rPr lang="de-CH" sz="2400" dirty="0"/>
              <a:t> </a:t>
            </a:r>
            <a:r>
              <a:rPr lang="de-CH" sz="2400" dirty="0" err="1"/>
              <a:t>to</a:t>
            </a:r>
            <a:endParaRPr lang="en-US" dirty="0"/>
          </a:p>
          <a:p>
            <a:pPr lvl="2"/>
            <a:r>
              <a:rPr lang="en-US" sz="2000" b="1" dirty="0"/>
              <a:t>Run</a:t>
            </a:r>
            <a:r>
              <a:rPr lang="en-US" sz="2000" dirty="0"/>
              <a:t> the software</a:t>
            </a:r>
          </a:p>
          <a:p>
            <a:pPr lvl="2"/>
            <a:r>
              <a:rPr lang="en-US" sz="2000" b="1" dirty="0"/>
              <a:t>Copy</a:t>
            </a:r>
            <a:r>
              <a:rPr lang="en-US" sz="2000" dirty="0"/>
              <a:t> the software</a:t>
            </a:r>
          </a:p>
          <a:p>
            <a:pPr lvl="2"/>
            <a:r>
              <a:rPr lang="en-US" sz="2000" b="1" dirty="0"/>
              <a:t>Modify</a:t>
            </a:r>
            <a:r>
              <a:rPr lang="en-US" sz="2000" dirty="0"/>
              <a:t> the software</a:t>
            </a:r>
          </a:p>
          <a:p>
            <a:pPr lvl="2"/>
            <a:r>
              <a:rPr lang="en-US" sz="2000" b="1" dirty="0"/>
              <a:t>Share/distribute</a:t>
            </a:r>
            <a:r>
              <a:rPr lang="en-US" sz="2000" dirty="0"/>
              <a:t> the copy and/or modification of the software</a:t>
            </a:r>
            <a:endParaRPr lang="fr-FR" sz="2000" dirty="0"/>
          </a:p>
          <a:p>
            <a:pPr lvl="1">
              <a:buFont typeface="Arial" panose="020B0604020202020204" pitchFamily="34" charset="0"/>
              <a:buChar char="•"/>
            </a:pPr>
            <a:endParaRPr lang="it-CH" sz="2400" dirty="0"/>
          </a:p>
          <a:p>
            <a:pPr lvl="1">
              <a:buFont typeface="Arial" panose="020B0604020202020204" pitchFamily="34" charset="0"/>
              <a:buChar char="•"/>
            </a:pPr>
            <a:r>
              <a:rPr lang="it-CH" sz="2400" dirty="0"/>
              <a:t>No </a:t>
            </a:r>
            <a:r>
              <a:rPr lang="it-CH" sz="2400" dirty="0" err="1"/>
              <a:t>circumvention</a:t>
            </a:r>
            <a:r>
              <a:rPr lang="it-CH" sz="2400" dirty="0"/>
              <a:t> </a:t>
            </a:r>
            <a:r>
              <a:rPr lang="it-CH" sz="2400" dirty="0" err="1"/>
              <a:t>through</a:t>
            </a:r>
            <a:r>
              <a:rPr lang="it-CH" sz="2400" dirty="0"/>
              <a:t> </a:t>
            </a:r>
            <a:r>
              <a:rPr lang="it-CH" sz="2400" dirty="0" err="1"/>
              <a:t>other</a:t>
            </a:r>
            <a:r>
              <a:rPr lang="it-CH" sz="2400" dirty="0"/>
              <a:t> </a:t>
            </a:r>
            <a:r>
              <a:rPr lang="it-CH" sz="2400" dirty="0" err="1"/>
              <a:t>means</a:t>
            </a:r>
            <a:endParaRPr lang="it-CH" sz="2400" dirty="0"/>
          </a:p>
          <a:p>
            <a:pPr lvl="2"/>
            <a:r>
              <a:rPr lang="it-CH" sz="2000" dirty="0" err="1"/>
              <a:t>Licensing</a:t>
            </a:r>
            <a:r>
              <a:rPr lang="it-CH" sz="2000" dirty="0"/>
              <a:t> </a:t>
            </a:r>
            <a:r>
              <a:rPr lang="it-CH" sz="2000" dirty="0" err="1"/>
              <a:t>fees</a:t>
            </a:r>
            <a:endParaRPr lang="it-CH" sz="2000" dirty="0"/>
          </a:p>
          <a:p>
            <a:pPr lvl="2"/>
            <a:r>
              <a:rPr lang="it-CH" sz="2000" dirty="0"/>
              <a:t>Legal </a:t>
            </a:r>
            <a:r>
              <a:rPr lang="it-CH" sz="2000" dirty="0" err="1"/>
              <a:t>prohibitions</a:t>
            </a:r>
            <a:r>
              <a:rPr lang="it-CH" sz="2000" dirty="0"/>
              <a:t> </a:t>
            </a:r>
            <a:r>
              <a:rPr lang="it-CH" sz="2000" dirty="0" err="1"/>
              <a:t>through</a:t>
            </a:r>
            <a:r>
              <a:rPr lang="it-CH" sz="2000" dirty="0"/>
              <a:t> </a:t>
            </a:r>
            <a:r>
              <a:rPr lang="it-CH" sz="2000" dirty="0" err="1"/>
              <a:t>contracts</a:t>
            </a:r>
            <a:r>
              <a:rPr lang="it-CH" sz="2000" dirty="0"/>
              <a:t> (</a:t>
            </a:r>
            <a:r>
              <a:rPr lang="it-CH" sz="2000" dirty="0" err="1"/>
              <a:t>eg</a:t>
            </a:r>
            <a:r>
              <a:rPr lang="it-CH" sz="2000" dirty="0"/>
              <a:t>. NDA for Source Code, general </a:t>
            </a:r>
            <a:r>
              <a:rPr lang="it-CH" sz="2000" dirty="0" err="1"/>
              <a:t>conditions</a:t>
            </a:r>
            <a:r>
              <a:rPr lang="it-CH" sz="2000" dirty="0"/>
              <a:t> </a:t>
            </a:r>
            <a:r>
              <a:rPr lang="it-CH" sz="2000" dirty="0" err="1"/>
              <a:t>that</a:t>
            </a:r>
            <a:r>
              <a:rPr lang="it-CH" sz="2000" dirty="0"/>
              <a:t> </a:t>
            </a:r>
            <a:r>
              <a:rPr lang="it-CH" sz="2000" dirty="0" err="1"/>
              <a:t>prohibit</a:t>
            </a:r>
            <a:r>
              <a:rPr lang="it-CH" sz="2000" dirty="0"/>
              <a:t> </a:t>
            </a:r>
            <a:r>
              <a:rPr lang="it-CH" sz="2000" dirty="0" err="1"/>
              <a:t>distributions</a:t>
            </a:r>
            <a:r>
              <a:rPr lang="it-CH" sz="2000" dirty="0"/>
              <a:t>..) </a:t>
            </a:r>
          </a:p>
          <a:p>
            <a:pPr lvl="2"/>
            <a:r>
              <a:rPr lang="it-CH" sz="2000" dirty="0"/>
              <a:t>Technical </a:t>
            </a:r>
            <a:r>
              <a:rPr lang="it-CH" sz="2000" dirty="0" err="1"/>
              <a:t>barriers</a:t>
            </a:r>
            <a:r>
              <a:rPr lang="it-CH" sz="2000" dirty="0"/>
              <a:t> (DRM)</a:t>
            </a:r>
          </a:p>
          <a:p>
            <a:pPr lvl="2">
              <a:buFont typeface="Arial" panose="020B0604020202020204" pitchFamily="34" charset="0"/>
              <a:buChar char="•"/>
            </a:pPr>
            <a:endParaRPr lang="it-CH" sz="2000" dirty="0"/>
          </a:p>
        </p:txBody>
      </p:sp>
      <p:sp>
        <p:nvSpPr>
          <p:cNvPr id="4" name="Footer Placeholder 3"/>
          <p:cNvSpPr>
            <a:spLocks noGrp="1"/>
          </p:cNvSpPr>
          <p:nvPr>
            <p:ph type="ftr" sz="quarter" idx="11"/>
          </p:nvPr>
        </p:nvSpPr>
        <p:spPr/>
        <p:txBody>
          <a:bodyPr/>
          <a:lstStyle/>
          <a:p>
            <a:r>
              <a:rPr lang="en-US" dirty="0" err="1"/>
              <a:t>CCdigitallaw</a:t>
            </a:r>
            <a:r>
              <a:rPr lang="en-US" dirty="0"/>
              <a:t> - Webinar 18.06.20</a:t>
            </a:r>
            <a:endParaRPr lang="fr-FR" dirty="0"/>
          </a:p>
        </p:txBody>
      </p:sp>
      <p:sp>
        <p:nvSpPr>
          <p:cNvPr id="5" name="Slide Number Placeholder 4"/>
          <p:cNvSpPr>
            <a:spLocks noGrp="1"/>
          </p:cNvSpPr>
          <p:nvPr>
            <p:ph type="sldNum" sz="quarter" idx="12"/>
          </p:nvPr>
        </p:nvSpPr>
        <p:spPr/>
        <p:txBody>
          <a:bodyPr/>
          <a:lstStyle/>
          <a:p>
            <a:fld id="{5FF6C787-353B-C545-82F1-D4F97C5B28C3}" type="slidenum">
              <a:rPr lang="fr-FR" smtClean="0"/>
              <a:t>34</a:t>
            </a:fld>
            <a:endParaRPr lang="fr-FR"/>
          </a:p>
        </p:txBody>
      </p:sp>
    </p:spTree>
    <p:extLst>
      <p:ext uri="{BB962C8B-B14F-4D97-AF65-F5344CB8AC3E}">
        <p14:creationId xmlns:p14="http://schemas.microsoft.com/office/powerpoint/2010/main" val="3723363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8178" y="287340"/>
            <a:ext cx="9193737" cy="1449387"/>
          </a:xfrm>
        </p:spPr>
        <p:txBody>
          <a:bodyPr>
            <a:normAutofit fontScale="90000"/>
          </a:bodyPr>
          <a:lstStyle/>
          <a:p>
            <a:br>
              <a:rPr lang="fr-CH" sz="2400" dirty="0">
                <a:solidFill>
                  <a:schemeClr val="bg1">
                    <a:lumMod val="75000"/>
                  </a:schemeClr>
                </a:solidFill>
              </a:rPr>
            </a:br>
            <a:r>
              <a:rPr lang="fr-FR" dirty="0"/>
              <a:t>Distribution of verbatim Copies of Code</a:t>
            </a:r>
          </a:p>
        </p:txBody>
      </p:sp>
      <p:sp>
        <p:nvSpPr>
          <p:cNvPr id="3" name="Espace réservé du contenu 2"/>
          <p:cNvSpPr>
            <a:spLocks noGrp="1"/>
          </p:cNvSpPr>
          <p:nvPr>
            <p:ph idx="1"/>
          </p:nvPr>
        </p:nvSpPr>
        <p:spPr>
          <a:xfrm>
            <a:off x="1198178" y="1846265"/>
            <a:ext cx="8692344" cy="4453849"/>
          </a:xfrm>
        </p:spPr>
        <p:txBody>
          <a:bodyPr>
            <a:normAutofit/>
          </a:bodyPr>
          <a:lstStyle/>
          <a:p>
            <a:pPr lvl="1">
              <a:buFont typeface="Arial" panose="020B0604020202020204" pitchFamily="34" charset="0"/>
              <a:buChar char="•"/>
            </a:pPr>
            <a:r>
              <a:rPr lang="fr-FR" sz="2400" dirty="0"/>
              <a:t>Obligations </a:t>
            </a:r>
            <a:r>
              <a:rPr lang="fr-FR" sz="2400" dirty="0" err="1"/>
              <a:t>when</a:t>
            </a:r>
            <a:r>
              <a:rPr lang="fr-FR" sz="2400" dirty="0"/>
              <a:t> </a:t>
            </a:r>
            <a:r>
              <a:rPr lang="fr-FR" sz="2400" dirty="0" err="1"/>
              <a:t>distributing</a:t>
            </a:r>
            <a:r>
              <a:rPr lang="fr-FR" sz="2400" dirty="0"/>
              <a:t> copies of FOSS-Code:</a:t>
            </a:r>
          </a:p>
          <a:p>
            <a:pPr lvl="2"/>
            <a:r>
              <a:rPr lang="fr-FR" sz="2200" dirty="0"/>
              <a:t>Attribution</a:t>
            </a:r>
          </a:p>
          <a:p>
            <a:pPr lvl="2"/>
            <a:r>
              <a:rPr lang="fr-FR" sz="2200" dirty="0" err="1"/>
              <a:t>Attach</a:t>
            </a:r>
            <a:r>
              <a:rPr lang="fr-FR" sz="2200" dirty="0"/>
              <a:t> or </a:t>
            </a:r>
            <a:r>
              <a:rPr lang="fr-FR" sz="2200" dirty="0" err="1"/>
              <a:t>better</a:t>
            </a:r>
            <a:r>
              <a:rPr lang="fr-FR" sz="2200" dirty="0"/>
              <a:t> </a:t>
            </a:r>
            <a:r>
              <a:rPr lang="fr-FR" sz="2200" dirty="0" err="1"/>
              <a:t>include</a:t>
            </a:r>
            <a:r>
              <a:rPr lang="fr-FR" sz="2200" dirty="0"/>
              <a:t> </a:t>
            </a:r>
            <a:r>
              <a:rPr lang="fr-FR" sz="2200" dirty="0" err="1"/>
              <a:t>license</a:t>
            </a:r>
            <a:r>
              <a:rPr lang="fr-FR" sz="2200" dirty="0"/>
              <a:t> agreement in code[</a:t>
            </a:r>
            <a:r>
              <a:rPr lang="fr-FR" sz="2200" dirty="0" err="1"/>
              <a:t>this</a:t>
            </a:r>
            <a:r>
              <a:rPr lang="fr-FR" sz="2200" dirty="0"/>
              <a:t> is how </a:t>
            </a:r>
            <a:r>
              <a:rPr lang="fr-FR" sz="2200" dirty="0" err="1"/>
              <a:t>you</a:t>
            </a:r>
            <a:r>
              <a:rPr lang="fr-FR" sz="2200" dirty="0"/>
              <a:t> know </a:t>
            </a:r>
            <a:r>
              <a:rPr lang="fr-FR" sz="2200" dirty="0" err="1"/>
              <a:t>it</a:t>
            </a:r>
            <a:r>
              <a:rPr lang="fr-FR" sz="2200" dirty="0"/>
              <a:t> is an free and open source software]</a:t>
            </a:r>
          </a:p>
          <a:p>
            <a:pPr lvl="2"/>
            <a:r>
              <a:rPr lang="fr-FR" sz="2200" dirty="0" err="1"/>
              <a:t>Disclaimers</a:t>
            </a:r>
            <a:r>
              <a:rPr lang="fr-FR" sz="2200" dirty="0"/>
              <a:t> and </a:t>
            </a:r>
            <a:r>
              <a:rPr lang="fr-FR" sz="2200" dirty="0" err="1"/>
              <a:t>warranties</a:t>
            </a:r>
            <a:endParaRPr lang="fr-FR" sz="2200" dirty="0"/>
          </a:p>
          <a:p>
            <a:pPr lvl="2"/>
            <a:r>
              <a:rPr lang="fr-FR" sz="2200" dirty="0"/>
              <a:t>Copyright notices</a:t>
            </a:r>
          </a:p>
          <a:p>
            <a:pPr lvl="2"/>
            <a:r>
              <a:rPr lang="fr-FR" sz="2200" dirty="0" err="1"/>
              <a:t>Each</a:t>
            </a:r>
            <a:r>
              <a:rPr lang="fr-FR" sz="2200" dirty="0"/>
              <a:t> FOSS License </a:t>
            </a:r>
            <a:r>
              <a:rPr lang="fr-FR" sz="2200" dirty="0" err="1"/>
              <a:t>may</a:t>
            </a:r>
            <a:r>
              <a:rPr lang="fr-FR" sz="2200" dirty="0"/>
              <a:t> </a:t>
            </a:r>
            <a:r>
              <a:rPr lang="fr-FR" sz="2200" dirty="0" err="1"/>
              <a:t>be</a:t>
            </a:r>
            <a:r>
              <a:rPr lang="fr-FR" sz="2200" dirty="0"/>
              <a:t> </a:t>
            </a:r>
            <a:r>
              <a:rPr lang="fr-FR" sz="2200" dirty="0" err="1"/>
              <a:t>different</a:t>
            </a:r>
            <a:r>
              <a:rPr lang="fr-FR" sz="2200" dirty="0"/>
              <a:t>. </a:t>
            </a:r>
            <a:br>
              <a:rPr lang="fr-FR" sz="2200" dirty="0"/>
            </a:br>
            <a:r>
              <a:rPr lang="fr-FR" sz="2200" dirty="0" err="1"/>
              <a:t>Eg</a:t>
            </a:r>
            <a:r>
              <a:rPr lang="fr-FR" sz="2200" dirty="0"/>
              <a:t> GNU GPL: </a:t>
            </a:r>
            <a:r>
              <a:rPr lang="fr-FR" sz="2200" dirty="0" err="1"/>
              <a:t>access</a:t>
            </a:r>
            <a:r>
              <a:rPr lang="fr-FR" sz="2200" dirty="0"/>
              <a:t> to source code if distribution of </a:t>
            </a:r>
            <a:r>
              <a:rPr lang="fr-FR" sz="2200" dirty="0" err="1"/>
              <a:t>object</a:t>
            </a:r>
            <a:r>
              <a:rPr lang="fr-FR" sz="2200" dirty="0"/>
              <a:t> code</a:t>
            </a:r>
          </a:p>
          <a:p>
            <a:pPr marL="384175" lvl="2" indent="0">
              <a:buNone/>
            </a:pPr>
            <a:endParaRPr lang="fr-FR" sz="2200" dirty="0"/>
          </a:p>
          <a:p>
            <a:pPr marL="266700" lvl="2" indent="-180975">
              <a:buFont typeface="Arial" panose="020B0604020202020204" pitchFamily="34" charset="0"/>
              <a:buChar char="•"/>
            </a:pPr>
            <a:r>
              <a:rPr lang="fr-FR" sz="2400" dirty="0"/>
              <a:t>Scope of the </a:t>
            </a:r>
            <a:r>
              <a:rPr lang="fr-FR" sz="2400" dirty="0" err="1"/>
              <a:t>term</a:t>
            </a:r>
            <a:r>
              <a:rPr lang="fr-FR" sz="2400" dirty="0"/>
              <a:t> « </a:t>
            </a:r>
            <a:r>
              <a:rPr lang="fr-FR" sz="2400" b="1" dirty="0"/>
              <a:t>distribution</a:t>
            </a:r>
            <a:r>
              <a:rPr lang="fr-FR" sz="2400" dirty="0"/>
              <a:t> »</a:t>
            </a:r>
          </a:p>
        </p:txBody>
      </p:sp>
      <p:sp>
        <p:nvSpPr>
          <p:cNvPr id="9" name="Espace réservé du pied de page 8"/>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35</a:t>
            </a:fld>
            <a:endParaRPr lang="fr-FR"/>
          </a:p>
        </p:txBody>
      </p:sp>
      <p:pic>
        <p:nvPicPr>
          <p:cNvPr id="6" name="Image 3"/>
          <p:cNvPicPr>
            <a:picLocks noChangeAspect="1"/>
          </p:cNvPicPr>
          <p:nvPr/>
        </p:nvPicPr>
        <p:blipFill>
          <a:blip r:embed="rId3"/>
          <a:stretch>
            <a:fillRect/>
          </a:stretch>
        </p:blipFill>
        <p:spPr>
          <a:xfrm>
            <a:off x="10209726" y="4925892"/>
            <a:ext cx="1002788" cy="1002788"/>
          </a:xfrm>
          <a:prstGeom prst="rect">
            <a:avLst/>
          </a:prstGeom>
        </p:spPr>
      </p:pic>
    </p:spTree>
    <p:extLst>
      <p:ext uri="{BB962C8B-B14F-4D97-AF65-F5344CB8AC3E}">
        <p14:creationId xmlns:p14="http://schemas.microsoft.com/office/powerpoint/2010/main" val="2179134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7669" y="287340"/>
            <a:ext cx="7363296" cy="1449387"/>
          </a:xfrm>
        </p:spPr>
        <p:txBody>
          <a:bodyPr>
            <a:normAutofit/>
          </a:bodyPr>
          <a:lstStyle/>
          <a:p>
            <a:br>
              <a:rPr lang="fr-CH" sz="2400" dirty="0">
                <a:solidFill>
                  <a:schemeClr val="bg1">
                    <a:lumMod val="75000"/>
                  </a:schemeClr>
                </a:solidFill>
              </a:rPr>
            </a:br>
            <a:r>
              <a:rPr lang="fr-FR" dirty="0"/>
              <a:t>Questions</a:t>
            </a:r>
          </a:p>
        </p:txBody>
      </p:sp>
      <p:sp>
        <p:nvSpPr>
          <p:cNvPr id="3" name="Espace réservé du contenu 2"/>
          <p:cNvSpPr>
            <a:spLocks noGrp="1"/>
          </p:cNvSpPr>
          <p:nvPr>
            <p:ph idx="1"/>
          </p:nvPr>
        </p:nvSpPr>
        <p:spPr>
          <a:xfrm>
            <a:off x="1812170" y="2304372"/>
            <a:ext cx="9190794" cy="486454"/>
          </a:xfrm>
        </p:spPr>
        <p:txBody>
          <a:bodyPr>
            <a:normAutofit/>
          </a:bodyPr>
          <a:lstStyle/>
          <a:p>
            <a:pPr marL="200025" lvl="1" indent="0">
              <a:buNone/>
            </a:pPr>
            <a:r>
              <a:rPr lang="fr-FR" sz="2400" dirty="0"/>
              <a:t>2) </a:t>
            </a:r>
            <a:r>
              <a:rPr lang="fr-FR" sz="2400" dirty="0" err="1"/>
              <a:t>Why</a:t>
            </a:r>
            <a:r>
              <a:rPr lang="fr-FR" sz="2400" dirty="0"/>
              <a:t> is </a:t>
            </a:r>
            <a:r>
              <a:rPr lang="fr-FR" sz="2400" dirty="0" err="1"/>
              <a:t>it</a:t>
            </a:r>
            <a:r>
              <a:rPr lang="fr-FR" sz="2400" dirty="0"/>
              <a:t> important to </a:t>
            </a:r>
            <a:r>
              <a:rPr lang="fr-FR" sz="2400" dirty="0" err="1"/>
              <a:t>keep</a:t>
            </a:r>
            <a:r>
              <a:rPr lang="fr-FR" sz="2400" dirty="0"/>
              <a:t> the </a:t>
            </a:r>
            <a:r>
              <a:rPr lang="fr-FR" sz="2400" dirty="0" err="1"/>
              <a:t>license</a:t>
            </a:r>
            <a:r>
              <a:rPr lang="fr-FR" sz="2400" dirty="0"/>
              <a:t> of a FOSS-program intact? </a:t>
            </a:r>
          </a:p>
          <a:p>
            <a:pPr marL="200025" lvl="1" indent="0">
              <a:buNone/>
            </a:pPr>
            <a:endParaRPr lang="fr-FR" sz="2400" dirty="0"/>
          </a:p>
          <a:p>
            <a:pPr marL="200025" lvl="1" indent="0">
              <a:buNone/>
            </a:pPr>
            <a:endParaRPr lang="fr-FR" sz="2400" dirty="0"/>
          </a:p>
        </p:txBody>
      </p:sp>
      <p:sp>
        <p:nvSpPr>
          <p:cNvPr id="9" name="Espace réservé du pied de page 8"/>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36</a:t>
            </a:fld>
            <a:endParaRPr lang="fr-F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110" y="2214235"/>
            <a:ext cx="781620" cy="716485"/>
          </a:xfrm>
          <a:prstGeom prst="rect">
            <a:avLst/>
          </a:prstGeom>
        </p:spPr>
      </p:pic>
      <p:sp>
        <p:nvSpPr>
          <p:cNvPr id="8" name="TextBox 7"/>
          <p:cNvSpPr txBox="1"/>
          <p:nvPr/>
        </p:nvSpPr>
        <p:spPr>
          <a:xfrm>
            <a:off x="2176669" y="3150704"/>
            <a:ext cx="7822095" cy="1200329"/>
          </a:xfrm>
          <a:prstGeom prst="rect">
            <a:avLst/>
          </a:prstGeom>
          <a:noFill/>
        </p:spPr>
        <p:txBody>
          <a:bodyPr wrap="square" rtlCol="0">
            <a:spAutoFit/>
          </a:bodyPr>
          <a:lstStyle/>
          <a:p>
            <a:pPr marL="0" lvl="1"/>
            <a:r>
              <a:rPr lang="fr-FR" dirty="0"/>
              <a:t>a) </a:t>
            </a:r>
            <a:r>
              <a:rPr lang="en-US" dirty="0"/>
              <a:t>This is not important at all</a:t>
            </a:r>
          </a:p>
          <a:p>
            <a:pPr marL="0" lvl="1"/>
            <a:r>
              <a:rPr lang="en-US" dirty="0"/>
              <a:t>b) Its important that receiver of copies of the program gets the rights to copy, distribute and modify the computer program</a:t>
            </a:r>
          </a:p>
          <a:p>
            <a:pPr marL="0" lvl="1"/>
            <a:r>
              <a:rPr lang="en-US" dirty="0"/>
              <a:t>c) Its important</a:t>
            </a:r>
            <a:endParaRPr lang="it-CH" dirty="0"/>
          </a:p>
        </p:txBody>
      </p:sp>
    </p:spTree>
    <p:extLst>
      <p:ext uri="{BB962C8B-B14F-4D97-AF65-F5344CB8AC3E}">
        <p14:creationId xmlns:p14="http://schemas.microsoft.com/office/powerpoint/2010/main" val="2438057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7669" y="287340"/>
            <a:ext cx="7363296" cy="1449387"/>
          </a:xfrm>
        </p:spPr>
        <p:txBody>
          <a:bodyPr>
            <a:normAutofit/>
          </a:bodyPr>
          <a:lstStyle/>
          <a:p>
            <a:br>
              <a:rPr lang="fr-CH" sz="2400" dirty="0">
                <a:solidFill>
                  <a:schemeClr val="bg1">
                    <a:lumMod val="75000"/>
                  </a:schemeClr>
                </a:solidFill>
              </a:rPr>
            </a:br>
            <a:r>
              <a:rPr lang="fr-FR" dirty="0"/>
              <a:t>Questions</a:t>
            </a:r>
          </a:p>
        </p:txBody>
      </p:sp>
      <p:sp>
        <p:nvSpPr>
          <p:cNvPr id="3" name="Espace réservé du contenu 2"/>
          <p:cNvSpPr>
            <a:spLocks noGrp="1"/>
          </p:cNvSpPr>
          <p:nvPr>
            <p:ph idx="1"/>
          </p:nvPr>
        </p:nvSpPr>
        <p:spPr>
          <a:xfrm>
            <a:off x="1812170" y="2304372"/>
            <a:ext cx="9190794" cy="486454"/>
          </a:xfrm>
        </p:spPr>
        <p:txBody>
          <a:bodyPr>
            <a:normAutofit/>
          </a:bodyPr>
          <a:lstStyle/>
          <a:p>
            <a:pPr marL="200025" lvl="1" indent="0">
              <a:buNone/>
            </a:pPr>
            <a:r>
              <a:rPr lang="fr-FR" sz="2400" dirty="0"/>
              <a:t>2) </a:t>
            </a:r>
            <a:r>
              <a:rPr lang="fr-FR" sz="2400" dirty="0" err="1"/>
              <a:t>Why</a:t>
            </a:r>
            <a:r>
              <a:rPr lang="fr-FR" sz="2400" dirty="0"/>
              <a:t> is </a:t>
            </a:r>
            <a:r>
              <a:rPr lang="fr-FR" sz="2400" dirty="0" err="1"/>
              <a:t>it</a:t>
            </a:r>
            <a:r>
              <a:rPr lang="fr-FR" sz="2400" dirty="0"/>
              <a:t> important to </a:t>
            </a:r>
            <a:r>
              <a:rPr lang="fr-FR" sz="2400" dirty="0" err="1"/>
              <a:t>keep</a:t>
            </a:r>
            <a:r>
              <a:rPr lang="fr-FR" sz="2400" dirty="0"/>
              <a:t> the </a:t>
            </a:r>
            <a:r>
              <a:rPr lang="fr-FR" sz="2400" dirty="0" err="1"/>
              <a:t>license</a:t>
            </a:r>
            <a:r>
              <a:rPr lang="fr-FR" sz="2400" dirty="0"/>
              <a:t> of a FOSS-program intact? </a:t>
            </a:r>
          </a:p>
          <a:p>
            <a:pPr marL="200025" lvl="1" indent="0">
              <a:buNone/>
            </a:pPr>
            <a:endParaRPr lang="fr-FR" sz="2400" dirty="0"/>
          </a:p>
          <a:p>
            <a:pPr marL="200025" lvl="1" indent="0">
              <a:buNone/>
            </a:pPr>
            <a:endParaRPr lang="fr-FR" sz="2400" dirty="0"/>
          </a:p>
        </p:txBody>
      </p:sp>
      <p:sp>
        <p:nvSpPr>
          <p:cNvPr id="9" name="Espace réservé du pied de page 8"/>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37</a:t>
            </a:fld>
            <a:endParaRPr lang="fr-F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110" y="2214235"/>
            <a:ext cx="781620" cy="716485"/>
          </a:xfrm>
          <a:prstGeom prst="rect">
            <a:avLst/>
          </a:prstGeom>
        </p:spPr>
      </p:pic>
      <p:sp>
        <p:nvSpPr>
          <p:cNvPr id="8" name="TextBox 7"/>
          <p:cNvSpPr txBox="1"/>
          <p:nvPr/>
        </p:nvSpPr>
        <p:spPr>
          <a:xfrm>
            <a:off x="1934730" y="3150704"/>
            <a:ext cx="8820356" cy="1200329"/>
          </a:xfrm>
          <a:prstGeom prst="rect">
            <a:avLst/>
          </a:prstGeom>
          <a:noFill/>
        </p:spPr>
        <p:txBody>
          <a:bodyPr wrap="square" rtlCol="0">
            <a:spAutoFit/>
          </a:bodyPr>
          <a:lstStyle/>
          <a:p>
            <a:pPr marL="0" lvl="1"/>
            <a:r>
              <a:rPr lang="fr-FR" dirty="0"/>
              <a:t>a) </a:t>
            </a:r>
            <a:r>
              <a:rPr lang="en-US" dirty="0"/>
              <a:t>This is not important at all</a:t>
            </a:r>
          </a:p>
          <a:p>
            <a:pPr marL="0" lvl="1"/>
            <a:r>
              <a:rPr lang="en-US" dirty="0">
                <a:solidFill>
                  <a:srgbClr val="00B050"/>
                </a:solidFill>
              </a:rPr>
              <a:t>b) Its important that receiver of copies of the program get the rights to copy, distribute and modify the computer program</a:t>
            </a:r>
          </a:p>
          <a:p>
            <a:pPr marL="0" lvl="1"/>
            <a:r>
              <a:rPr lang="en-US" dirty="0">
                <a:solidFill>
                  <a:srgbClr val="00B050"/>
                </a:solidFill>
              </a:rPr>
              <a:t>c) Its important because it is the only way to know what uses are allowed</a:t>
            </a:r>
            <a:endParaRPr lang="it-CH" dirty="0">
              <a:solidFill>
                <a:srgbClr val="00B050"/>
              </a:solidFill>
            </a:endParaRPr>
          </a:p>
        </p:txBody>
      </p:sp>
    </p:spTree>
    <p:extLst>
      <p:ext uri="{BB962C8B-B14F-4D97-AF65-F5344CB8AC3E}">
        <p14:creationId xmlns:p14="http://schemas.microsoft.com/office/powerpoint/2010/main" val="3504638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7669" y="287340"/>
            <a:ext cx="7363296" cy="1449387"/>
          </a:xfrm>
        </p:spPr>
        <p:txBody>
          <a:bodyPr>
            <a:normAutofit/>
          </a:bodyPr>
          <a:lstStyle/>
          <a:p>
            <a:br>
              <a:rPr lang="fr-CH" sz="2400" dirty="0">
                <a:solidFill>
                  <a:schemeClr val="bg1">
                    <a:lumMod val="75000"/>
                  </a:schemeClr>
                </a:solidFill>
              </a:rPr>
            </a:br>
            <a:r>
              <a:rPr lang="fr-FR" dirty="0"/>
              <a:t>Questions</a:t>
            </a:r>
          </a:p>
        </p:txBody>
      </p:sp>
      <p:sp>
        <p:nvSpPr>
          <p:cNvPr id="3" name="Espace réservé du contenu 2"/>
          <p:cNvSpPr>
            <a:spLocks noGrp="1"/>
          </p:cNvSpPr>
          <p:nvPr>
            <p:ph idx="1"/>
          </p:nvPr>
        </p:nvSpPr>
        <p:spPr>
          <a:xfrm>
            <a:off x="1820430" y="2274891"/>
            <a:ext cx="9068234" cy="773109"/>
          </a:xfrm>
        </p:spPr>
        <p:txBody>
          <a:bodyPr>
            <a:normAutofit fontScale="92500"/>
          </a:bodyPr>
          <a:lstStyle/>
          <a:p>
            <a:pPr marL="200025" lvl="1" indent="0">
              <a:buNone/>
            </a:pPr>
            <a:r>
              <a:rPr lang="fr-FR" sz="2600" dirty="0"/>
              <a:t>3) </a:t>
            </a:r>
            <a:r>
              <a:rPr lang="fr-FR" sz="2600" dirty="0" err="1"/>
              <a:t>What</a:t>
            </a:r>
            <a:r>
              <a:rPr lang="fr-FR" sz="2600" dirty="0"/>
              <a:t> </a:t>
            </a:r>
            <a:r>
              <a:rPr lang="fr-FR" sz="2600" dirty="0" err="1"/>
              <a:t>happens</a:t>
            </a:r>
            <a:r>
              <a:rPr lang="fr-FR" sz="2600" dirty="0"/>
              <a:t> </a:t>
            </a:r>
            <a:r>
              <a:rPr lang="fr-FR" sz="2600" dirty="0" err="1"/>
              <a:t>when</a:t>
            </a:r>
            <a:r>
              <a:rPr lang="fr-FR" sz="2600" dirty="0"/>
              <a:t> </a:t>
            </a:r>
            <a:r>
              <a:rPr lang="fr-FR" sz="2600" dirty="0" err="1"/>
              <a:t>you</a:t>
            </a:r>
            <a:r>
              <a:rPr lang="fr-FR" sz="2600" dirty="0"/>
              <a:t> </a:t>
            </a:r>
            <a:r>
              <a:rPr lang="fr-FR" sz="2600" dirty="0" err="1"/>
              <a:t>forget</a:t>
            </a:r>
            <a:r>
              <a:rPr lang="fr-FR" sz="2600" dirty="0"/>
              <a:t> to </a:t>
            </a:r>
            <a:r>
              <a:rPr lang="fr-FR" sz="2600" dirty="0" err="1"/>
              <a:t>attach</a:t>
            </a:r>
            <a:r>
              <a:rPr lang="fr-FR" sz="2600" dirty="0"/>
              <a:t> a FOSS </a:t>
            </a:r>
            <a:r>
              <a:rPr lang="fr-FR" sz="2600" dirty="0" err="1"/>
              <a:t>license</a:t>
            </a:r>
            <a:r>
              <a:rPr lang="fr-FR" sz="2600" dirty="0"/>
              <a:t> to the code?</a:t>
            </a:r>
          </a:p>
          <a:p>
            <a:pPr marL="200025" lvl="1" indent="0">
              <a:buNone/>
            </a:pPr>
            <a:endParaRPr lang="fr-FR" sz="2600" dirty="0"/>
          </a:p>
          <a:p>
            <a:pPr marL="200025" lvl="1" indent="0">
              <a:buNone/>
            </a:pPr>
            <a:endParaRPr lang="fr-FR" sz="2600" dirty="0"/>
          </a:p>
        </p:txBody>
      </p:sp>
      <p:sp>
        <p:nvSpPr>
          <p:cNvPr id="9" name="Espace réservé du pied de page 8"/>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38</a:t>
            </a:fld>
            <a:endParaRPr lang="fr-F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635" y="2176135"/>
            <a:ext cx="781620" cy="716485"/>
          </a:xfrm>
          <a:prstGeom prst="rect">
            <a:avLst/>
          </a:prstGeom>
        </p:spPr>
      </p:pic>
      <p:sp>
        <p:nvSpPr>
          <p:cNvPr id="5" name="Rectangle 4"/>
          <p:cNvSpPr/>
          <p:nvPr/>
        </p:nvSpPr>
        <p:spPr>
          <a:xfrm>
            <a:off x="2232991" y="3024306"/>
            <a:ext cx="6096000" cy="1200329"/>
          </a:xfrm>
          <a:prstGeom prst="rect">
            <a:avLst/>
          </a:prstGeom>
        </p:spPr>
        <p:txBody>
          <a:bodyPr>
            <a:spAutoFit/>
          </a:bodyPr>
          <a:lstStyle/>
          <a:p>
            <a:pPr marL="0" lvl="1"/>
            <a:r>
              <a:rPr lang="fr-FR" dirty="0"/>
              <a:t>a) </a:t>
            </a:r>
            <a:r>
              <a:rPr lang="en-US" dirty="0"/>
              <a:t>The computer program will not be free and open source</a:t>
            </a:r>
          </a:p>
          <a:p>
            <a:pPr marL="0" lvl="1"/>
            <a:r>
              <a:rPr lang="en-US" dirty="0"/>
              <a:t>b) The receiver of a copy will not be allowed to copy, distribute and modify the computer program</a:t>
            </a:r>
          </a:p>
          <a:p>
            <a:pPr marL="0" lvl="1"/>
            <a:r>
              <a:rPr lang="en-US" dirty="0"/>
              <a:t>c) You can get a penalty</a:t>
            </a:r>
            <a:endParaRPr lang="it-CH" dirty="0"/>
          </a:p>
        </p:txBody>
      </p:sp>
    </p:spTree>
    <p:extLst>
      <p:ext uri="{BB962C8B-B14F-4D97-AF65-F5344CB8AC3E}">
        <p14:creationId xmlns:p14="http://schemas.microsoft.com/office/powerpoint/2010/main" val="3398542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7669" y="287340"/>
            <a:ext cx="7363296" cy="1449387"/>
          </a:xfrm>
        </p:spPr>
        <p:txBody>
          <a:bodyPr>
            <a:normAutofit/>
          </a:bodyPr>
          <a:lstStyle/>
          <a:p>
            <a:br>
              <a:rPr lang="fr-CH" sz="2400" dirty="0">
                <a:solidFill>
                  <a:schemeClr val="bg1">
                    <a:lumMod val="75000"/>
                  </a:schemeClr>
                </a:solidFill>
              </a:rPr>
            </a:br>
            <a:r>
              <a:rPr lang="fr-FR" dirty="0"/>
              <a:t>Questions</a:t>
            </a:r>
          </a:p>
        </p:txBody>
      </p:sp>
      <p:sp>
        <p:nvSpPr>
          <p:cNvPr id="3" name="Espace réservé du contenu 2"/>
          <p:cNvSpPr>
            <a:spLocks noGrp="1"/>
          </p:cNvSpPr>
          <p:nvPr>
            <p:ph idx="1"/>
          </p:nvPr>
        </p:nvSpPr>
        <p:spPr>
          <a:xfrm>
            <a:off x="1820430" y="2274891"/>
            <a:ext cx="9068234" cy="773109"/>
          </a:xfrm>
        </p:spPr>
        <p:txBody>
          <a:bodyPr>
            <a:normAutofit fontScale="92500"/>
          </a:bodyPr>
          <a:lstStyle/>
          <a:p>
            <a:pPr marL="200025" lvl="1" indent="0">
              <a:buNone/>
            </a:pPr>
            <a:r>
              <a:rPr lang="fr-FR" sz="2600" dirty="0"/>
              <a:t>3) </a:t>
            </a:r>
            <a:r>
              <a:rPr lang="fr-FR" sz="2600" dirty="0" err="1"/>
              <a:t>What</a:t>
            </a:r>
            <a:r>
              <a:rPr lang="fr-FR" sz="2600" dirty="0"/>
              <a:t> </a:t>
            </a:r>
            <a:r>
              <a:rPr lang="fr-FR" sz="2600" dirty="0" err="1"/>
              <a:t>happens</a:t>
            </a:r>
            <a:r>
              <a:rPr lang="fr-FR" sz="2600" dirty="0"/>
              <a:t> </a:t>
            </a:r>
            <a:r>
              <a:rPr lang="fr-FR" sz="2600" dirty="0" err="1"/>
              <a:t>when</a:t>
            </a:r>
            <a:r>
              <a:rPr lang="fr-FR" sz="2600" dirty="0"/>
              <a:t> </a:t>
            </a:r>
            <a:r>
              <a:rPr lang="fr-FR" sz="2600" dirty="0" err="1"/>
              <a:t>you</a:t>
            </a:r>
            <a:r>
              <a:rPr lang="fr-FR" sz="2600" dirty="0"/>
              <a:t> </a:t>
            </a:r>
            <a:r>
              <a:rPr lang="fr-FR" sz="2600" dirty="0" err="1"/>
              <a:t>forget</a:t>
            </a:r>
            <a:r>
              <a:rPr lang="fr-FR" sz="2600" dirty="0"/>
              <a:t> to </a:t>
            </a:r>
            <a:r>
              <a:rPr lang="fr-FR" sz="2600" dirty="0" err="1"/>
              <a:t>attach</a:t>
            </a:r>
            <a:r>
              <a:rPr lang="fr-FR" sz="2600" dirty="0"/>
              <a:t> a FOSS </a:t>
            </a:r>
            <a:r>
              <a:rPr lang="fr-FR" sz="2600" dirty="0" err="1"/>
              <a:t>license</a:t>
            </a:r>
            <a:r>
              <a:rPr lang="fr-FR" sz="2600" dirty="0"/>
              <a:t> to the code?</a:t>
            </a:r>
          </a:p>
          <a:p>
            <a:pPr marL="200025" lvl="1" indent="0">
              <a:buNone/>
            </a:pPr>
            <a:endParaRPr lang="fr-FR" sz="2600" dirty="0"/>
          </a:p>
          <a:p>
            <a:pPr marL="200025" lvl="1" indent="0">
              <a:buNone/>
            </a:pPr>
            <a:endParaRPr lang="fr-FR" sz="2600" dirty="0"/>
          </a:p>
        </p:txBody>
      </p:sp>
      <p:sp>
        <p:nvSpPr>
          <p:cNvPr id="9" name="Espace réservé du pied de page 8"/>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39</a:t>
            </a:fld>
            <a:endParaRPr lang="fr-F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635" y="2176135"/>
            <a:ext cx="781620" cy="716485"/>
          </a:xfrm>
          <a:prstGeom prst="rect">
            <a:avLst/>
          </a:prstGeom>
        </p:spPr>
      </p:pic>
      <p:sp>
        <p:nvSpPr>
          <p:cNvPr id="5" name="Rectangle 4"/>
          <p:cNvSpPr/>
          <p:nvPr/>
        </p:nvSpPr>
        <p:spPr>
          <a:xfrm>
            <a:off x="2232991" y="3024306"/>
            <a:ext cx="6096000" cy="1200329"/>
          </a:xfrm>
          <a:prstGeom prst="rect">
            <a:avLst/>
          </a:prstGeom>
        </p:spPr>
        <p:txBody>
          <a:bodyPr>
            <a:spAutoFit/>
          </a:bodyPr>
          <a:lstStyle/>
          <a:p>
            <a:pPr marL="0" lvl="1"/>
            <a:r>
              <a:rPr lang="fr-FR" dirty="0">
                <a:solidFill>
                  <a:srgbClr val="00B050"/>
                </a:solidFill>
              </a:rPr>
              <a:t>a) </a:t>
            </a:r>
            <a:r>
              <a:rPr lang="en-US" dirty="0">
                <a:solidFill>
                  <a:srgbClr val="00B050"/>
                </a:solidFill>
              </a:rPr>
              <a:t>The computer program will not be free and open source</a:t>
            </a:r>
          </a:p>
          <a:p>
            <a:pPr marL="0" lvl="1"/>
            <a:r>
              <a:rPr lang="en-US" dirty="0">
                <a:solidFill>
                  <a:srgbClr val="00B050"/>
                </a:solidFill>
              </a:rPr>
              <a:t>b) The receiver of a copy will not be allowed to copy, distribute and modify the computer program</a:t>
            </a:r>
          </a:p>
          <a:p>
            <a:pPr marL="0" lvl="1"/>
            <a:r>
              <a:rPr lang="en-US" dirty="0">
                <a:solidFill>
                  <a:srgbClr val="00B050"/>
                </a:solidFill>
              </a:rPr>
              <a:t>c) You can get a penalty</a:t>
            </a:r>
            <a:endParaRPr lang="it-CH" dirty="0">
              <a:solidFill>
                <a:srgbClr val="00B050"/>
              </a:solidFill>
            </a:endParaRPr>
          </a:p>
        </p:txBody>
      </p:sp>
    </p:spTree>
    <p:extLst>
      <p:ext uri="{BB962C8B-B14F-4D97-AF65-F5344CB8AC3E}">
        <p14:creationId xmlns:p14="http://schemas.microsoft.com/office/powerpoint/2010/main" val="129765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p:cNvPicPr>
            <a:picLocks noChangeAspect="1"/>
          </p:cNvPicPr>
          <p:nvPr/>
        </p:nvPicPr>
        <p:blipFill>
          <a:blip r:embed="rId3"/>
          <a:stretch>
            <a:fillRect/>
          </a:stretch>
        </p:blipFill>
        <p:spPr>
          <a:xfrm>
            <a:off x="2715211" y="3638885"/>
            <a:ext cx="4564379" cy="2384887"/>
          </a:xfrm>
          <a:prstGeom prst="rect">
            <a:avLst/>
          </a:prstGeom>
        </p:spPr>
      </p:pic>
      <p:pic>
        <p:nvPicPr>
          <p:cNvPr id="13" name="Grafik 12"/>
          <p:cNvPicPr>
            <a:picLocks noChangeAspect="1"/>
          </p:cNvPicPr>
          <p:nvPr/>
        </p:nvPicPr>
        <p:blipFill>
          <a:blip r:embed="rId4"/>
          <a:stretch>
            <a:fillRect/>
          </a:stretch>
        </p:blipFill>
        <p:spPr>
          <a:xfrm>
            <a:off x="184599" y="3775523"/>
            <a:ext cx="3493942" cy="1746971"/>
          </a:xfrm>
          <a:prstGeom prst="rect">
            <a:avLst/>
          </a:prstGeom>
        </p:spPr>
      </p:pic>
      <p:sp>
        <p:nvSpPr>
          <p:cNvPr id="2" name="Titre 1"/>
          <p:cNvSpPr>
            <a:spLocks noGrp="1"/>
          </p:cNvSpPr>
          <p:nvPr>
            <p:ph type="title"/>
          </p:nvPr>
        </p:nvSpPr>
        <p:spPr>
          <a:xfrm>
            <a:off x="1194620" y="287340"/>
            <a:ext cx="9247238" cy="1449387"/>
          </a:xfrm>
        </p:spPr>
        <p:txBody>
          <a:bodyPr>
            <a:normAutofit fontScale="90000"/>
          </a:bodyPr>
          <a:lstStyle/>
          <a:p>
            <a:br>
              <a:rPr lang="fr-FR" dirty="0"/>
            </a:br>
            <a:r>
              <a:rPr lang="fr-FR" dirty="0"/>
              <a:t>Free and Open Source Software (FOSS)</a:t>
            </a:r>
          </a:p>
        </p:txBody>
      </p:sp>
      <p:sp>
        <p:nvSpPr>
          <p:cNvPr id="3" name="Espace réservé du contenu 2"/>
          <p:cNvSpPr>
            <a:spLocks noGrp="1"/>
          </p:cNvSpPr>
          <p:nvPr>
            <p:ph idx="1"/>
          </p:nvPr>
        </p:nvSpPr>
        <p:spPr>
          <a:xfrm>
            <a:off x="1068494" y="2024964"/>
            <a:ext cx="5586990" cy="2198120"/>
          </a:xfrm>
        </p:spPr>
        <p:txBody>
          <a:bodyPr>
            <a:normAutofit fontScale="70000" lnSpcReduction="20000"/>
          </a:bodyPr>
          <a:lstStyle/>
          <a:p>
            <a:pPr lvl="1">
              <a:buFont typeface="Arial" panose="020B0604020202020204" pitchFamily="34" charset="0"/>
              <a:buChar char="•"/>
            </a:pPr>
            <a:r>
              <a:rPr lang="de-CH" sz="2400" dirty="0"/>
              <a:t>Users </a:t>
            </a:r>
            <a:r>
              <a:rPr lang="de-CH" sz="2400" dirty="0" err="1"/>
              <a:t>are</a:t>
            </a:r>
            <a:r>
              <a:rPr lang="de-CH" sz="2400" dirty="0"/>
              <a:t> </a:t>
            </a:r>
            <a:r>
              <a:rPr lang="de-CH" sz="2400" dirty="0" err="1"/>
              <a:t>allowed</a:t>
            </a:r>
            <a:r>
              <a:rPr lang="de-CH" sz="2400" dirty="0"/>
              <a:t> </a:t>
            </a:r>
            <a:r>
              <a:rPr lang="de-CH" sz="2400" dirty="0" err="1"/>
              <a:t>and</a:t>
            </a:r>
            <a:r>
              <a:rPr lang="de-CH" sz="2400" dirty="0"/>
              <a:t> </a:t>
            </a:r>
            <a:r>
              <a:rPr lang="de-CH" sz="2400" dirty="0" err="1"/>
              <a:t>able</a:t>
            </a:r>
            <a:r>
              <a:rPr lang="de-CH" sz="2400" dirty="0"/>
              <a:t> </a:t>
            </a:r>
            <a:r>
              <a:rPr lang="de-CH" sz="2400" dirty="0" err="1"/>
              <a:t>to</a:t>
            </a:r>
            <a:endParaRPr lang="en-US" sz="1800" dirty="0"/>
          </a:p>
          <a:p>
            <a:pPr lvl="2"/>
            <a:r>
              <a:rPr lang="en-US" sz="2000" b="1" dirty="0"/>
              <a:t>Run</a:t>
            </a:r>
            <a:r>
              <a:rPr lang="en-US" sz="2000" dirty="0"/>
              <a:t> the software</a:t>
            </a:r>
          </a:p>
          <a:p>
            <a:pPr lvl="2"/>
            <a:r>
              <a:rPr lang="en-US" sz="2000" b="1" dirty="0"/>
              <a:t>Copy</a:t>
            </a:r>
            <a:r>
              <a:rPr lang="en-US" sz="2000" dirty="0"/>
              <a:t> the software</a:t>
            </a:r>
          </a:p>
          <a:p>
            <a:pPr lvl="2"/>
            <a:r>
              <a:rPr lang="en-US" sz="2000" b="1" dirty="0"/>
              <a:t>Modify</a:t>
            </a:r>
            <a:r>
              <a:rPr lang="en-US" sz="2000" dirty="0"/>
              <a:t> the software</a:t>
            </a:r>
          </a:p>
          <a:p>
            <a:pPr lvl="2"/>
            <a:r>
              <a:rPr lang="en-US" sz="2000" b="1" dirty="0"/>
              <a:t>Share/distribute</a:t>
            </a:r>
            <a:r>
              <a:rPr lang="en-US" sz="2000" dirty="0"/>
              <a:t> the copy and/or modification of the software</a:t>
            </a:r>
            <a:endParaRPr lang="fr-FR" sz="2000" dirty="0"/>
          </a:p>
          <a:p>
            <a:pPr lvl="1"/>
            <a:endParaRPr lang="fr-FR" sz="2200" dirty="0"/>
          </a:p>
          <a:p>
            <a:pPr lvl="1">
              <a:buFont typeface="Arial" panose="020B0604020202020204" pitchFamily="34" charset="0"/>
              <a:buChar char="•"/>
            </a:pPr>
            <a:r>
              <a:rPr lang="de-CH" sz="2400" dirty="0" err="1"/>
              <a:t>What</a:t>
            </a:r>
            <a:r>
              <a:rPr lang="de-CH" sz="2400" dirty="0"/>
              <a:t> FOSS </a:t>
            </a:r>
            <a:r>
              <a:rPr lang="de-CH" sz="2400" dirty="0" err="1"/>
              <a:t>programs</a:t>
            </a:r>
            <a:r>
              <a:rPr lang="de-CH" sz="2400" dirty="0"/>
              <a:t> do </a:t>
            </a:r>
            <a:r>
              <a:rPr lang="de-CH" sz="2400" dirty="0" err="1"/>
              <a:t>you</a:t>
            </a:r>
            <a:r>
              <a:rPr lang="de-CH" sz="2400" dirty="0"/>
              <a:t> </a:t>
            </a:r>
            <a:r>
              <a:rPr lang="de-CH" sz="2400" dirty="0" err="1"/>
              <a:t>know</a:t>
            </a:r>
            <a:r>
              <a:rPr lang="de-CH" sz="2400" dirty="0"/>
              <a:t> </a:t>
            </a:r>
            <a:r>
              <a:rPr lang="de-CH" sz="2400" dirty="0" err="1"/>
              <a:t>or</a:t>
            </a:r>
            <a:r>
              <a:rPr lang="de-CH" sz="2400" dirty="0"/>
              <a:t> </a:t>
            </a:r>
            <a:r>
              <a:rPr lang="de-CH" sz="2400" dirty="0" err="1"/>
              <a:t>use</a:t>
            </a:r>
            <a:r>
              <a:rPr lang="de-CH" sz="2400" dirty="0"/>
              <a:t> in </a:t>
            </a:r>
            <a:r>
              <a:rPr lang="de-CH" sz="2400" dirty="0" err="1"/>
              <a:t>your</a:t>
            </a:r>
            <a:r>
              <a:rPr lang="de-CH" sz="2400" dirty="0"/>
              <a:t> </a:t>
            </a:r>
            <a:r>
              <a:rPr lang="de-CH" sz="2400" dirty="0" err="1"/>
              <a:t>daily</a:t>
            </a:r>
            <a:r>
              <a:rPr lang="de-CH" sz="2400" dirty="0"/>
              <a:t> </a:t>
            </a:r>
            <a:r>
              <a:rPr lang="de-CH" sz="2400" dirty="0" err="1"/>
              <a:t>life</a:t>
            </a:r>
            <a:r>
              <a:rPr lang="de-CH" sz="2400" dirty="0"/>
              <a:t>?</a:t>
            </a:r>
          </a:p>
          <a:p>
            <a:pPr lvl="1"/>
            <a:endParaRPr lang="fr-FR" sz="2400"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4</a:t>
            </a:fld>
            <a:endParaRPr lang="fr-FR"/>
          </a:p>
        </p:txBody>
      </p:sp>
      <p:pic>
        <p:nvPicPr>
          <p:cNvPr id="8" name="Picture 2" descr="C:\Users\grafme\Desktop\tux_ninja_by_fragmeis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5652" y="4003841"/>
            <a:ext cx="2240881" cy="2227382"/>
          </a:xfrm>
          <a:prstGeom prst="rect">
            <a:avLst/>
          </a:prstGeom>
          <a:noFill/>
          <a:extLst>
            <a:ext uri="{909E8E84-426E-40DD-AFC4-6F175D3DCCD1}">
              <a14:hiddenFill xmlns:a14="http://schemas.microsoft.com/office/drawing/2010/main">
                <a:solidFill>
                  <a:srgbClr val="FFFFFF"/>
                </a:solidFill>
              </a14:hiddenFill>
            </a:ext>
          </a:extLst>
        </p:spPr>
      </p:pic>
      <p:pic>
        <p:nvPicPr>
          <p:cNvPr id="9" name="Grafik 8"/>
          <p:cNvPicPr>
            <a:picLocks noChangeAspect="1"/>
          </p:cNvPicPr>
          <p:nvPr/>
        </p:nvPicPr>
        <p:blipFill>
          <a:blip r:embed="rId6"/>
          <a:stretch>
            <a:fillRect/>
          </a:stretch>
        </p:blipFill>
        <p:spPr>
          <a:xfrm>
            <a:off x="6124169" y="4005745"/>
            <a:ext cx="1781606" cy="2018027"/>
          </a:xfrm>
          <a:prstGeom prst="rect">
            <a:avLst/>
          </a:prstGeom>
        </p:spPr>
      </p:pic>
      <p:pic>
        <p:nvPicPr>
          <p:cNvPr id="10" name="Grafik 9"/>
          <p:cNvPicPr>
            <a:picLocks noChangeAspect="1"/>
          </p:cNvPicPr>
          <p:nvPr/>
        </p:nvPicPr>
        <p:blipFill>
          <a:blip r:embed="rId7"/>
          <a:stretch>
            <a:fillRect/>
          </a:stretch>
        </p:blipFill>
        <p:spPr>
          <a:xfrm>
            <a:off x="10203903" y="2401922"/>
            <a:ext cx="1339967" cy="1339967"/>
          </a:xfrm>
          <a:prstGeom prst="rect">
            <a:avLst/>
          </a:prstGeom>
        </p:spPr>
      </p:pic>
      <p:pic>
        <p:nvPicPr>
          <p:cNvPr id="12" name="Grafik 11"/>
          <p:cNvPicPr>
            <a:picLocks noChangeAspect="1"/>
          </p:cNvPicPr>
          <p:nvPr/>
        </p:nvPicPr>
        <p:blipFill>
          <a:blip r:embed="rId8"/>
          <a:stretch>
            <a:fillRect/>
          </a:stretch>
        </p:blipFill>
        <p:spPr>
          <a:xfrm>
            <a:off x="1001007" y="5224716"/>
            <a:ext cx="1659355" cy="1024223"/>
          </a:xfrm>
          <a:prstGeom prst="rect">
            <a:avLst/>
          </a:prstGeom>
        </p:spPr>
      </p:pic>
      <p:pic>
        <p:nvPicPr>
          <p:cNvPr id="14" name="Grafik 13"/>
          <p:cNvPicPr>
            <a:picLocks noChangeAspect="1"/>
          </p:cNvPicPr>
          <p:nvPr/>
        </p:nvPicPr>
        <p:blipFill>
          <a:blip r:embed="rId9"/>
          <a:stretch>
            <a:fillRect/>
          </a:stretch>
        </p:blipFill>
        <p:spPr>
          <a:xfrm>
            <a:off x="3213561" y="5224716"/>
            <a:ext cx="945231" cy="945231"/>
          </a:xfrm>
          <a:prstGeom prst="rect">
            <a:avLst/>
          </a:prstGeom>
        </p:spPr>
      </p:pic>
      <p:pic>
        <p:nvPicPr>
          <p:cNvPr id="15" name="Grafik 14"/>
          <p:cNvPicPr>
            <a:picLocks noChangeAspect="1"/>
          </p:cNvPicPr>
          <p:nvPr/>
        </p:nvPicPr>
        <p:blipFill>
          <a:blip r:embed="rId10"/>
          <a:stretch>
            <a:fillRect/>
          </a:stretch>
        </p:blipFill>
        <p:spPr>
          <a:xfrm>
            <a:off x="7896749" y="4399243"/>
            <a:ext cx="1446442" cy="1084831"/>
          </a:xfrm>
          <a:prstGeom prst="rect">
            <a:avLst/>
          </a:prstGeom>
        </p:spPr>
      </p:pic>
      <p:pic>
        <p:nvPicPr>
          <p:cNvPr id="16" name="Grafik 15"/>
          <p:cNvPicPr>
            <a:picLocks noChangeAspect="1"/>
          </p:cNvPicPr>
          <p:nvPr/>
        </p:nvPicPr>
        <p:blipFill>
          <a:blip r:embed="rId11"/>
          <a:stretch>
            <a:fillRect/>
          </a:stretch>
        </p:blipFill>
        <p:spPr>
          <a:xfrm>
            <a:off x="7539380" y="1998679"/>
            <a:ext cx="2361860" cy="2237019"/>
          </a:xfrm>
          <a:prstGeom prst="rect">
            <a:avLst/>
          </a:prstGeom>
        </p:spPr>
      </p:pic>
    </p:spTree>
    <p:extLst>
      <p:ext uri="{BB962C8B-B14F-4D97-AF65-F5344CB8AC3E}">
        <p14:creationId xmlns:p14="http://schemas.microsoft.com/office/powerpoint/2010/main" val="3352936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966" y="287340"/>
            <a:ext cx="7176880" cy="1449387"/>
          </a:xfrm>
        </p:spPr>
        <p:txBody>
          <a:bodyPr/>
          <a:lstStyle/>
          <a:p>
            <a:r>
              <a:rPr lang="it-CH" dirty="0" err="1"/>
              <a:t>Breach</a:t>
            </a:r>
            <a:r>
              <a:rPr lang="it-CH" dirty="0"/>
              <a:t> of FOSS </a:t>
            </a:r>
            <a:r>
              <a:rPr lang="it-CH" dirty="0" err="1"/>
              <a:t>obligations</a:t>
            </a:r>
            <a:endParaRPr lang="it-CH" dirty="0"/>
          </a:p>
        </p:txBody>
      </p:sp>
      <p:sp>
        <p:nvSpPr>
          <p:cNvPr id="3" name="Content Placeholder 2"/>
          <p:cNvSpPr>
            <a:spLocks noGrp="1"/>
          </p:cNvSpPr>
          <p:nvPr>
            <p:ph idx="1"/>
          </p:nvPr>
        </p:nvSpPr>
        <p:spPr>
          <a:xfrm>
            <a:off x="1066800" y="2344742"/>
            <a:ext cx="10058400" cy="4022725"/>
          </a:xfrm>
        </p:spPr>
        <p:txBody>
          <a:bodyPr/>
          <a:lstStyle/>
          <a:p>
            <a:pPr lvl="1">
              <a:buFont typeface="Arial" panose="020B0604020202020204" pitchFamily="34" charset="0"/>
              <a:buChar char="•"/>
            </a:pPr>
            <a:r>
              <a:rPr lang="it-CH" sz="2400" dirty="0" err="1"/>
              <a:t>Different</a:t>
            </a:r>
            <a:r>
              <a:rPr lang="it-CH" sz="2400" dirty="0"/>
              <a:t> for </a:t>
            </a:r>
            <a:r>
              <a:rPr lang="it-CH" sz="2400" dirty="0" err="1"/>
              <a:t>each</a:t>
            </a:r>
            <a:r>
              <a:rPr lang="it-CH" sz="2400" dirty="0"/>
              <a:t> </a:t>
            </a:r>
            <a:r>
              <a:rPr lang="it-CH" sz="2400" dirty="0" err="1"/>
              <a:t>license</a:t>
            </a:r>
            <a:endParaRPr lang="it-CH" sz="2400" dirty="0"/>
          </a:p>
          <a:p>
            <a:pPr lvl="1">
              <a:buFont typeface="Arial" panose="020B0604020202020204" pitchFamily="34" charset="0"/>
              <a:buChar char="•"/>
            </a:pPr>
            <a:r>
              <a:rPr lang="it-CH" sz="2400" dirty="0" err="1"/>
              <a:t>Automatic</a:t>
            </a:r>
            <a:r>
              <a:rPr lang="it-CH" sz="2400" dirty="0"/>
              <a:t> </a:t>
            </a:r>
            <a:r>
              <a:rPr lang="it-CH" sz="2400" dirty="0" err="1"/>
              <a:t>termination</a:t>
            </a:r>
            <a:r>
              <a:rPr lang="it-CH" sz="2400" dirty="0"/>
              <a:t> of the </a:t>
            </a:r>
            <a:r>
              <a:rPr lang="it-CH" sz="2400" dirty="0" err="1"/>
              <a:t>license</a:t>
            </a:r>
            <a:r>
              <a:rPr lang="it-CH" sz="2400" dirty="0"/>
              <a:t>:</a:t>
            </a:r>
          </a:p>
          <a:p>
            <a:pPr lvl="2">
              <a:buFont typeface="Arial" panose="020B0604020202020204" pitchFamily="34" charset="0"/>
              <a:buChar char="•"/>
            </a:pPr>
            <a:r>
              <a:rPr lang="it-CH" sz="2000" dirty="0"/>
              <a:t>No right to copy, </a:t>
            </a:r>
            <a:r>
              <a:rPr lang="it-CH" sz="2000" dirty="0" err="1"/>
              <a:t>modify</a:t>
            </a:r>
            <a:r>
              <a:rPr lang="it-CH" sz="2000" dirty="0"/>
              <a:t> and </a:t>
            </a:r>
            <a:r>
              <a:rPr lang="it-CH" sz="2000" dirty="0" err="1"/>
              <a:t>distribute</a:t>
            </a:r>
            <a:endParaRPr lang="it-CH" sz="2000" dirty="0"/>
          </a:p>
          <a:p>
            <a:pPr lvl="2">
              <a:buFont typeface="Arial" panose="020B0604020202020204" pitchFamily="34" charset="0"/>
              <a:buChar char="•"/>
            </a:pPr>
            <a:r>
              <a:rPr lang="it-CH" sz="2000" dirty="0"/>
              <a:t>Copyright </a:t>
            </a:r>
            <a:r>
              <a:rPr lang="it-CH" sz="2000" dirty="0" err="1"/>
              <a:t>infringement</a:t>
            </a:r>
            <a:r>
              <a:rPr lang="it-CH" sz="2000" dirty="0"/>
              <a:t>!</a:t>
            </a:r>
          </a:p>
          <a:p>
            <a:pPr lvl="1">
              <a:buFont typeface="Arial" panose="020B0604020202020204" pitchFamily="34" charset="0"/>
              <a:buChar char="•"/>
            </a:pPr>
            <a:r>
              <a:rPr lang="it-CH" sz="2400" dirty="0" err="1"/>
              <a:t>Redemption</a:t>
            </a:r>
            <a:r>
              <a:rPr lang="it-CH" sz="2400" dirty="0"/>
              <a:t> </a:t>
            </a:r>
            <a:r>
              <a:rPr lang="it-CH" sz="2400" dirty="0" err="1"/>
              <a:t>clause</a:t>
            </a:r>
            <a:endParaRPr lang="it-CH" sz="2400" dirty="0"/>
          </a:p>
          <a:p>
            <a:pPr lvl="1">
              <a:buFont typeface="Arial" panose="020B0604020202020204" pitchFamily="34" charset="0"/>
              <a:buChar char="•"/>
            </a:pPr>
            <a:endParaRPr lang="it-CH" sz="2400" dirty="0"/>
          </a:p>
        </p:txBody>
      </p:sp>
      <p:sp>
        <p:nvSpPr>
          <p:cNvPr id="4" name="Footer Placeholder 3"/>
          <p:cNvSpPr>
            <a:spLocks noGrp="1"/>
          </p:cNvSpPr>
          <p:nvPr>
            <p:ph type="ftr" sz="quarter" idx="11"/>
          </p:nvPr>
        </p:nvSpPr>
        <p:spPr/>
        <p:txBody>
          <a:bodyPr/>
          <a:lstStyle/>
          <a:p>
            <a:r>
              <a:rPr lang="en-US" dirty="0" err="1"/>
              <a:t>CCdigitallaw</a:t>
            </a:r>
            <a:r>
              <a:rPr lang="en-US" dirty="0"/>
              <a:t> - Webinar 18.06.20</a:t>
            </a:r>
            <a:endParaRPr lang="fr-FR" dirty="0"/>
          </a:p>
        </p:txBody>
      </p:sp>
      <p:sp>
        <p:nvSpPr>
          <p:cNvPr id="5" name="Slide Number Placeholder 4"/>
          <p:cNvSpPr>
            <a:spLocks noGrp="1"/>
          </p:cNvSpPr>
          <p:nvPr>
            <p:ph type="sldNum" sz="quarter" idx="12"/>
          </p:nvPr>
        </p:nvSpPr>
        <p:spPr/>
        <p:txBody>
          <a:bodyPr/>
          <a:lstStyle/>
          <a:p>
            <a:fld id="{5FF6C787-353B-C545-82F1-D4F97C5B28C3}" type="slidenum">
              <a:rPr lang="fr-FR" smtClean="0"/>
              <a:t>40</a:t>
            </a:fld>
            <a:endParaRPr lang="fr-FR"/>
          </a:p>
        </p:txBody>
      </p:sp>
    </p:spTree>
    <p:extLst>
      <p:ext uri="{BB962C8B-B14F-4D97-AF65-F5344CB8AC3E}">
        <p14:creationId xmlns:p14="http://schemas.microsoft.com/office/powerpoint/2010/main" val="825005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7669" y="287340"/>
            <a:ext cx="7363296" cy="1449387"/>
          </a:xfrm>
        </p:spPr>
        <p:txBody>
          <a:bodyPr>
            <a:normAutofit/>
          </a:bodyPr>
          <a:lstStyle/>
          <a:p>
            <a:br>
              <a:rPr lang="fr-CH" sz="2400" dirty="0">
                <a:solidFill>
                  <a:schemeClr val="bg1">
                    <a:lumMod val="75000"/>
                  </a:schemeClr>
                </a:solidFill>
              </a:rPr>
            </a:br>
            <a:r>
              <a:rPr lang="fr-FR" dirty="0"/>
              <a:t>Questions</a:t>
            </a:r>
          </a:p>
        </p:txBody>
      </p:sp>
      <p:sp>
        <p:nvSpPr>
          <p:cNvPr id="3" name="Espace réservé du contenu 2"/>
          <p:cNvSpPr>
            <a:spLocks noGrp="1"/>
          </p:cNvSpPr>
          <p:nvPr>
            <p:ph idx="1"/>
          </p:nvPr>
        </p:nvSpPr>
        <p:spPr>
          <a:xfrm>
            <a:off x="1866900" y="2174841"/>
            <a:ext cx="9020175" cy="782634"/>
          </a:xfrm>
        </p:spPr>
        <p:txBody>
          <a:bodyPr>
            <a:noAutofit/>
          </a:bodyPr>
          <a:lstStyle/>
          <a:p>
            <a:pPr marL="200025" lvl="1" indent="0">
              <a:buNone/>
            </a:pPr>
            <a:r>
              <a:rPr lang="en-US" sz="2400" dirty="0"/>
              <a:t>4) What obligations do you have when you run the computer program on your computer?</a:t>
            </a:r>
          </a:p>
          <a:p>
            <a:pPr marL="200025" lvl="1" indent="0">
              <a:buNone/>
            </a:pPr>
            <a:endParaRPr lang="fr-FR" sz="2400" dirty="0"/>
          </a:p>
        </p:txBody>
      </p:sp>
      <p:sp>
        <p:nvSpPr>
          <p:cNvPr id="9" name="Espace réservé du pied de page 8"/>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41</a:t>
            </a:fld>
            <a:endParaRPr lang="fr-F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635" y="2157085"/>
            <a:ext cx="781620" cy="716485"/>
          </a:xfrm>
          <a:prstGeom prst="rect">
            <a:avLst/>
          </a:prstGeom>
        </p:spPr>
      </p:pic>
      <p:sp>
        <p:nvSpPr>
          <p:cNvPr id="5" name="Rectangle 4"/>
          <p:cNvSpPr/>
          <p:nvPr/>
        </p:nvSpPr>
        <p:spPr>
          <a:xfrm>
            <a:off x="1944255" y="3283654"/>
            <a:ext cx="6096000" cy="923330"/>
          </a:xfrm>
          <a:prstGeom prst="rect">
            <a:avLst/>
          </a:prstGeom>
        </p:spPr>
        <p:txBody>
          <a:bodyPr>
            <a:spAutoFit/>
          </a:bodyPr>
          <a:lstStyle/>
          <a:p>
            <a:pPr marL="0" lvl="1"/>
            <a:r>
              <a:rPr lang="fr-FR" dirty="0"/>
              <a:t>a) </a:t>
            </a:r>
            <a:r>
              <a:rPr lang="en-US" dirty="0"/>
              <a:t>None, because I do not need a license to use it</a:t>
            </a:r>
          </a:p>
          <a:p>
            <a:pPr marL="0" lvl="1"/>
            <a:r>
              <a:rPr lang="en-US" dirty="0"/>
              <a:t>b) None, because I do not distribute it</a:t>
            </a:r>
          </a:p>
          <a:p>
            <a:pPr marL="0" lvl="1"/>
            <a:r>
              <a:rPr lang="en-US" dirty="0"/>
              <a:t>c) I have to use a free and open source software license</a:t>
            </a:r>
            <a:endParaRPr lang="it-CH" dirty="0"/>
          </a:p>
        </p:txBody>
      </p:sp>
    </p:spTree>
    <p:extLst>
      <p:ext uri="{BB962C8B-B14F-4D97-AF65-F5344CB8AC3E}">
        <p14:creationId xmlns:p14="http://schemas.microsoft.com/office/powerpoint/2010/main" val="2407381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7669" y="287340"/>
            <a:ext cx="7363296" cy="1449387"/>
          </a:xfrm>
        </p:spPr>
        <p:txBody>
          <a:bodyPr>
            <a:normAutofit/>
          </a:bodyPr>
          <a:lstStyle/>
          <a:p>
            <a:br>
              <a:rPr lang="fr-CH" sz="2400" dirty="0">
                <a:solidFill>
                  <a:schemeClr val="bg1">
                    <a:lumMod val="75000"/>
                  </a:schemeClr>
                </a:solidFill>
              </a:rPr>
            </a:br>
            <a:r>
              <a:rPr lang="fr-FR" dirty="0"/>
              <a:t>Questions</a:t>
            </a:r>
          </a:p>
        </p:txBody>
      </p:sp>
      <p:sp>
        <p:nvSpPr>
          <p:cNvPr id="3" name="Espace réservé du contenu 2"/>
          <p:cNvSpPr>
            <a:spLocks noGrp="1"/>
          </p:cNvSpPr>
          <p:nvPr>
            <p:ph idx="1"/>
          </p:nvPr>
        </p:nvSpPr>
        <p:spPr>
          <a:xfrm>
            <a:off x="1866900" y="2174841"/>
            <a:ext cx="9020175" cy="782634"/>
          </a:xfrm>
        </p:spPr>
        <p:txBody>
          <a:bodyPr>
            <a:noAutofit/>
          </a:bodyPr>
          <a:lstStyle/>
          <a:p>
            <a:pPr marL="200025" lvl="1" indent="0">
              <a:buNone/>
            </a:pPr>
            <a:r>
              <a:rPr lang="en-US" sz="2400" dirty="0"/>
              <a:t>4) What obligations do you have when you run the computer program on your computer?</a:t>
            </a:r>
          </a:p>
          <a:p>
            <a:pPr marL="200025" lvl="1" indent="0">
              <a:buNone/>
            </a:pPr>
            <a:endParaRPr lang="fr-FR" sz="2400" dirty="0"/>
          </a:p>
        </p:txBody>
      </p:sp>
      <p:sp>
        <p:nvSpPr>
          <p:cNvPr id="9" name="Espace réservé du pied de page 8"/>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42</a:t>
            </a:fld>
            <a:endParaRPr lang="fr-F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635" y="2157085"/>
            <a:ext cx="781620" cy="716485"/>
          </a:xfrm>
          <a:prstGeom prst="rect">
            <a:avLst/>
          </a:prstGeom>
        </p:spPr>
      </p:pic>
      <p:sp>
        <p:nvSpPr>
          <p:cNvPr id="5" name="Rectangle 4"/>
          <p:cNvSpPr/>
          <p:nvPr/>
        </p:nvSpPr>
        <p:spPr>
          <a:xfrm>
            <a:off x="1944255" y="3283654"/>
            <a:ext cx="6096000" cy="923330"/>
          </a:xfrm>
          <a:prstGeom prst="rect">
            <a:avLst/>
          </a:prstGeom>
        </p:spPr>
        <p:txBody>
          <a:bodyPr>
            <a:spAutoFit/>
          </a:bodyPr>
          <a:lstStyle/>
          <a:p>
            <a:pPr marL="0" lvl="1"/>
            <a:r>
              <a:rPr lang="fr-FR" dirty="0">
                <a:solidFill>
                  <a:srgbClr val="00B050"/>
                </a:solidFill>
              </a:rPr>
              <a:t>a) </a:t>
            </a:r>
            <a:r>
              <a:rPr lang="en-US" dirty="0">
                <a:solidFill>
                  <a:srgbClr val="00B050"/>
                </a:solidFill>
              </a:rPr>
              <a:t>None, because I do not need a license to use it</a:t>
            </a:r>
          </a:p>
          <a:p>
            <a:pPr marL="0" lvl="1"/>
            <a:r>
              <a:rPr lang="en-US" dirty="0">
                <a:solidFill>
                  <a:srgbClr val="00B050"/>
                </a:solidFill>
              </a:rPr>
              <a:t>b) None, because I do not distribute it</a:t>
            </a:r>
          </a:p>
          <a:p>
            <a:pPr marL="0" lvl="1"/>
            <a:r>
              <a:rPr lang="en-US" dirty="0"/>
              <a:t>c) I have to use a free and open source software license</a:t>
            </a:r>
            <a:endParaRPr lang="it-CH" dirty="0"/>
          </a:p>
        </p:txBody>
      </p:sp>
    </p:spTree>
    <p:extLst>
      <p:ext uri="{BB962C8B-B14F-4D97-AF65-F5344CB8AC3E}">
        <p14:creationId xmlns:p14="http://schemas.microsoft.com/office/powerpoint/2010/main" val="814991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03586" y="287340"/>
            <a:ext cx="9288330" cy="1449387"/>
          </a:xfrm>
        </p:spPr>
        <p:txBody>
          <a:bodyPr>
            <a:normAutofit/>
          </a:bodyPr>
          <a:lstStyle/>
          <a:p>
            <a:br>
              <a:rPr lang="fr-CH" sz="2400" dirty="0">
                <a:solidFill>
                  <a:schemeClr val="bg1">
                    <a:lumMod val="75000"/>
                  </a:schemeClr>
                </a:solidFill>
              </a:rPr>
            </a:br>
            <a:r>
              <a:rPr lang="fr-FR" dirty="0"/>
              <a:t>Permissive and </a:t>
            </a:r>
            <a:r>
              <a:rPr lang="fr-FR" dirty="0" err="1"/>
              <a:t>Copyleft</a:t>
            </a:r>
            <a:r>
              <a:rPr lang="fr-FR" dirty="0"/>
              <a:t> Licenses</a:t>
            </a:r>
          </a:p>
        </p:txBody>
      </p:sp>
      <p:sp>
        <p:nvSpPr>
          <p:cNvPr id="3" name="Espace réservé du contenu 2"/>
          <p:cNvSpPr>
            <a:spLocks noGrp="1"/>
          </p:cNvSpPr>
          <p:nvPr>
            <p:ph idx="1"/>
          </p:nvPr>
        </p:nvSpPr>
        <p:spPr>
          <a:xfrm>
            <a:off x="1103586" y="1846265"/>
            <a:ext cx="8786936" cy="4453849"/>
          </a:xfrm>
        </p:spPr>
        <p:txBody>
          <a:bodyPr>
            <a:normAutofit/>
          </a:bodyPr>
          <a:lstStyle/>
          <a:p>
            <a:pPr lvl="1">
              <a:buFont typeface="Arial" panose="020B0604020202020204" pitchFamily="34" charset="0"/>
              <a:buChar char="•"/>
            </a:pPr>
            <a:r>
              <a:rPr lang="fr-FR" sz="2400" dirty="0"/>
              <a:t>Obligations to </a:t>
            </a:r>
            <a:r>
              <a:rPr lang="fr-FR" sz="2400" dirty="0" err="1"/>
              <a:t>license</a:t>
            </a:r>
            <a:r>
              <a:rPr lang="fr-FR" sz="2400" dirty="0"/>
              <a:t> </a:t>
            </a:r>
            <a:r>
              <a:rPr lang="fr-FR" sz="2400" dirty="0" err="1"/>
              <a:t>modified</a:t>
            </a:r>
            <a:r>
              <a:rPr lang="fr-FR" sz="2400" dirty="0"/>
              <a:t> FOSS-Code </a:t>
            </a:r>
            <a:r>
              <a:rPr lang="fr-FR" sz="2400" dirty="0" err="1"/>
              <a:t>when</a:t>
            </a:r>
            <a:r>
              <a:rPr lang="fr-FR" sz="2400" dirty="0"/>
              <a:t> </a:t>
            </a:r>
            <a:r>
              <a:rPr lang="fr-FR" sz="2400" dirty="0" err="1"/>
              <a:t>distributing</a:t>
            </a:r>
            <a:r>
              <a:rPr lang="fr-FR" sz="2400" dirty="0"/>
              <a:t> the </a:t>
            </a:r>
            <a:r>
              <a:rPr lang="fr-FR" sz="2400" dirty="0" err="1"/>
              <a:t>modified</a:t>
            </a:r>
            <a:r>
              <a:rPr lang="fr-FR" sz="2400" dirty="0"/>
              <a:t> Code:</a:t>
            </a:r>
          </a:p>
          <a:p>
            <a:pPr marL="200025" lvl="1" indent="0">
              <a:buNone/>
            </a:pPr>
            <a:endParaRPr lang="fr-FR" sz="2600" dirty="0"/>
          </a:p>
          <a:p>
            <a:pPr marL="447675" lvl="2" indent="180975"/>
            <a:r>
              <a:rPr lang="fr-FR" sz="2200" dirty="0"/>
              <a:t>NONE (permissive FOSS Licenses)</a:t>
            </a:r>
          </a:p>
          <a:p>
            <a:pPr marL="447675" lvl="1" indent="180975">
              <a:buNone/>
            </a:pPr>
            <a:r>
              <a:rPr lang="fr-FR" sz="2600" dirty="0"/>
              <a:t>	</a:t>
            </a:r>
            <a:r>
              <a:rPr lang="fr-FR" sz="2000" dirty="0">
                <a:sym typeface="Wingdings" panose="05000000000000000000" pitchFamily="2" charset="2"/>
              </a:rPr>
              <a:t></a:t>
            </a:r>
            <a:r>
              <a:rPr lang="fr-FR" sz="2000" dirty="0"/>
              <a:t>free in </a:t>
            </a:r>
            <a:r>
              <a:rPr lang="fr-FR" sz="2000" dirty="0" err="1"/>
              <a:t>your</a:t>
            </a:r>
            <a:r>
              <a:rPr lang="fr-FR" sz="2000" dirty="0"/>
              <a:t> </a:t>
            </a:r>
            <a:r>
              <a:rPr lang="fr-FR" sz="2000" dirty="0" err="1"/>
              <a:t>choice</a:t>
            </a:r>
            <a:r>
              <a:rPr lang="fr-FR" sz="2000" dirty="0"/>
              <a:t> on how to </a:t>
            </a:r>
            <a:r>
              <a:rPr lang="fr-FR" sz="2000" dirty="0" err="1"/>
              <a:t>license</a:t>
            </a:r>
            <a:endParaRPr lang="fr-FR" sz="2000" dirty="0"/>
          </a:p>
          <a:p>
            <a:pPr marL="447675" lvl="1" indent="180975">
              <a:buNone/>
            </a:pPr>
            <a:endParaRPr lang="fr-FR" sz="2600" dirty="0"/>
          </a:p>
          <a:p>
            <a:pPr marL="447675" lvl="2" indent="180975"/>
            <a:r>
              <a:rPr lang="fr-FR" sz="2200" dirty="0"/>
              <a:t>SOME (</a:t>
            </a:r>
            <a:r>
              <a:rPr lang="fr-FR" sz="2200" dirty="0" err="1"/>
              <a:t>copyleft</a:t>
            </a:r>
            <a:r>
              <a:rPr lang="fr-FR" sz="2200" dirty="0"/>
              <a:t> FOSS Licenses)</a:t>
            </a:r>
          </a:p>
          <a:p>
            <a:pPr marL="447675" lvl="1" indent="180975">
              <a:buNone/>
            </a:pPr>
            <a:r>
              <a:rPr lang="fr-FR" sz="2600" dirty="0"/>
              <a:t>	</a:t>
            </a:r>
            <a:r>
              <a:rPr lang="fr-FR" sz="2000" dirty="0">
                <a:sym typeface="Wingdings" panose="05000000000000000000" pitchFamily="2" charset="2"/>
              </a:rPr>
              <a:t></a:t>
            </a:r>
            <a:r>
              <a:rPr lang="fr-FR" sz="2000" dirty="0"/>
              <a:t>Distribution of </a:t>
            </a:r>
            <a:r>
              <a:rPr lang="fr-FR" sz="2000" dirty="0" err="1"/>
              <a:t>modified</a:t>
            </a:r>
            <a:r>
              <a:rPr lang="fr-FR" sz="2000" dirty="0"/>
              <a:t> FLOSS-Code </a:t>
            </a:r>
            <a:r>
              <a:rPr lang="fr-FR" sz="2000" dirty="0" err="1"/>
              <a:t>only</a:t>
            </a:r>
            <a:r>
              <a:rPr lang="fr-FR" sz="2000" dirty="0"/>
              <a:t> </a:t>
            </a:r>
            <a:r>
              <a:rPr lang="fr-FR" sz="2000" dirty="0" err="1"/>
              <a:t>under</a:t>
            </a:r>
            <a:r>
              <a:rPr lang="fr-FR" sz="2000" dirty="0"/>
              <a:t> the </a:t>
            </a:r>
            <a:r>
              <a:rPr lang="fr-FR" sz="2000" dirty="0" err="1"/>
              <a:t>same</a:t>
            </a:r>
            <a:r>
              <a:rPr lang="fr-FR" sz="2000" dirty="0"/>
              <a:t> or a compatible 	     License</a:t>
            </a:r>
          </a:p>
        </p:txBody>
      </p:sp>
      <p:sp>
        <p:nvSpPr>
          <p:cNvPr id="9" name="Espace réservé du pied de page 8"/>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43</a:t>
            </a:fld>
            <a:endParaRPr lang="fr-FR"/>
          </a:p>
        </p:txBody>
      </p:sp>
      <p:pic>
        <p:nvPicPr>
          <p:cNvPr id="6" name="Image 3"/>
          <p:cNvPicPr>
            <a:picLocks noChangeAspect="1"/>
          </p:cNvPicPr>
          <p:nvPr/>
        </p:nvPicPr>
        <p:blipFill>
          <a:blip r:embed="rId3"/>
          <a:stretch>
            <a:fillRect/>
          </a:stretch>
        </p:blipFill>
        <p:spPr>
          <a:xfrm>
            <a:off x="946052" y="4588061"/>
            <a:ext cx="507347" cy="507347"/>
          </a:xfrm>
          <a:prstGeom prst="rect">
            <a:avLst/>
          </a:prstGeom>
        </p:spPr>
      </p:pic>
    </p:spTree>
    <p:extLst>
      <p:ext uri="{BB962C8B-B14F-4D97-AF65-F5344CB8AC3E}">
        <p14:creationId xmlns:p14="http://schemas.microsoft.com/office/powerpoint/2010/main" val="3336773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6965" y="287340"/>
            <a:ext cx="9276745" cy="1449387"/>
          </a:xfrm>
        </p:spPr>
        <p:txBody>
          <a:bodyPr>
            <a:normAutofit/>
          </a:bodyPr>
          <a:lstStyle/>
          <a:p>
            <a:br>
              <a:rPr lang="fr-CH" sz="2400" dirty="0">
                <a:solidFill>
                  <a:schemeClr val="bg1">
                    <a:lumMod val="75000"/>
                  </a:schemeClr>
                </a:solidFill>
              </a:rPr>
            </a:br>
            <a:r>
              <a:rPr lang="fr-FR" dirty="0" err="1"/>
              <a:t>Copyleft</a:t>
            </a:r>
            <a:r>
              <a:rPr lang="fr-FR" dirty="0"/>
              <a:t>-Clause in GNU GPL v2</a:t>
            </a:r>
          </a:p>
        </p:txBody>
      </p:sp>
      <p:sp>
        <p:nvSpPr>
          <p:cNvPr id="3" name="Espace réservé du contenu 2"/>
          <p:cNvSpPr>
            <a:spLocks noGrp="1"/>
          </p:cNvSpPr>
          <p:nvPr>
            <p:ph idx="1"/>
          </p:nvPr>
        </p:nvSpPr>
        <p:spPr>
          <a:xfrm>
            <a:off x="1738097" y="1948942"/>
            <a:ext cx="8130994" cy="4215323"/>
          </a:xfrm>
        </p:spPr>
        <p:txBody>
          <a:bodyPr>
            <a:normAutofit/>
          </a:bodyPr>
          <a:lstStyle/>
          <a:p>
            <a:pPr marL="200025" lvl="1" indent="0">
              <a:buNone/>
            </a:pPr>
            <a:r>
              <a:rPr lang="fr-FR" sz="2600" dirty="0" err="1"/>
              <a:t>Copyleft</a:t>
            </a:r>
            <a:r>
              <a:rPr lang="fr-FR" sz="2600" dirty="0"/>
              <a:t> for:</a:t>
            </a:r>
          </a:p>
          <a:p>
            <a:pPr lvl="1">
              <a:buFont typeface="Arial" panose="020B0604020202020204" pitchFamily="34" charset="0"/>
              <a:buChar char="•"/>
            </a:pPr>
            <a:r>
              <a:rPr lang="fr-FR" sz="2400" dirty="0"/>
              <a:t>«</a:t>
            </a:r>
            <a:r>
              <a:rPr lang="fr-FR" sz="2400" dirty="0" err="1"/>
              <a:t>work</a:t>
            </a:r>
            <a:r>
              <a:rPr lang="fr-FR" sz="2400" dirty="0"/>
              <a:t> </a:t>
            </a:r>
            <a:r>
              <a:rPr lang="fr-FR" sz="2400" dirty="0" err="1"/>
              <a:t>based</a:t>
            </a:r>
            <a:r>
              <a:rPr lang="fr-FR" sz="2400" dirty="0"/>
              <a:t> on the Program »</a:t>
            </a:r>
          </a:p>
          <a:p>
            <a:pPr lvl="2"/>
            <a:r>
              <a:rPr lang="fr-FR" sz="2200" dirty="0"/>
              <a:t>The Program</a:t>
            </a:r>
          </a:p>
          <a:p>
            <a:pPr lvl="2"/>
            <a:r>
              <a:rPr lang="fr-FR" sz="2200" dirty="0" err="1"/>
              <a:t>Derivative</a:t>
            </a:r>
            <a:r>
              <a:rPr lang="fr-FR" sz="2200" dirty="0"/>
              <a:t> </a:t>
            </a:r>
            <a:r>
              <a:rPr lang="fr-FR" sz="2200" dirty="0" err="1"/>
              <a:t>work</a:t>
            </a:r>
            <a:r>
              <a:rPr lang="fr-FR" sz="2200" dirty="0"/>
              <a:t> </a:t>
            </a:r>
            <a:r>
              <a:rPr lang="fr-FR" sz="2200" dirty="0" err="1"/>
              <a:t>under</a:t>
            </a:r>
            <a:r>
              <a:rPr lang="fr-FR" sz="2200" dirty="0"/>
              <a:t> copyright </a:t>
            </a:r>
            <a:r>
              <a:rPr lang="fr-FR" sz="2200" dirty="0" err="1"/>
              <a:t>law</a:t>
            </a:r>
            <a:endParaRPr lang="fr-FR" sz="2200" dirty="0"/>
          </a:p>
          <a:p>
            <a:pPr lvl="3">
              <a:buSzPct val="50000"/>
              <a:buFont typeface="Wingdings" panose="05000000000000000000" pitchFamily="2" charset="2"/>
              <a:buChar char="Ø"/>
            </a:pPr>
            <a:r>
              <a:rPr lang="fr-FR" sz="2200" dirty="0"/>
              <a:t>A </a:t>
            </a:r>
            <a:r>
              <a:rPr lang="fr-FR" sz="2200" dirty="0" err="1"/>
              <a:t>work</a:t>
            </a:r>
            <a:r>
              <a:rPr lang="fr-FR" sz="2200" dirty="0"/>
              <a:t> </a:t>
            </a:r>
            <a:r>
              <a:rPr lang="fr-FR" sz="2200" dirty="0" err="1"/>
              <a:t>containing</a:t>
            </a:r>
            <a:r>
              <a:rPr lang="fr-FR" sz="2200" dirty="0"/>
              <a:t> the Program</a:t>
            </a:r>
          </a:p>
          <a:p>
            <a:pPr lvl="3">
              <a:buSzPct val="50000"/>
              <a:buFont typeface="Wingdings" panose="05000000000000000000" pitchFamily="2" charset="2"/>
              <a:buChar char="Ø"/>
            </a:pPr>
            <a:r>
              <a:rPr lang="fr-FR" sz="2200" dirty="0"/>
              <a:t>A </a:t>
            </a:r>
            <a:r>
              <a:rPr lang="fr-FR" sz="2200" dirty="0" err="1"/>
              <a:t>work</a:t>
            </a:r>
            <a:r>
              <a:rPr lang="fr-FR" sz="2200" dirty="0"/>
              <a:t> </a:t>
            </a:r>
            <a:r>
              <a:rPr lang="fr-FR" sz="2200" dirty="0" err="1"/>
              <a:t>containing</a:t>
            </a:r>
            <a:r>
              <a:rPr lang="fr-FR" sz="2200" dirty="0"/>
              <a:t> parts of the Program</a:t>
            </a:r>
          </a:p>
          <a:p>
            <a:pPr lvl="3">
              <a:buSzPct val="50000"/>
              <a:buFont typeface="Wingdings" panose="05000000000000000000" pitchFamily="2" charset="2"/>
              <a:buChar char="Ø"/>
            </a:pPr>
            <a:r>
              <a:rPr lang="fr-FR" sz="2200" dirty="0"/>
              <a:t>Modifications</a:t>
            </a:r>
          </a:p>
          <a:p>
            <a:pPr lvl="3">
              <a:buSzPct val="50000"/>
              <a:buFont typeface="Wingdings" panose="05000000000000000000" pitchFamily="2" charset="2"/>
              <a:buChar char="Ø"/>
            </a:pPr>
            <a:r>
              <a:rPr lang="fr-FR" sz="2200" dirty="0"/>
              <a:t>Translations </a:t>
            </a:r>
            <a:r>
              <a:rPr lang="fr-FR" sz="2200" dirty="0" err="1"/>
              <a:t>into</a:t>
            </a:r>
            <a:r>
              <a:rPr lang="fr-FR" sz="2200" dirty="0"/>
              <a:t> </a:t>
            </a:r>
            <a:r>
              <a:rPr lang="fr-FR" sz="2200" dirty="0" err="1"/>
              <a:t>other</a:t>
            </a:r>
            <a:r>
              <a:rPr lang="fr-FR" sz="2200" dirty="0"/>
              <a:t> </a:t>
            </a:r>
            <a:r>
              <a:rPr lang="fr-FR" sz="2200" dirty="0" err="1"/>
              <a:t>languages</a:t>
            </a:r>
            <a:endParaRPr lang="fr-FR" sz="2200" dirty="0"/>
          </a:p>
          <a:p>
            <a:pPr lvl="1">
              <a:buFont typeface="Arial" panose="020B0604020202020204" pitchFamily="34" charset="0"/>
              <a:buChar char="•"/>
            </a:pPr>
            <a:r>
              <a:rPr lang="fr-FR" sz="2400" dirty="0"/>
              <a:t>Code sections </a:t>
            </a:r>
            <a:r>
              <a:rPr lang="fr-FR" sz="2400" dirty="0" err="1"/>
              <a:t>that</a:t>
            </a:r>
            <a:r>
              <a:rPr lang="fr-FR" sz="2400" dirty="0"/>
              <a:t> are </a:t>
            </a:r>
            <a:r>
              <a:rPr lang="fr-FR" sz="2400" dirty="0" err="1"/>
              <a:t>distributed</a:t>
            </a:r>
            <a:r>
              <a:rPr lang="fr-FR" sz="2400" dirty="0"/>
              <a:t> as part of a </a:t>
            </a:r>
            <a:r>
              <a:rPr lang="fr-FR" sz="2400" dirty="0" err="1"/>
              <a:t>whole</a:t>
            </a:r>
            <a:endParaRPr lang="fr-FR" sz="2600" dirty="0"/>
          </a:p>
        </p:txBody>
      </p:sp>
      <p:sp>
        <p:nvSpPr>
          <p:cNvPr id="9" name="Espace réservé du pied de page 8"/>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44</a:t>
            </a:fld>
            <a:endParaRPr lang="fr-FR"/>
          </a:p>
        </p:txBody>
      </p:sp>
      <p:pic>
        <p:nvPicPr>
          <p:cNvPr id="6" name="Image 3"/>
          <p:cNvPicPr>
            <a:picLocks noChangeAspect="1"/>
          </p:cNvPicPr>
          <p:nvPr/>
        </p:nvPicPr>
        <p:blipFill>
          <a:blip r:embed="rId3"/>
          <a:stretch>
            <a:fillRect/>
          </a:stretch>
        </p:blipFill>
        <p:spPr>
          <a:xfrm>
            <a:off x="1241606" y="1927922"/>
            <a:ext cx="496490" cy="496490"/>
          </a:xfrm>
          <a:prstGeom prst="rect">
            <a:avLst/>
          </a:prstGeom>
        </p:spPr>
      </p:pic>
      <p:pic>
        <p:nvPicPr>
          <p:cNvPr id="14" name="Picture 13"/>
          <p:cNvPicPr>
            <a:picLocks noChangeAspect="1"/>
          </p:cNvPicPr>
          <p:nvPr/>
        </p:nvPicPr>
        <p:blipFill>
          <a:blip r:embed="rId4"/>
          <a:stretch>
            <a:fillRect/>
          </a:stretch>
        </p:blipFill>
        <p:spPr>
          <a:xfrm>
            <a:off x="7382842" y="1948942"/>
            <a:ext cx="3829672" cy="1378871"/>
          </a:xfrm>
          <a:prstGeom prst="rect">
            <a:avLst/>
          </a:prstGeom>
        </p:spPr>
      </p:pic>
    </p:spTree>
    <p:extLst>
      <p:ext uri="{BB962C8B-B14F-4D97-AF65-F5344CB8AC3E}">
        <p14:creationId xmlns:p14="http://schemas.microsoft.com/office/powerpoint/2010/main" val="3129066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6965" y="287340"/>
            <a:ext cx="10115549" cy="1449387"/>
          </a:xfrm>
        </p:spPr>
        <p:txBody>
          <a:bodyPr>
            <a:normAutofit/>
          </a:bodyPr>
          <a:lstStyle/>
          <a:p>
            <a:br>
              <a:rPr lang="fr-CH" sz="2400" dirty="0">
                <a:solidFill>
                  <a:schemeClr val="bg1">
                    <a:lumMod val="75000"/>
                  </a:schemeClr>
                </a:solidFill>
              </a:rPr>
            </a:br>
            <a:r>
              <a:rPr lang="fr-FR" dirty="0" err="1"/>
              <a:t>Copyleft</a:t>
            </a:r>
            <a:r>
              <a:rPr lang="fr-FR" dirty="0"/>
              <a:t>-Clause in GNU GPL v2</a:t>
            </a:r>
          </a:p>
        </p:txBody>
      </p:sp>
      <p:sp>
        <p:nvSpPr>
          <p:cNvPr id="3" name="Espace réservé du contenu 2"/>
          <p:cNvSpPr>
            <a:spLocks noGrp="1"/>
          </p:cNvSpPr>
          <p:nvPr>
            <p:ph idx="1"/>
          </p:nvPr>
        </p:nvSpPr>
        <p:spPr>
          <a:xfrm>
            <a:off x="2097807" y="2039691"/>
            <a:ext cx="8113863" cy="3446710"/>
          </a:xfrm>
        </p:spPr>
        <p:txBody>
          <a:bodyPr>
            <a:normAutofit/>
          </a:bodyPr>
          <a:lstStyle/>
          <a:p>
            <a:r>
              <a:rPr lang="fr-FR" sz="2400" dirty="0"/>
              <a:t>No </a:t>
            </a:r>
            <a:r>
              <a:rPr lang="fr-FR" sz="2400" dirty="0" err="1"/>
              <a:t>Copyleft</a:t>
            </a:r>
            <a:r>
              <a:rPr lang="fr-FR" sz="2400" dirty="0"/>
              <a:t> for code sections:</a:t>
            </a:r>
          </a:p>
          <a:p>
            <a:pPr lvl="1"/>
            <a:r>
              <a:rPr lang="fr-FR" sz="2200" dirty="0"/>
              <a:t>Identifiable section of the code</a:t>
            </a:r>
          </a:p>
          <a:p>
            <a:pPr lvl="1"/>
            <a:r>
              <a:rPr lang="fr-FR" sz="2200" dirty="0"/>
              <a:t>Not </a:t>
            </a:r>
            <a:r>
              <a:rPr lang="fr-FR" sz="2200" dirty="0" err="1"/>
              <a:t>derived</a:t>
            </a:r>
            <a:r>
              <a:rPr lang="fr-FR" sz="2200" dirty="0"/>
              <a:t> </a:t>
            </a:r>
            <a:r>
              <a:rPr lang="fr-FR" sz="2200" dirty="0" err="1"/>
              <a:t>from</a:t>
            </a:r>
            <a:r>
              <a:rPr lang="fr-FR" sz="2200" dirty="0"/>
              <a:t> the Program</a:t>
            </a:r>
          </a:p>
          <a:p>
            <a:pPr lvl="1"/>
            <a:r>
              <a:rPr lang="fr-FR" sz="2200" dirty="0"/>
              <a:t>Can </a:t>
            </a:r>
            <a:r>
              <a:rPr lang="fr-FR" sz="2200" dirty="0" err="1"/>
              <a:t>reasonably</a:t>
            </a:r>
            <a:r>
              <a:rPr lang="fr-FR" sz="2200" dirty="0"/>
              <a:t> </a:t>
            </a:r>
            <a:r>
              <a:rPr lang="fr-FR" sz="2200" dirty="0" err="1"/>
              <a:t>be</a:t>
            </a:r>
            <a:r>
              <a:rPr lang="fr-FR" sz="2200" dirty="0"/>
              <a:t> </a:t>
            </a:r>
            <a:r>
              <a:rPr lang="fr-FR" sz="2200" dirty="0" err="1"/>
              <a:t>considered</a:t>
            </a:r>
            <a:r>
              <a:rPr lang="fr-FR" sz="2200" dirty="0"/>
              <a:t> </a:t>
            </a:r>
            <a:r>
              <a:rPr lang="fr-FR" sz="2200" dirty="0" err="1"/>
              <a:t>independent</a:t>
            </a:r>
            <a:r>
              <a:rPr lang="fr-FR" sz="2200" dirty="0"/>
              <a:t> and </a:t>
            </a:r>
            <a:r>
              <a:rPr lang="fr-FR" sz="2200" dirty="0" err="1"/>
              <a:t>separate</a:t>
            </a:r>
            <a:r>
              <a:rPr lang="fr-FR" sz="2200" dirty="0"/>
              <a:t> </a:t>
            </a:r>
            <a:r>
              <a:rPr lang="fr-FR" sz="2200" dirty="0" err="1"/>
              <a:t>from</a:t>
            </a:r>
            <a:r>
              <a:rPr lang="fr-FR" sz="2200" dirty="0"/>
              <a:t> the GPLv2-Code</a:t>
            </a:r>
          </a:p>
          <a:p>
            <a:pPr lvl="1"/>
            <a:r>
              <a:rPr lang="fr-FR" sz="2200" dirty="0"/>
              <a:t>Section is </a:t>
            </a:r>
            <a:r>
              <a:rPr lang="fr-FR" sz="2200" dirty="0" err="1"/>
              <a:t>distributed</a:t>
            </a:r>
            <a:r>
              <a:rPr lang="fr-FR" sz="2200" dirty="0"/>
              <a:t> as a </a:t>
            </a:r>
            <a:r>
              <a:rPr lang="fr-FR" sz="2200" dirty="0" err="1"/>
              <a:t>separate</a:t>
            </a:r>
            <a:r>
              <a:rPr lang="fr-FR" sz="2200" dirty="0"/>
              <a:t> </a:t>
            </a:r>
            <a:r>
              <a:rPr lang="fr-FR" sz="2200" dirty="0" err="1"/>
              <a:t>work</a:t>
            </a:r>
            <a:r>
              <a:rPr lang="fr-FR" sz="2200" dirty="0"/>
              <a:t> (not </a:t>
            </a:r>
            <a:r>
              <a:rPr lang="fr-FR" sz="2200" dirty="0" err="1"/>
              <a:t>necessarily</a:t>
            </a:r>
            <a:r>
              <a:rPr lang="fr-FR" sz="2200" dirty="0"/>
              <a:t> on a </a:t>
            </a:r>
            <a:r>
              <a:rPr lang="fr-FR" sz="2200" dirty="0" err="1"/>
              <a:t>different</a:t>
            </a:r>
            <a:r>
              <a:rPr lang="fr-FR" sz="2200" dirty="0"/>
              <a:t> volume of a </a:t>
            </a:r>
            <a:r>
              <a:rPr lang="fr-FR" sz="2200" dirty="0" err="1"/>
              <a:t>storage</a:t>
            </a:r>
            <a:r>
              <a:rPr lang="fr-FR" sz="2200" dirty="0"/>
              <a:t> or distribution medium)</a:t>
            </a:r>
          </a:p>
        </p:txBody>
      </p:sp>
      <p:sp>
        <p:nvSpPr>
          <p:cNvPr id="9" name="Espace réservé du pied de page 8"/>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45</a:t>
            </a:fld>
            <a:endParaRPr lang="fr-FR"/>
          </a:p>
        </p:txBody>
      </p:sp>
      <p:pic>
        <p:nvPicPr>
          <p:cNvPr id="6" name="Image 3"/>
          <p:cNvPicPr>
            <a:picLocks noChangeAspect="1"/>
          </p:cNvPicPr>
          <p:nvPr/>
        </p:nvPicPr>
        <p:blipFill>
          <a:blip r:embed="rId2"/>
          <a:stretch>
            <a:fillRect/>
          </a:stretch>
        </p:blipFill>
        <p:spPr>
          <a:xfrm>
            <a:off x="1241606" y="2005691"/>
            <a:ext cx="496490" cy="496490"/>
          </a:xfrm>
          <a:prstGeom prst="rect">
            <a:avLst/>
          </a:prstGeom>
        </p:spPr>
      </p:pic>
      <p:cxnSp>
        <p:nvCxnSpPr>
          <p:cNvPr id="7" name="Straight Connector 6"/>
          <p:cNvCxnSpPr/>
          <p:nvPr/>
        </p:nvCxnSpPr>
        <p:spPr>
          <a:xfrm>
            <a:off x="1310481" y="2067336"/>
            <a:ext cx="354807" cy="35718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092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br>
              <a:rPr lang="fr-CH" sz="2400" dirty="0">
                <a:solidFill>
                  <a:schemeClr val="bg1">
                    <a:lumMod val="75000"/>
                  </a:schemeClr>
                </a:solidFill>
              </a:rPr>
            </a:br>
            <a:r>
              <a:rPr lang="fr-FR" dirty="0"/>
              <a:t>Compatibility of FOSS Licenses</a:t>
            </a:r>
          </a:p>
        </p:txBody>
      </p:sp>
      <p:pic>
        <p:nvPicPr>
          <p:cNvPr id="5" name="Inhaltsplatzhalt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89122" y="1877015"/>
            <a:ext cx="6946490" cy="2772718"/>
          </a:xfrm>
        </p:spPr>
      </p:pic>
      <p:sp>
        <p:nvSpPr>
          <p:cNvPr id="9" name="Espace réservé du pied de page 8"/>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46</a:t>
            </a:fld>
            <a:endParaRPr lang="fr-FR"/>
          </a:p>
        </p:txBody>
      </p:sp>
      <p:sp>
        <p:nvSpPr>
          <p:cNvPr id="6" name="Textfeld 5"/>
          <p:cNvSpPr txBox="1"/>
          <p:nvPr/>
        </p:nvSpPr>
        <p:spPr>
          <a:xfrm>
            <a:off x="2148926" y="4838020"/>
            <a:ext cx="8371590" cy="1169551"/>
          </a:xfrm>
          <a:prstGeom prst="rect">
            <a:avLst/>
          </a:prstGeom>
          <a:noFill/>
        </p:spPr>
        <p:txBody>
          <a:bodyPr wrap="square" rtlCol="0">
            <a:spAutoFit/>
          </a:bodyPr>
          <a:lstStyle/>
          <a:p>
            <a:r>
              <a:rPr lang="de-CH" sz="1400" b="1" dirty="0"/>
              <a:t>Source</a:t>
            </a:r>
            <a:r>
              <a:rPr lang="de-CH" sz="1400" dirty="0"/>
              <a:t>: </a:t>
            </a:r>
            <a:r>
              <a:rPr lang="de-CH" sz="1400" dirty="0">
                <a:hlinkClick r:id="rId4"/>
              </a:rPr>
              <a:t>https://www.dwheeler.com/essays/floss-license-slide.html</a:t>
            </a:r>
            <a:endParaRPr lang="de-CH" sz="1400" dirty="0"/>
          </a:p>
          <a:p>
            <a:r>
              <a:rPr lang="de-CH" sz="1400" b="1" dirty="0" err="1"/>
              <a:t>Author</a:t>
            </a:r>
            <a:r>
              <a:rPr lang="de-CH" sz="1400" dirty="0"/>
              <a:t>: David A. Wheeler, </a:t>
            </a:r>
          </a:p>
          <a:p>
            <a:r>
              <a:rPr lang="de-CH" sz="1400" b="1" dirty="0"/>
              <a:t>Date</a:t>
            </a:r>
            <a:r>
              <a:rPr lang="de-CH" sz="1400" dirty="0"/>
              <a:t>: 27 September 2007</a:t>
            </a:r>
          </a:p>
          <a:p>
            <a:r>
              <a:rPr lang="de-CH" sz="1400" b="1" dirty="0" err="1"/>
              <a:t>License</a:t>
            </a:r>
            <a:r>
              <a:rPr lang="de-CH" sz="1400" dirty="0"/>
              <a:t>: </a:t>
            </a:r>
            <a:r>
              <a:rPr lang="en-US" sz="1400" dirty="0"/>
              <a:t>Creative Commons “Attribution-Share Alike 3.0 License” (https://creativecommons.org/licenses/by-sa/3.0/deed.en); the GNU Free Documentation License; or the GNU GPL (version 2 or later)</a:t>
            </a:r>
            <a:endParaRPr lang="de-CH" sz="1400" dirty="0"/>
          </a:p>
        </p:txBody>
      </p:sp>
    </p:spTree>
    <p:extLst>
      <p:ext uri="{BB962C8B-B14F-4D97-AF65-F5344CB8AC3E}">
        <p14:creationId xmlns:p14="http://schemas.microsoft.com/office/powerpoint/2010/main" val="2942610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4620" y="287340"/>
            <a:ext cx="9247238" cy="1449387"/>
          </a:xfrm>
        </p:spPr>
        <p:txBody>
          <a:bodyPr>
            <a:normAutofit/>
          </a:bodyPr>
          <a:lstStyle/>
          <a:p>
            <a:br>
              <a:rPr lang="fr-FR" dirty="0"/>
            </a:br>
            <a:r>
              <a:rPr lang="fr-FR" dirty="0"/>
              <a:t>Groups </a:t>
            </a:r>
            <a:r>
              <a:rPr lang="fr-FR" dirty="0" err="1"/>
              <a:t>exercise</a:t>
            </a:r>
            <a:r>
              <a:rPr lang="fr-FR" dirty="0"/>
              <a:t> (part </a:t>
            </a:r>
            <a:r>
              <a:rPr lang="fr-FR" dirty="0" err="1"/>
              <a:t>ll</a:t>
            </a:r>
            <a:r>
              <a:rPr lang="fr-FR" dirty="0"/>
              <a:t>)</a:t>
            </a:r>
          </a:p>
        </p:txBody>
      </p:sp>
      <p:sp>
        <p:nvSpPr>
          <p:cNvPr id="3" name="Espace réservé du contenu 2"/>
          <p:cNvSpPr>
            <a:spLocks noGrp="1"/>
          </p:cNvSpPr>
          <p:nvPr>
            <p:ph idx="1"/>
          </p:nvPr>
        </p:nvSpPr>
        <p:spPr>
          <a:xfrm>
            <a:off x="1194620" y="2086771"/>
            <a:ext cx="8674471" cy="4022725"/>
          </a:xfrm>
        </p:spPr>
        <p:txBody>
          <a:bodyPr>
            <a:normAutofit/>
          </a:bodyPr>
          <a:lstStyle/>
          <a:p>
            <a:pPr lvl="1"/>
            <a:r>
              <a:rPr lang="fr-FR" sz="2000" dirty="0" err="1"/>
              <a:t>Same</a:t>
            </a:r>
            <a:r>
              <a:rPr lang="fr-FR" sz="2000" dirty="0"/>
              <a:t> groups in </a:t>
            </a:r>
            <a:r>
              <a:rPr lang="fr-FR" sz="2000" dirty="0" err="1"/>
              <a:t>breakout</a:t>
            </a:r>
            <a:r>
              <a:rPr lang="fr-FR" sz="2000" dirty="0"/>
              <a:t> </a:t>
            </a:r>
            <a:r>
              <a:rPr lang="fr-FR" sz="2000" dirty="0" err="1"/>
              <a:t>rooms</a:t>
            </a:r>
            <a:r>
              <a:rPr lang="fr-FR" sz="2000" dirty="0"/>
              <a:t>: </a:t>
            </a:r>
            <a:r>
              <a:rPr lang="fr-FR" sz="2000" b="1" dirty="0"/>
              <a:t>10’</a:t>
            </a:r>
          </a:p>
          <a:p>
            <a:pPr lvl="1"/>
            <a:r>
              <a:rPr lang="fr-FR" sz="2000" dirty="0" err="1"/>
              <a:t>Same</a:t>
            </a:r>
            <a:r>
              <a:rPr lang="fr-FR" sz="2000" dirty="0"/>
              <a:t> </a:t>
            </a:r>
            <a:r>
              <a:rPr lang="fr-FR" sz="2000" dirty="0" err="1"/>
              <a:t>spokesperson</a:t>
            </a:r>
            <a:endParaRPr lang="fr-FR" sz="2000" dirty="0"/>
          </a:p>
          <a:p>
            <a:pPr lvl="1"/>
            <a:r>
              <a:rPr lang="fr-FR" sz="2000" dirty="0" err="1"/>
              <a:t>Same</a:t>
            </a:r>
            <a:r>
              <a:rPr lang="fr-FR" sz="2000" dirty="0"/>
              <a:t> case + new </a:t>
            </a:r>
            <a:r>
              <a:rPr lang="fr-FR" sz="2000" dirty="0" err="1"/>
              <a:t>elements</a:t>
            </a:r>
            <a:endParaRPr lang="fr-FR" sz="2000" dirty="0"/>
          </a:p>
          <a:p>
            <a:pPr marL="200025" lvl="1" indent="0">
              <a:buNone/>
            </a:pPr>
            <a:endParaRPr lang="fr-FR" sz="2400" dirty="0"/>
          </a:p>
          <a:p>
            <a:pPr marL="200025" lvl="1" indent="0">
              <a:buNone/>
            </a:pPr>
            <a:endParaRPr lang="fr-FR" sz="2400" dirty="0"/>
          </a:p>
          <a:p>
            <a:pPr marL="200025" lvl="1" indent="0">
              <a:buNone/>
            </a:pPr>
            <a:r>
              <a:rPr lang="fr-FR" sz="2000" dirty="0"/>
              <a:t>You have </a:t>
            </a:r>
            <a:r>
              <a:rPr lang="fr-FR" sz="2000" b="1" dirty="0"/>
              <a:t>2’</a:t>
            </a:r>
            <a:r>
              <a:rPr lang="fr-FR" sz="2000" dirty="0"/>
              <a:t> to </a:t>
            </a:r>
            <a:r>
              <a:rPr lang="fr-FR" sz="2000" dirty="0" err="1"/>
              <a:t>briefly</a:t>
            </a:r>
            <a:r>
              <a:rPr lang="fr-FR" sz="2000" dirty="0"/>
              <a:t> </a:t>
            </a:r>
            <a:r>
              <a:rPr lang="fr-FR" sz="2000" dirty="0" err="1"/>
              <a:t>explain</a:t>
            </a:r>
            <a:r>
              <a:rPr lang="fr-FR" sz="2000" dirty="0"/>
              <a:t> us:</a:t>
            </a:r>
          </a:p>
          <a:p>
            <a:pPr lvl="1"/>
            <a:r>
              <a:rPr lang="fr-FR" sz="2400" dirty="0" err="1"/>
              <a:t>Did</a:t>
            </a:r>
            <a:r>
              <a:rPr lang="fr-FR" sz="2400" dirty="0"/>
              <a:t> </a:t>
            </a:r>
            <a:r>
              <a:rPr lang="fr-FR" sz="2400" dirty="0" err="1"/>
              <a:t>you</a:t>
            </a:r>
            <a:r>
              <a:rPr lang="fr-FR" sz="2400" dirty="0"/>
              <a:t> </a:t>
            </a:r>
            <a:r>
              <a:rPr lang="fr-FR" sz="2400" dirty="0" err="1"/>
              <a:t>create</a:t>
            </a:r>
            <a:r>
              <a:rPr lang="fr-FR" sz="2400" dirty="0"/>
              <a:t> a new software or a </a:t>
            </a:r>
            <a:r>
              <a:rPr lang="fr-FR" sz="2400" dirty="0" err="1"/>
              <a:t>derivative</a:t>
            </a:r>
            <a:r>
              <a:rPr lang="fr-FR" sz="2400" dirty="0"/>
              <a:t> </a:t>
            </a:r>
            <a:r>
              <a:rPr lang="fr-FR" sz="2400" dirty="0" err="1"/>
              <a:t>work</a:t>
            </a:r>
            <a:r>
              <a:rPr lang="fr-FR" sz="2400" dirty="0"/>
              <a:t>?</a:t>
            </a:r>
          </a:p>
          <a:p>
            <a:pPr lvl="1"/>
            <a:r>
              <a:rPr lang="fr-FR" sz="2400" dirty="0"/>
              <a:t>If </a:t>
            </a:r>
            <a:r>
              <a:rPr lang="fr-FR" sz="2400" dirty="0" err="1"/>
              <a:t>derivative</a:t>
            </a:r>
            <a:r>
              <a:rPr lang="fr-FR" sz="2400" dirty="0"/>
              <a:t> </a:t>
            </a:r>
            <a:r>
              <a:rPr lang="fr-FR" sz="2400" dirty="0" err="1"/>
              <a:t>work</a:t>
            </a:r>
            <a:r>
              <a:rPr lang="fr-FR" sz="2400" dirty="0"/>
              <a:t>, </a:t>
            </a:r>
            <a:r>
              <a:rPr lang="fr-FR" sz="2400" dirty="0" err="1"/>
              <a:t>under</a:t>
            </a:r>
            <a:r>
              <a:rPr lang="fr-FR" sz="2400" dirty="0"/>
              <a:t> </a:t>
            </a:r>
            <a:r>
              <a:rPr lang="fr-FR" sz="2400" dirty="0" err="1"/>
              <a:t>what</a:t>
            </a:r>
            <a:r>
              <a:rPr lang="fr-FR" sz="2400" dirty="0"/>
              <a:t> </a:t>
            </a:r>
            <a:r>
              <a:rPr lang="fr-FR" sz="2400" dirty="0" err="1"/>
              <a:t>license</a:t>
            </a:r>
            <a:r>
              <a:rPr lang="fr-FR" sz="2400" dirty="0"/>
              <a:t> </a:t>
            </a:r>
            <a:r>
              <a:rPr lang="fr-FR" sz="2400" dirty="0" err="1"/>
              <a:t>was</a:t>
            </a:r>
            <a:r>
              <a:rPr lang="fr-FR" sz="2400" dirty="0"/>
              <a:t> the </a:t>
            </a:r>
            <a:r>
              <a:rPr lang="fr-FR" sz="2400" dirty="0" err="1"/>
              <a:t>earlier</a:t>
            </a:r>
            <a:r>
              <a:rPr lang="fr-FR" sz="2400" dirty="0"/>
              <a:t> </a:t>
            </a:r>
            <a:r>
              <a:rPr lang="fr-FR" sz="2400" dirty="0" err="1"/>
              <a:t>work</a:t>
            </a:r>
            <a:r>
              <a:rPr lang="fr-FR" sz="2400" dirty="0"/>
              <a:t>?</a:t>
            </a:r>
          </a:p>
          <a:p>
            <a:pPr lvl="1"/>
            <a:r>
              <a:rPr lang="fr-FR" sz="2400" b="1" dirty="0" err="1"/>
              <a:t>What</a:t>
            </a:r>
            <a:r>
              <a:rPr lang="fr-FR" sz="2400" b="1" dirty="0"/>
              <a:t> </a:t>
            </a:r>
            <a:r>
              <a:rPr lang="fr-FR" sz="2400" b="1" dirty="0" err="1"/>
              <a:t>license</a:t>
            </a:r>
            <a:r>
              <a:rPr lang="fr-FR" sz="2400" b="1" dirty="0"/>
              <a:t> </a:t>
            </a:r>
            <a:r>
              <a:rPr lang="fr-FR" sz="2400" dirty="0" err="1"/>
              <a:t>would</a:t>
            </a:r>
            <a:r>
              <a:rPr lang="fr-FR" sz="2400" dirty="0"/>
              <a:t> </a:t>
            </a:r>
            <a:r>
              <a:rPr lang="fr-FR" sz="2400" dirty="0" err="1"/>
              <a:t>you</a:t>
            </a:r>
            <a:r>
              <a:rPr lang="fr-FR" sz="2400" dirty="0"/>
              <a:t> </a:t>
            </a:r>
            <a:r>
              <a:rPr lang="fr-FR" sz="2400" dirty="0" err="1"/>
              <a:t>choose</a:t>
            </a:r>
            <a:r>
              <a:rPr lang="fr-FR" sz="2400" dirty="0"/>
              <a:t> for </a:t>
            </a:r>
            <a:r>
              <a:rPr lang="fr-FR" sz="2400" dirty="0" err="1"/>
              <a:t>your</a:t>
            </a:r>
            <a:r>
              <a:rPr lang="fr-FR" sz="2400" dirty="0"/>
              <a:t> version of software? </a:t>
            </a:r>
            <a:r>
              <a:rPr lang="fr-FR" sz="2400" b="1" dirty="0" err="1"/>
              <a:t>Why</a:t>
            </a:r>
            <a:r>
              <a:rPr lang="fr-FR" sz="2400" dirty="0"/>
              <a:t>?</a:t>
            </a:r>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47</a:t>
            </a:fld>
            <a:endParaRPr lang="fr-FR"/>
          </a:p>
        </p:txBody>
      </p:sp>
    </p:spTree>
    <p:extLst>
      <p:ext uri="{BB962C8B-B14F-4D97-AF65-F5344CB8AC3E}">
        <p14:creationId xmlns:p14="http://schemas.microsoft.com/office/powerpoint/2010/main" val="2991150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Case-</a:t>
            </a:r>
            <a:r>
              <a:rPr lang="fr-FR" dirty="0" err="1"/>
              <a:t>study</a:t>
            </a:r>
            <a:endParaRPr lang="fr-FR" dirty="0"/>
          </a:p>
        </p:txBody>
      </p:sp>
      <p:sp>
        <p:nvSpPr>
          <p:cNvPr id="3" name="Espace réservé du pied de page 2"/>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48</a:t>
            </a:fld>
            <a:endParaRPr lang="fr-FR"/>
          </a:p>
        </p:txBody>
      </p:sp>
      <p:sp>
        <p:nvSpPr>
          <p:cNvPr id="5" name="Inhaltsplatzhalter 4"/>
          <p:cNvSpPr>
            <a:spLocks noGrp="1"/>
          </p:cNvSpPr>
          <p:nvPr>
            <p:ph idx="1"/>
          </p:nvPr>
        </p:nvSpPr>
        <p:spPr>
          <a:xfrm>
            <a:off x="1171575" y="2076451"/>
            <a:ext cx="9915525" cy="1447799"/>
          </a:xfrm>
          <a:ln>
            <a:noFill/>
          </a:ln>
        </p:spPr>
        <p:txBody>
          <a:bodyPr/>
          <a:lstStyle/>
          <a:p>
            <a:r>
              <a:rPr lang="en-US" dirty="0">
                <a:solidFill>
                  <a:schemeClr val="tx1"/>
                </a:solidFill>
              </a:rPr>
              <a:t>You have written a computer program and distributed it under a </a:t>
            </a:r>
            <a:r>
              <a:rPr lang="en-US" dirty="0" err="1">
                <a:solidFill>
                  <a:schemeClr val="tx1"/>
                </a:solidFill>
              </a:rPr>
              <a:t>copyleft</a:t>
            </a:r>
            <a:r>
              <a:rPr lang="en-US" dirty="0">
                <a:solidFill>
                  <a:schemeClr val="tx1"/>
                </a:solidFill>
              </a:rPr>
              <a:t> free and open source software license. </a:t>
            </a:r>
          </a:p>
          <a:p>
            <a:r>
              <a:rPr lang="en-US" dirty="0">
                <a:solidFill>
                  <a:schemeClr val="tx1"/>
                </a:solidFill>
              </a:rPr>
              <a:t>Now you want to use parts of that computer program in another computer program, but you want to keep the source code of this program closed. </a:t>
            </a:r>
          </a:p>
          <a:p>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869" y="3808723"/>
            <a:ext cx="781620" cy="716485"/>
          </a:xfrm>
          <a:prstGeom prst="rect">
            <a:avLst/>
          </a:prstGeom>
        </p:spPr>
      </p:pic>
      <p:sp>
        <p:nvSpPr>
          <p:cNvPr id="12" name="TextBox 11"/>
          <p:cNvSpPr txBox="1"/>
          <p:nvPr/>
        </p:nvSpPr>
        <p:spPr>
          <a:xfrm>
            <a:off x="2105025" y="3905212"/>
            <a:ext cx="9107489" cy="677108"/>
          </a:xfrm>
          <a:prstGeom prst="rect">
            <a:avLst/>
          </a:prstGeom>
          <a:noFill/>
        </p:spPr>
        <p:txBody>
          <a:bodyPr wrap="square" rtlCol="0">
            <a:spAutoFit/>
          </a:bodyPr>
          <a:lstStyle/>
          <a:p>
            <a:r>
              <a:rPr lang="en-US" sz="2000" dirty="0"/>
              <a:t>5) Are you allowed to do that?</a:t>
            </a:r>
            <a:endParaRPr lang="de-CH" sz="2000" dirty="0"/>
          </a:p>
          <a:p>
            <a:endParaRPr lang="it-CH" dirty="0"/>
          </a:p>
        </p:txBody>
      </p:sp>
      <p:sp>
        <p:nvSpPr>
          <p:cNvPr id="6" name="TextBox 5"/>
          <p:cNvSpPr txBox="1"/>
          <p:nvPr/>
        </p:nvSpPr>
        <p:spPr>
          <a:xfrm>
            <a:off x="2128839" y="4525208"/>
            <a:ext cx="7772400" cy="646331"/>
          </a:xfrm>
          <a:prstGeom prst="rect">
            <a:avLst/>
          </a:prstGeom>
          <a:noFill/>
        </p:spPr>
        <p:txBody>
          <a:bodyPr wrap="square" rtlCol="0">
            <a:spAutoFit/>
          </a:bodyPr>
          <a:lstStyle/>
          <a:p>
            <a:r>
              <a:rPr lang="en-US" dirty="0"/>
              <a:t>a) Yes, because I am the owner of the copyrights</a:t>
            </a:r>
          </a:p>
          <a:p>
            <a:r>
              <a:rPr lang="en-US" dirty="0"/>
              <a:t>b) No, because the </a:t>
            </a:r>
            <a:r>
              <a:rPr lang="en-US" dirty="0" err="1"/>
              <a:t>copyleft</a:t>
            </a:r>
            <a:r>
              <a:rPr lang="en-US" dirty="0"/>
              <a:t> license obliges me to grant access to the source code</a:t>
            </a:r>
            <a:endParaRPr lang="it-CH" dirty="0"/>
          </a:p>
        </p:txBody>
      </p:sp>
    </p:spTree>
    <p:extLst>
      <p:ext uri="{BB962C8B-B14F-4D97-AF65-F5344CB8AC3E}">
        <p14:creationId xmlns:p14="http://schemas.microsoft.com/office/powerpoint/2010/main" val="29979962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Case-</a:t>
            </a:r>
            <a:r>
              <a:rPr lang="fr-FR" dirty="0" err="1"/>
              <a:t>study</a:t>
            </a:r>
            <a:endParaRPr lang="fr-FR" dirty="0"/>
          </a:p>
        </p:txBody>
      </p:sp>
      <p:sp>
        <p:nvSpPr>
          <p:cNvPr id="3" name="Espace réservé du pied de page 2"/>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49</a:t>
            </a:fld>
            <a:endParaRPr lang="fr-FR"/>
          </a:p>
        </p:txBody>
      </p:sp>
      <p:sp>
        <p:nvSpPr>
          <p:cNvPr id="5" name="Inhaltsplatzhalter 4"/>
          <p:cNvSpPr>
            <a:spLocks noGrp="1"/>
          </p:cNvSpPr>
          <p:nvPr>
            <p:ph idx="1"/>
          </p:nvPr>
        </p:nvSpPr>
        <p:spPr>
          <a:xfrm>
            <a:off x="1171575" y="2076451"/>
            <a:ext cx="9915525" cy="1447799"/>
          </a:xfrm>
          <a:ln>
            <a:noFill/>
          </a:ln>
        </p:spPr>
        <p:txBody>
          <a:bodyPr/>
          <a:lstStyle/>
          <a:p>
            <a:r>
              <a:rPr lang="en-US" dirty="0">
                <a:solidFill>
                  <a:schemeClr val="tx1"/>
                </a:solidFill>
              </a:rPr>
              <a:t>You have written a computer program and distributed it under a </a:t>
            </a:r>
            <a:r>
              <a:rPr lang="en-US" dirty="0" err="1">
                <a:solidFill>
                  <a:schemeClr val="tx1"/>
                </a:solidFill>
              </a:rPr>
              <a:t>copyleft</a:t>
            </a:r>
            <a:r>
              <a:rPr lang="en-US" dirty="0">
                <a:solidFill>
                  <a:schemeClr val="tx1"/>
                </a:solidFill>
              </a:rPr>
              <a:t> free and open source software license. </a:t>
            </a:r>
          </a:p>
          <a:p>
            <a:r>
              <a:rPr lang="en-US" dirty="0">
                <a:solidFill>
                  <a:schemeClr val="tx1"/>
                </a:solidFill>
              </a:rPr>
              <a:t>Now you want to use parts of that computer program in another computer program, but you want to keep the source code of this program closed. </a:t>
            </a:r>
          </a:p>
          <a:p>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869" y="3808723"/>
            <a:ext cx="781620" cy="716485"/>
          </a:xfrm>
          <a:prstGeom prst="rect">
            <a:avLst/>
          </a:prstGeom>
        </p:spPr>
      </p:pic>
      <p:sp>
        <p:nvSpPr>
          <p:cNvPr id="12" name="TextBox 11"/>
          <p:cNvSpPr txBox="1"/>
          <p:nvPr/>
        </p:nvSpPr>
        <p:spPr>
          <a:xfrm>
            <a:off x="2105025" y="3905212"/>
            <a:ext cx="9107489" cy="677108"/>
          </a:xfrm>
          <a:prstGeom prst="rect">
            <a:avLst/>
          </a:prstGeom>
          <a:noFill/>
        </p:spPr>
        <p:txBody>
          <a:bodyPr wrap="square" rtlCol="0">
            <a:spAutoFit/>
          </a:bodyPr>
          <a:lstStyle/>
          <a:p>
            <a:r>
              <a:rPr lang="en-US" sz="2000" dirty="0"/>
              <a:t>5) Are you allowed to do that?</a:t>
            </a:r>
            <a:endParaRPr lang="de-CH" sz="2000" dirty="0"/>
          </a:p>
          <a:p>
            <a:endParaRPr lang="it-CH" dirty="0"/>
          </a:p>
        </p:txBody>
      </p:sp>
      <p:sp>
        <p:nvSpPr>
          <p:cNvPr id="6" name="TextBox 5"/>
          <p:cNvSpPr txBox="1"/>
          <p:nvPr/>
        </p:nvSpPr>
        <p:spPr>
          <a:xfrm>
            <a:off x="2128839" y="4525208"/>
            <a:ext cx="7772400" cy="646331"/>
          </a:xfrm>
          <a:prstGeom prst="rect">
            <a:avLst/>
          </a:prstGeom>
          <a:noFill/>
        </p:spPr>
        <p:txBody>
          <a:bodyPr wrap="square" rtlCol="0">
            <a:spAutoFit/>
          </a:bodyPr>
          <a:lstStyle/>
          <a:p>
            <a:r>
              <a:rPr lang="en-US" dirty="0">
                <a:solidFill>
                  <a:srgbClr val="00B050"/>
                </a:solidFill>
              </a:rPr>
              <a:t>a) Yes, because I am the owner of the copyrights</a:t>
            </a:r>
          </a:p>
          <a:p>
            <a:r>
              <a:rPr lang="en-US" dirty="0"/>
              <a:t>b) No, because the </a:t>
            </a:r>
            <a:r>
              <a:rPr lang="en-US" dirty="0" err="1"/>
              <a:t>copyleft</a:t>
            </a:r>
            <a:r>
              <a:rPr lang="en-US" dirty="0"/>
              <a:t> license obliges me to grant access to the source code</a:t>
            </a:r>
            <a:endParaRPr lang="it-CH" dirty="0"/>
          </a:p>
        </p:txBody>
      </p:sp>
    </p:spTree>
    <p:extLst>
      <p:ext uri="{BB962C8B-B14F-4D97-AF65-F5344CB8AC3E}">
        <p14:creationId xmlns:p14="http://schemas.microsoft.com/office/powerpoint/2010/main" val="310176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4620" y="287340"/>
            <a:ext cx="9247238" cy="1449387"/>
          </a:xfrm>
        </p:spPr>
        <p:txBody>
          <a:bodyPr>
            <a:normAutofit fontScale="90000"/>
          </a:bodyPr>
          <a:lstStyle/>
          <a:p>
            <a:br>
              <a:rPr lang="fr-FR" dirty="0"/>
            </a:br>
            <a:r>
              <a:rPr lang="fr-FR" dirty="0"/>
              <a:t>Free and Open Source Software (FOSS)</a:t>
            </a:r>
          </a:p>
        </p:txBody>
      </p:sp>
      <p:sp>
        <p:nvSpPr>
          <p:cNvPr id="3" name="Espace réservé du contenu 2"/>
          <p:cNvSpPr>
            <a:spLocks noGrp="1"/>
          </p:cNvSpPr>
          <p:nvPr>
            <p:ph idx="1"/>
          </p:nvPr>
        </p:nvSpPr>
        <p:spPr>
          <a:xfrm>
            <a:off x="1194620" y="2086771"/>
            <a:ext cx="8674471" cy="4022725"/>
          </a:xfrm>
        </p:spPr>
        <p:txBody>
          <a:bodyPr>
            <a:normAutofit/>
          </a:bodyPr>
          <a:lstStyle/>
          <a:p>
            <a:pPr lvl="1">
              <a:buFont typeface="Arial" panose="020B0604020202020204" pitchFamily="34" charset="0"/>
              <a:buChar char="•"/>
            </a:pPr>
            <a:r>
              <a:rPr lang="de-CH" sz="2400" dirty="0"/>
              <a:t>Users </a:t>
            </a:r>
            <a:r>
              <a:rPr lang="de-CH" sz="2400" dirty="0" err="1"/>
              <a:t>are</a:t>
            </a:r>
            <a:r>
              <a:rPr lang="de-CH" sz="2400" dirty="0"/>
              <a:t> </a:t>
            </a:r>
            <a:r>
              <a:rPr lang="de-CH" sz="2400" dirty="0" err="1"/>
              <a:t>allowed</a:t>
            </a:r>
            <a:r>
              <a:rPr lang="de-CH" sz="2400" dirty="0"/>
              <a:t> </a:t>
            </a:r>
            <a:r>
              <a:rPr lang="de-CH" sz="2400" dirty="0" err="1"/>
              <a:t>and</a:t>
            </a:r>
            <a:r>
              <a:rPr lang="de-CH" sz="2400" dirty="0"/>
              <a:t> </a:t>
            </a:r>
            <a:r>
              <a:rPr lang="de-CH" sz="2400" dirty="0" err="1"/>
              <a:t>able</a:t>
            </a:r>
            <a:r>
              <a:rPr lang="de-CH" sz="2400" dirty="0"/>
              <a:t> </a:t>
            </a:r>
            <a:r>
              <a:rPr lang="de-CH" sz="2400" dirty="0" err="1"/>
              <a:t>to</a:t>
            </a:r>
            <a:r>
              <a:rPr lang="de-CH" sz="2400" dirty="0"/>
              <a:t>:</a:t>
            </a:r>
            <a:endParaRPr lang="en-US" sz="1800" dirty="0"/>
          </a:p>
          <a:p>
            <a:pPr lvl="2"/>
            <a:r>
              <a:rPr lang="en-US" sz="2000" dirty="0"/>
              <a:t>Run the software</a:t>
            </a:r>
          </a:p>
          <a:p>
            <a:pPr lvl="2"/>
            <a:r>
              <a:rPr lang="en-US" sz="2000" dirty="0"/>
              <a:t>Copy the software</a:t>
            </a:r>
          </a:p>
          <a:p>
            <a:pPr lvl="2"/>
            <a:r>
              <a:rPr lang="en-US" sz="2000" dirty="0"/>
              <a:t>Modify the software</a:t>
            </a:r>
          </a:p>
          <a:p>
            <a:pPr lvl="2"/>
            <a:r>
              <a:rPr lang="en-US" sz="2000" dirty="0"/>
              <a:t>Share/distribute the copy and/or modification of the software</a:t>
            </a:r>
          </a:p>
          <a:p>
            <a:pPr lvl="2"/>
            <a:endParaRPr lang="en-US" sz="1800" dirty="0"/>
          </a:p>
          <a:p>
            <a:pPr lvl="1">
              <a:buFont typeface="Arial" panose="020B0604020202020204" pitchFamily="34" charset="0"/>
              <a:buChar char="•"/>
            </a:pPr>
            <a:r>
              <a:rPr lang="en-US" sz="2400" dirty="0"/>
              <a:t>Prerequisites</a:t>
            </a:r>
          </a:p>
          <a:p>
            <a:pPr lvl="2"/>
            <a:r>
              <a:rPr lang="en-US" sz="2000" dirty="0"/>
              <a:t>Access to </a:t>
            </a:r>
            <a:r>
              <a:rPr lang="en-US" sz="2000" b="1" dirty="0"/>
              <a:t>source code </a:t>
            </a:r>
            <a:r>
              <a:rPr lang="en-US" sz="2000" dirty="0"/>
              <a:t>of the computer program</a:t>
            </a:r>
          </a:p>
          <a:p>
            <a:pPr lvl="2"/>
            <a:r>
              <a:rPr lang="en-US" sz="2000" b="1" dirty="0"/>
              <a:t>License</a:t>
            </a:r>
            <a:r>
              <a:rPr lang="en-US" sz="2000" dirty="0"/>
              <a:t> to copy, modify and distribute the computer program</a:t>
            </a:r>
          </a:p>
          <a:p>
            <a:pPr lvl="2"/>
            <a:r>
              <a:rPr lang="en-US" sz="2000" b="1" dirty="0"/>
              <a:t>No license fee</a:t>
            </a:r>
            <a:endParaRPr lang="fr-FR" sz="2000" b="1" dirty="0"/>
          </a:p>
          <a:p>
            <a:pPr lvl="1"/>
            <a:endParaRPr lang="fr-FR" sz="2200" dirty="0"/>
          </a:p>
          <a:p>
            <a:pPr lvl="1"/>
            <a:endParaRPr lang="fr-FR" sz="2400"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5</a:t>
            </a:fld>
            <a:endParaRPr lang="fr-FR"/>
          </a:p>
        </p:txBody>
      </p:sp>
    </p:spTree>
    <p:extLst>
      <p:ext uri="{BB962C8B-B14F-4D97-AF65-F5344CB8AC3E}">
        <p14:creationId xmlns:p14="http://schemas.microsoft.com/office/powerpoint/2010/main" val="2332043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Any</a:t>
            </a:r>
            <a:r>
              <a:rPr lang="fr-FR"/>
              <a:t> questions?</a:t>
            </a:r>
            <a:endParaRPr lang="fr-FR" dirty="0"/>
          </a:p>
        </p:txBody>
      </p:sp>
      <p:sp>
        <p:nvSpPr>
          <p:cNvPr id="3" name="Espace réservé du contenu 2"/>
          <p:cNvSpPr>
            <a:spLocks noGrp="1"/>
          </p:cNvSpPr>
          <p:nvPr>
            <p:ph idx="1"/>
          </p:nvPr>
        </p:nvSpPr>
        <p:spPr>
          <a:xfrm>
            <a:off x="2346722" y="2092845"/>
            <a:ext cx="7543800" cy="4022725"/>
          </a:xfrm>
        </p:spPr>
        <p:txBody>
          <a:bodyPr/>
          <a:lstStyle/>
          <a:p>
            <a:pPr algn="ctr"/>
            <a:endParaRPr lang="fr-FR" sz="3600" dirty="0"/>
          </a:p>
          <a:p>
            <a:pPr algn="ctr"/>
            <a:endParaRPr lang="fr-FR" sz="3600" dirty="0"/>
          </a:p>
          <a:p>
            <a:pPr marL="0" indent="0" algn="ctr">
              <a:buNone/>
            </a:pPr>
            <a:r>
              <a:rPr lang="fr-FR" sz="3600" dirty="0" err="1"/>
              <a:t>Feel</a:t>
            </a:r>
            <a:r>
              <a:rPr lang="fr-FR" sz="3600" dirty="0"/>
              <a:t> free to </a:t>
            </a:r>
            <a:r>
              <a:rPr lang="fr-FR" sz="3600" dirty="0" err="1"/>
              <a:t>ask</a:t>
            </a:r>
            <a:r>
              <a:rPr lang="fr-FR" sz="3600" dirty="0"/>
              <a:t> </a:t>
            </a:r>
            <a:r>
              <a:rPr lang="fr-FR" sz="3600" dirty="0">
                <a:sym typeface="Wingdings"/>
              </a:rPr>
              <a:t></a:t>
            </a:r>
            <a:endParaRPr lang="fr-FR" sz="3600"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50</a:t>
            </a:fld>
            <a:endParaRPr lang="fr-FR"/>
          </a:p>
        </p:txBody>
      </p:sp>
    </p:spTree>
    <p:extLst>
      <p:ext uri="{BB962C8B-B14F-4D97-AF65-F5344CB8AC3E}">
        <p14:creationId xmlns:p14="http://schemas.microsoft.com/office/powerpoint/2010/main" val="11174837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33475" y="287340"/>
            <a:ext cx="8799910" cy="1449387"/>
          </a:xfrm>
        </p:spPr>
        <p:txBody>
          <a:bodyPr/>
          <a:lstStyle/>
          <a:p>
            <a:r>
              <a:rPr lang="fr-FR" dirty="0" err="1"/>
              <a:t>Synthesis</a:t>
            </a:r>
            <a:endParaRPr lang="fr-FR" dirty="0"/>
          </a:p>
        </p:txBody>
      </p:sp>
      <p:sp>
        <p:nvSpPr>
          <p:cNvPr id="3" name="Espace réservé du contenu 2"/>
          <p:cNvSpPr>
            <a:spLocks noGrp="1"/>
          </p:cNvSpPr>
          <p:nvPr>
            <p:ph idx="1"/>
          </p:nvPr>
        </p:nvSpPr>
        <p:spPr>
          <a:xfrm>
            <a:off x="1219201" y="1935651"/>
            <a:ext cx="8714186" cy="4142540"/>
          </a:xfrm>
        </p:spPr>
        <p:txBody>
          <a:bodyPr>
            <a:normAutofit/>
          </a:bodyPr>
          <a:lstStyle/>
          <a:p>
            <a:pPr marL="0" indent="0" fontAlgn="t">
              <a:buNone/>
            </a:pPr>
            <a:r>
              <a:rPr lang="fr-FR" sz="2400" dirty="0"/>
              <a:t>Free and Open Source Software</a:t>
            </a:r>
          </a:p>
          <a:p>
            <a:pPr fontAlgn="t"/>
            <a:r>
              <a:rPr lang="fr-FR" sz="2200" dirty="0">
                <a:sym typeface="Wingdings" panose="05000000000000000000" pitchFamily="2" charset="2"/>
              </a:rPr>
              <a:t></a:t>
            </a:r>
            <a:r>
              <a:rPr lang="fr-FR" sz="2200" dirty="0"/>
              <a:t> </a:t>
            </a:r>
            <a:r>
              <a:rPr lang="fr-FR" sz="2200" dirty="0" err="1"/>
              <a:t>two</a:t>
            </a:r>
            <a:r>
              <a:rPr lang="fr-FR" sz="2200" dirty="0"/>
              <a:t> </a:t>
            </a:r>
            <a:r>
              <a:rPr lang="fr-FR" sz="2200" dirty="0" err="1"/>
              <a:t>definitions</a:t>
            </a:r>
            <a:endParaRPr lang="fr-FR" sz="2200" dirty="0"/>
          </a:p>
          <a:p>
            <a:pPr fontAlgn="t"/>
            <a:r>
              <a:rPr lang="fr-FR" sz="2200" dirty="0">
                <a:sym typeface="Wingdings" panose="05000000000000000000" pitchFamily="2" charset="2"/>
              </a:rPr>
              <a:t></a:t>
            </a:r>
            <a:r>
              <a:rPr lang="fr-FR" sz="2200" dirty="0" err="1"/>
              <a:t>many</a:t>
            </a:r>
            <a:r>
              <a:rPr lang="fr-FR" sz="2200" dirty="0"/>
              <a:t> </a:t>
            </a:r>
            <a:r>
              <a:rPr lang="fr-FR" sz="2200" dirty="0" err="1"/>
              <a:t>different</a:t>
            </a:r>
            <a:r>
              <a:rPr lang="fr-FR" sz="2200" dirty="0"/>
              <a:t> licenses</a:t>
            </a:r>
          </a:p>
          <a:p>
            <a:pPr fontAlgn="t"/>
            <a:r>
              <a:rPr lang="fr-FR" sz="2200" dirty="0">
                <a:sym typeface="Wingdings" panose="05000000000000000000" pitchFamily="2" charset="2"/>
              </a:rPr>
              <a:t></a:t>
            </a:r>
            <a:r>
              <a:rPr lang="fr-FR" sz="2200" dirty="0"/>
              <a:t>permissive and </a:t>
            </a:r>
            <a:r>
              <a:rPr lang="fr-FR" sz="2200" dirty="0" err="1"/>
              <a:t>copyleft</a:t>
            </a:r>
            <a:r>
              <a:rPr lang="fr-FR" sz="2200" dirty="0"/>
              <a:t> licenses</a:t>
            </a:r>
          </a:p>
          <a:p>
            <a:pPr fontAlgn="t"/>
            <a:r>
              <a:rPr lang="fr-FR" sz="2400" dirty="0"/>
              <a:t>FOSS ≠ </a:t>
            </a:r>
            <a:r>
              <a:rPr lang="fr-FR" sz="2400" dirty="0" err="1"/>
              <a:t>without</a:t>
            </a:r>
            <a:r>
              <a:rPr lang="fr-FR" sz="2400" dirty="0"/>
              <a:t> condition</a:t>
            </a:r>
          </a:p>
          <a:p>
            <a:pPr lvl="1" fontAlgn="t"/>
            <a:r>
              <a:rPr lang="fr-FR" sz="2200" dirty="0" err="1"/>
              <a:t>Comply</a:t>
            </a:r>
            <a:r>
              <a:rPr lang="fr-FR" sz="2200" dirty="0"/>
              <a:t> </a:t>
            </a:r>
            <a:r>
              <a:rPr lang="fr-FR" sz="2200" dirty="0" err="1"/>
              <a:t>with</a:t>
            </a:r>
            <a:r>
              <a:rPr lang="fr-FR" sz="2200" dirty="0"/>
              <a:t> the </a:t>
            </a:r>
            <a:r>
              <a:rPr lang="fr-FR" sz="2200" dirty="0" err="1"/>
              <a:t>license</a:t>
            </a:r>
            <a:r>
              <a:rPr lang="fr-FR" sz="2200" dirty="0"/>
              <a:t> </a:t>
            </a:r>
            <a:r>
              <a:rPr lang="fr-FR" sz="2200" dirty="0" err="1"/>
              <a:t>terms</a:t>
            </a:r>
            <a:endParaRPr lang="fr-FR" sz="2200" dirty="0"/>
          </a:p>
          <a:p>
            <a:pPr lvl="1" fontAlgn="t"/>
            <a:endParaRPr lang="fr-FR" sz="2200" dirty="0"/>
          </a:p>
          <a:p>
            <a:pPr marL="200025" lvl="1" indent="0" fontAlgn="t">
              <a:buNone/>
            </a:pPr>
            <a:r>
              <a:rPr lang="fr-FR" sz="2200" b="1" dirty="0">
                <a:sym typeface="Wingdings" panose="05000000000000000000" pitchFamily="2" charset="2"/>
              </a:rPr>
              <a:t> ALWAYS READ THE LICENSE!</a:t>
            </a:r>
            <a:endParaRPr lang="fr-FR" sz="2200" b="1"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51</a:t>
            </a:fld>
            <a:endParaRPr lang="fr-FR"/>
          </a:p>
        </p:txBody>
      </p:sp>
    </p:spTree>
    <p:extLst>
      <p:ext uri="{BB962C8B-B14F-4D97-AF65-F5344CB8AC3E}">
        <p14:creationId xmlns:p14="http://schemas.microsoft.com/office/powerpoint/2010/main" val="6649418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0" y="1916115"/>
            <a:ext cx="6567489" cy="1449387"/>
          </a:xfrm>
        </p:spPr>
        <p:txBody>
          <a:bodyPr/>
          <a:lstStyle/>
          <a:p>
            <a:r>
              <a:rPr lang="it-CH" dirty="0" err="1"/>
              <a:t>Thank</a:t>
            </a:r>
            <a:r>
              <a:rPr lang="it-CH" dirty="0"/>
              <a:t> </a:t>
            </a:r>
            <a:r>
              <a:rPr lang="it-CH" dirty="0" err="1"/>
              <a:t>you</a:t>
            </a:r>
            <a:r>
              <a:rPr lang="it-CH" dirty="0"/>
              <a:t> for </a:t>
            </a:r>
            <a:r>
              <a:rPr lang="it-CH" dirty="0" err="1"/>
              <a:t>listening</a:t>
            </a:r>
            <a:r>
              <a:rPr lang="it-CH" dirty="0"/>
              <a:t>!</a:t>
            </a:r>
          </a:p>
        </p:txBody>
      </p:sp>
      <p:sp>
        <p:nvSpPr>
          <p:cNvPr id="4" name="Footer Placeholder 3"/>
          <p:cNvSpPr>
            <a:spLocks noGrp="1"/>
          </p:cNvSpPr>
          <p:nvPr>
            <p:ph type="ftr" sz="quarter" idx="11"/>
          </p:nvPr>
        </p:nvSpPr>
        <p:spPr/>
        <p:txBody>
          <a:bodyPr/>
          <a:lstStyle/>
          <a:p>
            <a:r>
              <a:rPr lang="en-US" dirty="0" err="1"/>
              <a:t>CCdigitallaw</a:t>
            </a:r>
            <a:r>
              <a:rPr lang="en-US" dirty="0"/>
              <a:t> - Webinar 18.06.20</a:t>
            </a:r>
            <a:endParaRPr lang="fr-FR" dirty="0"/>
          </a:p>
        </p:txBody>
      </p:sp>
      <p:sp>
        <p:nvSpPr>
          <p:cNvPr id="5" name="Slide Number Placeholder 4"/>
          <p:cNvSpPr>
            <a:spLocks noGrp="1"/>
          </p:cNvSpPr>
          <p:nvPr>
            <p:ph type="sldNum" sz="quarter" idx="12"/>
          </p:nvPr>
        </p:nvSpPr>
        <p:spPr/>
        <p:txBody>
          <a:bodyPr/>
          <a:lstStyle/>
          <a:p>
            <a:fld id="{5FF6C787-353B-C545-82F1-D4F97C5B28C3}" type="slidenum">
              <a:rPr lang="fr-FR" smtClean="0"/>
              <a:t>52</a:t>
            </a:fld>
            <a:endParaRPr lang="fr-FR"/>
          </a:p>
        </p:txBody>
      </p:sp>
      <p:sp>
        <p:nvSpPr>
          <p:cNvPr id="6" name="TextBox 5"/>
          <p:cNvSpPr txBox="1"/>
          <p:nvPr/>
        </p:nvSpPr>
        <p:spPr>
          <a:xfrm>
            <a:off x="3962402" y="4057649"/>
            <a:ext cx="4505323" cy="923330"/>
          </a:xfrm>
          <a:prstGeom prst="rect">
            <a:avLst/>
          </a:prstGeom>
          <a:noFill/>
        </p:spPr>
        <p:txBody>
          <a:bodyPr wrap="square" rtlCol="0">
            <a:spAutoFit/>
          </a:bodyPr>
          <a:lstStyle/>
          <a:p>
            <a:pPr algn="ctr"/>
            <a:r>
              <a:rPr lang="it-CH" dirty="0" err="1"/>
              <a:t>If</a:t>
            </a:r>
            <a:r>
              <a:rPr lang="it-CH" dirty="0"/>
              <a:t> </a:t>
            </a:r>
            <a:r>
              <a:rPr lang="it-CH" dirty="0" err="1"/>
              <a:t>you</a:t>
            </a:r>
            <a:r>
              <a:rPr lang="it-CH" dirty="0"/>
              <a:t> </a:t>
            </a:r>
            <a:r>
              <a:rPr lang="it-CH" dirty="0" err="1"/>
              <a:t>have</a:t>
            </a:r>
            <a:r>
              <a:rPr lang="it-CH" dirty="0"/>
              <a:t> </a:t>
            </a:r>
            <a:r>
              <a:rPr lang="it-CH" dirty="0" err="1"/>
              <a:t>any</a:t>
            </a:r>
            <a:r>
              <a:rPr lang="it-CH" dirty="0"/>
              <a:t> </a:t>
            </a:r>
            <a:r>
              <a:rPr lang="it-CH" dirty="0" err="1"/>
              <a:t>questions</a:t>
            </a:r>
            <a:r>
              <a:rPr lang="it-CH" dirty="0"/>
              <a:t>, </a:t>
            </a:r>
            <a:r>
              <a:rPr lang="it-CH" dirty="0" err="1"/>
              <a:t>please</a:t>
            </a:r>
            <a:r>
              <a:rPr lang="it-CH" dirty="0"/>
              <a:t> </a:t>
            </a:r>
            <a:r>
              <a:rPr lang="it-CH" dirty="0" err="1"/>
              <a:t>write</a:t>
            </a:r>
            <a:r>
              <a:rPr lang="it-CH" dirty="0"/>
              <a:t> to:</a:t>
            </a:r>
          </a:p>
          <a:p>
            <a:pPr algn="ctr"/>
            <a:r>
              <a:rPr lang="it-CH" dirty="0">
                <a:hlinkClick r:id="rId2"/>
              </a:rPr>
              <a:t>info@ccdigitallaw.ch</a:t>
            </a:r>
            <a:endParaRPr lang="it-CH" dirty="0"/>
          </a:p>
          <a:p>
            <a:pPr algn="ctr"/>
            <a:r>
              <a:rPr lang="it-CH" b="1" dirty="0">
                <a:solidFill>
                  <a:schemeClr val="tx1">
                    <a:lumMod val="85000"/>
                    <a:lumOff val="15000"/>
                  </a:schemeClr>
                </a:solidFill>
              </a:rPr>
              <a:t>www.ccdigitallaw.ch</a:t>
            </a:r>
          </a:p>
        </p:txBody>
      </p:sp>
    </p:spTree>
    <p:extLst>
      <p:ext uri="{BB962C8B-B14F-4D97-AF65-F5344CB8AC3E}">
        <p14:creationId xmlns:p14="http://schemas.microsoft.com/office/powerpoint/2010/main" val="3786364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4620" y="287340"/>
            <a:ext cx="9247238" cy="1449387"/>
          </a:xfrm>
        </p:spPr>
        <p:txBody>
          <a:bodyPr>
            <a:normAutofit fontScale="90000"/>
          </a:bodyPr>
          <a:lstStyle/>
          <a:p>
            <a:br>
              <a:rPr lang="fr-FR" dirty="0"/>
            </a:br>
            <a:r>
              <a:rPr lang="fr-FR" dirty="0"/>
              <a:t>Free and Open Source Software (FOSS)</a:t>
            </a:r>
          </a:p>
        </p:txBody>
      </p:sp>
      <p:sp>
        <p:nvSpPr>
          <p:cNvPr id="3" name="Espace réservé du contenu 2"/>
          <p:cNvSpPr>
            <a:spLocks noGrp="1"/>
          </p:cNvSpPr>
          <p:nvPr>
            <p:ph idx="1"/>
          </p:nvPr>
        </p:nvSpPr>
        <p:spPr>
          <a:xfrm>
            <a:off x="1194620" y="2086771"/>
            <a:ext cx="8674471" cy="4022725"/>
          </a:xfrm>
        </p:spPr>
        <p:txBody>
          <a:bodyPr>
            <a:normAutofit/>
          </a:bodyPr>
          <a:lstStyle/>
          <a:p>
            <a:pPr lvl="1">
              <a:buFont typeface="Arial" panose="020B0604020202020204" pitchFamily="34" charset="0"/>
              <a:buChar char="•"/>
            </a:pPr>
            <a:r>
              <a:rPr lang="de-CH" sz="2400" dirty="0">
                <a:solidFill>
                  <a:schemeClr val="bg1">
                    <a:lumMod val="75000"/>
                  </a:schemeClr>
                </a:solidFill>
              </a:rPr>
              <a:t>Users </a:t>
            </a:r>
            <a:r>
              <a:rPr lang="de-CH" sz="2400" dirty="0" err="1">
                <a:solidFill>
                  <a:schemeClr val="bg1">
                    <a:lumMod val="75000"/>
                  </a:schemeClr>
                </a:solidFill>
              </a:rPr>
              <a:t>are</a:t>
            </a:r>
            <a:r>
              <a:rPr lang="de-CH" sz="2400" dirty="0">
                <a:solidFill>
                  <a:schemeClr val="bg1">
                    <a:lumMod val="75000"/>
                  </a:schemeClr>
                </a:solidFill>
              </a:rPr>
              <a:t> </a:t>
            </a:r>
            <a:r>
              <a:rPr lang="de-CH" sz="2400" dirty="0" err="1">
                <a:solidFill>
                  <a:schemeClr val="bg1">
                    <a:lumMod val="75000"/>
                  </a:schemeClr>
                </a:solidFill>
              </a:rPr>
              <a:t>allowed</a:t>
            </a:r>
            <a:r>
              <a:rPr lang="de-CH" sz="2400" dirty="0">
                <a:solidFill>
                  <a:schemeClr val="bg1">
                    <a:lumMod val="75000"/>
                  </a:schemeClr>
                </a:solidFill>
              </a:rPr>
              <a:t> </a:t>
            </a:r>
            <a:r>
              <a:rPr lang="de-CH" sz="2400" dirty="0" err="1">
                <a:solidFill>
                  <a:schemeClr val="bg1">
                    <a:lumMod val="75000"/>
                  </a:schemeClr>
                </a:solidFill>
              </a:rPr>
              <a:t>and</a:t>
            </a:r>
            <a:r>
              <a:rPr lang="de-CH" sz="2400" dirty="0">
                <a:solidFill>
                  <a:schemeClr val="bg1">
                    <a:lumMod val="75000"/>
                  </a:schemeClr>
                </a:solidFill>
              </a:rPr>
              <a:t> </a:t>
            </a:r>
            <a:r>
              <a:rPr lang="de-CH" sz="2400" dirty="0" err="1">
                <a:solidFill>
                  <a:schemeClr val="bg1">
                    <a:lumMod val="75000"/>
                  </a:schemeClr>
                </a:solidFill>
              </a:rPr>
              <a:t>able</a:t>
            </a:r>
            <a:r>
              <a:rPr lang="de-CH" sz="2400" dirty="0">
                <a:solidFill>
                  <a:schemeClr val="bg1">
                    <a:lumMod val="75000"/>
                  </a:schemeClr>
                </a:solidFill>
              </a:rPr>
              <a:t> </a:t>
            </a:r>
            <a:r>
              <a:rPr lang="de-CH" sz="2400" dirty="0" err="1">
                <a:solidFill>
                  <a:schemeClr val="bg1">
                    <a:lumMod val="75000"/>
                  </a:schemeClr>
                </a:solidFill>
              </a:rPr>
              <a:t>to</a:t>
            </a:r>
            <a:r>
              <a:rPr lang="de-CH" sz="2400" dirty="0">
                <a:solidFill>
                  <a:schemeClr val="bg1">
                    <a:lumMod val="75000"/>
                  </a:schemeClr>
                </a:solidFill>
              </a:rPr>
              <a:t>:</a:t>
            </a:r>
            <a:endParaRPr lang="en-US" sz="1800" dirty="0">
              <a:solidFill>
                <a:schemeClr val="bg1">
                  <a:lumMod val="75000"/>
                </a:schemeClr>
              </a:solidFill>
            </a:endParaRPr>
          </a:p>
          <a:p>
            <a:pPr lvl="2"/>
            <a:r>
              <a:rPr lang="en-US" sz="2000" dirty="0">
                <a:solidFill>
                  <a:schemeClr val="bg1">
                    <a:lumMod val="75000"/>
                  </a:schemeClr>
                </a:solidFill>
              </a:rPr>
              <a:t>Run the software</a:t>
            </a:r>
          </a:p>
          <a:p>
            <a:pPr lvl="2"/>
            <a:r>
              <a:rPr lang="en-US" sz="2000" dirty="0">
                <a:solidFill>
                  <a:schemeClr val="bg1">
                    <a:lumMod val="75000"/>
                  </a:schemeClr>
                </a:solidFill>
              </a:rPr>
              <a:t>Copy the software</a:t>
            </a:r>
          </a:p>
          <a:p>
            <a:pPr lvl="2"/>
            <a:r>
              <a:rPr lang="en-US" sz="2000" dirty="0">
                <a:solidFill>
                  <a:schemeClr val="bg1">
                    <a:lumMod val="75000"/>
                  </a:schemeClr>
                </a:solidFill>
              </a:rPr>
              <a:t>Modify the software</a:t>
            </a:r>
          </a:p>
          <a:p>
            <a:pPr lvl="2"/>
            <a:r>
              <a:rPr lang="en-US" sz="2000" dirty="0">
                <a:solidFill>
                  <a:schemeClr val="bg1">
                    <a:lumMod val="75000"/>
                  </a:schemeClr>
                </a:solidFill>
              </a:rPr>
              <a:t>Share/distribute the copy and/or modification of the software</a:t>
            </a:r>
          </a:p>
          <a:p>
            <a:pPr lvl="2"/>
            <a:endParaRPr lang="en-US" sz="1800" dirty="0"/>
          </a:p>
          <a:p>
            <a:pPr lvl="1">
              <a:buFont typeface="Arial" panose="020B0604020202020204" pitchFamily="34" charset="0"/>
              <a:buChar char="•"/>
            </a:pPr>
            <a:r>
              <a:rPr lang="en-US" sz="2400" dirty="0"/>
              <a:t>Prerequisites</a:t>
            </a:r>
          </a:p>
          <a:p>
            <a:pPr lvl="2"/>
            <a:r>
              <a:rPr lang="en-US" sz="2000" dirty="0"/>
              <a:t>Access to source code of the computer program</a:t>
            </a:r>
          </a:p>
          <a:p>
            <a:pPr lvl="2"/>
            <a:r>
              <a:rPr lang="en-US" sz="2000" dirty="0">
                <a:solidFill>
                  <a:schemeClr val="bg1">
                    <a:lumMod val="75000"/>
                  </a:schemeClr>
                </a:solidFill>
              </a:rPr>
              <a:t>License to copy, modify and distribute the computer program</a:t>
            </a:r>
          </a:p>
          <a:p>
            <a:pPr lvl="2"/>
            <a:r>
              <a:rPr lang="en-US" sz="2000" dirty="0">
                <a:solidFill>
                  <a:schemeClr val="bg1">
                    <a:lumMod val="75000"/>
                  </a:schemeClr>
                </a:solidFill>
              </a:rPr>
              <a:t>No license fee</a:t>
            </a:r>
            <a:endParaRPr lang="fr-FR" sz="2000" dirty="0">
              <a:solidFill>
                <a:schemeClr val="bg1">
                  <a:lumMod val="75000"/>
                </a:schemeClr>
              </a:solidFill>
            </a:endParaRPr>
          </a:p>
          <a:p>
            <a:pPr lvl="1"/>
            <a:endParaRPr lang="fr-FR" sz="2200" dirty="0"/>
          </a:p>
          <a:p>
            <a:pPr lvl="1"/>
            <a:endParaRPr lang="fr-FR" sz="2400"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6</a:t>
            </a:fld>
            <a:endParaRPr lang="fr-FR"/>
          </a:p>
        </p:txBody>
      </p:sp>
    </p:spTree>
    <p:extLst>
      <p:ext uri="{BB962C8B-B14F-4D97-AF65-F5344CB8AC3E}">
        <p14:creationId xmlns:p14="http://schemas.microsoft.com/office/powerpoint/2010/main" val="259992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6965" y="287340"/>
            <a:ext cx="9066538" cy="1449387"/>
          </a:xfrm>
        </p:spPr>
        <p:txBody>
          <a:bodyPr/>
          <a:lstStyle/>
          <a:p>
            <a:r>
              <a:rPr lang="fr-FR" dirty="0" err="1"/>
              <a:t>What</a:t>
            </a:r>
            <a:r>
              <a:rPr lang="fr-FR" dirty="0"/>
              <a:t> is a </a:t>
            </a:r>
            <a:r>
              <a:rPr lang="fr-FR" dirty="0" err="1"/>
              <a:t>Computerprogram</a:t>
            </a:r>
            <a:r>
              <a:rPr lang="fr-FR" dirty="0"/>
              <a:t>?</a:t>
            </a:r>
          </a:p>
        </p:txBody>
      </p:sp>
      <p:sp>
        <p:nvSpPr>
          <p:cNvPr id="3" name="Espace réservé du contenu 2"/>
          <p:cNvSpPr>
            <a:spLocks noGrp="1"/>
          </p:cNvSpPr>
          <p:nvPr>
            <p:ph idx="1"/>
          </p:nvPr>
        </p:nvSpPr>
        <p:spPr>
          <a:xfrm>
            <a:off x="1200150" y="2095500"/>
            <a:ext cx="10012364" cy="3609361"/>
          </a:xfrm>
        </p:spPr>
        <p:txBody>
          <a:bodyPr>
            <a:normAutofit fontScale="85000" lnSpcReduction="20000"/>
          </a:bodyPr>
          <a:lstStyle/>
          <a:p>
            <a:pPr marL="0" indent="0">
              <a:buNone/>
            </a:pPr>
            <a:r>
              <a:rPr lang="en-US" dirty="0"/>
              <a:t>“99 bottles of beer on the wall, 99 bottles of beer.</a:t>
            </a:r>
          </a:p>
          <a:p>
            <a:r>
              <a:rPr lang="en-US" dirty="0"/>
              <a:t>Take one down and pass it around, 98 bottles of beer on the wall.</a:t>
            </a:r>
          </a:p>
          <a:p>
            <a:r>
              <a:rPr lang="en-US" dirty="0"/>
              <a:t>98 bottles of beer on the wall, 98 bottles of beer.</a:t>
            </a:r>
          </a:p>
          <a:p>
            <a:r>
              <a:rPr lang="en-US" dirty="0"/>
              <a:t>[…]</a:t>
            </a:r>
          </a:p>
          <a:p>
            <a:r>
              <a:rPr lang="en-US" dirty="0"/>
              <a:t>1 bottle of beer on the wall, 1 bottle of beer.</a:t>
            </a:r>
          </a:p>
          <a:p>
            <a:r>
              <a:rPr lang="en-US" dirty="0"/>
              <a:t>Take one down and pass it around, no more bottles of beer on the wall.</a:t>
            </a:r>
          </a:p>
          <a:p>
            <a:r>
              <a:rPr lang="en-US" dirty="0"/>
              <a:t>No more bottles of beer on the wall, no more bottles of beer.</a:t>
            </a:r>
          </a:p>
          <a:p>
            <a:r>
              <a:rPr lang="en-US" dirty="0"/>
              <a:t>Go to the store and buy some more, 99 bottles of beer on the wall.”</a:t>
            </a:r>
            <a:endParaRPr lang="en-GB" dirty="0"/>
          </a:p>
          <a:p>
            <a:endParaRPr lang="en-GB" dirty="0">
              <a:sym typeface="Wingdings" panose="05000000000000000000" pitchFamily="2" charset="2"/>
            </a:endParaRPr>
          </a:p>
          <a:p>
            <a:r>
              <a:rPr lang="en-GB" dirty="0">
                <a:sym typeface="Wingdings" panose="05000000000000000000" pitchFamily="2" charset="2"/>
              </a:rPr>
              <a:t> Computer program to generate the more than 200 hundred lines of text of the song 99 Bottles of Beer</a:t>
            </a:r>
            <a:endParaRPr lang="en-GB"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7</a:t>
            </a:fld>
            <a:endParaRPr lang="fr-FR"/>
          </a:p>
        </p:txBody>
      </p:sp>
    </p:spTree>
    <p:extLst>
      <p:ext uri="{BB962C8B-B14F-4D97-AF65-F5344CB8AC3E}">
        <p14:creationId xmlns:p14="http://schemas.microsoft.com/office/powerpoint/2010/main" val="3096235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Source Code</a:t>
            </a:r>
          </a:p>
        </p:txBody>
      </p:sp>
      <p:sp>
        <p:nvSpPr>
          <p:cNvPr id="3" name="Espace réservé du contenu 2"/>
          <p:cNvSpPr>
            <a:spLocks noGrp="1"/>
          </p:cNvSpPr>
          <p:nvPr>
            <p:ph idx="1"/>
          </p:nvPr>
        </p:nvSpPr>
        <p:spPr>
          <a:xfrm>
            <a:off x="1245919" y="1939888"/>
            <a:ext cx="5537597" cy="4022725"/>
          </a:xfrm>
        </p:spPr>
        <p:txBody>
          <a:bodyPr>
            <a:normAutofit fontScale="62500" lnSpcReduction="20000"/>
          </a:bodyPr>
          <a:lstStyle/>
          <a:p>
            <a:pPr marL="0" indent="0">
              <a:lnSpc>
                <a:spcPct val="120000"/>
              </a:lnSpc>
              <a:spcBef>
                <a:spcPts val="0"/>
              </a:spcBef>
              <a:spcAft>
                <a:spcPts val="0"/>
              </a:spcAft>
            </a:pPr>
            <a:r>
              <a:rPr lang="en-US" dirty="0"/>
              <a:t>#!/</a:t>
            </a:r>
            <a:r>
              <a:rPr lang="en-US" dirty="0" err="1"/>
              <a:t>usr</a:t>
            </a:r>
            <a:r>
              <a:rPr lang="en-US" dirty="0"/>
              <a:t>/bin/</a:t>
            </a:r>
            <a:r>
              <a:rPr lang="en-US" dirty="0" err="1"/>
              <a:t>env</a:t>
            </a:r>
            <a:r>
              <a:rPr lang="en-US" dirty="0"/>
              <a:t> python</a:t>
            </a:r>
          </a:p>
          <a:p>
            <a:pPr marL="0" indent="0">
              <a:lnSpc>
                <a:spcPct val="120000"/>
              </a:lnSpc>
              <a:spcBef>
                <a:spcPts val="0"/>
              </a:spcBef>
              <a:spcAft>
                <a:spcPts val="0"/>
              </a:spcAft>
            </a:pPr>
            <a:r>
              <a:rPr lang="en-US" dirty="0"/>
              <a:t># -*- coding: iso-8859-1 -*-</a:t>
            </a:r>
          </a:p>
          <a:p>
            <a:pPr marL="0" indent="0">
              <a:lnSpc>
                <a:spcPct val="120000"/>
              </a:lnSpc>
              <a:spcBef>
                <a:spcPts val="0"/>
              </a:spcBef>
              <a:spcAft>
                <a:spcPts val="0"/>
              </a:spcAft>
            </a:pPr>
            <a:r>
              <a:rPr lang="en-US" dirty="0"/>
              <a:t>"""</a:t>
            </a:r>
          </a:p>
          <a:p>
            <a:pPr marL="0" indent="0">
              <a:lnSpc>
                <a:spcPct val="120000"/>
              </a:lnSpc>
              <a:spcBef>
                <a:spcPts val="0"/>
              </a:spcBef>
              <a:spcAft>
                <a:spcPts val="0"/>
              </a:spcAft>
            </a:pPr>
            <a:r>
              <a:rPr lang="en-US" dirty="0"/>
              <a:t>99 Bottles of Beer (by </a:t>
            </a:r>
            <a:r>
              <a:rPr lang="en-US" dirty="0" err="1"/>
              <a:t>Gerold</a:t>
            </a:r>
            <a:r>
              <a:rPr lang="en-US" dirty="0"/>
              <a:t> </a:t>
            </a:r>
            <a:r>
              <a:rPr lang="en-US" dirty="0" err="1"/>
              <a:t>Penz</a:t>
            </a:r>
            <a:r>
              <a:rPr lang="en-US" dirty="0"/>
              <a:t>)</a:t>
            </a:r>
          </a:p>
          <a:p>
            <a:pPr marL="0" indent="0">
              <a:lnSpc>
                <a:spcPct val="120000"/>
              </a:lnSpc>
              <a:spcBef>
                <a:spcPts val="0"/>
              </a:spcBef>
              <a:spcAft>
                <a:spcPts val="0"/>
              </a:spcAft>
            </a:pPr>
            <a:r>
              <a:rPr lang="en-US" dirty="0"/>
              <a:t>Python can be simple, too :-)</a:t>
            </a:r>
          </a:p>
          <a:p>
            <a:pPr marL="0" indent="0">
              <a:lnSpc>
                <a:spcPct val="120000"/>
              </a:lnSpc>
              <a:spcBef>
                <a:spcPts val="0"/>
              </a:spcBef>
              <a:spcAft>
                <a:spcPts val="0"/>
              </a:spcAft>
            </a:pPr>
            <a:r>
              <a:rPr lang="en-US" dirty="0"/>
              <a:t>"""</a:t>
            </a:r>
          </a:p>
          <a:p>
            <a:pPr marL="0" indent="0">
              <a:lnSpc>
                <a:spcPct val="120000"/>
              </a:lnSpc>
              <a:spcBef>
                <a:spcPts val="0"/>
              </a:spcBef>
              <a:spcAft>
                <a:spcPts val="0"/>
              </a:spcAft>
            </a:pPr>
            <a:endParaRPr lang="en-US" dirty="0"/>
          </a:p>
          <a:p>
            <a:pPr marL="0" indent="0">
              <a:lnSpc>
                <a:spcPct val="120000"/>
              </a:lnSpc>
              <a:spcBef>
                <a:spcPts val="0"/>
              </a:spcBef>
              <a:spcAft>
                <a:spcPts val="0"/>
              </a:spcAft>
            </a:pPr>
            <a:r>
              <a:rPr lang="en-US" dirty="0"/>
              <a:t>for quant in range(99, 0, -1):</a:t>
            </a:r>
          </a:p>
          <a:p>
            <a:pPr marL="0" indent="0">
              <a:lnSpc>
                <a:spcPct val="120000"/>
              </a:lnSpc>
              <a:spcBef>
                <a:spcPts val="0"/>
              </a:spcBef>
              <a:spcAft>
                <a:spcPts val="0"/>
              </a:spcAft>
            </a:pPr>
            <a:r>
              <a:rPr lang="en-US" dirty="0"/>
              <a:t>   if quant &gt; 1:</a:t>
            </a:r>
          </a:p>
          <a:p>
            <a:pPr marL="0" indent="0">
              <a:lnSpc>
                <a:spcPct val="120000"/>
              </a:lnSpc>
              <a:spcBef>
                <a:spcPts val="0"/>
              </a:spcBef>
              <a:spcAft>
                <a:spcPts val="0"/>
              </a:spcAft>
            </a:pPr>
            <a:r>
              <a:rPr lang="en-US" dirty="0"/>
              <a:t>      print quant, "bottles of beer on the wall,", quant, "bottles of beer."</a:t>
            </a:r>
          </a:p>
          <a:p>
            <a:pPr marL="0" indent="0">
              <a:lnSpc>
                <a:spcPct val="120000"/>
              </a:lnSpc>
              <a:spcBef>
                <a:spcPts val="0"/>
              </a:spcBef>
              <a:spcAft>
                <a:spcPts val="0"/>
              </a:spcAft>
            </a:pPr>
            <a:r>
              <a:rPr lang="en-US" dirty="0"/>
              <a:t>      if quant &gt; 2:</a:t>
            </a:r>
          </a:p>
          <a:p>
            <a:pPr marL="0" indent="0">
              <a:lnSpc>
                <a:spcPct val="120000"/>
              </a:lnSpc>
              <a:spcBef>
                <a:spcPts val="0"/>
              </a:spcBef>
              <a:spcAft>
                <a:spcPts val="0"/>
              </a:spcAft>
            </a:pPr>
            <a:r>
              <a:rPr lang="en-US" dirty="0"/>
              <a:t>         suffix = </a:t>
            </a:r>
            <a:r>
              <a:rPr lang="en-US" dirty="0" err="1"/>
              <a:t>str</a:t>
            </a:r>
            <a:r>
              <a:rPr lang="en-US" dirty="0"/>
              <a:t>(quant - 1) + " bottles of beer on the wall."</a:t>
            </a:r>
          </a:p>
          <a:p>
            <a:pPr marL="0" indent="0">
              <a:lnSpc>
                <a:spcPct val="120000"/>
              </a:lnSpc>
              <a:spcBef>
                <a:spcPts val="0"/>
              </a:spcBef>
              <a:spcAft>
                <a:spcPts val="0"/>
              </a:spcAft>
            </a:pPr>
            <a:r>
              <a:rPr lang="en-US" dirty="0"/>
              <a:t>      else:</a:t>
            </a:r>
          </a:p>
          <a:p>
            <a:pPr marL="0" indent="0">
              <a:lnSpc>
                <a:spcPct val="120000"/>
              </a:lnSpc>
              <a:spcBef>
                <a:spcPts val="0"/>
              </a:spcBef>
              <a:spcAft>
                <a:spcPts val="0"/>
              </a:spcAft>
            </a:pPr>
            <a:r>
              <a:rPr lang="en-US" dirty="0"/>
              <a:t>         suffix = "1 bottle of beer on the wall."</a:t>
            </a:r>
          </a:p>
          <a:p>
            <a:pPr marL="0" indent="0">
              <a:lnSpc>
                <a:spcPct val="120000"/>
              </a:lnSpc>
              <a:spcBef>
                <a:spcPts val="0"/>
              </a:spcBef>
              <a:spcAft>
                <a:spcPts val="0"/>
              </a:spcAft>
            </a:pPr>
            <a:r>
              <a:rPr lang="en-US" dirty="0"/>
              <a:t>   </a:t>
            </a:r>
            <a:r>
              <a:rPr lang="en-US" dirty="0" err="1"/>
              <a:t>elif</a:t>
            </a:r>
            <a:r>
              <a:rPr lang="en-US" dirty="0"/>
              <a:t> quant == 1:</a:t>
            </a:r>
          </a:p>
          <a:p>
            <a:pPr marL="0" indent="0">
              <a:lnSpc>
                <a:spcPct val="120000"/>
              </a:lnSpc>
              <a:spcBef>
                <a:spcPts val="0"/>
              </a:spcBef>
              <a:spcAft>
                <a:spcPts val="0"/>
              </a:spcAft>
            </a:pPr>
            <a:r>
              <a:rPr lang="en-US" dirty="0"/>
              <a:t>      print "1 bottle of beer on the wall, 1 bottle of beer."</a:t>
            </a:r>
          </a:p>
          <a:p>
            <a:pPr marL="0" indent="0">
              <a:lnSpc>
                <a:spcPct val="120000"/>
              </a:lnSpc>
              <a:spcBef>
                <a:spcPts val="0"/>
              </a:spcBef>
              <a:spcAft>
                <a:spcPts val="0"/>
              </a:spcAft>
            </a:pPr>
            <a:r>
              <a:rPr lang="en-US" dirty="0"/>
              <a:t>      suffix = "no more beer on the wall!"</a:t>
            </a:r>
          </a:p>
          <a:p>
            <a:pPr marL="0" indent="0">
              <a:lnSpc>
                <a:spcPct val="120000"/>
              </a:lnSpc>
              <a:spcBef>
                <a:spcPts val="0"/>
              </a:spcBef>
              <a:spcAft>
                <a:spcPts val="0"/>
              </a:spcAft>
            </a:pPr>
            <a:r>
              <a:rPr lang="en-US" dirty="0"/>
              <a:t>   print "Take one down, pass it around,", suffix</a:t>
            </a:r>
          </a:p>
          <a:p>
            <a:pPr marL="0" indent="0">
              <a:lnSpc>
                <a:spcPct val="120000"/>
              </a:lnSpc>
              <a:spcBef>
                <a:spcPts val="0"/>
              </a:spcBef>
              <a:spcAft>
                <a:spcPts val="0"/>
              </a:spcAft>
            </a:pPr>
            <a:r>
              <a:rPr lang="en-US" dirty="0"/>
              <a:t>   print "--"</a:t>
            </a:r>
          </a:p>
          <a:p>
            <a:pPr marL="0" indent="0">
              <a:lnSpc>
                <a:spcPct val="120000"/>
              </a:lnSpc>
              <a:spcBef>
                <a:spcPts val="0"/>
              </a:spcBef>
              <a:spcAft>
                <a:spcPts val="0"/>
              </a:spcAft>
            </a:pPr>
            <a:endParaRPr lang="en-US" dirty="0"/>
          </a:p>
          <a:p>
            <a:pPr marL="0" indent="0">
              <a:lnSpc>
                <a:spcPct val="120000"/>
              </a:lnSpc>
              <a:spcBef>
                <a:spcPts val="0"/>
              </a:spcBef>
              <a:spcAft>
                <a:spcPts val="0"/>
              </a:spcAft>
            </a:pPr>
            <a:endParaRPr lang="en-GB" dirty="0"/>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8</a:t>
            </a:fld>
            <a:endParaRPr lang="fr-FR"/>
          </a:p>
        </p:txBody>
      </p:sp>
      <p:sp>
        <p:nvSpPr>
          <p:cNvPr id="6" name="Textfeld 5"/>
          <p:cNvSpPr txBox="1"/>
          <p:nvPr/>
        </p:nvSpPr>
        <p:spPr>
          <a:xfrm>
            <a:off x="6387271" y="5425382"/>
            <a:ext cx="4246932" cy="830997"/>
          </a:xfrm>
          <a:prstGeom prst="rect">
            <a:avLst/>
          </a:prstGeom>
          <a:noFill/>
        </p:spPr>
        <p:txBody>
          <a:bodyPr wrap="none" rtlCol="0">
            <a:spAutoFit/>
          </a:bodyPr>
          <a:lstStyle/>
          <a:p>
            <a:r>
              <a:rPr lang="de-CH" sz="1200" b="1" dirty="0"/>
              <a:t>Source</a:t>
            </a:r>
            <a:r>
              <a:rPr lang="de-CH" sz="1200" dirty="0"/>
              <a:t>: </a:t>
            </a:r>
            <a:r>
              <a:rPr lang="de-CH" sz="1200" dirty="0">
                <a:hlinkClick r:id="rId3"/>
              </a:rPr>
              <a:t>http://99-bottles-of-beer.net/language-python-808.html</a:t>
            </a:r>
            <a:r>
              <a:rPr lang="de-CH" sz="1200" dirty="0"/>
              <a:t>;</a:t>
            </a:r>
          </a:p>
          <a:p>
            <a:r>
              <a:rPr lang="de-CH" sz="1200" dirty="0">
                <a:hlinkClick r:id="rId4"/>
              </a:rPr>
              <a:t>http://gerold.bcom.at/</a:t>
            </a:r>
            <a:r>
              <a:rPr lang="de-CH" sz="1200" dirty="0"/>
              <a:t> </a:t>
            </a:r>
          </a:p>
          <a:p>
            <a:r>
              <a:rPr lang="de-CH" sz="1200" b="1" dirty="0" err="1"/>
              <a:t>Author</a:t>
            </a:r>
            <a:r>
              <a:rPr lang="de-CH" sz="1200" dirty="0"/>
              <a:t>: Gerold </a:t>
            </a:r>
            <a:r>
              <a:rPr lang="de-CH" sz="1200" dirty="0" err="1"/>
              <a:t>Penz</a:t>
            </a:r>
            <a:endParaRPr lang="de-CH" sz="1200" dirty="0"/>
          </a:p>
          <a:p>
            <a:r>
              <a:rPr lang="de-CH" sz="1200" b="1" dirty="0"/>
              <a:t>Date</a:t>
            </a:r>
            <a:r>
              <a:rPr lang="de-CH" sz="1200" dirty="0"/>
              <a:t>: 23.07.2005</a:t>
            </a:r>
          </a:p>
        </p:txBody>
      </p:sp>
    </p:spTree>
    <p:extLst>
      <p:ext uri="{BB962C8B-B14F-4D97-AF65-F5344CB8AC3E}">
        <p14:creationId xmlns:p14="http://schemas.microsoft.com/office/powerpoint/2010/main" val="136739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542" y="1993252"/>
            <a:ext cx="6081422" cy="3787437"/>
          </a:xfrm>
          <a:prstGeom prst="rect">
            <a:avLst/>
          </a:prstGeom>
        </p:spPr>
      </p:pic>
      <p:sp>
        <p:nvSpPr>
          <p:cNvPr id="2" name="Titre 1"/>
          <p:cNvSpPr>
            <a:spLocks noGrp="1"/>
          </p:cNvSpPr>
          <p:nvPr>
            <p:ph type="title"/>
          </p:nvPr>
        </p:nvSpPr>
        <p:spPr/>
        <p:txBody>
          <a:bodyPr/>
          <a:lstStyle/>
          <a:p>
            <a:r>
              <a:rPr lang="fr-FR" dirty="0"/>
              <a:t>Source Code</a:t>
            </a:r>
          </a:p>
        </p:txBody>
      </p:sp>
      <p:sp>
        <p:nvSpPr>
          <p:cNvPr id="5" name="Espace réservé du pied de page 4"/>
          <p:cNvSpPr>
            <a:spLocks noGrp="1"/>
          </p:cNvSpPr>
          <p:nvPr>
            <p:ph type="ftr" sz="quarter" idx="11"/>
          </p:nvPr>
        </p:nvSpPr>
        <p:spPr/>
        <p:txBody>
          <a:bodyPr/>
          <a:lstStyle/>
          <a:p>
            <a:r>
              <a:rPr lang="en-US" dirty="0" err="1"/>
              <a:t>CCdigitallaw</a:t>
            </a:r>
            <a:r>
              <a:rPr lang="en-US" dirty="0"/>
              <a:t> - Webinar 18.06.20</a:t>
            </a:r>
            <a:endParaRPr lang="fr-FR" dirty="0"/>
          </a:p>
        </p:txBody>
      </p:sp>
      <p:sp>
        <p:nvSpPr>
          <p:cNvPr id="4" name="Espace réservé du numéro de diapositive 3"/>
          <p:cNvSpPr>
            <a:spLocks noGrp="1"/>
          </p:cNvSpPr>
          <p:nvPr>
            <p:ph type="sldNum" sz="quarter" idx="12"/>
          </p:nvPr>
        </p:nvSpPr>
        <p:spPr/>
        <p:txBody>
          <a:bodyPr/>
          <a:lstStyle/>
          <a:p>
            <a:fld id="{5FF6C787-353B-C545-82F1-D4F97C5B28C3}" type="slidenum">
              <a:rPr lang="fr-FR" smtClean="0"/>
              <a:t>9</a:t>
            </a:fld>
            <a:endParaRPr lang="fr-FR"/>
          </a:p>
        </p:txBody>
      </p:sp>
      <p:sp>
        <p:nvSpPr>
          <p:cNvPr id="7" name="Textfeld 6"/>
          <p:cNvSpPr txBox="1"/>
          <p:nvPr/>
        </p:nvSpPr>
        <p:spPr>
          <a:xfrm>
            <a:off x="851337" y="1909170"/>
            <a:ext cx="4227205" cy="2419124"/>
          </a:xfrm>
          <a:prstGeom prst="rect">
            <a:avLst/>
          </a:prstGeom>
          <a:noFill/>
        </p:spPr>
        <p:txBody>
          <a:bodyPr wrap="square" rtlCol="0">
            <a:spAutoFit/>
          </a:bodyPr>
          <a:lstStyle/>
          <a:p>
            <a:pPr marL="577850" lvl="1" indent="-285750" fontAlgn="base">
              <a:lnSpc>
                <a:spcPct val="120000"/>
              </a:lnSpc>
              <a:buClr>
                <a:schemeClr val="accent1"/>
              </a:buClr>
              <a:buFont typeface="Arial" panose="020B0604020202020204" pitchFamily="34" charset="0"/>
              <a:buChar char="•"/>
            </a:pPr>
            <a:r>
              <a:rPr lang="de-CH" dirty="0" err="1">
                <a:solidFill>
                  <a:srgbClr val="404040"/>
                </a:solidFill>
                <a:ea typeface="ＭＳ Ｐゴシック" charset="0"/>
              </a:rPr>
              <a:t>Understandable</a:t>
            </a:r>
            <a:r>
              <a:rPr lang="de-CH" dirty="0">
                <a:solidFill>
                  <a:srgbClr val="404040"/>
                </a:solidFill>
                <a:ea typeface="ＭＳ Ｐゴシック" charset="0"/>
              </a:rPr>
              <a:t> </a:t>
            </a:r>
            <a:r>
              <a:rPr lang="de-CH" dirty="0" err="1">
                <a:solidFill>
                  <a:srgbClr val="404040"/>
                </a:solidFill>
                <a:ea typeface="ＭＳ Ｐゴシック" charset="0"/>
              </a:rPr>
              <a:t>for</a:t>
            </a:r>
            <a:r>
              <a:rPr lang="de-CH" dirty="0">
                <a:solidFill>
                  <a:srgbClr val="404040"/>
                </a:solidFill>
                <a:ea typeface="ＭＳ Ｐゴシック" charset="0"/>
              </a:rPr>
              <a:t> </a:t>
            </a:r>
            <a:r>
              <a:rPr lang="de-CH" dirty="0" err="1">
                <a:solidFill>
                  <a:srgbClr val="404040"/>
                </a:solidFill>
                <a:ea typeface="ＭＳ Ｐゴシック" charset="0"/>
              </a:rPr>
              <a:t>humans</a:t>
            </a:r>
            <a:endParaRPr lang="de-CH" dirty="0">
              <a:solidFill>
                <a:srgbClr val="404040"/>
              </a:solidFill>
              <a:ea typeface="ＭＳ Ｐゴシック" charset="0"/>
            </a:endParaRPr>
          </a:p>
          <a:p>
            <a:pPr marL="577850" lvl="1" indent="-285750" fontAlgn="base">
              <a:lnSpc>
                <a:spcPct val="120000"/>
              </a:lnSpc>
              <a:buClr>
                <a:schemeClr val="accent1"/>
              </a:buClr>
              <a:buFont typeface="Arial" panose="020B0604020202020204" pitchFamily="34" charset="0"/>
              <a:buChar char="•"/>
            </a:pPr>
            <a:r>
              <a:rPr lang="de-CH" dirty="0" err="1">
                <a:solidFill>
                  <a:srgbClr val="404040"/>
                </a:solidFill>
                <a:ea typeface="ＭＳ Ｐゴシック" charset="0"/>
              </a:rPr>
              <a:t>Modifiable</a:t>
            </a:r>
            <a:endParaRPr lang="de-CH" dirty="0">
              <a:solidFill>
                <a:srgbClr val="404040"/>
              </a:solidFill>
              <a:ea typeface="ＭＳ Ｐゴシック" charset="0"/>
            </a:endParaRPr>
          </a:p>
          <a:p>
            <a:pPr marL="577850" lvl="1" indent="-285750" fontAlgn="base">
              <a:lnSpc>
                <a:spcPct val="120000"/>
              </a:lnSpc>
              <a:buClr>
                <a:schemeClr val="accent1"/>
              </a:buClr>
              <a:buFont typeface="Arial" panose="020B0604020202020204" pitchFamily="34" charset="0"/>
              <a:buChar char="•"/>
            </a:pPr>
            <a:r>
              <a:rPr lang="de-CH" dirty="0">
                <a:solidFill>
                  <a:srgbClr val="404040"/>
                </a:solidFill>
                <a:ea typeface="ＭＳ Ｐゴシック" charset="0"/>
              </a:rPr>
              <a:t>Not </a:t>
            </a:r>
            <a:r>
              <a:rPr lang="de-CH" dirty="0" err="1">
                <a:solidFill>
                  <a:srgbClr val="404040"/>
                </a:solidFill>
                <a:ea typeface="ＭＳ Ｐゴシック" charset="0"/>
              </a:rPr>
              <a:t>understandable</a:t>
            </a:r>
            <a:r>
              <a:rPr lang="de-CH" dirty="0">
                <a:solidFill>
                  <a:srgbClr val="404040"/>
                </a:solidFill>
                <a:ea typeface="ＭＳ Ｐゴシック" charset="0"/>
              </a:rPr>
              <a:t> </a:t>
            </a:r>
            <a:r>
              <a:rPr lang="de-CH" dirty="0" err="1">
                <a:solidFill>
                  <a:srgbClr val="404040"/>
                </a:solidFill>
                <a:ea typeface="ＭＳ Ｐゴシック" charset="0"/>
              </a:rPr>
              <a:t>for</a:t>
            </a:r>
            <a:r>
              <a:rPr lang="de-CH" dirty="0">
                <a:solidFill>
                  <a:srgbClr val="404040"/>
                </a:solidFill>
                <a:ea typeface="ＭＳ Ｐゴシック" charset="0"/>
              </a:rPr>
              <a:t> </a:t>
            </a:r>
            <a:r>
              <a:rPr lang="de-CH" dirty="0" err="1">
                <a:solidFill>
                  <a:srgbClr val="404040"/>
                </a:solidFill>
                <a:ea typeface="ＭＳ Ｐゴシック" charset="0"/>
              </a:rPr>
              <a:t>computers</a:t>
            </a:r>
            <a:endParaRPr lang="de-CH" dirty="0">
              <a:solidFill>
                <a:srgbClr val="404040"/>
              </a:solidFill>
              <a:ea typeface="ＭＳ Ｐゴシック" charset="0"/>
            </a:endParaRPr>
          </a:p>
          <a:p>
            <a:pPr marL="577850" lvl="1" indent="-285750" fontAlgn="base">
              <a:lnSpc>
                <a:spcPct val="120000"/>
              </a:lnSpc>
              <a:buClr>
                <a:schemeClr val="accent1"/>
              </a:buClr>
              <a:buFont typeface="Arial" panose="020B0604020202020204" pitchFamily="34" charset="0"/>
              <a:buChar char="•"/>
            </a:pPr>
            <a:r>
              <a:rPr lang="de-CH" dirty="0">
                <a:solidFill>
                  <a:srgbClr val="404040"/>
                </a:solidFill>
                <a:ea typeface="ＭＳ Ｐゴシック" charset="0"/>
              </a:rPr>
              <a:t>Can </a:t>
            </a:r>
            <a:r>
              <a:rPr lang="de-CH" dirty="0" err="1">
                <a:solidFill>
                  <a:srgbClr val="404040"/>
                </a:solidFill>
                <a:ea typeface="ＭＳ Ｐゴシック" charset="0"/>
              </a:rPr>
              <a:t>be</a:t>
            </a:r>
            <a:r>
              <a:rPr lang="de-CH" dirty="0">
                <a:solidFill>
                  <a:srgbClr val="404040"/>
                </a:solidFill>
                <a:ea typeface="ＭＳ Ｐゴシック" charset="0"/>
              </a:rPr>
              <a:t> </a:t>
            </a:r>
            <a:r>
              <a:rPr lang="de-CH" dirty="0" err="1">
                <a:solidFill>
                  <a:srgbClr val="404040"/>
                </a:solidFill>
                <a:ea typeface="ＭＳ Ｐゴシック" charset="0"/>
              </a:rPr>
              <a:t>trade</a:t>
            </a:r>
            <a:r>
              <a:rPr lang="de-CH" dirty="0">
                <a:solidFill>
                  <a:srgbClr val="404040"/>
                </a:solidFill>
                <a:ea typeface="ＭＳ Ｐゴシック" charset="0"/>
              </a:rPr>
              <a:t> </a:t>
            </a:r>
            <a:r>
              <a:rPr lang="de-CH" dirty="0" err="1">
                <a:solidFill>
                  <a:srgbClr val="404040"/>
                </a:solidFill>
                <a:ea typeface="ＭＳ Ｐゴシック" charset="0"/>
              </a:rPr>
              <a:t>secret</a:t>
            </a:r>
            <a:r>
              <a:rPr lang="de-CH" dirty="0">
                <a:solidFill>
                  <a:srgbClr val="404040"/>
                </a:solidFill>
                <a:ea typeface="ＭＳ Ｐゴシック" charset="0"/>
              </a:rPr>
              <a:t>/</a:t>
            </a:r>
            <a:r>
              <a:rPr lang="de-CH" dirty="0" err="1">
                <a:solidFill>
                  <a:srgbClr val="404040"/>
                </a:solidFill>
                <a:ea typeface="ＭＳ Ｐゴシック" charset="0"/>
              </a:rPr>
              <a:t>know-how</a:t>
            </a:r>
            <a:r>
              <a:rPr lang="de-CH" dirty="0">
                <a:solidFill>
                  <a:srgbClr val="404040"/>
                </a:solidFill>
                <a:ea typeface="ＭＳ Ｐゴシック" charset="0"/>
              </a:rPr>
              <a:t> </a:t>
            </a:r>
            <a:br>
              <a:rPr lang="de-CH" dirty="0">
                <a:solidFill>
                  <a:srgbClr val="404040"/>
                </a:solidFill>
                <a:ea typeface="ＭＳ Ｐゴシック" charset="0"/>
              </a:rPr>
            </a:br>
            <a:r>
              <a:rPr lang="de-CH" dirty="0">
                <a:solidFill>
                  <a:srgbClr val="404040"/>
                </a:solidFill>
                <a:ea typeface="ＭＳ Ｐゴシック" charset="0"/>
              </a:rPr>
              <a:t>(</a:t>
            </a:r>
            <a:r>
              <a:rPr lang="de-CH" dirty="0" err="1">
                <a:solidFill>
                  <a:srgbClr val="404040"/>
                </a:solidFill>
                <a:ea typeface="ＭＳ Ｐゴシック" charset="0"/>
              </a:rPr>
              <a:t>you</a:t>
            </a:r>
            <a:r>
              <a:rPr lang="de-CH" dirty="0">
                <a:solidFill>
                  <a:srgbClr val="404040"/>
                </a:solidFill>
                <a:ea typeface="ＭＳ Ｐゴシック" charset="0"/>
              </a:rPr>
              <a:t> do not </a:t>
            </a:r>
            <a:r>
              <a:rPr lang="de-CH" dirty="0" err="1">
                <a:solidFill>
                  <a:srgbClr val="404040"/>
                </a:solidFill>
                <a:ea typeface="ＭＳ Ｐゴシック" charset="0"/>
              </a:rPr>
              <a:t>need</a:t>
            </a:r>
            <a:r>
              <a:rPr lang="de-CH" dirty="0">
                <a:solidFill>
                  <a:srgbClr val="404040"/>
                </a:solidFill>
                <a:ea typeface="ＭＳ Ｐゴシック" charset="0"/>
              </a:rPr>
              <a:t> </a:t>
            </a:r>
            <a:r>
              <a:rPr lang="de-CH" dirty="0" err="1">
                <a:solidFill>
                  <a:srgbClr val="404040"/>
                </a:solidFill>
                <a:ea typeface="ＭＳ Ｐゴシック" charset="0"/>
              </a:rPr>
              <a:t>it</a:t>
            </a:r>
            <a:r>
              <a:rPr lang="de-CH" dirty="0">
                <a:solidFill>
                  <a:srgbClr val="404040"/>
                </a:solidFill>
                <a:ea typeface="ＭＳ Ｐゴシック" charset="0"/>
              </a:rPr>
              <a:t> </a:t>
            </a:r>
            <a:r>
              <a:rPr lang="de-CH" dirty="0" err="1">
                <a:solidFill>
                  <a:srgbClr val="404040"/>
                </a:solidFill>
                <a:ea typeface="ＭＳ Ｐゴシック" charset="0"/>
              </a:rPr>
              <a:t>to</a:t>
            </a:r>
            <a:r>
              <a:rPr lang="de-CH" dirty="0">
                <a:solidFill>
                  <a:srgbClr val="404040"/>
                </a:solidFill>
                <a:ea typeface="ＭＳ Ｐゴシック" charset="0"/>
              </a:rPr>
              <a:t> </a:t>
            </a:r>
            <a:r>
              <a:rPr lang="de-CH" dirty="0" err="1">
                <a:solidFill>
                  <a:srgbClr val="404040"/>
                </a:solidFill>
                <a:ea typeface="ＭＳ Ｐゴシック" charset="0"/>
              </a:rPr>
              <a:t>run</a:t>
            </a:r>
            <a:r>
              <a:rPr lang="de-CH" dirty="0">
                <a:solidFill>
                  <a:srgbClr val="404040"/>
                </a:solidFill>
                <a:ea typeface="ＭＳ Ｐゴシック" charset="0"/>
              </a:rPr>
              <a:t> a </a:t>
            </a:r>
            <a:r>
              <a:rPr lang="de-CH" dirty="0" err="1">
                <a:solidFill>
                  <a:srgbClr val="404040"/>
                </a:solidFill>
                <a:ea typeface="ＭＳ Ｐゴシック" charset="0"/>
              </a:rPr>
              <a:t>computer</a:t>
            </a:r>
            <a:r>
              <a:rPr lang="de-CH" dirty="0">
                <a:solidFill>
                  <a:srgbClr val="404040"/>
                </a:solidFill>
                <a:ea typeface="ＭＳ Ｐゴシック" charset="0"/>
              </a:rPr>
              <a:t> </a:t>
            </a:r>
            <a:r>
              <a:rPr lang="de-CH" dirty="0" err="1">
                <a:solidFill>
                  <a:srgbClr val="404040"/>
                </a:solidFill>
                <a:ea typeface="ＭＳ Ｐゴシック" charset="0"/>
              </a:rPr>
              <a:t>program</a:t>
            </a:r>
            <a:r>
              <a:rPr lang="de-CH" dirty="0">
                <a:solidFill>
                  <a:srgbClr val="404040"/>
                </a:solidFill>
                <a:ea typeface="ＭＳ Ｐゴシック" charset="0"/>
              </a:rPr>
              <a:t>)</a:t>
            </a:r>
          </a:p>
          <a:p>
            <a:pPr marL="292100" lvl="1" fontAlgn="base">
              <a:lnSpc>
                <a:spcPct val="120000"/>
              </a:lnSpc>
              <a:buClr>
                <a:schemeClr val="accent1"/>
              </a:buClr>
            </a:pPr>
            <a:endParaRPr lang="de-CH" dirty="0">
              <a:solidFill>
                <a:srgbClr val="404040"/>
              </a:solidFill>
              <a:ea typeface="ＭＳ Ｐゴシック" charset="0"/>
            </a:endParaRPr>
          </a:p>
        </p:txBody>
      </p:sp>
      <p:sp>
        <p:nvSpPr>
          <p:cNvPr id="6" name="Textfeld 5"/>
          <p:cNvSpPr txBox="1"/>
          <p:nvPr/>
        </p:nvSpPr>
        <p:spPr>
          <a:xfrm>
            <a:off x="5771714" y="5790993"/>
            <a:ext cx="5474576" cy="246221"/>
          </a:xfrm>
          <a:prstGeom prst="rect">
            <a:avLst/>
          </a:prstGeom>
          <a:noFill/>
        </p:spPr>
        <p:txBody>
          <a:bodyPr wrap="none" rtlCol="0">
            <a:spAutoFit/>
          </a:bodyPr>
          <a:lstStyle/>
          <a:p>
            <a:r>
              <a:rPr lang="en-US" sz="1000" dirty="0"/>
              <a:t>CC0 image, retrieved from: https://www.pexels.com/photo/close-up-code-coding-computer-239898/</a:t>
            </a:r>
            <a:endParaRPr lang="de-CH" sz="1000" dirty="0"/>
          </a:p>
        </p:txBody>
      </p:sp>
    </p:spTree>
    <p:extLst>
      <p:ext uri="{BB962C8B-B14F-4D97-AF65-F5344CB8AC3E}">
        <p14:creationId xmlns:p14="http://schemas.microsoft.com/office/powerpoint/2010/main" val="392998323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cdl_template4 [Compatibility Mode]" id="{3FB517BE-D8C5-4903-A989-AD4D101B5945}" vid="{4EB6A0FD-A855-42F3-8918-E436F7A54034}"/>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ccdl_template v2.pot</Template>
  <TotalTime>4205</TotalTime>
  <Words>5370</Words>
  <Application>Microsoft Macintosh PowerPoint</Application>
  <PresentationFormat>Widescreen</PresentationFormat>
  <Paragraphs>756</Paragraphs>
  <Slides>52</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Wingdings</vt:lpstr>
      <vt:lpstr>Retrospect</vt:lpstr>
      <vt:lpstr>Free and Open Source Software Licensing</vt:lpstr>
      <vt:lpstr>Program and content of the webinar</vt:lpstr>
      <vt:lpstr> Free and Open Source Software (FOSS)</vt:lpstr>
      <vt:lpstr> Free and Open Source Software (FOSS)</vt:lpstr>
      <vt:lpstr> Free and Open Source Software (FOSS)</vt:lpstr>
      <vt:lpstr> Free and Open Source Software (FOSS)</vt:lpstr>
      <vt:lpstr>What is a Computerprogram?</vt:lpstr>
      <vt:lpstr>Source Code</vt:lpstr>
      <vt:lpstr>Source Code</vt:lpstr>
      <vt:lpstr>Object Code</vt:lpstr>
      <vt:lpstr>Object Code</vt:lpstr>
      <vt:lpstr> Transfer of software</vt:lpstr>
      <vt:lpstr> Transfer of FOSS</vt:lpstr>
      <vt:lpstr> Free and Open Source Software (FOSS)</vt:lpstr>
      <vt:lpstr> Free and Open Source Software (FOSS)</vt:lpstr>
      <vt:lpstr> Copyright and Software</vt:lpstr>
      <vt:lpstr> Groups exercise (part l)</vt:lpstr>
      <vt:lpstr> Question</vt:lpstr>
      <vt:lpstr> Question</vt:lpstr>
      <vt:lpstr> Licenses</vt:lpstr>
      <vt:lpstr> Software Licenses </vt:lpstr>
      <vt:lpstr> Question</vt:lpstr>
      <vt:lpstr> Question</vt:lpstr>
      <vt:lpstr>FOSS Licenses’ Definition(s)</vt:lpstr>
      <vt:lpstr> Free and Open Source Software Licenses</vt:lpstr>
      <vt:lpstr> Free and Open Source Software Licenses</vt:lpstr>
      <vt:lpstr> FOSS Licenses</vt:lpstr>
      <vt:lpstr> Free and Open Source Software (FOSS)</vt:lpstr>
      <vt:lpstr> Free and Open Source Software (FOSS)</vt:lpstr>
      <vt:lpstr> Free and Open Source Software (FOSS)</vt:lpstr>
      <vt:lpstr> Price of free and Open Source Software</vt:lpstr>
      <vt:lpstr> Free and Open Source Software Licensing</vt:lpstr>
      <vt:lpstr> FOSS Licenses</vt:lpstr>
      <vt:lpstr>No further restrictions</vt:lpstr>
      <vt:lpstr> Distribution of verbatim Copies of Code</vt:lpstr>
      <vt:lpstr> Questions</vt:lpstr>
      <vt:lpstr> Questions</vt:lpstr>
      <vt:lpstr> Questions</vt:lpstr>
      <vt:lpstr> Questions</vt:lpstr>
      <vt:lpstr>Breach of FOSS obligations</vt:lpstr>
      <vt:lpstr> Questions</vt:lpstr>
      <vt:lpstr> Questions</vt:lpstr>
      <vt:lpstr> Permissive and Copyleft Licenses</vt:lpstr>
      <vt:lpstr> Copyleft-Clause in GNU GPL v2</vt:lpstr>
      <vt:lpstr> Copyleft-Clause in GNU GPL v2</vt:lpstr>
      <vt:lpstr> Compatibility of FOSS Licenses</vt:lpstr>
      <vt:lpstr> Groups exercise (part ll)</vt:lpstr>
      <vt:lpstr>Case-study</vt:lpstr>
      <vt:lpstr>Case-study</vt:lpstr>
      <vt:lpstr>Any questions?</vt:lpstr>
      <vt:lpstr>Synthesis</vt:lpstr>
      <vt:lpstr>Thank you for listening!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FOSS Licenses</dc:title>
  <dc:subject/>
  <dc:creator>Melanie Graf</dc:creator>
  <cp:keywords/>
  <dc:description/>
  <cp:lastModifiedBy>Marazza Suzanna</cp:lastModifiedBy>
  <cp:revision>344</cp:revision>
  <dcterms:created xsi:type="dcterms:W3CDTF">2017-02-24T09:31:29Z</dcterms:created>
  <dcterms:modified xsi:type="dcterms:W3CDTF">2020-06-19T11:12:19Z</dcterms:modified>
  <cp:category/>
</cp:coreProperties>
</file>