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5"/>
    <p:sldMasterId id="2147483689" r:id="rId6"/>
    <p:sldMasterId id="2147483690" r:id="rId7"/>
    <p:sldMasterId id="214748369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Lst>
  <p:sldSz cy="5143500" cx="9144000"/>
  <p:notesSz cx="6858000" cy="9144000"/>
  <p:embeddedFontLst>
    <p:embeddedFont>
      <p:font typeface="Roboto"/>
      <p:regular r:id="rId98"/>
      <p:bold r:id="rId99"/>
      <p:italic r:id="rId100"/>
      <p:boldItalic r:id="rId101"/>
    </p:embeddedFont>
    <p:embeddedFont>
      <p:font typeface="Roboto Medium"/>
      <p:regular r:id="rId102"/>
      <p:bold r:id="rId103"/>
      <p:italic r:id="rId104"/>
      <p:boldItalic r:id="rId105"/>
    </p:embeddedFont>
    <p:embeddedFont>
      <p:font typeface="Helvetica Neue Light"/>
      <p:regular r:id="rId106"/>
      <p:bold r:id="rId107"/>
      <p:italic r:id="rId108"/>
      <p:boldItalic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B5CB5C-9585-456E-B1DE-CC8FDF7E8F0A}">
  <a:tblStyle styleId="{97B5CB5C-9585-456E-B1DE-CC8FDF7E8F0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9AC80B0-CB96-4E2E-9726-05CA4955E20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E17FD01-A000-4B66-B9CA-C1D04B5D00F5}"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5A522AA-7032-4DCC-855E-6AD6AA389737}" styleName="Table_3">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9EFF7"/>
          </a:solidFill>
        </a:fill>
      </a:tcStyle>
    </a:band1H>
    <a:band2H>
      <a:tcTxStyle/>
    </a:band2H>
    <a:band1V>
      <a:tcTxStyle/>
      <a:tcStyle>
        <a:fill>
          <a:solidFill>
            <a:srgbClr val="E9EFF7"/>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 styleId="{BE054757-B00A-4772-A3D6-54753B630E06}" styleName="Table_4">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07495B62-5827-471B-9D5D-24953148CADE}" styleName="Table_5">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07" Type="http://schemas.openxmlformats.org/officeDocument/2006/relationships/font" Target="fonts/HelveticaNeueLight-bold.fntdata"/><Relationship Id="rId106" Type="http://schemas.openxmlformats.org/officeDocument/2006/relationships/font" Target="fonts/HelveticaNeueLight-regular.fntdata"/><Relationship Id="rId105" Type="http://schemas.openxmlformats.org/officeDocument/2006/relationships/font" Target="fonts/RobotoMedium-boldItalic.fntdata"/><Relationship Id="rId104" Type="http://schemas.openxmlformats.org/officeDocument/2006/relationships/font" Target="fonts/RobotoMedium-italic.fntdata"/><Relationship Id="rId109" Type="http://schemas.openxmlformats.org/officeDocument/2006/relationships/font" Target="fonts/HelveticaNeueLight-boldItalic.fntdata"/><Relationship Id="rId108" Type="http://schemas.openxmlformats.org/officeDocument/2006/relationships/font" Target="fonts/HelveticaNeueLight-italic.fntdata"/><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103" Type="http://schemas.openxmlformats.org/officeDocument/2006/relationships/font" Target="fonts/RobotoMedium-bold.fntdata"/><Relationship Id="rId102" Type="http://schemas.openxmlformats.org/officeDocument/2006/relationships/font" Target="fonts/RobotoMedium-regular.fntdata"/><Relationship Id="rId101" Type="http://schemas.openxmlformats.org/officeDocument/2006/relationships/font" Target="fonts/Roboto-boldItalic.fntdata"/><Relationship Id="rId100" Type="http://schemas.openxmlformats.org/officeDocument/2006/relationships/font" Target="fonts/Roboto-italic.fntdata"/><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11" Type="http://schemas.openxmlformats.org/officeDocument/2006/relationships/slide" Target="slides/slide2.xml"/><Relationship Id="rId99" Type="http://schemas.openxmlformats.org/officeDocument/2006/relationships/font" Target="fonts/Roboto-bold.fntdata"/><Relationship Id="rId10" Type="http://schemas.openxmlformats.org/officeDocument/2006/relationships/slide" Target="slides/slide1.xml"/><Relationship Id="rId98" Type="http://schemas.openxmlformats.org/officeDocument/2006/relationships/font" Target="fonts/Roboto-regular.fntdata"/><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69" Type="http://schemas.openxmlformats.org/officeDocument/2006/relationships/slide" Target="slides/slide6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54" Type="http://schemas.openxmlformats.org/officeDocument/2006/relationships/slide" Target="slides/slide45.xml"/><Relationship Id="rId57" Type="http://schemas.openxmlformats.org/officeDocument/2006/relationships/slide" Target="slides/slide48.xml"/><Relationship Id="rId56" Type="http://schemas.openxmlformats.org/officeDocument/2006/relationships/slide" Target="slides/slide47.xml"/><Relationship Id="rId59" Type="http://schemas.openxmlformats.org/officeDocument/2006/relationships/slide" Target="slides/slide50.xml"/><Relationship Id="rId58"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5c1a075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5c1a075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ec628e4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4ec628e4fc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ec628e4f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4ec628e4f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ec628e4f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4ec628e4fc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5c1a0750e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5c1a0750e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ec628e4f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4ec628e4fc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ec628e4f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4ec628e4fc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ef459e6f6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4ef459e6f6_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ec628e4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4ec628e4fc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4ec628e4f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4ec628e4fc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4ebd30bee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ebd30beee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ebd30bee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ebd30bee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4ec628e4f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4ec628e4fc_0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4ec628e4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g4ec628e4fc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4ec628e4f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4ec628e4fc_0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4ec628e4f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4ec628e4fc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4ec628e4f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4ec628e4fc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4ec628e4f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g4ec628e4fc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4ec628e4fc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4ec628e4fc_0_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4ec628e4f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4ec628e4fc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4f811cf5c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4f811cf5c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4ec628e4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4ec628e4fc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ec628e4fc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4ec628e4fc_0_6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4ebd30beee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4ebd30beee_0_4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4f811cf5c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4f811cf5c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4e1f13f15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4e1f13f15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4ec628e4fc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g4ec628e4fc_0_4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4ebd30bee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4ebd30beee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4ec628e4f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g4ec628e4fc_0_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4ec628e4f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g4ec628e4fc_0_6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4ec2f6b6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g4ec2f6b65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g4ec2f6b65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g4ec2f6b65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Google Shape;895;g4ebd30bee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g4ebd30beee_0_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f60fe0f7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4f60fe0f7f_5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Google Shape;902;g4ebd30be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g4ebd30bee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4ebd30bee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g4ebd30bee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Google Shape;954;g4f7c8d693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g4f7c8d6932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g4f7c8d6932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4f7c8d6932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4ec2f6b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g4ec2f6b65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4ec2f6b7d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4ec2f6b7d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4ec2f6b7d7_6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4ec2f6b7d7_6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g4ebd30bee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g4ebd30beee_0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4ec2f6b7d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g4ec2f6b7d7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4" name="Shape 1024"/>
        <p:cNvGrpSpPr/>
        <p:nvPr/>
      </p:nvGrpSpPr>
      <p:grpSpPr>
        <a:xfrm>
          <a:off x="0" y="0"/>
          <a:ext cx="0" cy="0"/>
          <a:chOff x="0" y="0"/>
          <a:chExt cx="0" cy="0"/>
        </a:xfrm>
      </p:grpSpPr>
      <p:sp>
        <p:nvSpPr>
          <p:cNvPr id="1025" name="Google Shape;1025;g4e1f13f15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4e1f13f15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ebd30bee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4ebd30beee_0_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Google Shape;1035;g4ec2f6b7d7_6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g4ec2f6b7d7_6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g4e1f13f1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4e1f13f1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7" name="Shape 1047"/>
        <p:cNvGrpSpPr/>
        <p:nvPr/>
      </p:nvGrpSpPr>
      <p:grpSpPr>
        <a:xfrm>
          <a:off x="0" y="0"/>
          <a:ext cx="0" cy="0"/>
          <a:chOff x="0" y="0"/>
          <a:chExt cx="0" cy="0"/>
        </a:xfrm>
      </p:grpSpPr>
      <p:sp>
        <p:nvSpPr>
          <p:cNvPr id="1048" name="Google Shape;1048;g4ec2f6b7d7_6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4ec2f6b7d7_6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3" name="Shape 1053"/>
        <p:cNvGrpSpPr/>
        <p:nvPr/>
      </p:nvGrpSpPr>
      <p:grpSpPr>
        <a:xfrm>
          <a:off x="0" y="0"/>
          <a:ext cx="0" cy="0"/>
          <a:chOff x="0" y="0"/>
          <a:chExt cx="0" cy="0"/>
        </a:xfrm>
      </p:grpSpPr>
      <p:sp>
        <p:nvSpPr>
          <p:cNvPr id="1054" name="Google Shape;1054;g4ec2f6b7d7_6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g4ec2f6b7d7_6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g4ec2f6b7d7_6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g4ec2f6b7d7_6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2" name="Shape 1082"/>
        <p:cNvGrpSpPr/>
        <p:nvPr/>
      </p:nvGrpSpPr>
      <p:grpSpPr>
        <a:xfrm>
          <a:off x="0" y="0"/>
          <a:ext cx="0" cy="0"/>
          <a:chOff x="0" y="0"/>
          <a:chExt cx="0" cy="0"/>
        </a:xfrm>
      </p:grpSpPr>
      <p:sp>
        <p:nvSpPr>
          <p:cNvPr id="1083" name="Google Shape;1083;g4a946e2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4a946e2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1" name="Shape 1101"/>
        <p:cNvGrpSpPr/>
        <p:nvPr/>
      </p:nvGrpSpPr>
      <p:grpSpPr>
        <a:xfrm>
          <a:off x="0" y="0"/>
          <a:ext cx="0" cy="0"/>
          <a:chOff x="0" y="0"/>
          <a:chExt cx="0" cy="0"/>
        </a:xfrm>
      </p:grpSpPr>
      <p:sp>
        <p:nvSpPr>
          <p:cNvPr id="1102" name="Google Shape;1102;g4ef459e6f6_7_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g4ef459e6f6_7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0" name="Shape 1110"/>
        <p:cNvGrpSpPr/>
        <p:nvPr/>
      </p:nvGrpSpPr>
      <p:grpSpPr>
        <a:xfrm>
          <a:off x="0" y="0"/>
          <a:ext cx="0" cy="0"/>
          <a:chOff x="0" y="0"/>
          <a:chExt cx="0" cy="0"/>
        </a:xfrm>
      </p:grpSpPr>
      <p:sp>
        <p:nvSpPr>
          <p:cNvPr id="1111" name="Google Shape;1111;g4ec2f6b7d7_6_5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g4ec2f6b7d7_6_5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g4ec2f6b7d7_6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g4ec2f6b7d7_6_4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Google Shape;1126;g4a946e28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4a946e28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f7c8d6932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f7c8d6932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9" name="Shape 1139"/>
        <p:cNvGrpSpPr/>
        <p:nvPr/>
      </p:nvGrpSpPr>
      <p:grpSpPr>
        <a:xfrm>
          <a:off x="0" y="0"/>
          <a:ext cx="0" cy="0"/>
          <a:chOff x="0" y="0"/>
          <a:chExt cx="0" cy="0"/>
        </a:xfrm>
      </p:grpSpPr>
      <p:sp>
        <p:nvSpPr>
          <p:cNvPr id="1140" name="Google Shape;1140;g4e1f13f15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4e1f13f15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6" name="Shape 1166"/>
        <p:cNvGrpSpPr/>
        <p:nvPr/>
      </p:nvGrpSpPr>
      <p:grpSpPr>
        <a:xfrm>
          <a:off x="0" y="0"/>
          <a:ext cx="0" cy="0"/>
          <a:chOff x="0" y="0"/>
          <a:chExt cx="0" cy="0"/>
        </a:xfrm>
      </p:grpSpPr>
      <p:sp>
        <p:nvSpPr>
          <p:cNvPr id="1167" name="Google Shape;1167;g4ec2f6b7d7_6_7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g4ec2f6b7d7_6_7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4a946e285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4a946e285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2" name="Shape 1182"/>
        <p:cNvGrpSpPr/>
        <p:nvPr/>
      </p:nvGrpSpPr>
      <p:grpSpPr>
        <a:xfrm>
          <a:off x="0" y="0"/>
          <a:ext cx="0" cy="0"/>
          <a:chOff x="0" y="0"/>
          <a:chExt cx="0" cy="0"/>
        </a:xfrm>
      </p:grpSpPr>
      <p:sp>
        <p:nvSpPr>
          <p:cNvPr id="1183" name="Google Shape;1183;g4a946e28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4a946e28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Impacted numbers - value</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8" name="Shape 1188"/>
        <p:cNvGrpSpPr/>
        <p:nvPr/>
      </p:nvGrpSpPr>
      <p:grpSpPr>
        <a:xfrm>
          <a:off x="0" y="0"/>
          <a:ext cx="0" cy="0"/>
          <a:chOff x="0" y="0"/>
          <a:chExt cx="0" cy="0"/>
        </a:xfrm>
      </p:grpSpPr>
      <p:sp>
        <p:nvSpPr>
          <p:cNvPr id="1189" name="Google Shape;1189;g4ec2f6b7d7_6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g4ec2f6b7d7_6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5" name="Shape 1195"/>
        <p:cNvGrpSpPr/>
        <p:nvPr/>
      </p:nvGrpSpPr>
      <p:grpSpPr>
        <a:xfrm>
          <a:off x="0" y="0"/>
          <a:ext cx="0" cy="0"/>
          <a:chOff x="0" y="0"/>
          <a:chExt cx="0" cy="0"/>
        </a:xfrm>
      </p:grpSpPr>
      <p:sp>
        <p:nvSpPr>
          <p:cNvPr id="1196" name="Google Shape;1196;g4f811cf5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4f811cf5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1" name="Shape 1201"/>
        <p:cNvGrpSpPr/>
        <p:nvPr/>
      </p:nvGrpSpPr>
      <p:grpSpPr>
        <a:xfrm>
          <a:off x="0" y="0"/>
          <a:ext cx="0" cy="0"/>
          <a:chOff x="0" y="0"/>
          <a:chExt cx="0" cy="0"/>
        </a:xfrm>
      </p:grpSpPr>
      <p:sp>
        <p:nvSpPr>
          <p:cNvPr id="1202" name="Google Shape;1202;g4ec2f6b7d7_6_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g4ec2f6b7d7_6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4ec2f6b7d7_6_1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g4ec2f6b7d7_6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g4ef459e6f6_13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g4ef459e6f6_13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g4f811cf5c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g4f811cf5c7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ec628e4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4ec628e4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4" name="Shape 1234"/>
        <p:cNvGrpSpPr/>
        <p:nvPr/>
      </p:nvGrpSpPr>
      <p:grpSpPr>
        <a:xfrm>
          <a:off x="0" y="0"/>
          <a:ext cx="0" cy="0"/>
          <a:chOff x="0" y="0"/>
          <a:chExt cx="0" cy="0"/>
        </a:xfrm>
      </p:grpSpPr>
      <p:sp>
        <p:nvSpPr>
          <p:cNvPr id="1235" name="Google Shape;1235;g4ef459e6f6_7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g4ef459e6f6_7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1" name="Shape 1241"/>
        <p:cNvGrpSpPr/>
        <p:nvPr/>
      </p:nvGrpSpPr>
      <p:grpSpPr>
        <a:xfrm>
          <a:off x="0" y="0"/>
          <a:ext cx="0" cy="0"/>
          <a:chOff x="0" y="0"/>
          <a:chExt cx="0" cy="0"/>
        </a:xfrm>
      </p:grpSpPr>
      <p:sp>
        <p:nvSpPr>
          <p:cNvPr id="1242" name="Google Shape;1242;g4ec2f6b7d7_6_8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g4ec2f6b7d7_6_8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1" name="Shape 1251"/>
        <p:cNvGrpSpPr/>
        <p:nvPr/>
      </p:nvGrpSpPr>
      <p:grpSpPr>
        <a:xfrm>
          <a:off x="0" y="0"/>
          <a:ext cx="0" cy="0"/>
          <a:chOff x="0" y="0"/>
          <a:chExt cx="0" cy="0"/>
        </a:xfrm>
      </p:grpSpPr>
      <p:sp>
        <p:nvSpPr>
          <p:cNvPr id="1252" name="Google Shape;1252;g4ebd30bee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g4ebd30beee_0_3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g4f7c8d693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4f7c8d693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0" name="Shape 1300"/>
        <p:cNvGrpSpPr/>
        <p:nvPr/>
      </p:nvGrpSpPr>
      <p:grpSpPr>
        <a:xfrm>
          <a:off x="0" y="0"/>
          <a:ext cx="0" cy="0"/>
          <a:chOff x="0" y="0"/>
          <a:chExt cx="0" cy="0"/>
        </a:xfrm>
      </p:grpSpPr>
      <p:sp>
        <p:nvSpPr>
          <p:cNvPr id="1301" name="Google Shape;1301;g4ebd30bee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g4ebd30beee_0_4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7" name="Shape 1307"/>
        <p:cNvGrpSpPr/>
        <p:nvPr/>
      </p:nvGrpSpPr>
      <p:grpSpPr>
        <a:xfrm>
          <a:off x="0" y="0"/>
          <a:ext cx="0" cy="0"/>
          <a:chOff x="0" y="0"/>
          <a:chExt cx="0" cy="0"/>
        </a:xfrm>
      </p:grpSpPr>
      <p:sp>
        <p:nvSpPr>
          <p:cNvPr id="1308" name="Google Shape;1308;g4f6172f5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g4f6172f52a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0" name="Shape 1350"/>
        <p:cNvGrpSpPr/>
        <p:nvPr/>
      </p:nvGrpSpPr>
      <p:grpSpPr>
        <a:xfrm>
          <a:off x="0" y="0"/>
          <a:ext cx="0" cy="0"/>
          <a:chOff x="0" y="0"/>
          <a:chExt cx="0" cy="0"/>
        </a:xfrm>
      </p:grpSpPr>
      <p:sp>
        <p:nvSpPr>
          <p:cNvPr id="1351" name="Google Shape;1351;g4ebd30bee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g4ebd30beee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7" name="Shape 1357"/>
        <p:cNvGrpSpPr/>
        <p:nvPr/>
      </p:nvGrpSpPr>
      <p:grpSpPr>
        <a:xfrm>
          <a:off x="0" y="0"/>
          <a:ext cx="0" cy="0"/>
          <a:chOff x="0" y="0"/>
          <a:chExt cx="0" cy="0"/>
        </a:xfrm>
      </p:grpSpPr>
      <p:sp>
        <p:nvSpPr>
          <p:cNvPr id="1358" name="Google Shape;1358;g4ebd30beee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4ebd30beee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3" name="Shape 1363"/>
        <p:cNvGrpSpPr/>
        <p:nvPr/>
      </p:nvGrpSpPr>
      <p:grpSpPr>
        <a:xfrm>
          <a:off x="0" y="0"/>
          <a:ext cx="0" cy="0"/>
          <a:chOff x="0" y="0"/>
          <a:chExt cx="0" cy="0"/>
        </a:xfrm>
      </p:grpSpPr>
      <p:sp>
        <p:nvSpPr>
          <p:cNvPr id="1364" name="Google Shape;1364;g4f6172f52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g4f6172f52a_5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7" name="Shape 1377"/>
        <p:cNvGrpSpPr/>
        <p:nvPr/>
      </p:nvGrpSpPr>
      <p:grpSpPr>
        <a:xfrm>
          <a:off x="0" y="0"/>
          <a:ext cx="0" cy="0"/>
          <a:chOff x="0" y="0"/>
          <a:chExt cx="0" cy="0"/>
        </a:xfrm>
      </p:grpSpPr>
      <p:sp>
        <p:nvSpPr>
          <p:cNvPr id="1378" name="Google Shape;1378;g4ebd30beee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g4ebd30beee_0_4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ec628e4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4ec628e4f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4" name="Shape 1384"/>
        <p:cNvGrpSpPr/>
        <p:nvPr/>
      </p:nvGrpSpPr>
      <p:grpSpPr>
        <a:xfrm>
          <a:off x="0" y="0"/>
          <a:ext cx="0" cy="0"/>
          <a:chOff x="0" y="0"/>
          <a:chExt cx="0" cy="0"/>
        </a:xfrm>
      </p:grpSpPr>
      <p:sp>
        <p:nvSpPr>
          <p:cNvPr id="1385" name="Google Shape;1385;g4ec2f6b7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4ec2f6b7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7" name="Shape 1397"/>
        <p:cNvGrpSpPr/>
        <p:nvPr/>
      </p:nvGrpSpPr>
      <p:grpSpPr>
        <a:xfrm>
          <a:off x="0" y="0"/>
          <a:ext cx="0" cy="0"/>
          <a:chOff x="0" y="0"/>
          <a:chExt cx="0" cy="0"/>
        </a:xfrm>
      </p:grpSpPr>
      <p:sp>
        <p:nvSpPr>
          <p:cNvPr id="1398" name="Google Shape;1398;g4ebd30bee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g4ebd30beee_0_4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g4ec2f6b7d7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4ec2f6b7d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7" name="Shape 1417"/>
        <p:cNvGrpSpPr/>
        <p:nvPr/>
      </p:nvGrpSpPr>
      <p:grpSpPr>
        <a:xfrm>
          <a:off x="0" y="0"/>
          <a:ext cx="0" cy="0"/>
          <a:chOff x="0" y="0"/>
          <a:chExt cx="0" cy="0"/>
        </a:xfrm>
      </p:grpSpPr>
      <p:sp>
        <p:nvSpPr>
          <p:cNvPr id="1418" name="Google Shape;1418;g4f60a843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g4f60a843e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8" name="Shape 1438"/>
        <p:cNvGrpSpPr/>
        <p:nvPr/>
      </p:nvGrpSpPr>
      <p:grpSpPr>
        <a:xfrm>
          <a:off x="0" y="0"/>
          <a:ext cx="0" cy="0"/>
          <a:chOff x="0" y="0"/>
          <a:chExt cx="0" cy="0"/>
        </a:xfrm>
      </p:grpSpPr>
      <p:sp>
        <p:nvSpPr>
          <p:cNvPr id="1439" name="Google Shape;1439;g4ebd30beee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g4ebd30beee_0_4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5" name="Shape 1445"/>
        <p:cNvGrpSpPr/>
        <p:nvPr/>
      </p:nvGrpSpPr>
      <p:grpSpPr>
        <a:xfrm>
          <a:off x="0" y="0"/>
          <a:ext cx="0" cy="0"/>
          <a:chOff x="0" y="0"/>
          <a:chExt cx="0" cy="0"/>
        </a:xfrm>
      </p:grpSpPr>
      <p:sp>
        <p:nvSpPr>
          <p:cNvPr id="1446" name="Google Shape;1446;g4f811cf5c7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g4f811cf5c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Google Shape;1455;g4f811cf5c7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g4f811cf5c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3" name="Shape 1463"/>
        <p:cNvGrpSpPr/>
        <p:nvPr/>
      </p:nvGrpSpPr>
      <p:grpSpPr>
        <a:xfrm>
          <a:off x="0" y="0"/>
          <a:ext cx="0" cy="0"/>
          <a:chOff x="0" y="0"/>
          <a:chExt cx="0" cy="0"/>
        </a:xfrm>
      </p:grpSpPr>
      <p:sp>
        <p:nvSpPr>
          <p:cNvPr id="1464" name="Google Shape;1464;g4ef459e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4ef459e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g4ef459e6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4ef459e6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ec628e4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4ec628e4fc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text box">
  <p:cSld name="1 text box">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p:spPr>
          <a:xfrm>
            <a:off x="1466" y="1191"/>
            <a:ext cx="1200" cy="1200"/>
          </a:xfrm>
          <a:prstGeom prst="rect">
            <a:avLst/>
          </a:prstGeom>
          <a:solidFill>
            <a:srgbClr val="FFFFFF"/>
          </a:solidFill>
          <a:ln>
            <a:noFill/>
          </a:ln>
        </p:spPr>
      </p:pic>
      <p:sp>
        <p:nvSpPr>
          <p:cNvPr id="52" name="Google Shape;52;p13"/>
          <p:cNvSpPr txBox="1"/>
          <p:nvPr>
            <p:ph type="title"/>
          </p:nvPr>
        </p:nvSpPr>
        <p:spPr>
          <a:xfrm>
            <a:off x="247216" y="76606"/>
            <a:ext cx="8651700" cy="582900"/>
          </a:xfrm>
          <a:prstGeom prst="rect">
            <a:avLst/>
          </a:prstGeom>
          <a:noFill/>
          <a:ln>
            <a:noFill/>
          </a:ln>
        </p:spPr>
        <p:txBody>
          <a:bodyPr anchorCtr="0" anchor="b" bIns="79125" lIns="79125" spcFirstLastPara="1" rIns="79125" wrap="square" tIns="79125"/>
          <a:lstStyle>
            <a:lvl1pPr lvl="0" marR="0" rtl="0" algn="l">
              <a:spcBef>
                <a:spcPts val="0"/>
              </a:spcBef>
              <a:spcAft>
                <a:spcPts val="0"/>
              </a:spcAft>
              <a:buClr>
                <a:schemeClr val="dk1"/>
              </a:buClr>
              <a:buSzPts val="2400"/>
              <a:buFont typeface="Calibri"/>
              <a:buNone/>
              <a:defRPr b="1" i="0" sz="2400" u="none" cap="none" strike="noStrike">
                <a:solidFill>
                  <a:schemeClr val="dk1"/>
                </a:solidFill>
                <a:latin typeface="Calibri"/>
                <a:ea typeface="Calibri"/>
                <a:cs typeface="Calibri"/>
                <a:sym typeface="Calibri"/>
              </a:defRPr>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53" name="Google Shape;53;p13"/>
          <p:cNvSpPr txBox="1"/>
          <p:nvPr>
            <p:ph idx="1" type="body"/>
          </p:nvPr>
        </p:nvSpPr>
        <p:spPr>
          <a:xfrm>
            <a:off x="247214" y="904874"/>
            <a:ext cx="8649600" cy="3531900"/>
          </a:xfrm>
          <a:prstGeom prst="rect">
            <a:avLst/>
          </a:prstGeom>
          <a:noFill/>
          <a:ln>
            <a:noFill/>
          </a:ln>
        </p:spPr>
        <p:txBody>
          <a:bodyPr anchorCtr="0" anchor="t" bIns="79125" lIns="79125" spcFirstLastPara="1" rIns="79125" wrap="square" tIns="79125"/>
          <a:lstStyle>
            <a:lvl1pPr indent="-228600" lvl="0" marL="457200" marR="0" rtl="0" algn="l">
              <a:lnSpc>
                <a:spcPct val="100000"/>
              </a:lnSpc>
              <a:spcBef>
                <a:spcPts val="0"/>
              </a:spcBef>
              <a:spcAft>
                <a:spcPts val="0"/>
              </a:spcAft>
              <a:buClr>
                <a:srgbClr val="13100D"/>
              </a:buClr>
              <a:buSzPts val="1600"/>
              <a:buFont typeface="Calibri"/>
              <a:buNone/>
              <a:defRPr b="0" i="0" sz="1600" u="none" cap="none" strike="noStrike">
                <a:solidFill>
                  <a:srgbClr val="13100D"/>
                </a:solidFill>
                <a:latin typeface="Calibri"/>
                <a:ea typeface="Calibri"/>
                <a:cs typeface="Calibri"/>
                <a:sym typeface="Calibri"/>
              </a:defRPr>
            </a:lvl1pPr>
            <a:lvl2pPr indent="-330200" lvl="1" marL="914400" marR="0" rtl="0" algn="l">
              <a:lnSpc>
                <a:spcPct val="100000"/>
              </a:lnSpc>
              <a:spcBef>
                <a:spcPts val="0"/>
              </a:spcBef>
              <a:spcAft>
                <a:spcPts val="0"/>
              </a:spcAft>
              <a:buClr>
                <a:srgbClr val="60943C"/>
              </a:buClr>
              <a:buSzPts val="1600"/>
              <a:buFont typeface="Noto Sans Symbols"/>
              <a:buChar char="•"/>
              <a:defRPr b="0" i="0" sz="1600" u="none" cap="none" strike="noStrike">
                <a:solidFill>
                  <a:srgbClr val="13100D"/>
                </a:solidFill>
                <a:latin typeface="Calibri"/>
                <a:ea typeface="Calibri"/>
                <a:cs typeface="Calibri"/>
                <a:sym typeface="Calibri"/>
              </a:defRPr>
            </a:lvl2pPr>
            <a:lvl3pPr indent="-330200" lvl="2" marL="1371600" marR="0" rtl="0" algn="l">
              <a:lnSpc>
                <a:spcPct val="100000"/>
              </a:lnSpc>
              <a:spcBef>
                <a:spcPts val="0"/>
              </a:spcBef>
              <a:spcAft>
                <a:spcPts val="0"/>
              </a:spcAft>
              <a:buClr>
                <a:srgbClr val="60943C"/>
              </a:buClr>
              <a:buSzPts val="1600"/>
              <a:buFont typeface="Calibri"/>
              <a:buChar char="–"/>
              <a:defRPr b="0" i="0" sz="1600" u="none" cap="none" strike="noStrike">
                <a:solidFill>
                  <a:srgbClr val="13100D"/>
                </a:solidFill>
                <a:latin typeface="Calibri"/>
                <a:ea typeface="Calibri"/>
                <a:cs typeface="Calibri"/>
                <a:sym typeface="Calibri"/>
              </a:defRPr>
            </a:lvl3pPr>
            <a:lvl4pPr indent="-330200" lvl="3" marL="1828800" marR="0" rtl="0" algn="l">
              <a:lnSpc>
                <a:spcPct val="100000"/>
              </a:lnSpc>
              <a:spcBef>
                <a:spcPts val="0"/>
              </a:spcBef>
              <a:spcAft>
                <a:spcPts val="0"/>
              </a:spcAft>
              <a:buClr>
                <a:srgbClr val="60943C"/>
              </a:buClr>
              <a:buSzPts val="1600"/>
              <a:buFont typeface="Noto Sans Symbols"/>
              <a:buChar char="▪"/>
              <a:defRPr b="0" i="0" sz="1600" u="none" cap="none" strike="noStrike">
                <a:solidFill>
                  <a:srgbClr val="13100D"/>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36550" lvl="6" marL="32004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600"/>
              </a:spcBef>
              <a:spcAft>
                <a:spcPts val="16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title">
  <p:cSld name="Blank with title">
    <p:spTree>
      <p:nvGrpSpPr>
        <p:cNvPr id="54" name="Shape 54"/>
        <p:cNvGrpSpPr/>
        <p:nvPr/>
      </p:nvGrpSpPr>
      <p:grpSpPr>
        <a:xfrm>
          <a:off x="0" y="0"/>
          <a:ext cx="0" cy="0"/>
          <a:chOff x="0" y="0"/>
          <a:chExt cx="0" cy="0"/>
        </a:xfrm>
      </p:grpSpPr>
      <p:pic>
        <p:nvPicPr>
          <p:cNvPr id="55" name="Google Shape;55;p14"/>
          <p:cNvPicPr preferRelativeResize="0"/>
          <p:nvPr/>
        </p:nvPicPr>
        <p:blipFill/>
        <p:spPr>
          <a:xfrm>
            <a:off x="1466" y="1191"/>
            <a:ext cx="1200" cy="1200"/>
          </a:xfrm>
          <a:prstGeom prst="rect">
            <a:avLst/>
          </a:prstGeom>
          <a:solidFill>
            <a:srgbClr val="FFFFFF"/>
          </a:solidFill>
          <a:ln>
            <a:noFill/>
          </a:ln>
        </p:spPr>
      </p:pic>
      <p:sp>
        <p:nvSpPr>
          <p:cNvPr id="56" name="Google Shape;56;p14"/>
          <p:cNvSpPr txBox="1"/>
          <p:nvPr>
            <p:ph type="title"/>
          </p:nvPr>
        </p:nvSpPr>
        <p:spPr>
          <a:xfrm>
            <a:off x="247216" y="76606"/>
            <a:ext cx="8651700" cy="582900"/>
          </a:xfrm>
          <a:prstGeom prst="rect">
            <a:avLst/>
          </a:prstGeom>
          <a:noFill/>
          <a:ln>
            <a:noFill/>
          </a:ln>
        </p:spPr>
        <p:txBody>
          <a:bodyPr anchorCtr="0" anchor="b" bIns="79125" lIns="79125" spcFirstLastPara="1" rIns="79125" wrap="square" tIns="79125"/>
          <a:lstStyle>
            <a:lvl1pPr lvl="0" marR="0" rtl="0" algn="l">
              <a:spcBef>
                <a:spcPts val="0"/>
              </a:spcBef>
              <a:spcAft>
                <a:spcPts val="0"/>
              </a:spcAft>
              <a:buClr>
                <a:schemeClr val="dk1"/>
              </a:buClr>
              <a:buSzPts val="2400"/>
              <a:buFont typeface="Calibri"/>
              <a:buNone/>
              <a:defRPr b="1" i="0" sz="2400" u="none" cap="none" strike="noStrike">
                <a:solidFill>
                  <a:schemeClr val="dk1"/>
                </a:solidFill>
                <a:latin typeface="Calibri"/>
                <a:ea typeface="Calibri"/>
                <a:cs typeface="Calibri"/>
                <a:sym typeface="Calibri"/>
              </a:defRPr>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1 text box">
  <p:cSld name="1_1 text box">
    <p:bg>
      <p:bgPr>
        <a:solidFill>
          <a:schemeClr val="lt1"/>
        </a:solidFill>
      </p:bgPr>
    </p:bg>
    <p:spTree>
      <p:nvGrpSpPr>
        <p:cNvPr id="57" name="Shape 57"/>
        <p:cNvGrpSpPr/>
        <p:nvPr/>
      </p:nvGrpSpPr>
      <p:grpSpPr>
        <a:xfrm>
          <a:off x="0" y="0"/>
          <a:ext cx="0" cy="0"/>
          <a:chOff x="0" y="0"/>
          <a:chExt cx="0" cy="0"/>
        </a:xfrm>
      </p:grpSpPr>
      <p:pic>
        <p:nvPicPr>
          <p:cNvPr id="58" name="Google Shape;58;p15"/>
          <p:cNvPicPr preferRelativeResize="0"/>
          <p:nvPr/>
        </p:nvPicPr>
        <p:blipFill/>
        <p:spPr>
          <a:xfrm>
            <a:off x="1466" y="1191"/>
            <a:ext cx="1200" cy="1200"/>
          </a:xfrm>
          <a:prstGeom prst="rect">
            <a:avLst/>
          </a:prstGeom>
          <a:solidFill>
            <a:srgbClr val="FFFFFF"/>
          </a:solidFill>
          <a:ln>
            <a:noFill/>
          </a:ln>
        </p:spPr>
      </p:pic>
      <p:sp>
        <p:nvSpPr>
          <p:cNvPr id="59" name="Google Shape;59;p15"/>
          <p:cNvSpPr txBox="1"/>
          <p:nvPr>
            <p:ph type="title"/>
          </p:nvPr>
        </p:nvSpPr>
        <p:spPr>
          <a:xfrm>
            <a:off x="247216" y="76606"/>
            <a:ext cx="8651700" cy="582900"/>
          </a:xfrm>
          <a:prstGeom prst="rect">
            <a:avLst/>
          </a:prstGeom>
          <a:noFill/>
          <a:ln>
            <a:noFill/>
          </a:ln>
        </p:spPr>
        <p:txBody>
          <a:bodyPr anchorCtr="0" anchor="b" bIns="79125" lIns="79125" spcFirstLastPara="1" rIns="79125" wrap="square" tIns="79125"/>
          <a:lstStyle>
            <a:lvl1pPr lvl="0" marR="0" rtl="0" algn="l">
              <a:spcBef>
                <a:spcPts val="0"/>
              </a:spcBef>
              <a:spcAft>
                <a:spcPts val="0"/>
              </a:spcAft>
              <a:buClr>
                <a:schemeClr val="dk1"/>
              </a:buClr>
              <a:buSzPts val="2400"/>
              <a:buFont typeface="Calibri"/>
              <a:buNone/>
              <a:defRPr b="1" i="0" sz="2400" u="none" cap="none" strike="noStrike">
                <a:solidFill>
                  <a:schemeClr val="dk1"/>
                </a:solidFill>
                <a:latin typeface="Calibri"/>
                <a:ea typeface="Calibri"/>
                <a:cs typeface="Calibri"/>
                <a:sym typeface="Calibri"/>
              </a:defRPr>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
    <p:spTree>
      <p:nvGrpSpPr>
        <p:cNvPr id="60" name="Shape 60"/>
        <p:cNvGrpSpPr/>
        <p:nvPr/>
      </p:nvGrpSpPr>
      <p:grpSpPr>
        <a:xfrm>
          <a:off x="0" y="0"/>
          <a:ext cx="0" cy="0"/>
          <a:chOff x="0" y="0"/>
          <a:chExt cx="0" cy="0"/>
        </a:xfrm>
      </p:grpSpPr>
      <p:sp>
        <p:nvSpPr>
          <p:cNvPr id="61" name="Google Shape;61;p16"/>
          <p:cNvSpPr txBox="1"/>
          <p:nvPr>
            <p:ph idx="12" type="sldNum"/>
          </p:nvPr>
        </p:nvSpPr>
        <p:spPr>
          <a:xfrm>
            <a:off x="4474061" y="4878959"/>
            <a:ext cx="186900" cy="184500"/>
          </a:xfrm>
          <a:prstGeom prst="rect">
            <a:avLst/>
          </a:prstGeom>
          <a:noFill/>
          <a:ln>
            <a:noFill/>
          </a:ln>
        </p:spPr>
        <p:txBody>
          <a:bodyPr anchorCtr="0" anchor="t" bIns="19050" lIns="19050" spcFirstLastPara="1" rIns="19050" wrap="square" tIns="19050">
            <a:noAutofit/>
          </a:bodyPr>
          <a:lstStyle>
            <a:lvl1pPr indent="0" lvl="0" marL="0" marR="0" rtl="0" algn="ctr">
              <a:spcBef>
                <a:spcPts val="0"/>
              </a:spcBef>
              <a:buNone/>
              <a:defRPr sz="1000">
                <a:solidFill>
                  <a:srgbClr val="000000"/>
                </a:solidFill>
                <a:latin typeface="Helvetica Neue Light"/>
                <a:ea typeface="Helvetica Neue Light"/>
                <a:cs typeface="Helvetica Neue Light"/>
                <a:sym typeface="Helvetica Neue Light"/>
              </a:defRPr>
            </a:lvl1pPr>
            <a:lvl2pPr indent="0" lvl="1" marL="0" marR="0" rtl="0" algn="ctr">
              <a:spcBef>
                <a:spcPts val="0"/>
              </a:spcBef>
              <a:buNone/>
              <a:defRPr sz="1000">
                <a:solidFill>
                  <a:srgbClr val="000000"/>
                </a:solidFill>
                <a:latin typeface="Helvetica Neue Light"/>
                <a:ea typeface="Helvetica Neue Light"/>
                <a:cs typeface="Helvetica Neue Light"/>
                <a:sym typeface="Helvetica Neue Light"/>
              </a:defRPr>
            </a:lvl2pPr>
            <a:lvl3pPr indent="0" lvl="2" marL="0" marR="0" rtl="0" algn="ctr">
              <a:spcBef>
                <a:spcPts val="0"/>
              </a:spcBef>
              <a:buNone/>
              <a:defRPr sz="1000">
                <a:solidFill>
                  <a:srgbClr val="000000"/>
                </a:solidFill>
                <a:latin typeface="Helvetica Neue Light"/>
                <a:ea typeface="Helvetica Neue Light"/>
                <a:cs typeface="Helvetica Neue Light"/>
                <a:sym typeface="Helvetica Neue Light"/>
              </a:defRPr>
            </a:lvl3pPr>
            <a:lvl4pPr indent="0" lvl="3" marL="0" marR="0" rtl="0" algn="ctr">
              <a:spcBef>
                <a:spcPts val="0"/>
              </a:spcBef>
              <a:buNone/>
              <a:defRPr sz="1000">
                <a:solidFill>
                  <a:srgbClr val="000000"/>
                </a:solidFill>
                <a:latin typeface="Helvetica Neue Light"/>
                <a:ea typeface="Helvetica Neue Light"/>
                <a:cs typeface="Helvetica Neue Light"/>
                <a:sym typeface="Helvetica Neue Light"/>
              </a:defRPr>
            </a:lvl4pPr>
            <a:lvl5pPr indent="0" lvl="4" marL="0" marR="0" rtl="0" algn="ctr">
              <a:spcBef>
                <a:spcPts val="0"/>
              </a:spcBef>
              <a:buNone/>
              <a:defRPr sz="1000">
                <a:solidFill>
                  <a:srgbClr val="000000"/>
                </a:solidFill>
                <a:latin typeface="Helvetica Neue Light"/>
                <a:ea typeface="Helvetica Neue Light"/>
                <a:cs typeface="Helvetica Neue Light"/>
                <a:sym typeface="Helvetica Neue Light"/>
              </a:defRPr>
            </a:lvl5pPr>
            <a:lvl6pPr indent="0" lvl="5" marL="0" marR="0" rtl="0" algn="ctr">
              <a:spcBef>
                <a:spcPts val="0"/>
              </a:spcBef>
              <a:buNone/>
              <a:defRPr sz="1000">
                <a:solidFill>
                  <a:srgbClr val="000000"/>
                </a:solidFill>
                <a:latin typeface="Helvetica Neue Light"/>
                <a:ea typeface="Helvetica Neue Light"/>
                <a:cs typeface="Helvetica Neue Light"/>
                <a:sym typeface="Helvetica Neue Light"/>
              </a:defRPr>
            </a:lvl6pPr>
            <a:lvl7pPr indent="0" lvl="6" marL="0" marR="0" rtl="0" algn="ctr">
              <a:spcBef>
                <a:spcPts val="0"/>
              </a:spcBef>
              <a:buNone/>
              <a:defRPr sz="1000">
                <a:solidFill>
                  <a:srgbClr val="000000"/>
                </a:solidFill>
                <a:latin typeface="Helvetica Neue Light"/>
                <a:ea typeface="Helvetica Neue Light"/>
                <a:cs typeface="Helvetica Neue Light"/>
                <a:sym typeface="Helvetica Neue Light"/>
              </a:defRPr>
            </a:lvl7pPr>
            <a:lvl8pPr indent="0" lvl="7" marL="0" marR="0" rtl="0" algn="ctr">
              <a:spcBef>
                <a:spcPts val="0"/>
              </a:spcBef>
              <a:buNone/>
              <a:defRPr sz="1000">
                <a:solidFill>
                  <a:srgbClr val="000000"/>
                </a:solidFill>
                <a:latin typeface="Helvetica Neue Light"/>
                <a:ea typeface="Helvetica Neue Light"/>
                <a:cs typeface="Helvetica Neue Light"/>
                <a:sym typeface="Helvetica Neue Light"/>
              </a:defRPr>
            </a:lvl8pPr>
            <a:lvl9pPr indent="0" lvl="8" marL="0" marR="0" rtl="0" algn="ctr">
              <a:spcBef>
                <a:spcPts val="0"/>
              </a:spcBef>
              <a:buNone/>
              <a:defRPr sz="10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7"/>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28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64" name="Google Shape;64;p17"/>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68" name="Shape 6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5" name="Shape 75"/>
        <p:cNvGrpSpPr/>
        <p:nvPr/>
      </p:nvGrpSpPr>
      <p:grpSpPr>
        <a:xfrm>
          <a:off x="0" y="0"/>
          <a:ext cx="0" cy="0"/>
          <a:chOff x="0" y="0"/>
          <a:chExt cx="0" cy="0"/>
        </a:xfrm>
      </p:grpSpPr>
      <p:sp>
        <p:nvSpPr>
          <p:cNvPr id="76" name="Google Shape;76;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2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1" name="Shape 81"/>
        <p:cNvGrpSpPr/>
        <p:nvPr/>
      </p:nvGrpSpPr>
      <p:grpSpPr>
        <a:xfrm>
          <a:off x="0" y="0"/>
          <a:ext cx="0" cy="0"/>
          <a:chOff x="0" y="0"/>
          <a:chExt cx="0" cy="0"/>
        </a:xfrm>
      </p:grpSpPr>
      <p:sp>
        <p:nvSpPr>
          <p:cNvPr id="82" name="Google Shape;82;p2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21"/>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84" name="Google Shape;84;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7" name="Shape 87"/>
        <p:cNvGrpSpPr/>
        <p:nvPr/>
      </p:nvGrpSpPr>
      <p:grpSpPr>
        <a:xfrm>
          <a:off x="0" y="0"/>
          <a:ext cx="0" cy="0"/>
          <a:chOff x="0" y="0"/>
          <a:chExt cx="0" cy="0"/>
        </a:xfrm>
      </p:grpSpPr>
      <p:sp>
        <p:nvSpPr>
          <p:cNvPr id="88" name="Google Shape;88;p22"/>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 name="Google Shape;89;p22"/>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90" name="Google Shape;9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2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6" name="Google Shape;96;p2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7" name="Google Shape;97;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0" name="Shape 100"/>
        <p:cNvGrpSpPr/>
        <p:nvPr/>
      </p:nvGrpSpPr>
      <p:grpSpPr>
        <a:xfrm>
          <a:off x="0" y="0"/>
          <a:ext cx="0" cy="0"/>
          <a:chOff x="0" y="0"/>
          <a:chExt cx="0" cy="0"/>
        </a:xfrm>
      </p:grpSpPr>
      <p:sp>
        <p:nvSpPr>
          <p:cNvPr id="101" name="Google Shape;101;p2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 name="Google Shape;102;p2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3" name="Google Shape;103;p24"/>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4" name="Google Shape;104;p2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5" name="Google Shape;105;p2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6" name="Google Shape;10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9" name="Shape 109"/>
        <p:cNvGrpSpPr/>
        <p:nvPr/>
      </p:nvGrpSpPr>
      <p:grpSpPr>
        <a:xfrm>
          <a:off x="0" y="0"/>
          <a:ext cx="0" cy="0"/>
          <a:chOff x="0" y="0"/>
          <a:chExt cx="0" cy="0"/>
        </a:xfrm>
      </p:grpSpPr>
      <p:sp>
        <p:nvSpPr>
          <p:cNvPr id="110" name="Google Shape;110;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1" name="Google Shape;111;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4" name="Shape 114"/>
        <p:cNvGrpSpPr/>
        <p:nvPr/>
      </p:nvGrpSpPr>
      <p:grpSpPr>
        <a:xfrm>
          <a:off x="0" y="0"/>
          <a:ext cx="0" cy="0"/>
          <a:chOff x="0" y="0"/>
          <a:chExt cx="0" cy="0"/>
        </a:xfrm>
      </p:grpSpPr>
      <p:sp>
        <p:nvSpPr>
          <p:cNvPr id="115" name="Google Shape;11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 name="Google Shape;11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2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0" name="Google Shape;120;p27"/>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21" name="Google Shape;121;p27"/>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2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8"/>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28" name="Google Shape;128;p28"/>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9" name="Google Shape;129;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2" name="Shape 132"/>
        <p:cNvGrpSpPr/>
        <p:nvPr/>
      </p:nvGrpSpPr>
      <p:grpSpPr>
        <a:xfrm>
          <a:off x="0" y="0"/>
          <a:ext cx="0" cy="0"/>
          <a:chOff x="0" y="0"/>
          <a:chExt cx="0" cy="0"/>
        </a:xfrm>
      </p:grpSpPr>
      <p:sp>
        <p:nvSpPr>
          <p:cNvPr id="133" name="Google Shape;133;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4" name="Google Shape;134;p29"/>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3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0" name="Google Shape;140;p3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1" name="Google Shape;141;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 name="Google Shape;142;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0" name="Shape 150"/>
        <p:cNvGrpSpPr/>
        <p:nvPr/>
      </p:nvGrpSpPr>
      <p:grpSpPr>
        <a:xfrm>
          <a:off x="0" y="0"/>
          <a:ext cx="0" cy="0"/>
          <a:chOff x="0" y="0"/>
          <a:chExt cx="0" cy="0"/>
        </a:xfrm>
      </p:grpSpPr>
      <p:sp>
        <p:nvSpPr>
          <p:cNvPr id="151" name="Google Shape;151;p3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2" name="Google Shape;152;p3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53" name="Google Shape;153;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 name="Google Shape;154;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6" name="Shape 156"/>
        <p:cNvGrpSpPr/>
        <p:nvPr/>
      </p:nvGrpSpPr>
      <p:grpSpPr>
        <a:xfrm>
          <a:off x="0" y="0"/>
          <a:ext cx="0" cy="0"/>
          <a:chOff x="0" y="0"/>
          <a:chExt cx="0" cy="0"/>
        </a:xfrm>
      </p:grpSpPr>
      <p:sp>
        <p:nvSpPr>
          <p:cNvPr id="157" name="Google Shape;157;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8" name="Google Shape;158;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9" name="Google Shape;159;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0" name="Google Shape;160;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1" name="Google Shape;161;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2" name="Shape 162"/>
        <p:cNvGrpSpPr/>
        <p:nvPr/>
      </p:nvGrpSpPr>
      <p:grpSpPr>
        <a:xfrm>
          <a:off x="0" y="0"/>
          <a:ext cx="0" cy="0"/>
          <a:chOff x="0" y="0"/>
          <a:chExt cx="0" cy="0"/>
        </a:xfrm>
      </p:grpSpPr>
      <p:sp>
        <p:nvSpPr>
          <p:cNvPr id="163" name="Google Shape;163;p3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4" name="Google Shape;164;p3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65" name="Google Shape;165;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6" name="Google Shape;166;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7" name="Google Shape;167;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8" name="Shape 168"/>
        <p:cNvGrpSpPr/>
        <p:nvPr/>
      </p:nvGrpSpPr>
      <p:grpSpPr>
        <a:xfrm>
          <a:off x="0" y="0"/>
          <a:ext cx="0" cy="0"/>
          <a:chOff x="0" y="0"/>
          <a:chExt cx="0" cy="0"/>
        </a:xfrm>
      </p:grpSpPr>
      <p:sp>
        <p:nvSpPr>
          <p:cNvPr id="169" name="Google Shape;169;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0" name="Google Shape;170;p3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1" name="Google Shape;171;p3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2" name="Google Shape;172;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3" name="Google Shape;173;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4" name="Google Shape;174;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75" name="Shape 175"/>
        <p:cNvGrpSpPr/>
        <p:nvPr/>
      </p:nvGrpSpPr>
      <p:grpSpPr>
        <a:xfrm>
          <a:off x="0" y="0"/>
          <a:ext cx="0" cy="0"/>
          <a:chOff x="0" y="0"/>
          <a:chExt cx="0" cy="0"/>
        </a:xfrm>
      </p:grpSpPr>
      <p:sp>
        <p:nvSpPr>
          <p:cNvPr id="176" name="Google Shape;176;p3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7" name="Google Shape;177;p3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8" name="Google Shape;178;p3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9" name="Google Shape;179;p3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80" name="Google Shape;180;p3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1" name="Google Shape;181;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2" name="Google Shape;182;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3" name="Google Shape;183;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4" name="Shape 184"/>
        <p:cNvGrpSpPr/>
        <p:nvPr/>
      </p:nvGrpSpPr>
      <p:grpSpPr>
        <a:xfrm>
          <a:off x="0" y="0"/>
          <a:ext cx="0" cy="0"/>
          <a:chOff x="0" y="0"/>
          <a:chExt cx="0" cy="0"/>
        </a:xfrm>
      </p:grpSpPr>
      <p:sp>
        <p:nvSpPr>
          <p:cNvPr id="185" name="Google Shape;185;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6" name="Google Shape;186;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7" name="Google Shape;187;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8" name="Google Shape;188;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9" name="Shape 189"/>
        <p:cNvGrpSpPr/>
        <p:nvPr/>
      </p:nvGrpSpPr>
      <p:grpSpPr>
        <a:xfrm>
          <a:off x="0" y="0"/>
          <a:ext cx="0" cy="0"/>
          <a:chOff x="0" y="0"/>
          <a:chExt cx="0" cy="0"/>
        </a:xfrm>
      </p:grpSpPr>
      <p:sp>
        <p:nvSpPr>
          <p:cNvPr id="190" name="Google Shape;190;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3" name="Shape 193"/>
        <p:cNvGrpSpPr/>
        <p:nvPr/>
      </p:nvGrpSpPr>
      <p:grpSpPr>
        <a:xfrm>
          <a:off x="0" y="0"/>
          <a:ext cx="0" cy="0"/>
          <a:chOff x="0" y="0"/>
          <a:chExt cx="0" cy="0"/>
        </a:xfrm>
      </p:grpSpPr>
      <p:sp>
        <p:nvSpPr>
          <p:cNvPr id="194" name="Google Shape;194;p3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5" name="Google Shape;195;p3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96" name="Google Shape;196;p3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97" name="Google Shape;197;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9" name="Google Shape;199;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0" name="Shape 200"/>
        <p:cNvGrpSpPr/>
        <p:nvPr/>
      </p:nvGrpSpPr>
      <p:grpSpPr>
        <a:xfrm>
          <a:off x="0" y="0"/>
          <a:ext cx="0" cy="0"/>
          <a:chOff x="0" y="0"/>
          <a:chExt cx="0" cy="0"/>
        </a:xfrm>
      </p:grpSpPr>
      <p:sp>
        <p:nvSpPr>
          <p:cNvPr id="201" name="Google Shape;201;p4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2" name="Google Shape;202;p4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203" name="Google Shape;203;p4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04" name="Google Shape;204;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5" name="Google Shape;205;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6" name="Google Shape;206;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7" name="Shape 207"/>
        <p:cNvGrpSpPr/>
        <p:nvPr/>
      </p:nvGrpSpPr>
      <p:grpSpPr>
        <a:xfrm>
          <a:off x="0" y="0"/>
          <a:ext cx="0" cy="0"/>
          <a:chOff x="0" y="0"/>
          <a:chExt cx="0" cy="0"/>
        </a:xfrm>
      </p:grpSpPr>
      <p:sp>
        <p:nvSpPr>
          <p:cNvPr id="208" name="Google Shape;208;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9" name="Google Shape;209;p4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0" name="Google Shape;210;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1" name="Google Shape;211;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2" name="Google Shape;212;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13" name="Shape 213"/>
        <p:cNvGrpSpPr/>
        <p:nvPr/>
      </p:nvGrpSpPr>
      <p:grpSpPr>
        <a:xfrm>
          <a:off x="0" y="0"/>
          <a:ext cx="0" cy="0"/>
          <a:chOff x="0" y="0"/>
          <a:chExt cx="0" cy="0"/>
        </a:xfrm>
      </p:grpSpPr>
      <p:sp>
        <p:nvSpPr>
          <p:cNvPr id="214" name="Google Shape;214;p4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5" name="Google Shape;215;p4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6" name="Google Shape;216;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7" name="Google Shape;217;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8" name="Google Shape;218;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0" name="Shape 2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4.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2" Type="http://schemas.openxmlformats.org/officeDocument/2006/relationships/theme" Target="../theme/theme5.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 name="Shape 69"/>
        <p:cNvGrpSpPr/>
        <p:nvPr/>
      </p:nvGrpSpPr>
      <p:grpSpPr>
        <a:xfrm>
          <a:off x="0" y="0"/>
          <a:ext cx="0" cy="0"/>
          <a:chOff x="0" y="0"/>
          <a:chExt cx="0" cy="0"/>
        </a:xfrm>
      </p:grpSpPr>
      <p:sp>
        <p:nvSpPr>
          <p:cNvPr id="70" name="Google Shape;70;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1" name="Google Shape;71;p1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2" name="Google Shape;7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Google Shape;7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4" name="Google Shape;7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Google Shape;145;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46" name="Google Shape;146;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7" name="Google Shape;147;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8" name="Google Shape;148;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9" name="Google Shape;149;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3.xml"/><Relationship Id="rId3"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7.xml"/><Relationship Id="rId3"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1.xml"/><Relationship Id="rId3"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1.xml"/><Relationship Id="rId3"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5"/>
          <p:cNvSpPr txBox="1"/>
          <p:nvPr>
            <p:ph type="ctrTitle"/>
          </p:nvPr>
        </p:nvSpPr>
        <p:spPr>
          <a:xfrm>
            <a:off x="311700" y="820775"/>
            <a:ext cx="8520600" cy="313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Credit Risk Management in OFS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400"/>
              <a:t>A Detailed Summary of Lending through Ola Money Postpaid (OMPP)</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graphicFrame>
        <p:nvGraphicFramePr>
          <p:cNvPr id="356" name="Google Shape;356;p54"/>
          <p:cNvGraphicFramePr/>
          <p:nvPr/>
        </p:nvGraphicFramePr>
        <p:xfrm>
          <a:off x="397042" y="940555"/>
          <a:ext cx="3000000" cy="3000000"/>
        </p:xfrm>
        <a:graphic>
          <a:graphicData uri="http://schemas.openxmlformats.org/drawingml/2006/table">
            <a:tbl>
              <a:tblPr bandRow="1" firstRow="1">
                <a:noFill/>
                <a:tableStyleId>{97B5CB5C-9585-456E-B1DE-CC8FDF7E8F0A}</a:tableStyleId>
              </a:tblPr>
              <a:tblGrid>
                <a:gridCol w="3176325"/>
                <a:gridCol w="2991325"/>
                <a:gridCol w="2085975"/>
              </a:tblGrid>
              <a:tr h="278125">
                <a:tc>
                  <a:txBody>
                    <a:bodyPr>
                      <a:noAutofit/>
                    </a:bodyPr>
                    <a:lstStyle/>
                    <a:p>
                      <a:pPr indent="0" lvl="0" marL="0" marR="0" rtl="0" algn="l">
                        <a:spcBef>
                          <a:spcPts val="0"/>
                        </a:spcBef>
                        <a:spcAft>
                          <a:spcPts val="0"/>
                        </a:spcAft>
                        <a:buNone/>
                      </a:pPr>
                      <a:r>
                        <a:rPr lang="en" sz="1400" u="none" cap="none" strike="noStrike"/>
                        <a:t>Fraud type and Definition</a:t>
                      </a:r>
                      <a:endParaRPr sz="1400"/>
                    </a:p>
                  </a:txBody>
                  <a:tcPr marT="34300" marB="34300" marR="68600" marL="68600"/>
                </a:tc>
                <a:tc>
                  <a:txBody>
                    <a:bodyPr>
                      <a:noAutofit/>
                    </a:bodyPr>
                    <a:lstStyle/>
                    <a:p>
                      <a:pPr indent="0" lvl="0" marL="0" marR="0" rtl="0" algn="l">
                        <a:spcBef>
                          <a:spcPts val="0"/>
                        </a:spcBef>
                        <a:spcAft>
                          <a:spcPts val="0"/>
                        </a:spcAft>
                        <a:buNone/>
                      </a:pPr>
                      <a:r>
                        <a:rPr lang="en" sz="1400"/>
                        <a:t>Example in lending</a:t>
                      </a:r>
                      <a:endParaRPr sz="1400"/>
                    </a:p>
                  </a:txBody>
                  <a:tcPr marT="34300" marB="34300" marR="68600" marL="68600"/>
                </a:tc>
                <a:tc>
                  <a:txBody>
                    <a:bodyPr>
                      <a:noAutofit/>
                    </a:bodyPr>
                    <a:lstStyle/>
                    <a:p>
                      <a:pPr indent="0" lvl="0" marL="0" marR="0" rtl="0" algn="l">
                        <a:spcBef>
                          <a:spcPts val="0"/>
                        </a:spcBef>
                        <a:spcAft>
                          <a:spcPts val="0"/>
                        </a:spcAft>
                        <a:buNone/>
                      </a:pPr>
                      <a:r>
                        <a:rPr lang="en" sz="1400"/>
                        <a:t>Example</a:t>
                      </a:r>
                      <a:r>
                        <a:rPr lang="en" sz="1400"/>
                        <a:t> in Ola</a:t>
                      </a:r>
                      <a:endParaRPr sz="1400"/>
                    </a:p>
                  </a:txBody>
                  <a:tcPr marT="34300" marB="34300" marR="68600" marL="68600"/>
                </a:tc>
              </a:tr>
              <a:tr h="278125">
                <a:tc>
                  <a:txBody>
                    <a:bodyPr>
                      <a:noAutofit/>
                    </a:bodyPr>
                    <a:lstStyle/>
                    <a:p>
                      <a:pPr indent="0" lvl="0" marL="0" marR="0" rtl="0" algn="l">
                        <a:spcBef>
                          <a:spcPts val="0"/>
                        </a:spcBef>
                        <a:spcAft>
                          <a:spcPts val="0"/>
                        </a:spcAft>
                        <a:buNone/>
                      </a:pPr>
                      <a:r>
                        <a:rPr lang="en" sz="1200"/>
                        <a:t>1. </a:t>
                      </a:r>
                      <a:r>
                        <a:rPr b="1" i="1" lang="en" sz="1200" u="sng"/>
                        <a:t>First</a:t>
                      </a:r>
                      <a:r>
                        <a:rPr b="1" i="1" lang="en" sz="1200" u="sng"/>
                        <a:t> party fraud: </a:t>
                      </a:r>
                      <a:r>
                        <a:rPr lang="en" sz="1200"/>
                        <a:t>An individual or group </a:t>
                      </a:r>
                      <a:r>
                        <a:rPr b="1" i="1" lang="en" sz="1200" u="sng"/>
                        <a:t>misrepresents</a:t>
                      </a:r>
                      <a:r>
                        <a:rPr lang="en" sz="1200"/>
                        <a:t> their identity or gives false information when applying for a product or services to get more favourable deals or have no intention of repayment</a:t>
                      </a:r>
                      <a:endParaRPr sz="1200"/>
                    </a:p>
                  </a:txBody>
                  <a:tcPr marT="34300" marB="34300" marR="68600" marL="68600"/>
                </a:tc>
                <a:tc>
                  <a:txBody>
                    <a:bodyPr>
                      <a:noAutofit/>
                    </a:bodyPr>
                    <a:lstStyle/>
                    <a:p>
                      <a:pPr indent="0" lvl="0" marL="0" marR="0" rtl="0" algn="l">
                        <a:spcBef>
                          <a:spcPts val="0"/>
                        </a:spcBef>
                        <a:spcAft>
                          <a:spcPts val="0"/>
                        </a:spcAft>
                        <a:buNone/>
                      </a:pPr>
                      <a:r>
                        <a:rPr lang="en" sz="1200"/>
                        <a:t>Individual is aware that (s)he can not get the loan amount as per her/his need,</a:t>
                      </a:r>
                      <a:r>
                        <a:rPr lang="en" sz="1200"/>
                        <a:t> fakes salary or applies for multiple loan (at diff lenders) to get the higher loan amount</a:t>
                      </a:r>
                      <a:endParaRPr sz="1200"/>
                    </a:p>
                  </a:txBody>
                  <a:tcPr marT="34300" marB="34300" marR="68600" marL="68600"/>
                </a:tc>
                <a:tc>
                  <a:txBody>
                    <a:bodyPr>
                      <a:noAutofit/>
                    </a:bodyPr>
                    <a:lstStyle/>
                    <a:p>
                      <a:pPr indent="0" lvl="0" marL="0" marR="0" rtl="0" algn="l">
                        <a:spcBef>
                          <a:spcPts val="0"/>
                        </a:spcBef>
                        <a:spcAft>
                          <a:spcPts val="0"/>
                        </a:spcAft>
                        <a:buNone/>
                      </a:pPr>
                      <a:r>
                        <a:rPr lang="en" sz="1200"/>
                        <a:t>Individual uses dual sim phone and log-in, defaults on 1 account and they start using ola new account/ log-in with </a:t>
                      </a:r>
                      <a:r>
                        <a:rPr lang="en" sz="1200"/>
                        <a:t>2nd account</a:t>
                      </a:r>
                      <a:endParaRPr sz="1200"/>
                    </a:p>
                  </a:txBody>
                  <a:tcPr marT="34300" marB="34300" marR="68600" marL="68600"/>
                </a:tc>
              </a:tr>
              <a:tr h="824250">
                <a:tc>
                  <a:txBody>
                    <a:bodyPr>
                      <a:noAutofit/>
                    </a:bodyPr>
                    <a:lstStyle/>
                    <a:p>
                      <a:pPr indent="0" lvl="0" marL="0" marR="0" rtl="0" algn="l">
                        <a:spcBef>
                          <a:spcPts val="0"/>
                        </a:spcBef>
                        <a:spcAft>
                          <a:spcPts val="0"/>
                        </a:spcAft>
                        <a:buNone/>
                      </a:pPr>
                      <a:r>
                        <a:rPr lang="en" sz="1200"/>
                        <a:t>2.* </a:t>
                      </a:r>
                      <a:r>
                        <a:rPr b="1" i="1" lang="en" sz="1200" u="sng"/>
                        <a:t>Second party fraud:</a:t>
                      </a:r>
                      <a:r>
                        <a:rPr b="1" i="1" lang="en" sz="1200" u="sng"/>
                        <a:t> </a:t>
                      </a:r>
                      <a:r>
                        <a:rPr lang="en" sz="1200"/>
                        <a:t>An individual </a:t>
                      </a:r>
                      <a:r>
                        <a:rPr b="1" i="1" lang="en" sz="1200" u="sng"/>
                        <a:t>knowingly</a:t>
                      </a:r>
                      <a:r>
                        <a:rPr lang="en" sz="1200"/>
                        <a:t> gives their identity/PII to </a:t>
                      </a:r>
                      <a:r>
                        <a:rPr b="1" i="1" lang="en" sz="1200" u="sng"/>
                        <a:t>another individual</a:t>
                      </a:r>
                      <a:r>
                        <a:rPr lang="en" sz="1200"/>
                        <a:t> to commit fraud</a:t>
                      </a:r>
                      <a:endParaRPr sz="1200"/>
                    </a:p>
                  </a:txBody>
                  <a:tcPr marT="34300" marB="34300" marR="68600" marL="68600"/>
                </a:tc>
                <a:tc>
                  <a:txBody>
                    <a:bodyPr>
                      <a:noAutofit/>
                    </a:bodyPr>
                    <a:lstStyle/>
                    <a:p>
                      <a:pPr indent="0" lvl="0" marL="0" marR="0" rtl="0" algn="l">
                        <a:spcBef>
                          <a:spcPts val="0"/>
                        </a:spcBef>
                        <a:spcAft>
                          <a:spcPts val="0"/>
                        </a:spcAft>
                        <a:buNone/>
                      </a:pPr>
                      <a:r>
                        <a:rPr lang="en" sz="1200"/>
                        <a:t>Individual u</a:t>
                      </a:r>
                      <a:r>
                        <a:rPr lang="en" sz="1200"/>
                        <a:t>ses</a:t>
                      </a:r>
                      <a:r>
                        <a:rPr lang="en" sz="1200"/>
                        <a:t> the credit card </a:t>
                      </a:r>
                      <a:r>
                        <a:rPr lang="en" sz="1200"/>
                        <a:t>&gt;&gt; </a:t>
                      </a:r>
                      <a:r>
                        <a:rPr lang="en" sz="1200"/>
                        <a:t>throws  the credit card </a:t>
                      </a:r>
                      <a:r>
                        <a:rPr lang="en" sz="1200"/>
                        <a:t>&gt;&gt; </a:t>
                      </a:r>
                      <a:r>
                        <a:rPr lang="en" sz="1200"/>
                        <a:t>informs the lender that the spend on card is not done by the user, someone has taken over the account</a:t>
                      </a:r>
                      <a:endParaRPr sz="1200"/>
                    </a:p>
                  </a:txBody>
                  <a:tcPr marT="34300" marB="34300" marR="68600" marL="68600"/>
                </a:tc>
                <a:tc>
                  <a:txBody>
                    <a:bodyPr>
                      <a:noAutofit/>
                    </a:bodyPr>
                    <a:lstStyle/>
                    <a:p>
                      <a:pPr indent="0" lvl="0" marL="0" marR="0" rtl="0" algn="l">
                        <a:spcBef>
                          <a:spcPts val="0"/>
                        </a:spcBef>
                        <a:spcAft>
                          <a:spcPts val="0"/>
                        </a:spcAft>
                        <a:buNone/>
                      </a:pPr>
                      <a:r>
                        <a:rPr lang="en" sz="1200"/>
                        <a:t>Individual</a:t>
                      </a:r>
                      <a:r>
                        <a:rPr lang="en" sz="1200"/>
                        <a:t> us</a:t>
                      </a:r>
                      <a:r>
                        <a:rPr lang="en" sz="1200"/>
                        <a:t>es</a:t>
                      </a:r>
                      <a:r>
                        <a:rPr lang="en" sz="1200"/>
                        <a:t> the Ola services and says that (s)he ha</a:t>
                      </a:r>
                      <a:r>
                        <a:rPr lang="en" sz="1200"/>
                        <a:t>d</a:t>
                      </a:r>
                      <a:r>
                        <a:rPr lang="en" sz="1200"/>
                        <a:t> paid in cash, so, will not return the cashless (CC/DC/OMPP etc.) dues.</a:t>
                      </a:r>
                      <a:endParaRPr sz="1200"/>
                    </a:p>
                  </a:txBody>
                  <a:tcPr marT="34300" marB="34300" marR="68600" marL="68600"/>
                </a:tc>
              </a:tr>
              <a:tr h="278125">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n" sz="1200"/>
                        <a:t>3. </a:t>
                      </a:r>
                      <a:r>
                        <a:rPr b="1" i="1" lang="en" sz="1200" u="sng"/>
                        <a:t>Third party fraud: </a:t>
                      </a:r>
                      <a:r>
                        <a:rPr lang="en" sz="1200"/>
                        <a:t>An individual creates or </a:t>
                      </a:r>
                      <a:r>
                        <a:rPr b="1" i="1" lang="en" sz="1200" u="sng"/>
                        <a:t>uses another person’s identity to takeover</a:t>
                      </a:r>
                      <a:r>
                        <a:rPr lang="en" sz="1200"/>
                        <a:t> the account</a:t>
                      </a:r>
                      <a:endParaRPr sz="1200"/>
                    </a:p>
                  </a:txBody>
                  <a:tcPr marT="34300" marB="34300" marR="68600" marL="68600"/>
                </a:tc>
                <a:tc>
                  <a:txBody>
                    <a:bodyPr>
                      <a:noAutofit/>
                    </a:bodyPr>
                    <a:lstStyle/>
                    <a:p>
                      <a:pPr indent="0" lvl="0" marL="0" marR="0" rtl="0" algn="l">
                        <a:spcBef>
                          <a:spcPts val="0"/>
                        </a:spcBef>
                        <a:spcAft>
                          <a:spcPts val="0"/>
                        </a:spcAft>
                        <a:buNone/>
                      </a:pPr>
                      <a:r>
                        <a:rPr lang="en" sz="1200"/>
                        <a:t>Hackers mimic PIIs of customers who can get good credit lines and apply for loans. </a:t>
                      </a:r>
                      <a:endParaRPr sz="1200"/>
                    </a:p>
                  </a:txBody>
                  <a:tcPr marT="34300" marB="34300" marR="68600" marL="68600"/>
                </a:tc>
                <a:tc>
                  <a:txBody>
                    <a:bodyPr>
                      <a:noAutofit/>
                    </a:bodyPr>
                    <a:lstStyle/>
                    <a:p>
                      <a:pPr indent="0" lvl="0" marL="0" marR="0" rtl="0" algn="l">
                        <a:spcBef>
                          <a:spcPts val="0"/>
                        </a:spcBef>
                        <a:spcAft>
                          <a:spcPts val="0"/>
                        </a:spcAft>
                        <a:buNone/>
                      </a:pPr>
                      <a:r>
                        <a:rPr lang="en" sz="1200"/>
                        <a:t>Drivers ask</a:t>
                      </a:r>
                      <a:r>
                        <a:rPr lang="en" sz="1200"/>
                        <a:t> for A/C log-in from customers and take-over the account</a:t>
                      </a:r>
                      <a:endParaRPr sz="1200"/>
                    </a:p>
                  </a:txBody>
                  <a:tcPr marT="34300" marB="34300" marR="68600" marL="68600"/>
                </a:tc>
              </a:tr>
            </a:tbl>
          </a:graphicData>
        </a:graphic>
      </p:graphicFrame>
      <p:sp>
        <p:nvSpPr>
          <p:cNvPr id="357" name="Google Shape;357;p54"/>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400">
                <a:solidFill>
                  <a:schemeClr val="dk1"/>
                </a:solidFill>
                <a:latin typeface="Calibri"/>
                <a:ea typeface="Calibri"/>
                <a:cs typeface="Calibri"/>
                <a:sym typeface="Calibri"/>
              </a:rPr>
              <a:t>F</a:t>
            </a:r>
            <a:r>
              <a:rPr b="0" i="0" lang="en" sz="2400" u="none" cap="none" strike="noStrike">
                <a:solidFill>
                  <a:schemeClr val="dk1"/>
                </a:solidFill>
                <a:latin typeface="Calibri"/>
                <a:ea typeface="Calibri"/>
                <a:cs typeface="Calibri"/>
                <a:sym typeface="Calibri"/>
              </a:rPr>
              <a:t>raud</a:t>
            </a:r>
            <a:r>
              <a:rPr lang="en" sz="2400">
                <a:solidFill>
                  <a:schemeClr val="dk1"/>
                </a:solidFill>
                <a:latin typeface="Calibri"/>
                <a:ea typeface="Calibri"/>
                <a:cs typeface="Calibri"/>
                <a:sym typeface="Calibri"/>
              </a:rPr>
              <a:t> policy (exclusions)</a:t>
            </a:r>
            <a:endParaRPr b="0" i="0" sz="2400" u="none" cap="none" strike="noStrike">
              <a:solidFill>
                <a:schemeClr val="dk1"/>
              </a:solidFill>
              <a:latin typeface="Calibri"/>
              <a:ea typeface="Calibri"/>
              <a:cs typeface="Calibri"/>
              <a:sym typeface="Calibri"/>
            </a:endParaRPr>
          </a:p>
        </p:txBody>
      </p:sp>
      <p:sp>
        <p:nvSpPr>
          <p:cNvPr id="358" name="Google Shape;358;p54"/>
          <p:cNvSpPr txBox="1"/>
          <p:nvPr/>
        </p:nvSpPr>
        <p:spPr>
          <a:xfrm>
            <a:off x="399706" y="4554325"/>
            <a:ext cx="83592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000" u="none" cap="none" strike="noStrike">
                <a:solidFill>
                  <a:schemeClr val="dk1"/>
                </a:solidFill>
                <a:latin typeface="Calibri"/>
                <a:ea typeface="Calibri"/>
                <a:cs typeface="Calibri"/>
                <a:sym typeface="Calibri"/>
              </a:rPr>
              <a:t>Note: 2.* </a:t>
            </a:r>
            <a:r>
              <a:rPr lang="en" sz="1000">
                <a:solidFill>
                  <a:schemeClr val="dk1"/>
                </a:solidFill>
                <a:latin typeface="Calibri"/>
                <a:ea typeface="Calibri"/>
                <a:cs typeface="Calibri"/>
                <a:sym typeface="Calibri"/>
              </a:rPr>
              <a:t>I</a:t>
            </a:r>
            <a:r>
              <a:rPr b="0" i="0" lang="en" sz="1000" u="none" cap="none" strike="noStrike">
                <a:solidFill>
                  <a:schemeClr val="dk1"/>
                </a:solidFill>
                <a:latin typeface="Calibri"/>
                <a:ea typeface="Calibri"/>
                <a:cs typeface="Calibri"/>
                <a:sym typeface="Calibri"/>
              </a:rPr>
              <a:t>dentifying 2</a:t>
            </a:r>
            <a:r>
              <a:rPr b="0" baseline="30000" i="0" lang="en" sz="1000" u="none" cap="none" strike="noStrike">
                <a:solidFill>
                  <a:schemeClr val="dk1"/>
                </a:solidFill>
                <a:latin typeface="Calibri"/>
                <a:ea typeface="Calibri"/>
                <a:cs typeface="Calibri"/>
                <a:sym typeface="Calibri"/>
              </a:rPr>
              <a:t>nd</a:t>
            </a:r>
            <a:r>
              <a:rPr b="0" i="0" lang="en" sz="1000" u="none" cap="none" strike="noStrike">
                <a:solidFill>
                  <a:schemeClr val="dk1"/>
                </a:solidFill>
                <a:latin typeface="Calibri"/>
                <a:ea typeface="Calibri"/>
                <a:cs typeface="Calibri"/>
                <a:sym typeface="Calibri"/>
              </a:rPr>
              <a:t> party and 3rd party fraud is really difficult. Generally, lenders/customers either </a:t>
            </a:r>
            <a:r>
              <a:rPr lang="en" sz="1000">
                <a:solidFill>
                  <a:schemeClr val="dk1"/>
                </a:solidFill>
                <a:latin typeface="Calibri"/>
                <a:ea typeface="Calibri"/>
                <a:cs typeface="Calibri"/>
                <a:sym typeface="Calibri"/>
              </a:rPr>
              <a:t>toggle between</a:t>
            </a:r>
            <a:r>
              <a:rPr b="0" i="0" lang="en" sz="1000" u="none" cap="none" strike="noStrike">
                <a:solidFill>
                  <a:schemeClr val="dk1"/>
                </a:solidFill>
                <a:latin typeface="Calibri"/>
                <a:ea typeface="Calibri"/>
                <a:cs typeface="Calibri"/>
                <a:sym typeface="Calibri"/>
              </a:rPr>
              <a:t> “legal proceedings</a:t>
            </a:r>
            <a:r>
              <a:rPr lang="en" sz="1000">
                <a:solidFill>
                  <a:schemeClr val="dk1"/>
                </a:solidFill>
                <a:latin typeface="Calibri"/>
                <a:ea typeface="Calibri"/>
                <a:cs typeface="Calibri"/>
                <a:sym typeface="Calibri"/>
              </a:rPr>
              <a:t>”</a:t>
            </a:r>
            <a:r>
              <a:rPr b="0" i="0" lang="en" sz="1000" u="none" cap="none" strike="noStrike">
                <a:solidFill>
                  <a:schemeClr val="dk1"/>
                </a:solidFill>
                <a:latin typeface="Calibri"/>
                <a:ea typeface="Calibri"/>
                <a:cs typeface="Calibri"/>
                <a:sym typeface="Calibri"/>
              </a:rPr>
              <a:t> </a:t>
            </a:r>
            <a:r>
              <a:rPr lang="en" sz="1000">
                <a:solidFill>
                  <a:schemeClr val="dk1"/>
                </a:solidFill>
                <a:latin typeface="Calibri"/>
                <a:ea typeface="Calibri"/>
                <a:cs typeface="Calibri"/>
                <a:sym typeface="Calibri"/>
              </a:rPr>
              <a:t>or “</a:t>
            </a:r>
            <a:r>
              <a:rPr b="0" i="0" lang="en" sz="1000" u="none" cap="none" strike="noStrike">
                <a:solidFill>
                  <a:schemeClr val="dk1"/>
                </a:solidFill>
                <a:latin typeface="Calibri"/>
                <a:ea typeface="Calibri"/>
                <a:cs typeface="Calibri"/>
                <a:sym typeface="Calibri"/>
              </a:rPr>
              <a:t>customers</a:t>
            </a:r>
            <a:r>
              <a:rPr lang="en" sz="1000">
                <a:solidFill>
                  <a:schemeClr val="dk1"/>
                </a:solidFill>
                <a:latin typeface="Calibri"/>
                <a:ea typeface="Calibri"/>
                <a:cs typeface="Calibri"/>
                <a:sym typeface="Calibri"/>
              </a:rPr>
              <a:t> </a:t>
            </a:r>
            <a:r>
              <a:rPr b="0" i="0" lang="en" sz="1000" u="none" cap="none" strike="noStrike">
                <a:solidFill>
                  <a:schemeClr val="dk1"/>
                </a:solidFill>
                <a:latin typeface="Calibri"/>
                <a:ea typeface="Calibri"/>
                <a:cs typeface="Calibri"/>
                <a:sym typeface="Calibri"/>
              </a:rPr>
              <a:t>experience</a:t>
            </a:r>
            <a:r>
              <a:rPr lang="en" sz="1000">
                <a:solidFill>
                  <a:schemeClr val="dk1"/>
                </a:solidFill>
                <a:latin typeface="Calibri"/>
                <a:ea typeface="Calibri"/>
                <a:cs typeface="Calibri"/>
                <a:sym typeface="Calibri"/>
              </a:rPr>
              <a:t>” (ex: Amex </a:t>
            </a:r>
            <a:r>
              <a:rPr b="0" i="0" lang="en" sz="1000" u="none" cap="none" strike="noStrike">
                <a:solidFill>
                  <a:schemeClr val="dk1"/>
                </a:solidFill>
                <a:latin typeface="Calibri"/>
                <a:ea typeface="Calibri"/>
                <a:cs typeface="Calibri"/>
                <a:sym typeface="Calibri"/>
              </a:rPr>
              <a:t>write-off</a:t>
            </a:r>
            <a:r>
              <a:rPr lang="en" sz="1000">
                <a:solidFill>
                  <a:schemeClr val="dk1"/>
                </a:solidFill>
                <a:latin typeface="Calibri"/>
                <a:ea typeface="Calibri"/>
                <a:cs typeface="Calibri"/>
                <a:sym typeface="Calibri"/>
              </a:rPr>
              <a:t>s </a:t>
            </a:r>
            <a:r>
              <a:rPr b="0" i="0" lang="en" sz="1000" u="none" cap="none" strike="noStrike">
                <a:solidFill>
                  <a:schemeClr val="dk1"/>
                </a:solidFill>
                <a:latin typeface="Calibri"/>
                <a:ea typeface="Calibri"/>
                <a:cs typeface="Calibri"/>
                <a:sym typeface="Calibri"/>
              </a:rPr>
              <a:t>the amount</a:t>
            </a:r>
            <a:r>
              <a:rPr lang="en" sz="1000">
                <a:solidFill>
                  <a:schemeClr val="dk1"/>
                </a:solidFill>
                <a:latin typeface="Calibri"/>
                <a:ea typeface="Calibri"/>
                <a:cs typeface="Calibri"/>
                <a:sym typeface="Calibri"/>
              </a:rPr>
              <a:t>, or account is reinstated back to the customer based on minimum post mortem of fraud”)</a:t>
            </a:r>
            <a:endParaRPr sz="1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5"/>
          <p:cNvSpPr txBox="1"/>
          <p:nvPr>
            <p:ph idx="1" type="body"/>
          </p:nvPr>
        </p:nvSpPr>
        <p:spPr>
          <a:xfrm>
            <a:off x="1131871" y="3551825"/>
            <a:ext cx="2476200" cy="293100"/>
          </a:xfrm>
          <a:prstGeom prst="rect">
            <a:avLst/>
          </a:prstGeom>
          <a:solidFill>
            <a:srgbClr val="8FAADC"/>
          </a:solidFill>
          <a:ln>
            <a:noFill/>
          </a:ln>
        </p:spPr>
        <p:txBody>
          <a:bodyPr anchorCtr="0" anchor="ctr" bIns="25700" lIns="51425" spcFirstLastPara="1" rIns="51425" wrap="square" tIns="25700">
            <a:noAutofit/>
          </a:bodyPr>
          <a:lstStyle/>
          <a:p>
            <a:pPr indent="0" lvl="0" marL="0" rtl="0" algn="l">
              <a:lnSpc>
                <a:spcPct val="90000"/>
              </a:lnSpc>
              <a:spcBef>
                <a:spcPts val="0"/>
              </a:spcBef>
              <a:spcAft>
                <a:spcPts val="0"/>
              </a:spcAft>
              <a:buClr>
                <a:srgbClr val="FFFFFF"/>
              </a:buClr>
              <a:buSzPts val="1000"/>
              <a:buNone/>
            </a:pPr>
            <a:r>
              <a:rPr lang="en" sz="1400">
                <a:solidFill>
                  <a:srgbClr val="FFFFFF"/>
                </a:solidFill>
                <a:latin typeface="Calibri"/>
                <a:ea typeface="Calibri"/>
                <a:cs typeface="Calibri"/>
                <a:sym typeface="Calibri"/>
              </a:rPr>
              <a:t>Third party fraud (hacked PII): </a:t>
            </a:r>
            <a:endParaRPr sz="1400"/>
          </a:p>
        </p:txBody>
      </p:sp>
      <p:sp>
        <p:nvSpPr>
          <p:cNvPr id="364" name="Google Shape;364;p55"/>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400">
                <a:solidFill>
                  <a:schemeClr val="dk1"/>
                </a:solidFill>
                <a:latin typeface="Calibri"/>
                <a:ea typeface="Calibri"/>
                <a:cs typeface="Calibri"/>
                <a:sym typeface="Calibri"/>
              </a:rPr>
              <a:t>F</a:t>
            </a:r>
            <a:r>
              <a:rPr lang="en" sz="2400">
                <a:solidFill>
                  <a:schemeClr val="dk1"/>
                </a:solidFill>
                <a:latin typeface="Calibri"/>
                <a:ea typeface="Calibri"/>
                <a:cs typeface="Calibri"/>
                <a:sym typeface="Calibri"/>
              </a:rPr>
              <a:t>raud policy applied on OMPP</a:t>
            </a:r>
            <a:endParaRPr sz="2400">
              <a:solidFill>
                <a:schemeClr val="dk1"/>
              </a:solidFill>
              <a:latin typeface="Calibri"/>
              <a:ea typeface="Calibri"/>
              <a:cs typeface="Calibri"/>
              <a:sym typeface="Calibri"/>
            </a:endParaRPr>
          </a:p>
        </p:txBody>
      </p:sp>
      <p:sp>
        <p:nvSpPr>
          <p:cNvPr id="365" name="Google Shape;365;p55"/>
          <p:cNvSpPr txBox="1"/>
          <p:nvPr/>
        </p:nvSpPr>
        <p:spPr>
          <a:xfrm>
            <a:off x="472250" y="1022750"/>
            <a:ext cx="2573400" cy="3291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l">
              <a:spcBef>
                <a:spcPts val="0"/>
              </a:spcBef>
              <a:spcAft>
                <a:spcPts val="0"/>
              </a:spcAft>
              <a:buNone/>
            </a:pPr>
            <a:r>
              <a:rPr lang="en">
                <a:solidFill>
                  <a:srgbClr val="FFFFFF"/>
                </a:solidFill>
                <a:latin typeface="Calibri"/>
                <a:ea typeface="Calibri"/>
                <a:cs typeface="Calibri"/>
                <a:sym typeface="Calibri"/>
              </a:rPr>
              <a:t>First party fraud (misrepresent):  </a:t>
            </a:r>
            <a:endParaRPr/>
          </a:p>
        </p:txBody>
      </p:sp>
      <p:sp>
        <p:nvSpPr>
          <p:cNvPr id="366" name="Google Shape;366;p55"/>
          <p:cNvSpPr txBox="1"/>
          <p:nvPr/>
        </p:nvSpPr>
        <p:spPr>
          <a:xfrm>
            <a:off x="774778" y="2308550"/>
            <a:ext cx="2546400" cy="3024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l">
              <a:lnSpc>
                <a:spcPct val="90000"/>
              </a:lnSpc>
              <a:spcBef>
                <a:spcPts val="0"/>
              </a:spcBef>
              <a:spcAft>
                <a:spcPts val="0"/>
              </a:spcAft>
              <a:buClr>
                <a:srgbClr val="FFFFFF"/>
              </a:buClr>
              <a:buSzPts val="1000"/>
              <a:buFont typeface="Arial"/>
              <a:buNone/>
            </a:pPr>
            <a:r>
              <a:rPr lang="en">
                <a:solidFill>
                  <a:srgbClr val="FFFFFF"/>
                </a:solidFill>
                <a:latin typeface="Calibri"/>
                <a:ea typeface="Calibri"/>
                <a:cs typeface="Calibri"/>
                <a:sym typeface="Calibri"/>
              </a:rPr>
              <a:t>Second party fraud (PII given): </a:t>
            </a:r>
            <a:endParaRPr/>
          </a:p>
        </p:txBody>
      </p:sp>
      <p:sp>
        <p:nvSpPr>
          <p:cNvPr id="367" name="Google Shape;367;p55"/>
          <p:cNvSpPr/>
          <p:nvPr/>
        </p:nvSpPr>
        <p:spPr>
          <a:xfrm>
            <a:off x="472250" y="1372250"/>
            <a:ext cx="8301600" cy="734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To avoid 1</a:t>
            </a:r>
            <a:r>
              <a:rPr baseline="30000" lang="en" sz="1200">
                <a:solidFill>
                  <a:schemeClr val="dk1"/>
                </a:solidFill>
                <a:latin typeface="Calibri"/>
                <a:ea typeface="Calibri"/>
                <a:cs typeface="Calibri"/>
                <a:sym typeface="Calibri"/>
              </a:rPr>
              <a:t>st</a:t>
            </a:r>
            <a:r>
              <a:rPr lang="en" sz="1200">
                <a:solidFill>
                  <a:schemeClr val="dk1"/>
                </a:solidFill>
                <a:latin typeface="Calibri"/>
                <a:ea typeface="Calibri"/>
                <a:cs typeface="Calibri"/>
                <a:sym typeface="Calibri"/>
              </a:rPr>
              <a:t> party fraud, customers with dual logins (using device fingerprinting), are not being offered Ola postpaid. </a:t>
            </a:r>
            <a:endParaRPr sz="1200">
              <a:solidFill>
                <a:schemeClr val="dk1"/>
              </a:solidFill>
              <a:latin typeface="Calibri"/>
              <a:ea typeface="Calibri"/>
              <a:cs typeface="Calibri"/>
              <a:sym typeface="Calibri"/>
            </a:endParaRPr>
          </a:p>
          <a:p>
            <a:pPr indent="-304800" lvl="1" marL="9144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Rule is more severe than cabs fingerprinting as the use cases and impact are disproportionate</a:t>
            </a:r>
            <a:r>
              <a:rPr lang="en" sz="1200">
                <a:solidFill>
                  <a:schemeClr val="dk1"/>
                </a:solidFill>
                <a:latin typeface="Calibri"/>
                <a:ea typeface="Calibri"/>
                <a:cs typeface="Calibri"/>
                <a:sym typeface="Calibri"/>
              </a:rPr>
              <a:t> b/w cabs and OMPP</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Risk p</a:t>
            </a:r>
            <a:r>
              <a:rPr lang="en" sz="1200">
                <a:solidFill>
                  <a:schemeClr val="dk1"/>
                </a:solidFill>
                <a:latin typeface="Calibri"/>
                <a:ea typeface="Calibri"/>
                <a:cs typeface="Calibri"/>
                <a:sym typeface="Calibri"/>
              </a:rPr>
              <a:t>erformance of such customers, shown in slide </a:t>
            </a:r>
            <a:r>
              <a:rPr lang="en" sz="1200">
                <a:solidFill>
                  <a:schemeClr val="dk1"/>
                </a:solidFill>
                <a:latin typeface="Calibri"/>
                <a:ea typeface="Calibri"/>
                <a:cs typeface="Calibri"/>
                <a:sym typeface="Calibri"/>
              </a:rPr>
              <a:t>13</a:t>
            </a:r>
            <a:r>
              <a:rPr lang="en" sz="1200">
                <a:solidFill>
                  <a:schemeClr val="dk1"/>
                </a:solidFill>
                <a:latin typeface="Calibri"/>
                <a:ea typeface="Calibri"/>
                <a:cs typeface="Calibri"/>
                <a:sym typeface="Calibri"/>
              </a:rPr>
              <a:t>.</a:t>
            </a:r>
            <a:endParaRPr sz="1200"/>
          </a:p>
        </p:txBody>
      </p:sp>
      <p:sp>
        <p:nvSpPr>
          <p:cNvPr id="368" name="Google Shape;368;p55"/>
          <p:cNvSpPr/>
          <p:nvPr/>
        </p:nvSpPr>
        <p:spPr>
          <a:xfrm>
            <a:off x="774775" y="2637500"/>
            <a:ext cx="7999200" cy="6165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To avoid 2</a:t>
            </a:r>
            <a:r>
              <a:rPr baseline="30000" lang="en" sz="1200">
                <a:solidFill>
                  <a:schemeClr val="dk1"/>
                </a:solidFill>
                <a:latin typeface="Calibri"/>
                <a:ea typeface="Calibri"/>
                <a:cs typeface="Calibri"/>
                <a:sym typeface="Calibri"/>
              </a:rPr>
              <a:t>nd</a:t>
            </a:r>
            <a:r>
              <a:rPr lang="en" sz="1200">
                <a:solidFill>
                  <a:schemeClr val="dk1"/>
                </a:solidFill>
                <a:latin typeface="Calibri"/>
                <a:ea typeface="Calibri"/>
                <a:cs typeface="Calibri"/>
                <a:sym typeface="Calibri"/>
              </a:rPr>
              <a:t> party fraud, customers with recent time disputes on cabs platform are avoided. </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Push notification for all rides in 1st cycle that create awareness about cash paid to driver for OMPP (cashless) rides </a:t>
            </a:r>
            <a:endParaRPr sz="1200">
              <a:solidFill>
                <a:schemeClr val="dk1"/>
              </a:solidFill>
              <a:latin typeface="Calibri"/>
              <a:ea typeface="Calibri"/>
              <a:cs typeface="Calibri"/>
              <a:sym typeface="Calibri"/>
            </a:endParaRPr>
          </a:p>
        </p:txBody>
      </p:sp>
      <p:sp>
        <p:nvSpPr>
          <p:cNvPr id="369" name="Google Shape;369;p55"/>
          <p:cNvSpPr/>
          <p:nvPr/>
        </p:nvSpPr>
        <p:spPr>
          <a:xfrm>
            <a:off x="1131900" y="3896675"/>
            <a:ext cx="7641900" cy="365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New device login OTP made 6 digit (ride 4 digit) to minimize intentional account takeover attempts by driver</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6"/>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400">
                <a:solidFill>
                  <a:schemeClr val="dk1"/>
                </a:solidFill>
                <a:latin typeface="Calibri"/>
                <a:ea typeface="Calibri"/>
                <a:cs typeface="Calibri"/>
                <a:sym typeface="Calibri"/>
              </a:rPr>
              <a:t>Risk </a:t>
            </a:r>
            <a:r>
              <a:rPr lang="en" sz="2400">
                <a:solidFill>
                  <a:schemeClr val="dk1"/>
                </a:solidFill>
                <a:latin typeface="Calibri"/>
                <a:ea typeface="Calibri"/>
                <a:cs typeface="Calibri"/>
                <a:sym typeface="Calibri"/>
              </a:rPr>
              <a:t>Policy overview</a:t>
            </a:r>
            <a:endParaRPr sz="2400">
              <a:solidFill>
                <a:schemeClr val="dk1"/>
              </a:solidFill>
              <a:latin typeface="Calibri"/>
              <a:ea typeface="Calibri"/>
              <a:cs typeface="Calibri"/>
              <a:sym typeface="Calibri"/>
            </a:endParaRPr>
          </a:p>
        </p:txBody>
      </p:sp>
      <p:sp>
        <p:nvSpPr>
          <p:cNvPr id="375" name="Google Shape;375;p56"/>
          <p:cNvSpPr/>
          <p:nvPr/>
        </p:nvSpPr>
        <p:spPr>
          <a:xfrm>
            <a:off x="304109" y="1086853"/>
            <a:ext cx="2525100" cy="12333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Reduce Loss</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Reduce cost of acquisition</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Reduce ops cost</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Regulatory requirements</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Maintain homogeneity for better decisioning</a:t>
            </a:r>
            <a:endParaRPr sz="1200">
              <a:solidFill>
                <a:schemeClr val="dk1"/>
              </a:solidFill>
              <a:latin typeface="Calibri"/>
              <a:ea typeface="Calibri"/>
              <a:cs typeface="Calibri"/>
              <a:sym typeface="Calibri"/>
            </a:endParaRPr>
          </a:p>
        </p:txBody>
      </p:sp>
      <p:sp>
        <p:nvSpPr>
          <p:cNvPr id="376" name="Google Shape;376;p56"/>
          <p:cNvSpPr/>
          <p:nvPr/>
        </p:nvSpPr>
        <p:spPr>
          <a:xfrm>
            <a:off x="3121800" y="1086851"/>
            <a:ext cx="2691900" cy="33036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400" u="sng">
                <a:solidFill>
                  <a:schemeClr val="dk1"/>
                </a:solidFill>
                <a:latin typeface="Calibri"/>
                <a:ea typeface="Calibri"/>
                <a:cs typeface="Calibri"/>
                <a:sym typeface="Calibri"/>
              </a:rPr>
              <a:t>Reject if</a:t>
            </a:r>
            <a:r>
              <a:rPr lang="en" sz="1400">
                <a:solidFill>
                  <a:schemeClr val="dk1"/>
                </a:solidFill>
                <a:latin typeface="Calibri"/>
                <a:ea typeface="Calibri"/>
                <a:cs typeface="Calibri"/>
                <a:sym typeface="Calibri"/>
              </a:rPr>
              <a:t> </a:t>
            </a:r>
            <a:endParaRPr sz="11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P</a:t>
            </a:r>
            <a:r>
              <a:rPr lang="en" sz="1200">
                <a:solidFill>
                  <a:schemeClr val="dk1"/>
                </a:solidFill>
                <a:latin typeface="Calibri"/>
                <a:ea typeface="Calibri"/>
                <a:cs typeface="Calibri"/>
                <a:sym typeface="Calibri"/>
              </a:rPr>
              <a:t>articular geography, due to high operation cost or collection cost (outskirts of metro viz. howrah)</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Income &lt; 5 lakhs.per.annum</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Particular professions (ex: lawyers, gym owners)</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Bureau red flags: </a:t>
            </a:r>
            <a:r>
              <a:rPr lang="en" sz="1200">
                <a:solidFill>
                  <a:schemeClr val="dk1"/>
                </a:solidFill>
                <a:latin typeface="Calibri"/>
                <a:ea typeface="Calibri"/>
                <a:cs typeface="Calibri"/>
                <a:sym typeface="Calibri"/>
              </a:rPr>
              <a:t>Disputes, write-off, bankruptcy</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Bureau score (ex: CIBIL/Experian score &lt; 710), risky loans (Ex: gold loans, Krishi loans)</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Age&lt;25</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7" name="Google Shape;377;p56"/>
          <p:cNvSpPr/>
          <p:nvPr/>
        </p:nvSpPr>
        <p:spPr>
          <a:xfrm>
            <a:off x="304109" y="647425"/>
            <a:ext cx="2525100" cy="2706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Why is it needed?</a:t>
            </a:r>
            <a:endParaRPr sz="1400">
              <a:solidFill>
                <a:schemeClr val="lt1"/>
              </a:solidFill>
              <a:latin typeface="Calibri"/>
              <a:ea typeface="Calibri"/>
              <a:cs typeface="Calibri"/>
              <a:sym typeface="Calibri"/>
            </a:endParaRPr>
          </a:p>
        </p:txBody>
      </p:sp>
      <p:sp>
        <p:nvSpPr>
          <p:cNvPr id="378" name="Google Shape;378;p56"/>
          <p:cNvSpPr/>
          <p:nvPr/>
        </p:nvSpPr>
        <p:spPr>
          <a:xfrm>
            <a:off x="3177479" y="635719"/>
            <a:ext cx="2691900" cy="2706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Example in lending</a:t>
            </a:r>
            <a:endParaRPr sz="1400">
              <a:solidFill>
                <a:schemeClr val="lt1"/>
              </a:solidFill>
              <a:latin typeface="Calibri"/>
              <a:ea typeface="Calibri"/>
              <a:cs typeface="Calibri"/>
              <a:sym typeface="Calibri"/>
            </a:endParaRPr>
          </a:p>
        </p:txBody>
      </p:sp>
      <p:sp>
        <p:nvSpPr>
          <p:cNvPr id="379" name="Google Shape;379;p56"/>
          <p:cNvSpPr/>
          <p:nvPr/>
        </p:nvSpPr>
        <p:spPr>
          <a:xfrm>
            <a:off x="6340642" y="634579"/>
            <a:ext cx="2466600" cy="2718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Example in Ola</a:t>
            </a:r>
            <a:endParaRPr sz="1400">
              <a:solidFill>
                <a:schemeClr val="lt1"/>
              </a:solidFill>
              <a:latin typeface="Calibri"/>
              <a:ea typeface="Calibri"/>
              <a:cs typeface="Calibri"/>
              <a:sym typeface="Calibri"/>
            </a:endParaRPr>
          </a:p>
        </p:txBody>
      </p:sp>
      <p:sp>
        <p:nvSpPr>
          <p:cNvPr id="380" name="Google Shape;380;p56"/>
          <p:cNvSpPr/>
          <p:nvPr/>
        </p:nvSpPr>
        <p:spPr>
          <a:xfrm>
            <a:off x="6106300" y="1087000"/>
            <a:ext cx="2803200" cy="33036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1400" u="sng">
                <a:solidFill>
                  <a:schemeClr val="dk1"/>
                </a:solidFill>
                <a:latin typeface="Calibri"/>
                <a:ea typeface="Calibri"/>
                <a:cs typeface="Calibri"/>
                <a:sym typeface="Calibri"/>
              </a:rPr>
              <a:t>Reject if </a:t>
            </a:r>
            <a:endParaRPr sz="11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I</a:t>
            </a:r>
            <a:r>
              <a:rPr lang="en" sz="1200">
                <a:solidFill>
                  <a:schemeClr val="dk1"/>
                </a:solidFill>
                <a:latin typeface="Calibri"/>
                <a:ea typeface="Calibri"/>
                <a:cs typeface="Calibri"/>
                <a:sym typeface="Calibri"/>
              </a:rPr>
              <a:t>f customer is frequenting educational institutes (potential student who can discard phone identity easily)</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Fingerprinting that detects dual login on 2 different numbers</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U</a:t>
            </a:r>
            <a:r>
              <a:rPr lang="en" sz="1200">
                <a:solidFill>
                  <a:schemeClr val="dk1"/>
                </a:solidFill>
                <a:latin typeface="Calibri"/>
                <a:ea typeface="Calibri"/>
                <a:cs typeface="Calibri"/>
                <a:sym typeface="Calibri"/>
              </a:rPr>
              <a:t>sers outside Top 7 cities getting high limits (field ops for collections take time to be live there) </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Customer with disp</a:t>
            </a:r>
            <a:r>
              <a:rPr lang="en" sz="1200">
                <a:solidFill>
                  <a:schemeClr val="dk1"/>
                </a:solidFill>
                <a:latin typeface="Calibri"/>
                <a:ea typeface="Calibri"/>
                <a:cs typeface="Calibri"/>
                <a:sym typeface="Calibri"/>
              </a:rPr>
              <a:t>utes on Ola might prompt intentional default</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Previously due on other payment instruments (CC/DC/UPI)</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Blocked by OM due to suspicious activity on wallet</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7"/>
          <p:cNvSpPr txBox="1"/>
          <p:nvPr>
            <p:ph type="title"/>
          </p:nvPr>
        </p:nvSpPr>
        <p:spPr>
          <a:xfrm>
            <a:off x="311700" y="16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Risk Policy in OMPP </a:t>
            </a:r>
            <a:endParaRPr sz="2400">
              <a:latin typeface="Calibri"/>
              <a:ea typeface="Calibri"/>
              <a:cs typeface="Calibri"/>
              <a:sym typeface="Calibri"/>
            </a:endParaRPr>
          </a:p>
        </p:txBody>
      </p:sp>
      <p:sp>
        <p:nvSpPr>
          <p:cNvPr id="386" name="Google Shape;386;p57"/>
          <p:cNvSpPr txBox="1"/>
          <p:nvPr>
            <p:ph idx="1" type="body"/>
          </p:nvPr>
        </p:nvSpPr>
        <p:spPr>
          <a:xfrm>
            <a:off x="311700" y="733400"/>
            <a:ext cx="8520600" cy="22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Calibri"/>
                <a:ea typeface="Calibri"/>
                <a:cs typeface="Calibri"/>
                <a:sym typeface="Calibri"/>
              </a:rPr>
              <a:t>Following are the controls used as policy exclusions:</a:t>
            </a:r>
            <a:endParaRPr>
              <a:solidFill>
                <a:srgbClr val="000000"/>
              </a:solidFill>
              <a:highlight>
                <a:srgbClr val="FFFFFF"/>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highlight>
                  <a:srgbClr val="FFFFFF"/>
                </a:highlight>
                <a:latin typeface="Calibri"/>
                <a:ea typeface="Calibri"/>
                <a:cs typeface="Calibri"/>
                <a:sym typeface="Calibri"/>
              </a:rPr>
              <a:t>Inactive in L3m - Low or No need for mobility solutions from Ola</a:t>
            </a:r>
            <a:endParaRPr sz="1200">
              <a:solidFill>
                <a:srgbClr val="000000"/>
              </a:solidFill>
              <a:highlight>
                <a:srgbClr val="FFFFFF"/>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highlight>
                  <a:srgbClr val="FFFFFF"/>
                </a:highlight>
                <a:latin typeface="Calibri"/>
                <a:ea typeface="Calibri"/>
                <a:cs typeface="Calibri"/>
                <a:sym typeface="Calibri"/>
              </a:rPr>
              <a:t>Student - Data driven student indicator that minimizes exposure to people with high tendency to skip payments</a:t>
            </a:r>
            <a:endParaRPr sz="1200">
              <a:solidFill>
                <a:srgbClr val="000000"/>
              </a:solidFill>
              <a:highlight>
                <a:srgbClr val="FFFFFF"/>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highlight>
                  <a:srgbClr val="FFFFFF"/>
                </a:highlight>
                <a:latin typeface="Calibri"/>
                <a:ea typeface="Calibri"/>
                <a:cs typeface="Calibri"/>
                <a:sym typeface="Calibri"/>
              </a:rPr>
              <a:t>Bureau exclusion - External bureau data driven risky profiles of people taking loans with high defaults: gold, MFI, commercial</a:t>
            </a:r>
            <a:endParaRPr sz="1200">
              <a:solidFill>
                <a:srgbClr val="000000"/>
              </a:solidFill>
              <a:highlight>
                <a:srgbClr val="FFFFFF"/>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highlight>
                  <a:srgbClr val="FFFFFF"/>
                </a:highlight>
                <a:latin typeface="Calibri"/>
                <a:ea typeface="Calibri"/>
                <a:cs typeface="Calibri"/>
                <a:sym typeface="Calibri"/>
              </a:rPr>
              <a:t>Experian derogatory info exclusion - suit filed, wilful default, written-off, etc</a:t>
            </a:r>
            <a:endParaRPr sz="1200">
              <a:solidFill>
                <a:srgbClr val="000000"/>
              </a:solidFill>
              <a:highlight>
                <a:srgbClr val="FFFFFF"/>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highlight>
                  <a:srgbClr val="FFFFFF"/>
                </a:highlight>
                <a:latin typeface="Calibri"/>
                <a:ea typeface="Calibri"/>
                <a:cs typeface="Calibri"/>
                <a:sym typeface="Calibri"/>
              </a:rPr>
              <a:t>Experian past delinquency history - 90 dpd in last 12 m</a:t>
            </a:r>
            <a:endParaRPr sz="1200">
              <a:solidFill>
                <a:srgbClr val="000000"/>
              </a:solidFill>
              <a:highlight>
                <a:srgbClr val="FFFFFF"/>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highlight>
                  <a:srgbClr val="FFFFFF"/>
                </a:highlight>
                <a:latin typeface="Calibri"/>
                <a:ea typeface="Calibri"/>
                <a:cs typeface="Calibri"/>
                <a:sym typeface="Calibri"/>
              </a:rPr>
              <a:t>Corporate users - potential to skip or delay payments due to nature of business using cabs for official purpose</a:t>
            </a:r>
            <a:endParaRPr sz="1200">
              <a:solidFill>
                <a:srgbClr val="000000"/>
              </a:solidFill>
              <a:highlight>
                <a:srgbClr val="FFFFFF"/>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highlight>
                  <a:srgbClr val="FFFFFF"/>
                </a:highlight>
                <a:latin typeface="Calibri"/>
                <a:ea typeface="Calibri"/>
                <a:cs typeface="Calibri"/>
                <a:sym typeface="Calibri"/>
              </a:rPr>
              <a:t>Customer complaints - recent fall off with cabs and ola in general; unhealthy brand perception</a:t>
            </a:r>
            <a:endParaRPr sz="1200">
              <a:solidFill>
                <a:srgbClr val="000000"/>
              </a:solidFill>
              <a:highlight>
                <a:srgbClr val="FFFFFF"/>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highlight>
                  <a:srgbClr val="FFFFFF"/>
                </a:highlight>
                <a:latin typeface="Calibri"/>
                <a:ea typeface="Calibri"/>
                <a:cs typeface="Calibri"/>
                <a:sym typeface="Calibri"/>
              </a:rPr>
              <a:t>Blacklist signals from internal payments - om blocked; CC/DC/UPI defaults in L6M (30 DPD+)</a:t>
            </a:r>
            <a:endParaRPr/>
          </a:p>
        </p:txBody>
      </p:sp>
      <p:pic>
        <p:nvPicPr>
          <p:cNvPr descr="https://lh5.googleusercontent.com/KvEi3S_KOptrTdyvoWo7Xs7e3hjf4PK41OTSrjpLEm0_f1a4G8HLwF5m4bWMw-BL6EmiT3oKEYa4pC7dCwgKU71JsOYHSiYkkjilv-wSsoSm66Pgfo0zXw7tlzLSAUC1K9vIUbV4z8g" id="387" name="Google Shape;387;p57"/>
          <p:cNvPicPr preferRelativeResize="0"/>
          <p:nvPr/>
        </p:nvPicPr>
        <p:blipFill rotWithShape="1">
          <a:blip r:embed="rId3">
            <a:alphaModFix/>
          </a:blip>
          <a:srcRect b="0" l="0" r="0" t="0"/>
          <a:stretch/>
        </p:blipFill>
        <p:spPr>
          <a:xfrm>
            <a:off x="4876375" y="3060175"/>
            <a:ext cx="4203475" cy="1674948"/>
          </a:xfrm>
          <a:prstGeom prst="rect">
            <a:avLst/>
          </a:prstGeom>
          <a:noFill/>
          <a:ln>
            <a:noFill/>
          </a:ln>
        </p:spPr>
      </p:pic>
      <p:sp>
        <p:nvSpPr>
          <p:cNvPr id="388" name="Google Shape;388;p57"/>
          <p:cNvSpPr txBox="1"/>
          <p:nvPr>
            <p:ph idx="1" type="body"/>
          </p:nvPr>
        </p:nvSpPr>
        <p:spPr>
          <a:xfrm>
            <a:off x="238625" y="2892800"/>
            <a:ext cx="4541100" cy="20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Calibri"/>
                <a:ea typeface="Calibri"/>
                <a:cs typeface="Calibri"/>
                <a:sym typeface="Calibri"/>
              </a:rPr>
              <a:t>Impact of policy exclusions</a:t>
            </a:r>
            <a:r>
              <a:rPr lang="en">
                <a:solidFill>
                  <a:srgbClr val="000000"/>
                </a:solidFill>
                <a:highlight>
                  <a:srgbClr val="FFFFFF"/>
                </a:highlight>
                <a:latin typeface="Calibri"/>
                <a:ea typeface="Calibri"/>
                <a:cs typeface="Calibri"/>
                <a:sym typeface="Calibri"/>
              </a:rPr>
              <a:t>:</a:t>
            </a:r>
            <a:endParaRPr>
              <a:solidFill>
                <a:srgbClr val="000000"/>
              </a:solidFill>
              <a:highlight>
                <a:srgbClr val="FFFFFF"/>
              </a:highlight>
              <a:latin typeface="Calibri"/>
              <a:ea typeface="Calibri"/>
              <a:cs typeface="Calibri"/>
              <a:sym typeface="Calibri"/>
            </a:endParaRPr>
          </a:p>
          <a:p>
            <a:pPr indent="-292100" lvl="0" marL="457200" rtl="0" algn="l">
              <a:lnSpc>
                <a:spcPct val="100000"/>
              </a:lnSpc>
              <a:spcBef>
                <a:spcPts val="0"/>
              </a:spcBef>
              <a:spcAft>
                <a:spcPts val="0"/>
              </a:spcAft>
              <a:buSzPts val="1000"/>
              <a:buChar char="●"/>
            </a:pPr>
            <a:r>
              <a:rPr lang="en" sz="1200">
                <a:solidFill>
                  <a:srgbClr val="000000"/>
                </a:solidFill>
                <a:highlight>
                  <a:srgbClr val="FFFFFF"/>
                </a:highlight>
                <a:latin typeface="Calibri"/>
                <a:ea typeface="Calibri"/>
                <a:cs typeface="Calibri"/>
                <a:sym typeface="Calibri"/>
              </a:rPr>
              <a:t>Policy exclusions are 4 times higher risk than portfolio avg. risk</a:t>
            </a:r>
            <a:endParaRPr sz="12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Calibri"/>
              <a:ea typeface="Calibri"/>
              <a:cs typeface="Calibri"/>
              <a:sym typeface="Calibri"/>
            </a:endParaRPr>
          </a:p>
          <a:p>
            <a:pPr indent="-292100" lvl="0" marL="457200" rtl="0" algn="l">
              <a:lnSpc>
                <a:spcPct val="100000"/>
              </a:lnSpc>
              <a:spcBef>
                <a:spcPts val="0"/>
              </a:spcBef>
              <a:spcAft>
                <a:spcPts val="0"/>
              </a:spcAft>
              <a:buSzPts val="1000"/>
              <a:buChar char="●"/>
            </a:pPr>
            <a:r>
              <a:rPr lang="en" sz="1200">
                <a:solidFill>
                  <a:srgbClr val="000000"/>
                </a:solidFill>
                <a:highlight>
                  <a:srgbClr val="FFFFFF"/>
                </a:highlight>
                <a:latin typeface="Calibri"/>
                <a:ea typeface="Calibri"/>
                <a:cs typeface="Calibri"/>
                <a:sym typeface="Calibri"/>
              </a:rPr>
              <a:t>Policy exclusions saves huge risk on a focused small population</a:t>
            </a:r>
            <a:endParaRPr sz="1200">
              <a:solidFill>
                <a:srgbClr val="000000"/>
              </a:solidFill>
              <a:highlight>
                <a:srgbClr val="FFFFFF"/>
              </a:highlight>
              <a:latin typeface="Calibri"/>
              <a:ea typeface="Calibri"/>
              <a:cs typeface="Calibri"/>
              <a:sym typeface="Calibri"/>
            </a:endParaRPr>
          </a:p>
          <a:p>
            <a:pPr indent="-292100" lvl="1" marL="914400" rtl="0" algn="l">
              <a:lnSpc>
                <a:spcPct val="100000"/>
              </a:lnSpc>
              <a:spcBef>
                <a:spcPts val="0"/>
              </a:spcBef>
              <a:spcAft>
                <a:spcPts val="0"/>
              </a:spcAft>
              <a:buSzPts val="1000"/>
              <a:buChar char="○"/>
            </a:pPr>
            <a:r>
              <a:rPr lang="en" sz="1200">
                <a:solidFill>
                  <a:schemeClr val="dk1"/>
                </a:solidFill>
                <a:highlight>
                  <a:schemeClr val="lt1"/>
                </a:highlight>
                <a:latin typeface="Calibri"/>
                <a:ea typeface="Calibri"/>
                <a:cs typeface="Calibri"/>
                <a:sym typeface="Calibri"/>
              </a:rPr>
              <a:t>Population getting excluded ~ 10%</a:t>
            </a:r>
            <a:endParaRPr sz="1200">
              <a:solidFill>
                <a:schemeClr val="dk1"/>
              </a:solidFill>
              <a:highlight>
                <a:schemeClr val="lt1"/>
              </a:highlight>
              <a:latin typeface="Calibri"/>
              <a:ea typeface="Calibri"/>
              <a:cs typeface="Calibri"/>
              <a:sym typeface="Calibri"/>
            </a:endParaRPr>
          </a:p>
          <a:p>
            <a:pPr indent="-292100" lvl="1" marL="914400" rtl="0" algn="l">
              <a:lnSpc>
                <a:spcPct val="100000"/>
              </a:lnSpc>
              <a:spcBef>
                <a:spcPts val="0"/>
              </a:spcBef>
              <a:spcAft>
                <a:spcPts val="0"/>
              </a:spcAft>
              <a:buSzPts val="1000"/>
              <a:buChar char="○"/>
            </a:pPr>
            <a:r>
              <a:rPr lang="en" sz="1200">
                <a:solidFill>
                  <a:schemeClr val="dk1"/>
                </a:solidFill>
                <a:highlight>
                  <a:schemeClr val="lt1"/>
                </a:highlight>
                <a:latin typeface="Calibri"/>
                <a:ea typeface="Calibri"/>
                <a:cs typeface="Calibri"/>
                <a:sym typeface="Calibri"/>
              </a:rPr>
              <a:t>30 dpd risk ~ 13% for policy exclusions vs.~ 3.3% for portfolio overall</a:t>
            </a:r>
            <a:endParaRPr sz="1200">
              <a:solidFill>
                <a:schemeClr val="dk1"/>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chemeClr val="dk1"/>
              </a:solidFill>
              <a:highlight>
                <a:schemeClr val="lt1"/>
              </a:highlight>
              <a:latin typeface="Calibri"/>
              <a:ea typeface="Calibri"/>
              <a:cs typeface="Calibri"/>
              <a:sym typeface="Calibri"/>
            </a:endParaRPr>
          </a:p>
          <a:p>
            <a:pPr indent="-292100" lvl="0" marL="457200" rtl="0" algn="l">
              <a:lnSpc>
                <a:spcPct val="100000"/>
              </a:lnSpc>
              <a:spcBef>
                <a:spcPts val="0"/>
              </a:spcBef>
              <a:spcAft>
                <a:spcPts val="0"/>
              </a:spcAft>
              <a:buSzPts val="1000"/>
              <a:buChar char="●"/>
            </a:pPr>
            <a:r>
              <a:rPr lang="en" sz="1200">
                <a:solidFill>
                  <a:srgbClr val="000000"/>
                </a:solidFill>
                <a:highlight>
                  <a:srgbClr val="FFFFFF"/>
                </a:highlight>
                <a:latin typeface="Calibri"/>
                <a:ea typeface="Calibri"/>
                <a:cs typeface="Calibri"/>
                <a:sym typeface="Calibri"/>
              </a:rPr>
              <a:t>Bureau information enhances policy exclusions further</a:t>
            </a:r>
            <a:endParaRPr sz="1200">
              <a:solidFill>
                <a:srgbClr val="000000"/>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8"/>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394" name="Google Shape;394;p58"/>
          <p:cNvSpPr txBox="1"/>
          <p:nvPr/>
        </p:nvSpPr>
        <p:spPr>
          <a:xfrm>
            <a:off x="5423924" y="1728396"/>
            <a:ext cx="32652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Segmentation</a:t>
            </a:r>
            <a:endParaRPr b="0" i="0" sz="2500" u="none" cap="none" strike="noStrike">
              <a:solidFill>
                <a:srgbClr val="FFFFFF"/>
              </a:solidFill>
              <a:latin typeface="Calibri"/>
              <a:ea typeface="Calibri"/>
              <a:cs typeface="Calibri"/>
              <a:sym typeface="Calibri"/>
            </a:endParaRPr>
          </a:p>
        </p:txBody>
      </p:sp>
      <p:sp>
        <p:nvSpPr>
          <p:cNvPr id="395" name="Google Shape;395;p58"/>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2.3</a:t>
            </a:r>
            <a:endParaRPr sz="3600" u="sng">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9"/>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300">
                <a:solidFill>
                  <a:schemeClr val="dk1"/>
                </a:solidFill>
                <a:latin typeface="Calibri"/>
                <a:ea typeface="Calibri"/>
                <a:cs typeface="Calibri"/>
                <a:sym typeface="Calibri"/>
              </a:rPr>
              <a:t>Segmentation</a:t>
            </a:r>
            <a:endParaRPr sz="2300">
              <a:solidFill>
                <a:schemeClr val="dk1"/>
              </a:solidFill>
              <a:latin typeface="Calibri"/>
              <a:ea typeface="Calibri"/>
              <a:cs typeface="Calibri"/>
              <a:sym typeface="Calibri"/>
            </a:endParaRPr>
          </a:p>
        </p:txBody>
      </p:sp>
      <p:sp>
        <p:nvSpPr>
          <p:cNvPr id="401" name="Google Shape;401;p59"/>
          <p:cNvSpPr/>
          <p:nvPr/>
        </p:nvSpPr>
        <p:spPr>
          <a:xfrm>
            <a:off x="304100" y="1297400"/>
            <a:ext cx="2944800" cy="37845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Customer segmentations are done so that specific needs of customers can be reached in targeted manner and also Business priority can be made accordingly. Mostly 2 types of approach are used:</a:t>
            </a:r>
            <a:endParaRPr sz="1200"/>
          </a:p>
          <a:p>
            <a:pPr indent="-203200" lvl="0" marL="215900" marR="0" rtl="0" algn="l">
              <a:spcBef>
                <a:spcPts val="0"/>
              </a:spcBef>
              <a:spcAft>
                <a:spcPts val="0"/>
              </a:spcAft>
              <a:buClr>
                <a:schemeClr val="dk1"/>
              </a:buClr>
              <a:buSzPts val="1200"/>
              <a:buFont typeface="Arial"/>
              <a:buChar char="•"/>
            </a:pPr>
            <a:r>
              <a:rPr b="1" i="1" lang="en" sz="1200" u="sng">
                <a:solidFill>
                  <a:schemeClr val="dk1"/>
                </a:solidFill>
                <a:latin typeface="Calibri"/>
                <a:ea typeface="Calibri"/>
                <a:cs typeface="Calibri"/>
                <a:sym typeface="Calibri"/>
              </a:rPr>
              <a:t>Revenue driven: </a:t>
            </a:r>
            <a:r>
              <a:rPr lang="en" sz="1200">
                <a:solidFill>
                  <a:schemeClr val="dk1"/>
                </a:solidFill>
                <a:latin typeface="Calibri"/>
                <a:ea typeface="Calibri"/>
                <a:cs typeface="Calibri"/>
                <a:sym typeface="Calibri"/>
              </a:rPr>
              <a:t>Revenue driven approach are used to</a:t>
            </a:r>
            <a:r>
              <a:rPr lang="en" sz="1200">
                <a:solidFill>
                  <a:schemeClr val="dk1"/>
                </a:solidFill>
                <a:latin typeface="Calibri"/>
                <a:ea typeface="Calibri"/>
                <a:cs typeface="Calibri"/>
                <a:sym typeface="Calibri"/>
              </a:rPr>
              <a:t> create different strategy for different segment (Ex: CC repayment  has high MDR so, can be dealt differently)</a:t>
            </a:r>
            <a:endParaRPr sz="1200"/>
          </a:p>
          <a:p>
            <a:pPr indent="-203200" lvl="0" marL="215900" marR="0" rtl="0" algn="l">
              <a:spcBef>
                <a:spcPts val="0"/>
              </a:spcBef>
              <a:spcAft>
                <a:spcPts val="0"/>
              </a:spcAft>
              <a:buClr>
                <a:schemeClr val="dk1"/>
              </a:buClr>
              <a:buSzPts val="1200"/>
              <a:buFont typeface="Arial"/>
              <a:buChar char="•"/>
            </a:pPr>
            <a:r>
              <a:rPr b="1" i="1" lang="en" sz="1200" u="sng">
                <a:solidFill>
                  <a:schemeClr val="dk1"/>
                </a:solidFill>
                <a:latin typeface="Calibri"/>
                <a:ea typeface="Calibri"/>
                <a:cs typeface="Calibri"/>
                <a:sym typeface="Calibri"/>
              </a:rPr>
              <a:t>Data driven approach: </a:t>
            </a:r>
            <a:r>
              <a:rPr lang="en" sz="1200">
                <a:solidFill>
                  <a:schemeClr val="dk1"/>
                </a:solidFill>
                <a:latin typeface="Calibri"/>
                <a:ea typeface="Calibri"/>
                <a:cs typeface="Calibri"/>
                <a:sym typeface="Calibri"/>
              </a:rPr>
              <a:t>It’s mostly done based on different </a:t>
            </a:r>
            <a:r>
              <a:rPr lang="en" sz="1200">
                <a:solidFill>
                  <a:schemeClr val="dk1"/>
                </a:solidFill>
                <a:latin typeface="Calibri"/>
                <a:ea typeface="Calibri"/>
                <a:cs typeface="Calibri"/>
                <a:sym typeface="Calibri"/>
              </a:rPr>
              <a:t>behaviour</a:t>
            </a:r>
            <a:r>
              <a:rPr lang="en" sz="1200">
                <a:solidFill>
                  <a:schemeClr val="dk1"/>
                </a:solidFill>
                <a:latin typeface="Calibri"/>
                <a:ea typeface="Calibri"/>
                <a:cs typeface="Calibri"/>
                <a:sym typeface="Calibri"/>
              </a:rPr>
              <a:t> across segment, data availability for predicting customers</a:t>
            </a:r>
            <a:r>
              <a:rPr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behaviour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2" name="Google Shape;402;p59"/>
          <p:cNvSpPr/>
          <p:nvPr/>
        </p:nvSpPr>
        <p:spPr>
          <a:xfrm>
            <a:off x="685100" y="647425"/>
            <a:ext cx="2215200" cy="5163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a:solidFill>
                  <a:srgbClr val="FFFFFF"/>
                </a:solidFill>
                <a:latin typeface="Calibri"/>
                <a:ea typeface="Calibri"/>
                <a:cs typeface="Calibri"/>
                <a:sym typeface="Calibri"/>
              </a:rPr>
              <a:t>Why is it needed?</a:t>
            </a:r>
            <a:endParaRPr/>
          </a:p>
        </p:txBody>
      </p:sp>
      <p:sp>
        <p:nvSpPr>
          <p:cNvPr id="403" name="Google Shape;403;p59"/>
          <p:cNvSpPr/>
          <p:nvPr/>
        </p:nvSpPr>
        <p:spPr>
          <a:xfrm>
            <a:off x="3557950" y="645625"/>
            <a:ext cx="2363700" cy="451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a:solidFill>
                  <a:srgbClr val="FFFFFF"/>
                </a:solidFill>
                <a:latin typeface="Calibri"/>
                <a:ea typeface="Calibri"/>
                <a:cs typeface="Calibri"/>
                <a:sym typeface="Calibri"/>
              </a:rPr>
              <a:t>Example in lending</a:t>
            </a:r>
            <a:endParaRPr/>
          </a:p>
        </p:txBody>
      </p:sp>
      <p:sp>
        <p:nvSpPr>
          <p:cNvPr id="404" name="Google Shape;404;p59"/>
          <p:cNvSpPr/>
          <p:nvPr/>
        </p:nvSpPr>
        <p:spPr>
          <a:xfrm>
            <a:off x="3358125" y="1297700"/>
            <a:ext cx="2691900" cy="37845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127000" lvl="0" marL="215900" marR="0" rtl="0" algn="l">
              <a:spcBef>
                <a:spcPts val="0"/>
              </a:spcBef>
              <a:spcAft>
                <a:spcPts val="0"/>
              </a:spcAft>
              <a:buClr>
                <a:schemeClr val="dk1"/>
              </a:buClr>
              <a:buSzPts val="1400"/>
              <a:buFont typeface="Arial"/>
              <a:buNone/>
            </a:pPr>
            <a:r>
              <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Channel of acquisition driven, different acquiring channel have different activation rate and similarly different risk level</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Age/profession/income driven</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Past behaviour driven, for ex. if customer has shown loyal behaviour in some other product offered by the institutions etc.</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Geography driven</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127000" lvl="0" marL="215900" marR="0" rtl="0" algn="l">
              <a:spcBef>
                <a:spcPts val="0"/>
              </a:spcBef>
              <a:spcAft>
                <a:spcPts val="0"/>
              </a:spcAft>
              <a:buClr>
                <a:schemeClr val="dk1"/>
              </a:buClr>
              <a:buSzPts val="1400"/>
              <a:buFont typeface="Arial"/>
              <a:buNone/>
            </a:pPr>
            <a:r>
              <a:t/>
            </a:r>
            <a:endParaRPr sz="1200">
              <a:solidFill>
                <a:schemeClr val="dk1"/>
              </a:solidFill>
              <a:latin typeface="Calibri"/>
              <a:ea typeface="Calibri"/>
              <a:cs typeface="Calibri"/>
              <a:sym typeface="Calibri"/>
            </a:endParaRPr>
          </a:p>
          <a:p>
            <a:pPr indent="-127000" lvl="0" marL="215900" marR="0" rtl="0" algn="l">
              <a:spcBef>
                <a:spcPts val="0"/>
              </a:spcBef>
              <a:spcAft>
                <a:spcPts val="0"/>
              </a:spcAft>
              <a:buClr>
                <a:schemeClr val="dk1"/>
              </a:buClr>
              <a:buSzPts val="1400"/>
              <a:buFont typeface="Arial"/>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5" name="Google Shape;405;p59"/>
          <p:cNvSpPr/>
          <p:nvPr/>
        </p:nvSpPr>
        <p:spPr>
          <a:xfrm>
            <a:off x="6260350" y="638000"/>
            <a:ext cx="2481300" cy="451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a:solidFill>
                  <a:srgbClr val="FFFFFF"/>
                </a:solidFill>
                <a:latin typeface="Calibri"/>
                <a:ea typeface="Calibri"/>
                <a:cs typeface="Calibri"/>
                <a:sym typeface="Calibri"/>
              </a:rPr>
              <a:t>Segmentation in Ola</a:t>
            </a:r>
            <a:endParaRPr>
              <a:solidFill>
                <a:srgbClr val="FFFFFF"/>
              </a:solidFill>
              <a:latin typeface="Calibri"/>
              <a:ea typeface="Calibri"/>
              <a:cs typeface="Calibri"/>
              <a:sym typeface="Calibri"/>
            </a:endParaRPr>
          </a:p>
        </p:txBody>
      </p:sp>
      <p:sp>
        <p:nvSpPr>
          <p:cNvPr id="406" name="Google Shape;406;p59"/>
          <p:cNvSpPr/>
          <p:nvPr/>
        </p:nvSpPr>
        <p:spPr>
          <a:xfrm>
            <a:off x="6202225" y="1297700"/>
            <a:ext cx="2691900" cy="37845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Ola book segmentation is majorly based on customers’ behaviour on Ola cabs, Geography and performance of customers on other lending products (data from credit bureau (Experian))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0"/>
          <p:cNvSpPr txBox="1"/>
          <p:nvPr/>
        </p:nvSpPr>
        <p:spPr>
          <a:xfrm>
            <a:off x="304109" y="56434"/>
            <a:ext cx="7886700" cy="590991"/>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400">
                <a:solidFill>
                  <a:schemeClr val="dk1"/>
                </a:solidFill>
                <a:latin typeface="Calibri"/>
                <a:ea typeface="Calibri"/>
                <a:cs typeface="Calibri"/>
                <a:sym typeface="Calibri"/>
              </a:rPr>
              <a:t>OMPP Segmentation</a:t>
            </a:r>
            <a:endParaRPr sz="2400">
              <a:solidFill>
                <a:schemeClr val="dk1"/>
              </a:solidFill>
              <a:latin typeface="Calibri"/>
              <a:ea typeface="Calibri"/>
              <a:cs typeface="Calibri"/>
              <a:sym typeface="Calibri"/>
            </a:endParaRPr>
          </a:p>
        </p:txBody>
      </p:sp>
      <p:sp>
        <p:nvSpPr>
          <p:cNvPr id="412" name="Google Shape;412;p60"/>
          <p:cNvSpPr/>
          <p:nvPr/>
        </p:nvSpPr>
        <p:spPr>
          <a:xfrm>
            <a:off x="224675" y="620550"/>
            <a:ext cx="8520300" cy="5910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S</a:t>
            </a:r>
            <a:r>
              <a:rPr lang="en" sz="1200">
                <a:solidFill>
                  <a:schemeClr val="dk1"/>
                </a:solidFill>
                <a:latin typeface="Calibri"/>
                <a:ea typeface="Calibri"/>
                <a:cs typeface="Calibri"/>
                <a:sym typeface="Calibri"/>
              </a:rPr>
              <a:t>egmentation is about creating intra homogeneous persona (risk) pools and inter heterogeneous risk pools.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Leads to increase in accuracy of prediction</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Aids in better control of each populations due to similarity of customers within that groups</a:t>
            </a:r>
            <a:endParaRPr sz="1200">
              <a:solidFill>
                <a:schemeClr val="dk1"/>
              </a:solidFill>
              <a:latin typeface="Calibri"/>
              <a:ea typeface="Calibri"/>
              <a:cs typeface="Calibri"/>
              <a:sym typeface="Calibri"/>
            </a:endParaRPr>
          </a:p>
        </p:txBody>
      </p:sp>
      <p:sp>
        <p:nvSpPr>
          <p:cNvPr id="413" name="Google Shape;413;p60"/>
          <p:cNvSpPr/>
          <p:nvPr/>
        </p:nvSpPr>
        <p:spPr>
          <a:xfrm>
            <a:off x="183750" y="1308450"/>
            <a:ext cx="5419500" cy="14838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0" lvl="0" marL="0" marR="0" rtl="0" algn="l">
              <a:spcBef>
                <a:spcPts val="0"/>
              </a:spcBef>
              <a:spcAft>
                <a:spcPts val="0"/>
              </a:spcAft>
              <a:buNone/>
            </a:pPr>
            <a:r>
              <a:rPr b="1" i="1" lang="en" sz="1200" u="sng">
                <a:solidFill>
                  <a:schemeClr val="dk1"/>
                </a:solidFill>
                <a:latin typeface="Calibri"/>
                <a:ea typeface="Calibri"/>
                <a:cs typeface="Calibri"/>
                <a:sym typeface="Calibri"/>
              </a:rPr>
              <a:t>Level 1 segmentation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First level is demarcation of utility from OMPP: Those who are regular on Ola Cabs and who are not.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Regulars are further divided into Cash and Cashless since OMPP has a better USP for one over the other.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Final segments: a) Regular user (UHF,HF,MF) </a:t>
            </a:r>
            <a:r>
              <a:rPr lang="en" sz="1200">
                <a:solidFill>
                  <a:schemeClr val="dk1"/>
                </a:solidFill>
                <a:latin typeface="Calibri"/>
                <a:ea typeface="Calibri"/>
                <a:cs typeface="Calibri"/>
                <a:sym typeface="Calibri"/>
              </a:rPr>
              <a:t>Cashless, b) Regular user cash and c) Irregular user (LF/Inactive)</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Segmentation provides risk ranking as well as adoption similarities  </a:t>
            </a:r>
            <a:endParaRPr sz="1200">
              <a:solidFill>
                <a:schemeClr val="dk1"/>
              </a:solidFill>
              <a:latin typeface="Calibri"/>
              <a:ea typeface="Calibri"/>
              <a:cs typeface="Calibri"/>
              <a:sym typeface="Calibri"/>
            </a:endParaRPr>
          </a:p>
        </p:txBody>
      </p:sp>
      <p:sp>
        <p:nvSpPr>
          <p:cNvPr id="414" name="Google Shape;414;p60"/>
          <p:cNvSpPr/>
          <p:nvPr/>
        </p:nvSpPr>
        <p:spPr>
          <a:xfrm>
            <a:off x="183750" y="2972550"/>
            <a:ext cx="5419500" cy="15294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0" lvl="0" marL="0" marR="0" rtl="0" algn="l">
              <a:spcBef>
                <a:spcPts val="0"/>
              </a:spcBef>
              <a:spcAft>
                <a:spcPts val="0"/>
              </a:spcAft>
              <a:buNone/>
            </a:pPr>
            <a:r>
              <a:rPr b="1" i="1" lang="en" sz="1200" u="sng">
                <a:solidFill>
                  <a:schemeClr val="dk1"/>
                </a:solidFill>
                <a:latin typeface="Calibri"/>
                <a:ea typeface="Calibri"/>
                <a:cs typeface="Calibri"/>
                <a:sym typeface="Calibri"/>
              </a:rPr>
              <a:t>Level 2 segmentation </a:t>
            </a:r>
            <a:endParaRPr b="1" i="1" sz="1200" u="sng">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OMPP being a revolving credit (digital CC) users with exp in using credit cards will be natural targets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“Have CC” are better risk due to lenders’ due diligence prior to issuing cards</a:t>
            </a:r>
            <a:endParaRPr sz="1200"/>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“No-CC” are bureau hits but without a card. They are basically those who don’t want traditional credit cards or those who want but did not get it yet</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“No-CC” are much better risk than those not found with bureau history</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Inactive/LF evaluated on “Off Ola” features hence no-hits are excluded</a:t>
            </a:r>
            <a:endParaRPr sz="1200">
              <a:solidFill>
                <a:schemeClr val="dk1"/>
              </a:solidFill>
              <a:latin typeface="Calibri"/>
              <a:ea typeface="Calibri"/>
              <a:cs typeface="Calibri"/>
              <a:sym typeface="Calibri"/>
            </a:endParaRPr>
          </a:p>
        </p:txBody>
      </p:sp>
      <p:grpSp>
        <p:nvGrpSpPr>
          <p:cNvPr id="415" name="Google Shape;415;p60"/>
          <p:cNvGrpSpPr/>
          <p:nvPr/>
        </p:nvGrpSpPr>
        <p:grpSpPr>
          <a:xfrm>
            <a:off x="6212425" y="1233675"/>
            <a:ext cx="2743655" cy="2884669"/>
            <a:chOff x="7171510" y="2236347"/>
            <a:chExt cx="3658207" cy="3266526"/>
          </a:xfrm>
        </p:grpSpPr>
        <p:sp>
          <p:nvSpPr>
            <p:cNvPr id="416" name="Google Shape;416;p60"/>
            <p:cNvSpPr/>
            <p:nvPr/>
          </p:nvSpPr>
          <p:spPr>
            <a:xfrm>
              <a:off x="8284210" y="2236347"/>
              <a:ext cx="1523754" cy="341332"/>
            </a:xfrm>
            <a:custGeom>
              <a:rect b="b" l="l" r="r" t="t"/>
              <a:pathLst>
                <a:path extrusionOk="0" h="576088" w="1152177">
                  <a:moveTo>
                    <a:pt x="0" y="0"/>
                  </a:moveTo>
                  <a:lnTo>
                    <a:pt x="1152177" y="0"/>
                  </a:lnTo>
                  <a:lnTo>
                    <a:pt x="1152177" y="576088"/>
                  </a:lnTo>
                  <a:lnTo>
                    <a:pt x="0" y="576088"/>
                  </a:lnTo>
                  <a:lnTo>
                    <a:pt x="0" y="0"/>
                  </a:lnTo>
                  <a:close/>
                </a:path>
              </a:pathLst>
            </a:custGeom>
            <a:solidFill>
              <a:srgbClr val="599BD5"/>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Ola Customer base</a:t>
              </a:r>
              <a:endParaRPr sz="1100">
                <a:solidFill>
                  <a:schemeClr val="lt1"/>
                </a:solidFill>
                <a:latin typeface="Calibri"/>
                <a:ea typeface="Calibri"/>
                <a:cs typeface="Calibri"/>
                <a:sym typeface="Calibri"/>
              </a:endParaRPr>
            </a:p>
          </p:txBody>
        </p:sp>
        <p:sp>
          <p:nvSpPr>
            <p:cNvPr id="417" name="Google Shape;417;p60"/>
            <p:cNvSpPr/>
            <p:nvPr/>
          </p:nvSpPr>
          <p:spPr>
            <a:xfrm>
              <a:off x="7393577" y="3582322"/>
              <a:ext cx="890643"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599BD5"/>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Have CC</a:t>
              </a:r>
              <a:endParaRPr sz="1100">
                <a:solidFill>
                  <a:schemeClr val="lt1"/>
                </a:solidFill>
                <a:latin typeface="Calibri"/>
                <a:ea typeface="Calibri"/>
                <a:cs typeface="Calibri"/>
                <a:sym typeface="Calibri"/>
              </a:endParaRPr>
            </a:p>
          </p:txBody>
        </p:sp>
        <p:sp>
          <p:nvSpPr>
            <p:cNvPr id="418" name="Google Shape;418;p60"/>
            <p:cNvSpPr/>
            <p:nvPr/>
          </p:nvSpPr>
          <p:spPr>
            <a:xfrm>
              <a:off x="7393578" y="4224863"/>
              <a:ext cx="890644"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599BD5"/>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No-CC</a:t>
              </a:r>
              <a:endParaRPr sz="1100">
                <a:solidFill>
                  <a:schemeClr val="lt1"/>
                </a:solidFill>
                <a:latin typeface="Calibri"/>
                <a:ea typeface="Calibri"/>
                <a:cs typeface="Calibri"/>
                <a:sym typeface="Calibri"/>
              </a:endParaRPr>
            </a:p>
          </p:txBody>
        </p:sp>
        <p:sp>
          <p:nvSpPr>
            <p:cNvPr id="419" name="Google Shape;419;p60"/>
            <p:cNvSpPr/>
            <p:nvPr/>
          </p:nvSpPr>
          <p:spPr>
            <a:xfrm>
              <a:off x="7171510" y="2890528"/>
              <a:ext cx="1116000"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92D050"/>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Cashless</a:t>
              </a:r>
              <a:endParaRPr sz="1100">
                <a:solidFill>
                  <a:schemeClr val="lt1"/>
                </a:solidFill>
                <a:latin typeface="Calibri"/>
                <a:ea typeface="Calibri"/>
                <a:cs typeface="Calibri"/>
                <a:sym typeface="Calibri"/>
              </a:endParaRPr>
            </a:p>
          </p:txBody>
        </p:sp>
        <p:cxnSp>
          <p:nvCxnSpPr>
            <p:cNvPr id="420" name="Google Shape;420;p60"/>
            <p:cNvCxnSpPr/>
            <p:nvPr/>
          </p:nvCxnSpPr>
          <p:spPr>
            <a:xfrm>
              <a:off x="7876903" y="2797628"/>
              <a:ext cx="2286000" cy="0"/>
            </a:xfrm>
            <a:prstGeom prst="straightConnector1">
              <a:avLst/>
            </a:prstGeom>
            <a:noFill/>
            <a:ln cap="flat" cmpd="sng" w="9525">
              <a:solidFill>
                <a:schemeClr val="accent1"/>
              </a:solidFill>
              <a:prstDash val="solid"/>
              <a:miter lim="800000"/>
              <a:headEnd len="sm" w="sm" type="none"/>
              <a:tailEnd len="sm" w="sm" type="none"/>
            </a:ln>
          </p:spPr>
        </p:cxnSp>
        <p:cxnSp>
          <p:nvCxnSpPr>
            <p:cNvPr id="421" name="Google Shape;421;p60"/>
            <p:cNvCxnSpPr/>
            <p:nvPr/>
          </p:nvCxnSpPr>
          <p:spPr>
            <a:xfrm>
              <a:off x="7876903" y="2797628"/>
              <a:ext cx="0" cy="92899"/>
            </a:xfrm>
            <a:prstGeom prst="straightConnector1">
              <a:avLst/>
            </a:prstGeom>
            <a:noFill/>
            <a:ln cap="flat" cmpd="sng" w="9525">
              <a:solidFill>
                <a:schemeClr val="accent1"/>
              </a:solidFill>
              <a:prstDash val="solid"/>
              <a:miter lim="800000"/>
              <a:headEnd len="sm" w="sm" type="none"/>
              <a:tailEnd len="sm" w="sm" type="none"/>
            </a:ln>
          </p:spPr>
        </p:cxnSp>
        <p:cxnSp>
          <p:nvCxnSpPr>
            <p:cNvPr id="422" name="Google Shape;422;p60"/>
            <p:cNvCxnSpPr/>
            <p:nvPr/>
          </p:nvCxnSpPr>
          <p:spPr>
            <a:xfrm>
              <a:off x="8723698" y="2791872"/>
              <a:ext cx="0" cy="176346"/>
            </a:xfrm>
            <a:prstGeom prst="straightConnector1">
              <a:avLst/>
            </a:prstGeom>
            <a:noFill/>
            <a:ln cap="flat" cmpd="sng" w="9525">
              <a:solidFill>
                <a:schemeClr val="accent1"/>
              </a:solidFill>
              <a:prstDash val="solid"/>
              <a:miter lim="800000"/>
              <a:headEnd len="sm" w="sm" type="none"/>
              <a:tailEnd len="sm" w="sm" type="none"/>
            </a:ln>
          </p:spPr>
        </p:cxnSp>
        <p:cxnSp>
          <p:nvCxnSpPr>
            <p:cNvPr id="423" name="Google Shape;423;p60"/>
            <p:cNvCxnSpPr/>
            <p:nvPr/>
          </p:nvCxnSpPr>
          <p:spPr>
            <a:xfrm>
              <a:off x="10162903" y="2791872"/>
              <a:ext cx="0" cy="176346"/>
            </a:xfrm>
            <a:prstGeom prst="straightConnector1">
              <a:avLst/>
            </a:prstGeom>
            <a:noFill/>
            <a:ln cap="flat" cmpd="sng" w="9525">
              <a:solidFill>
                <a:schemeClr val="accent1"/>
              </a:solidFill>
              <a:prstDash val="solid"/>
              <a:miter lim="800000"/>
              <a:headEnd len="sm" w="sm" type="none"/>
              <a:tailEnd len="sm" w="sm" type="none"/>
            </a:ln>
          </p:spPr>
        </p:cxnSp>
        <p:cxnSp>
          <p:nvCxnSpPr>
            <p:cNvPr id="424" name="Google Shape;424;p60"/>
            <p:cNvCxnSpPr/>
            <p:nvPr/>
          </p:nvCxnSpPr>
          <p:spPr>
            <a:xfrm>
              <a:off x="8732405" y="2565446"/>
              <a:ext cx="0" cy="402772"/>
            </a:xfrm>
            <a:prstGeom prst="straightConnector1">
              <a:avLst/>
            </a:prstGeom>
            <a:noFill/>
            <a:ln cap="flat" cmpd="sng" w="9525">
              <a:solidFill>
                <a:schemeClr val="accent1"/>
              </a:solidFill>
              <a:prstDash val="solid"/>
              <a:miter lim="800000"/>
              <a:headEnd len="sm" w="sm" type="none"/>
              <a:tailEnd len="sm" w="sm" type="none"/>
            </a:ln>
          </p:spPr>
        </p:cxnSp>
        <p:sp>
          <p:nvSpPr>
            <p:cNvPr id="425" name="Google Shape;425;p60"/>
            <p:cNvSpPr/>
            <p:nvPr/>
          </p:nvSpPr>
          <p:spPr>
            <a:xfrm>
              <a:off x="7393576" y="4926785"/>
              <a:ext cx="890644"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599BD5"/>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No Bureau History</a:t>
              </a:r>
              <a:endParaRPr sz="1100">
                <a:solidFill>
                  <a:schemeClr val="lt1"/>
                </a:solidFill>
                <a:latin typeface="Calibri"/>
                <a:ea typeface="Calibri"/>
                <a:cs typeface="Calibri"/>
                <a:sym typeface="Calibri"/>
              </a:endParaRPr>
            </a:p>
          </p:txBody>
        </p:sp>
        <p:sp>
          <p:nvSpPr>
            <p:cNvPr id="426" name="Google Shape;426;p60"/>
            <p:cNvSpPr/>
            <p:nvPr/>
          </p:nvSpPr>
          <p:spPr>
            <a:xfrm>
              <a:off x="8662123" y="3582322"/>
              <a:ext cx="890643"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599BD5"/>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Have CC</a:t>
              </a:r>
              <a:endParaRPr sz="1100">
                <a:solidFill>
                  <a:schemeClr val="lt1"/>
                </a:solidFill>
                <a:latin typeface="Calibri"/>
                <a:ea typeface="Calibri"/>
                <a:cs typeface="Calibri"/>
                <a:sym typeface="Calibri"/>
              </a:endParaRPr>
            </a:p>
          </p:txBody>
        </p:sp>
        <p:sp>
          <p:nvSpPr>
            <p:cNvPr id="427" name="Google Shape;427;p60"/>
            <p:cNvSpPr/>
            <p:nvPr/>
          </p:nvSpPr>
          <p:spPr>
            <a:xfrm>
              <a:off x="8662122" y="4224863"/>
              <a:ext cx="890644"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599BD5"/>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No-CC</a:t>
              </a:r>
              <a:endParaRPr sz="1100">
                <a:solidFill>
                  <a:schemeClr val="lt1"/>
                </a:solidFill>
                <a:latin typeface="Calibri"/>
                <a:ea typeface="Calibri"/>
                <a:cs typeface="Calibri"/>
                <a:sym typeface="Calibri"/>
              </a:endParaRPr>
            </a:p>
          </p:txBody>
        </p:sp>
        <p:sp>
          <p:nvSpPr>
            <p:cNvPr id="428" name="Google Shape;428;p60"/>
            <p:cNvSpPr/>
            <p:nvPr/>
          </p:nvSpPr>
          <p:spPr>
            <a:xfrm>
              <a:off x="8662122" y="4926785"/>
              <a:ext cx="890644"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599BD5"/>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No Bureau History</a:t>
              </a:r>
              <a:endParaRPr sz="1100">
                <a:solidFill>
                  <a:schemeClr val="lt1"/>
                </a:solidFill>
                <a:latin typeface="Calibri"/>
                <a:ea typeface="Calibri"/>
                <a:cs typeface="Calibri"/>
                <a:sym typeface="Calibri"/>
              </a:endParaRPr>
            </a:p>
          </p:txBody>
        </p:sp>
        <p:sp>
          <p:nvSpPr>
            <p:cNvPr id="429" name="Google Shape;429;p60"/>
            <p:cNvSpPr/>
            <p:nvPr/>
          </p:nvSpPr>
          <p:spPr>
            <a:xfrm>
              <a:off x="9939074" y="3582322"/>
              <a:ext cx="890643"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599BD5"/>
            </a:solidFill>
            <a:ln cap="flat" cmpd="sng" w="12700">
              <a:solidFill>
                <a:srgbClr val="000000"/>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Have CC</a:t>
              </a:r>
              <a:endParaRPr sz="1100">
                <a:solidFill>
                  <a:schemeClr val="lt1"/>
                </a:solidFill>
                <a:latin typeface="Calibri"/>
                <a:ea typeface="Calibri"/>
                <a:cs typeface="Calibri"/>
                <a:sym typeface="Calibri"/>
              </a:endParaRPr>
            </a:p>
          </p:txBody>
        </p:sp>
        <p:sp>
          <p:nvSpPr>
            <p:cNvPr id="430" name="Google Shape;430;p60"/>
            <p:cNvSpPr/>
            <p:nvPr/>
          </p:nvSpPr>
          <p:spPr>
            <a:xfrm>
              <a:off x="9939073" y="4224863"/>
              <a:ext cx="890644"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599BD5"/>
            </a:solidFill>
            <a:ln cap="flat" cmpd="sng" w="12700">
              <a:solidFill>
                <a:srgbClr val="000000"/>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No-CC</a:t>
              </a:r>
              <a:endParaRPr sz="1100">
                <a:solidFill>
                  <a:schemeClr val="lt1"/>
                </a:solidFill>
                <a:latin typeface="Calibri"/>
                <a:ea typeface="Calibri"/>
                <a:cs typeface="Calibri"/>
                <a:sym typeface="Calibri"/>
              </a:endParaRPr>
            </a:p>
          </p:txBody>
        </p:sp>
        <p:sp>
          <p:nvSpPr>
            <p:cNvPr id="431" name="Google Shape;431;p60"/>
            <p:cNvSpPr/>
            <p:nvPr/>
          </p:nvSpPr>
          <p:spPr>
            <a:xfrm>
              <a:off x="9939073" y="4926785"/>
              <a:ext cx="890644"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EA9999"/>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No Bureau History</a:t>
              </a:r>
              <a:endParaRPr sz="1100">
                <a:solidFill>
                  <a:schemeClr val="lt1"/>
                </a:solidFill>
                <a:latin typeface="Calibri"/>
                <a:ea typeface="Calibri"/>
                <a:cs typeface="Calibri"/>
                <a:sym typeface="Calibri"/>
              </a:endParaRPr>
            </a:p>
          </p:txBody>
        </p:sp>
        <p:cxnSp>
          <p:nvCxnSpPr>
            <p:cNvPr id="432" name="Google Shape;432;p60"/>
            <p:cNvCxnSpPr/>
            <p:nvPr/>
          </p:nvCxnSpPr>
          <p:spPr>
            <a:xfrm>
              <a:off x="7262951" y="3466616"/>
              <a:ext cx="0" cy="1902218"/>
            </a:xfrm>
            <a:prstGeom prst="straightConnector1">
              <a:avLst/>
            </a:prstGeom>
            <a:noFill/>
            <a:ln cap="flat" cmpd="sng" w="9525">
              <a:solidFill>
                <a:schemeClr val="accent1"/>
              </a:solidFill>
              <a:prstDash val="solid"/>
              <a:miter lim="800000"/>
              <a:headEnd len="sm" w="sm" type="none"/>
              <a:tailEnd len="sm" w="sm" type="none"/>
            </a:ln>
          </p:spPr>
        </p:cxnSp>
        <p:cxnSp>
          <p:nvCxnSpPr>
            <p:cNvPr id="433" name="Google Shape;433;p60"/>
            <p:cNvCxnSpPr/>
            <p:nvPr/>
          </p:nvCxnSpPr>
          <p:spPr>
            <a:xfrm>
              <a:off x="7276012" y="3944983"/>
              <a:ext cx="274322" cy="0"/>
            </a:xfrm>
            <a:prstGeom prst="straightConnector1">
              <a:avLst/>
            </a:prstGeom>
            <a:noFill/>
            <a:ln cap="flat" cmpd="sng" w="9525">
              <a:solidFill>
                <a:schemeClr val="accent1"/>
              </a:solidFill>
              <a:prstDash val="solid"/>
              <a:miter lim="800000"/>
              <a:headEnd len="sm" w="sm" type="none"/>
              <a:tailEnd len="sm" w="sm" type="none"/>
            </a:ln>
          </p:spPr>
        </p:cxnSp>
        <p:cxnSp>
          <p:nvCxnSpPr>
            <p:cNvPr id="434" name="Google Shape;434;p60"/>
            <p:cNvCxnSpPr/>
            <p:nvPr/>
          </p:nvCxnSpPr>
          <p:spPr>
            <a:xfrm>
              <a:off x="7245530" y="4515398"/>
              <a:ext cx="274322" cy="0"/>
            </a:xfrm>
            <a:prstGeom prst="straightConnector1">
              <a:avLst/>
            </a:prstGeom>
            <a:noFill/>
            <a:ln cap="flat" cmpd="sng" w="9525">
              <a:solidFill>
                <a:schemeClr val="accent1"/>
              </a:solidFill>
              <a:prstDash val="solid"/>
              <a:miter lim="800000"/>
              <a:headEnd len="sm" w="sm" type="none"/>
              <a:tailEnd len="sm" w="sm" type="none"/>
            </a:ln>
          </p:spPr>
        </p:cxnSp>
        <p:cxnSp>
          <p:nvCxnSpPr>
            <p:cNvPr id="435" name="Google Shape;435;p60"/>
            <p:cNvCxnSpPr/>
            <p:nvPr/>
          </p:nvCxnSpPr>
          <p:spPr>
            <a:xfrm>
              <a:off x="7267300" y="5360135"/>
              <a:ext cx="274322" cy="0"/>
            </a:xfrm>
            <a:prstGeom prst="straightConnector1">
              <a:avLst/>
            </a:prstGeom>
            <a:noFill/>
            <a:ln cap="flat" cmpd="sng" w="9525">
              <a:solidFill>
                <a:schemeClr val="accent1"/>
              </a:solidFill>
              <a:prstDash val="solid"/>
              <a:miter lim="800000"/>
              <a:headEnd len="sm" w="sm" type="none"/>
              <a:tailEnd len="sm" w="sm" type="none"/>
            </a:ln>
          </p:spPr>
        </p:cxnSp>
        <p:cxnSp>
          <p:nvCxnSpPr>
            <p:cNvPr id="436" name="Google Shape;436;p60"/>
            <p:cNvCxnSpPr/>
            <p:nvPr/>
          </p:nvCxnSpPr>
          <p:spPr>
            <a:xfrm>
              <a:off x="8486506" y="3423071"/>
              <a:ext cx="0" cy="1902218"/>
            </a:xfrm>
            <a:prstGeom prst="straightConnector1">
              <a:avLst/>
            </a:prstGeom>
            <a:noFill/>
            <a:ln cap="flat" cmpd="sng" w="9525">
              <a:solidFill>
                <a:schemeClr val="accent1"/>
              </a:solidFill>
              <a:prstDash val="solid"/>
              <a:miter lim="800000"/>
              <a:headEnd len="sm" w="sm" type="none"/>
              <a:tailEnd len="sm" w="sm" type="none"/>
            </a:ln>
          </p:spPr>
        </p:cxnSp>
        <p:cxnSp>
          <p:nvCxnSpPr>
            <p:cNvPr id="437" name="Google Shape;437;p60"/>
            <p:cNvCxnSpPr/>
            <p:nvPr/>
          </p:nvCxnSpPr>
          <p:spPr>
            <a:xfrm>
              <a:off x="8499567" y="3901438"/>
              <a:ext cx="274322" cy="0"/>
            </a:xfrm>
            <a:prstGeom prst="straightConnector1">
              <a:avLst/>
            </a:prstGeom>
            <a:noFill/>
            <a:ln cap="flat" cmpd="sng" w="9525">
              <a:solidFill>
                <a:schemeClr val="accent1"/>
              </a:solidFill>
              <a:prstDash val="solid"/>
              <a:miter lim="800000"/>
              <a:headEnd len="sm" w="sm" type="none"/>
              <a:tailEnd len="sm" w="sm" type="none"/>
            </a:ln>
          </p:spPr>
        </p:cxnSp>
        <p:cxnSp>
          <p:nvCxnSpPr>
            <p:cNvPr id="438" name="Google Shape;438;p60"/>
            <p:cNvCxnSpPr/>
            <p:nvPr/>
          </p:nvCxnSpPr>
          <p:spPr>
            <a:xfrm>
              <a:off x="8469085" y="4471853"/>
              <a:ext cx="274322" cy="0"/>
            </a:xfrm>
            <a:prstGeom prst="straightConnector1">
              <a:avLst/>
            </a:prstGeom>
            <a:noFill/>
            <a:ln cap="flat" cmpd="sng" w="9525">
              <a:solidFill>
                <a:schemeClr val="accent1"/>
              </a:solidFill>
              <a:prstDash val="solid"/>
              <a:miter lim="800000"/>
              <a:headEnd len="sm" w="sm" type="none"/>
              <a:tailEnd len="sm" w="sm" type="none"/>
            </a:ln>
          </p:spPr>
        </p:cxnSp>
        <p:cxnSp>
          <p:nvCxnSpPr>
            <p:cNvPr id="439" name="Google Shape;439;p60"/>
            <p:cNvCxnSpPr/>
            <p:nvPr/>
          </p:nvCxnSpPr>
          <p:spPr>
            <a:xfrm>
              <a:off x="8490855" y="5316590"/>
              <a:ext cx="274322" cy="0"/>
            </a:xfrm>
            <a:prstGeom prst="straightConnector1">
              <a:avLst/>
            </a:prstGeom>
            <a:noFill/>
            <a:ln cap="flat" cmpd="sng" w="9525">
              <a:solidFill>
                <a:schemeClr val="accent1"/>
              </a:solidFill>
              <a:prstDash val="solid"/>
              <a:miter lim="800000"/>
              <a:headEnd len="sm" w="sm" type="none"/>
              <a:tailEnd len="sm" w="sm" type="none"/>
            </a:ln>
          </p:spPr>
        </p:cxnSp>
        <p:cxnSp>
          <p:nvCxnSpPr>
            <p:cNvPr id="440" name="Google Shape;440;p60"/>
            <p:cNvCxnSpPr/>
            <p:nvPr/>
          </p:nvCxnSpPr>
          <p:spPr>
            <a:xfrm>
              <a:off x="9788438" y="3353400"/>
              <a:ext cx="0" cy="1902218"/>
            </a:xfrm>
            <a:prstGeom prst="straightConnector1">
              <a:avLst/>
            </a:prstGeom>
            <a:noFill/>
            <a:ln cap="flat" cmpd="sng" w="9525">
              <a:solidFill>
                <a:schemeClr val="accent1"/>
              </a:solidFill>
              <a:prstDash val="solid"/>
              <a:miter lim="800000"/>
              <a:headEnd len="sm" w="sm" type="none"/>
              <a:tailEnd len="sm" w="sm" type="none"/>
            </a:ln>
          </p:spPr>
        </p:cxnSp>
        <p:cxnSp>
          <p:nvCxnSpPr>
            <p:cNvPr id="441" name="Google Shape;441;p60"/>
            <p:cNvCxnSpPr/>
            <p:nvPr/>
          </p:nvCxnSpPr>
          <p:spPr>
            <a:xfrm>
              <a:off x="9801499" y="3870956"/>
              <a:ext cx="274322" cy="0"/>
            </a:xfrm>
            <a:prstGeom prst="straightConnector1">
              <a:avLst/>
            </a:prstGeom>
            <a:noFill/>
            <a:ln cap="flat" cmpd="sng" w="9525">
              <a:solidFill>
                <a:schemeClr val="accent1"/>
              </a:solidFill>
              <a:prstDash val="solid"/>
              <a:miter lim="800000"/>
              <a:headEnd len="sm" w="sm" type="none"/>
              <a:tailEnd len="sm" w="sm" type="none"/>
            </a:ln>
          </p:spPr>
        </p:cxnSp>
        <p:cxnSp>
          <p:nvCxnSpPr>
            <p:cNvPr id="442" name="Google Shape;442;p60"/>
            <p:cNvCxnSpPr/>
            <p:nvPr/>
          </p:nvCxnSpPr>
          <p:spPr>
            <a:xfrm>
              <a:off x="9771017" y="4441371"/>
              <a:ext cx="274322" cy="0"/>
            </a:xfrm>
            <a:prstGeom prst="straightConnector1">
              <a:avLst/>
            </a:prstGeom>
            <a:noFill/>
            <a:ln cap="flat" cmpd="sng" w="9525">
              <a:solidFill>
                <a:schemeClr val="accent1"/>
              </a:solidFill>
              <a:prstDash val="solid"/>
              <a:miter lim="800000"/>
              <a:headEnd len="sm" w="sm" type="none"/>
              <a:tailEnd len="sm" w="sm" type="none"/>
            </a:ln>
          </p:spPr>
        </p:cxnSp>
        <p:cxnSp>
          <p:nvCxnSpPr>
            <p:cNvPr id="443" name="Google Shape;443;p60"/>
            <p:cNvCxnSpPr/>
            <p:nvPr/>
          </p:nvCxnSpPr>
          <p:spPr>
            <a:xfrm>
              <a:off x="9792787" y="5246919"/>
              <a:ext cx="274322" cy="0"/>
            </a:xfrm>
            <a:prstGeom prst="straightConnector1">
              <a:avLst/>
            </a:prstGeom>
            <a:noFill/>
            <a:ln cap="flat" cmpd="sng" w="9525">
              <a:solidFill>
                <a:schemeClr val="accent1"/>
              </a:solidFill>
              <a:prstDash val="solid"/>
              <a:miter lim="800000"/>
              <a:headEnd len="sm" w="sm" type="none"/>
              <a:tailEnd len="sm" w="sm" type="none"/>
            </a:ln>
          </p:spPr>
        </p:cxnSp>
        <p:sp>
          <p:nvSpPr>
            <p:cNvPr id="444" name="Google Shape;444;p60"/>
            <p:cNvSpPr/>
            <p:nvPr/>
          </p:nvSpPr>
          <p:spPr>
            <a:xfrm>
              <a:off x="8436766" y="2890528"/>
              <a:ext cx="1116000"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C8D050"/>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Cash</a:t>
              </a:r>
              <a:endParaRPr sz="1100">
                <a:solidFill>
                  <a:schemeClr val="lt1"/>
                </a:solidFill>
                <a:latin typeface="Calibri"/>
                <a:ea typeface="Calibri"/>
                <a:cs typeface="Calibri"/>
                <a:sym typeface="Calibri"/>
              </a:endParaRPr>
            </a:p>
          </p:txBody>
        </p:sp>
        <p:sp>
          <p:nvSpPr>
            <p:cNvPr id="445" name="Google Shape;445;p60"/>
            <p:cNvSpPr/>
            <p:nvPr/>
          </p:nvSpPr>
          <p:spPr>
            <a:xfrm>
              <a:off x="9713717" y="2890527"/>
              <a:ext cx="1116000" cy="576088"/>
            </a:xfrm>
            <a:custGeom>
              <a:rect b="b" l="l" r="r" t="t"/>
              <a:pathLst>
                <a:path extrusionOk="0" h="576088" w="1152177">
                  <a:moveTo>
                    <a:pt x="0" y="0"/>
                  </a:moveTo>
                  <a:lnTo>
                    <a:pt x="1152177" y="0"/>
                  </a:lnTo>
                  <a:lnTo>
                    <a:pt x="1152177" y="576088"/>
                  </a:lnTo>
                  <a:lnTo>
                    <a:pt x="0" y="576088"/>
                  </a:lnTo>
                  <a:lnTo>
                    <a:pt x="0" y="0"/>
                  </a:lnTo>
                  <a:close/>
                </a:path>
              </a:pathLst>
            </a:custGeom>
            <a:solidFill>
              <a:srgbClr val="FFE599"/>
            </a:solidFill>
            <a:ln cap="flat" cmpd="sng" w="12700">
              <a:solidFill>
                <a:schemeClr val="lt1"/>
              </a:solidFill>
              <a:prstDash val="solid"/>
              <a:miter lim="800000"/>
              <a:headEnd len="sm" w="sm" type="none"/>
              <a:tailEnd len="sm" w="sm" type="none"/>
            </a:ln>
          </p:spPr>
          <p:txBody>
            <a:bodyPr anchorCtr="0" anchor="ctr" bIns="17600" lIns="17600" spcFirstLastPara="1" rIns="17600" wrap="square" tIns="17600">
              <a:noAutofit/>
            </a:bodyPr>
            <a:lstStyle/>
            <a:p>
              <a:pPr indent="0" lvl="0" marL="0" marR="0" rtl="0" algn="ctr">
                <a:lnSpc>
                  <a:spcPct val="90000"/>
                </a:lnSpc>
                <a:spcBef>
                  <a:spcPts val="0"/>
                </a:spcBef>
                <a:spcAft>
                  <a:spcPts val="0"/>
                </a:spcAft>
                <a:buNone/>
              </a:pPr>
              <a:r>
                <a:rPr lang="en" sz="1100">
                  <a:latin typeface="Calibri"/>
                  <a:ea typeface="Calibri"/>
                  <a:cs typeface="Calibri"/>
                  <a:sym typeface="Calibri"/>
                </a:rPr>
                <a:t>LF/Inactive</a:t>
              </a:r>
              <a:endParaRPr sz="1100">
                <a:latin typeface="Calibri"/>
                <a:ea typeface="Calibri"/>
                <a:cs typeface="Calibri"/>
                <a:sym typeface="Calibri"/>
              </a:endParaRPr>
            </a:p>
          </p:txBody>
        </p:sp>
      </p:grpSp>
      <p:grpSp>
        <p:nvGrpSpPr>
          <p:cNvPr id="446" name="Google Shape;446;p60"/>
          <p:cNvGrpSpPr/>
          <p:nvPr/>
        </p:nvGrpSpPr>
        <p:grpSpPr>
          <a:xfrm>
            <a:off x="5679506" y="1934853"/>
            <a:ext cx="555250" cy="325570"/>
            <a:chOff x="6999359" y="2280810"/>
            <a:chExt cx="740333" cy="434093"/>
          </a:xfrm>
        </p:grpSpPr>
        <p:sp>
          <p:nvSpPr>
            <p:cNvPr id="447" name="Google Shape;447;p60"/>
            <p:cNvSpPr/>
            <p:nvPr/>
          </p:nvSpPr>
          <p:spPr>
            <a:xfrm>
              <a:off x="6999359" y="2280810"/>
              <a:ext cx="516177" cy="434093"/>
            </a:xfrm>
            <a:prstGeom prst="ellipse">
              <a:avLst/>
            </a:prstGeom>
            <a:solidFill>
              <a:srgbClr val="92D05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1</a:t>
              </a:r>
              <a:endParaRPr sz="1400">
                <a:solidFill>
                  <a:schemeClr val="lt1"/>
                </a:solidFill>
                <a:latin typeface="Calibri"/>
                <a:ea typeface="Calibri"/>
                <a:cs typeface="Calibri"/>
                <a:sym typeface="Calibri"/>
              </a:endParaRPr>
            </a:p>
          </p:txBody>
        </p:sp>
        <p:grpSp>
          <p:nvGrpSpPr>
            <p:cNvPr id="448" name="Google Shape;448;p60"/>
            <p:cNvGrpSpPr/>
            <p:nvPr/>
          </p:nvGrpSpPr>
          <p:grpSpPr>
            <a:xfrm>
              <a:off x="7517598" y="2400349"/>
              <a:ext cx="222094" cy="196261"/>
              <a:chOff x="5046105" y="3384033"/>
              <a:chExt cx="222094" cy="196261"/>
            </a:xfrm>
          </p:grpSpPr>
          <p:sp>
            <p:nvSpPr>
              <p:cNvPr id="449" name="Google Shape;449;p60"/>
              <p:cNvSpPr/>
              <p:nvPr/>
            </p:nvSpPr>
            <p:spPr>
              <a:xfrm>
                <a:off x="5046105" y="3388389"/>
                <a:ext cx="121946" cy="191905"/>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450" name="Google Shape;450;p60"/>
              <p:cNvSpPr/>
              <p:nvPr/>
            </p:nvSpPr>
            <p:spPr>
              <a:xfrm>
                <a:off x="5146253" y="3384033"/>
                <a:ext cx="121946" cy="191905"/>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451" name="Google Shape;451;p60"/>
          <p:cNvGrpSpPr/>
          <p:nvPr/>
        </p:nvGrpSpPr>
        <p:grpSpPr>
          <a:xfrm>
            <a:off x="5639786" y="3185216"/>
            <a:ext cx="387225" cy="325575"/>
            <a:chOff x="7519714" y="3910225"/>
            <a:chExt cx="516300" cy="434100"/>
          </a:xfrm>
        </p:grpSpPr>
        <p:sp>
          <p:nvSpPr>
            <p:cNvPr id="452" name="Google Shape;452;p60"/>
            <p:cNvSpPr/>
            <p:nvPr/>
          </p:nvSpPr>
          <p:spPr>
            <a:xfrm>
              <a:off x="7519714" y="3910225"/>
              <a:ext cx="516300" cy="434100"/>
            </a:xfrm>
            <a:prstGeom prst="ellipse">
              <a:avLst/>
            </a:prstGeom>
            <a:solidFill>
              <a:srgbClr val="92D05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2</a:t>
              </a:r>
              <a:endParaRPr sz="1400">
                <a:solidFill>
                  <a:schemeClr val="lt1"/>
                </a:solidFill>
                <a:latin typeface="Calibri"/>
                <a:ea typeface="Calibri"/>
                <a:cs typeface="Calibri"/>
                <a:sym typeface="Calibri"/>
              </a:endParaRPr>
            </a:p>
          </p:txBody>
        </p:sp>
        <p:sp>
          <p:nvSpPr>
            <p:cNvPr id="453" name="Google Shape;453;p60"/>
            <p:cNvSpPr/>
            <p:nvPr/>
          </p:nvSpPr>
          <p:spPr>
            <a:xfrm>
              <a:off x="7553296" y="4032691"/>
              <a:ext cx="121946" cy="191905"/>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54" name="Google Shape;454;p60"/>
          <p:cNvSpPr/>
          <p:nvPr/>
        </p:nvSpPr>
        <p:spPr>
          <a:xfrm>
            <a:off x="224675" y="4620175"/>
            <a:ext cx="8731500" cy="4656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With increase in OMPP base, next level of segmentations are planned based on customers’ persona, spend behaviour across different merchants, push/pull factors (right now all are push&gt;&gt; OMPP is reaching out to customers) </a:t>
            </a:r>
            <a:endParaRPr sz="1200">
              <a:solidFill>
                <a:schemeClr val="dk1"/>
              </a:solidFill>
              <a:latin typeface="Calibri"/>
              <a:ea typeface="Calibri"/>
              <a:cs typeface="Calibri"/>
              <a:sym typeface="Calibri"/>
            </a:endParaRPr>
          </a:p>
        </p:txBody>
      </p:sp>
      <p:sp>
        <p:nvSpPr>
          <p:cNvPr id="455" name="Google Shape;455;p60"/>
          <p:cNvSpPr/>
          <p:nvPr/>
        </p:nvSpPr>
        <p:spPr>
          <a:xfrm>
            <a:off x="6143296" y="3243707"/>
            <a:ext cx="91500" cy="144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456" name="Google Shape;456;p60"/>
          <p:cNvSpPr/>
          <p:nvPr/>
        </p:nvSpPr>
        <p:spPr>
          <a:xfrm>
            <a:off x="6068185" y="3246974"/>
            <a:ext cx="91500" cy="144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grpSp>
        <p:nvGrpSpPr>
          <p:cNvPr id="461" name="Google Shape;461;p61"/>
          <p:cNvGrpSpPr/>
          <p:nvPr/>
        </p:nvGrpSpPr>
        <p:grpSpPr>
          <a:xfrm>
            <a:off x="0" y="661844"/>
            <a:ext cx="9140594" cy="3613089"/>
            <a:chOff x="4706" y="1769211"/>
            <a:chExt cx="12182586" cy="3824184"/>
          </a:xfrm>
        </p:grpSpPr>
        <p:sp>
          <p:nvSpPr>
            <p:cNvPr id="462" name="Google Shape;462;p61"/>
            <p:cNvSpPr/>
            <p:nvPr/>
          </p:nvSpPr>
          <p:spPr>
            <a:xfrm>
              <a:off x="11444864" y="3279717"/>
              <a:ext cx="3711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63" name="Google Shape;463;p61"/>
            <p:cNvSpPr/>
            <p:nvPr/>
          </p:nvSpPr>
          <p:spPr>
            <a:xfrm>
              <a:off x="11073649" y="3842107"/>
              <a:ext cx="3711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64" name="Google Shape;464;p61"/>
            <p:cNvSpPr/>
            <p:nvPr/>
          </p:nvSpPr>
          <p:spPr>
            <a:xfrm>
              <a:off x="10702435" y="3842107"/>
              <a:ext cx="3711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65" name="Google Shape;465;p61"/>
            <p:cNvSpPr/>
            <p:nvPr/>
          </p:nvSpPr>
          <p:spPr>
            <a:xfrm>
              <a:off x="11073649" y="3279717"/>
              <a:ext cx="3711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66" name="Google Shape;466;p61"/>
            <p:cNvSpPr/>
            <p:nvPr/>
          </p:nvSpPr>
          <p:spPr>
            <a:xfrm>
              <a:off x="10702435" y="2717327"/>
              <a:ext cx="7425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67" name="Google Shape;467;p61"/>
            <p:cNvSpPr/>
            <p:nvPr/>
          </p:nvSpPr>
          <p:spPr>
            <a:xfrm>
              <a:off x="9960006" y="3279717"/>
              <a:ext cx="3711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68" name="Google Shape;468;p61"/>
            <p:cNvSpPr/>
            <p:nvPr/>
          </p:nvSpPr>
          <p:spPr>
            <a:xfrm>
              <a:off x="9588791" y="3279717"/>
              <a:ext cx="3711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69" name="Google Shape;469;p61"/>
            <p:cNvSpPr/>
            <p:nvPr/>
          </p:nvSpPr>
          <p:spPr>
            <a:xfrm>
              <a:off x="9960006" y="2717327"/>
              <a:ext cx="7425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70" name="Google Shape;470;p61"/>
            <p:cNvSpPr/>
            <p:nvPr/>
          </p:nvSpPr>
          <p:spPr>
            <a:xfrm>
              <a:off x="8196736" y="2154937"/>
              <a:ext cx="25056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lim="800000"/>
              <a:headEnd len="sm" w="sm" type="none"/>
              <a:tailEnd len="sm" w="sm" type="none"/>
            </a:ln>
          </p:spPr>
        </p:sp>
        <p:sp>
          <p:nvSpPr>
            <p:cNvPr id="471" name="Google Shape;471;p61"/>
            <p:cNvSpPr/>
            <p:nvPr/>
          </p:nvSpPr>
          <p:spPr>
            <a:xfrm>
              <a:off x="9960006" y="4404497"/>
              <a:ext cx="7425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72" name="Google Shape;472;p61"/>
            <p:cNvSpPr/>
            <p:nvPr/>
          </p:nvSpPr>
          <p:spPr>
            <a:xfrm>
              <a:off x="9914286" y="4404497"/>
              <a:ext cx="91500" cy="176700"/>
            </a:xfrm>
            <a:custGeom>
              <a:rect b="b" l="l" r="r" t="t"/>
              <a:pathLst>
                <a:path extrusionOk="0" h="120000" w="120000">
                  <a:moveTo>
                    <a:pt x="60000" y="0"/>
                  </a:moveTo>
                  <a:lnTo>
                    <a:pt x="60000" y="120000"/>
                  </a:lnTo>
                </a:path>
              </a:pathLst>
            </a:custGeom>
            <a:noFill/>
            <a:ln cap="flat" cmpd="sng" w="12700">
              <a:solidFill>
                <a:srgbClr val="528CBE"/>
              </a:solidFill>
              <a:prstDash val="solid"/>
              <a:miter lim="800000"/>
              <a:headEnd len="sm" w="sm" type="none"/>
              <a:tailEnd len="sm" w="sm" type="none"/>
            </a:ln>
          </p:spPr>
        </p:sp>
        <p:sp>
          <p:nvSpPr>
            <p:cNvPr id="473" name="Google Shape;473;p61"/>
            <p:cNvSpPr/>
            <p:nvPr/>
          </p:nvSpPr>
          <p:spPr>
            <a:xfrm>
              <a:off x="9217576" y="4404497"/>
              <a:ext cx="7425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74" name="Google Shape;474;p61"/>
            <p:cNvSpPr/>
            <p:nvPr/>
          </p:nvSpPr>
          <p:spPr>
            <a:xfrm>
              <a:off x="8660755" y="3842107"/>
              <a:ext cx="12993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75" name="Google Shape;475;p61"/>
            <p:cNvSpPr/>
            <p:nvPr/>
          </p:nvSpPr>
          <p:spPr>
            <a:xfrm>
              <a:off x="8475147" y="4966887"/>
              <a:ext cx="7425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76" name="Google Shape;476;p61"/>
            <p:cNvSpPr/>
            <p:nvPr/>
          </p:nvSpPr>
          <p:spPr>
            <a:xfrm>
              <a:off x="8429427" y="4966887"/>
              <a:ext cx="91500" cy="176700"/>
            </a:xfrm>
            <a:custGeom>
              <a:rect b="b" l="l" r="r" t="t"/>
              <a:pathLst>
                <a:path extrusionOk="0" h="120000" w="120000">
                  <a:moveTo>
                    <a:pt x="60000" y="0"/>
                  </a:moveTo>
                  <a:lnTo>
                    <a:pt x="60000" y="120000"/>
                  </a:lnTo>
                </a:path>
              </a:pathLst>
            </a:custGeom>
            <a:noFill/>
            <a:ln cap="flat" cmpd="sng" w="12700">
              <a:solidFill>
                <a:srgbClr val="528CBE"/>
              </a:solidFill>
              <a:prstDash val="solid"/>
              <a:miter lim="800000"/>
              <a:headEnd len="sm" w="sm" type="none"/>
              <a:tailEnd len="sm" w="sm" type="none"/>
            </a:ln>
          </p:spPr>
        </p:sp>
        <p:sp>
          <p:nvSpPr>
            <p:cNvPr id="477" name="Google Shape;477;p61"/>
            <p:cNvSpPr/>
            <p:nvPr/>
          </p:nvSpPr>
          <p:spPr>
            <a:xfrm>
              <a:off x="7732718" y="4966887"/>
              <a:ext cx="7425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78" name="Google Shape;478;p61"/>
            <p:cNvSpPr/>
            <p:nvPr/>
          </p:nvSpPr>
          <p:spPr>
            <a:xfrm>
              <a:off x="7361504" y="4404497"/>
              <a:ext cx="11136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79" name="Google Shape;479;p61"/>
            <p:cNvSpPr/>
            <p:nvPr/>
          </p:nvSpPr>
          <p:spPr>
            <a:xfrm>
              <a:off x="6247860" y="4966887"/>
              <a:ext cx="7425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80" name="Google Shape;480;p61"/>
            <p:cNvSpPr/>
            <p:nvPr/>
          </p:nvSpPr>
          <p:spPr>
            <a:xfrm>
              <a:off x="6202140" y="4966887"/>
              <a:ext cx="91500" cy="176700"/>
            </a:xfrm>
            <a:custGeom>
              <a:rect b="b" l="l" r="r" t="t"/>
              <a:pathLst>
                <a:path extrusionOk="0" h="120000" w="120000">
                  <a:moveTo>
                    <a:pt x="60000" y="0"/>
                  </a:moveTo>
                  <a:lnTo>
                    <a:pt x="60000" y="120000"/>
                  </a:lnTo>
                </a:path>
              </a:pathLst>
            </a:custGeom>
            <a:noFill/>
            <a:ln cap="flat" cmpd="sng" w="12700">
              <a:solidFill>
                <a:srgbClr val="528CBE"/>
              </a:solidFill>
              <a:prstDash val="solid"/>
              <a:miter lim="800000"/>
              <a:headEnd len="sm" w="sm" type="none"/>
              <a:tailEnd len="sm" w="sm" type="none"/>
            </a:ln>
          </p:spPr>
        </p:sp>
        <p:sp>
          <p:nvSpPr>
            <p:cNvPr id="481" name="Google Shape;481;p61"/>
            <p:cNvSpPr/>
            <p:nvPr/>
          </p:nvSpPr>
          <p:spPr>
            <a:xfrm>
              <a:off x="5505431" y="4966887"/>
              <a:ext cx="7425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82" name="Google Shape;482;p61"/>
            <p:cNvSpPr/>
            <p:nvPr/>
          </p:nvSpPr>
          <p:spPr>
            <a:xfrm>
              <a:off x="6247860" y="4404497"/>
              <a:ext cx="11136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83" name="Google Shape;483;p61"/>
            <p:cNvSpPr/>
            <p:nvPr/>
          </p:nvSpPr>
          <p:spPr>
            <a:xfrm>
              <a:off x="7361504" y="3842107"/>
              <a:ext cx="12993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84" name="Google Shape;484;p61"/>
            <p:cNvSpPr/>
            <p:nvPr/>
          </p:nvSpPr>
          <p:spPr>
            <a:xfrm>
              <a:off x="8289540" y="3279717"/>
              <a:ext cx="3711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85" name="Google Shape;485;p61"/>
            <p:cNvSpPr/>
            <p:nvPr/>
          </p:nvSpPr>
          <p:spPr>
            <a:xfrm>
              <a:off x="7918325" y="3279717"/>
              <a:ext cx="3711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86" name="Google Shape;486;p61"/>
            <p:cNvSpPr/>
            <p:nvPr/>
          </p:nvSpPr>
          <p:spPr>
            <a:xfrm>
              <a:off x="5691038" y="2717327"/>
              <a:ext cx="25986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87" name="Google Shape;487;p61"/>
            <p:cNvSpPr/>
            <p:nvPr/>
          </p:nvSpPr>
          <p:spPr>
            <a:xfrm>
              <a:off x="4763002" y="4404497"/>
              <a:ext cx="7425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88" name="Google Shape;488;p61"/>
            <p:cNvSpPr/>
            <p:nvPr/>
          </p:nvSpPr>
          <p:spPr>
            <a:xfrm>
              <a:off x="4717282" y="4404497"/>
              <a:ext cx="91500" cy="176700"/>
            </a:xfrm>
            <a:custGeom>
              <a:rect b="b" l="l" r="r" t="t"/>
              <a:pathLst>
                <a:path extrusionOk="0" h="120000" w="120000">
                  <a:moveTo>
                    <a:pt x="60000" y="0"/>
                  </a:moveTo>
                  <a:lnTo>
                    <a:pt x="60000" y="120000"/>
                  </a:lnTo>
                </a:path>
              </a:pathLst>
            </a:custGeom>
            <a:noFill/>
            <a:ln cap="flat" cmpd="sng" w="12700">
              <a:solidFill>
                <a:srgbClr val="528CBE"/>
              </a:solidFill>
              <a:prstDash val="solid"/>
              <a:miter lim="800000"/>
              <a:headEnd len="sm" w="sm" type="none"/>
              <a:tailEnd len="sm" w="sm" type="none"/>
            </a:ln>
          </p:spPr>
        </p:sp>
        <p:sp>
          <p:nvSpPr>
            <p:cNvPr id="489" name="Google Shape;489;p61"/>
            <p:cNvSpPr/>
            <p:nvPr/>
          </p:nvSpPr>
          <p:spPr>
            <a:xfrm>
              <a:off x="4020573" y="4404497"/>
              <a:ext cx="7425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90" name="Google Shape;490;p61"/>
            <p:cNvSpPr/>
            <p:nvPr/>
          </p:nvSpPr>
          <p:spPr>
            <a:xfrm>
              <a:off x="3463751" y="3842107"/>
              <a:ext cx="12993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91" name="Google Shape;491;p61"/>
            <p:cNvSpPr/>
            <p:nvPr/>
          </p:nvSpPr>
          <p:spPr>
            <a:xfrm>
              <a:off x="3278144" y="4966887"/>
              <a:ext cx="7425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92" name="Google Shape;492;p61"/>
            <p:cNvSpPr/>
            <p:nvPr/>
          </p:nvSpPr>
          <p:spPr>
            <a:xfrm>
              <a:off x="3232424" y="4966887"/>
              <a:ext cx="91500" cy="176700"/>
            </a:xfrm>
            <a:custGeom>
              <a:rect b="b" l="l" r="r" t="t"/>
              <a:pathLst>
                <a:path extrusionOk="0" h="120000" w="120000">
                  <a:moveTo>
                    <a:pt x="60000" y="0"/>
                  </a:moveTo>
                  <a:lnTo>
                    <a:pt x="60000" y="120000"/>
                  </a:lnTo>
                </a:path>
              </a:pathLst>
            </a:custGeom>
            <a:noFill/>
            <a:ln cap="flat" cmpd="sng" w="12700">
              <a:solidFill>
                <a:srgbClr val="528CBE"/>
              </a:solidFill>
              <a:prstDash val="solid"/>
              <a:miter lim="800000"/>
              <a:headEnd len="sm" w="sm" type="none"/>
              <a:tailEnd len="sm" w="sm" type="none"/>
            </a:ln>
          </p:spPr>
        </p:sp>
        <p:sp>
          <p:nvSpPr>
            <p:cNvPr id="493" name="Google Shape;493;p61"/>
            <p:cNvSpPr/>
            <p:nvPr/>
          </p:nvSpPr>
          <p:spPr>
            <a:xfrm>
              <a:off x="2535714" y="4966887"/>
              <a:ext cx="7425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94" name="Google Shape;494;p61"/>
            <p:cNvSpPr/>
            <p:nvPr/>
          </p:nvSpPr>
          <p:spPr>
            <a:xfrm>
              <a:off x="2164500" y="4404497"/>
              <a:ext cx="11136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95" name="Google Shape;495;p61"/>
            <p:cNvSpPr/>
            <p:nvPr/>
          </p:nvSpPr>
          <p:spPr>
            <a:xfrm>
              <a:off x="1050856" y="4966887"/>
              <a:ext cx="7425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496" name="Google Shape;496;p61"/>
            <p:cNvSpPr/>
            <p:nvPr/>
          </p:nvSpPr>
          <p:spPr>
            <a:xfrm>
              <a:off x="1005136" y="4966887"/>
              <a:ext cx="91500" cy="176700"/>
            </a:xfrm>
            <a:custGeom>
              <a:rect b="b" l="l" r="r" t="t"/>
              <a:pathLst>
                <a:path extrusionOk="0" h="120000" w="120000">
                  <a:moveTo>
                    <a:pt x="60000" y="0"/>
                  </a:moveTo>
                  <a:lnTo>
                    <a:pt x="60000" y="120000"/>
                  </a:lnTo>
                </a:path>
              </a:pathLst>
            </a:custGeom>
            <a:noFill/>
            <a:ln cap="flat" cmpd="sng" w="12700">
              <a:solidFill>
                <a:srgbClr val="528CBE"/>
              </a:solidFill>
              <a:prstDash val="solid"/>
              <a:miter lim="800000"/>
              <a:headEnd len="sm" w="sm" type="none"/>
              <a:tailEnd len="sm" w="sm" type="none"/>
            </a:ln>
          </p:spPr>
        </p:sp>
        <p:sp>
          <p:nvSpPr>
            <p:cNvPr id="497" name="Google Shape;497;p61"/>
            <p:cNvSpPr/>
            <p:nvPr/>
          </p:nvSpPr>
          <p:spPr>
            <a:xfrm>
              <a:off x="308427" y="4966887"/>
              <a:ext cx="7425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98" name="Google Shape;498;p61"/>
            <p:cNvSpPr/>
            <p:nvPr/>
          </p:nvSpPr>
          <p:spPr>
            <a:xfrm>
              <a:off x="1050856" y="4404497"/>
              <a:ext cx="11136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499" name="Google Shape;499;p61"/>
            <p:cNvSpPr/>
            <p:nvPr/>
          </p:nvSpPr>
          <p:spPr>
            <a:xfrm>
              <a:off x="2164500" y="3842107"/>
              <a:ext cx="12993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500" name="Google Shape;500;p61"/>
            <p:cNvSpPr/>
            <p:nvPr/>
          </p:nvSpPr>
          <p:spPr>
            <a:xfrm>
              <a:off x="3092536" y="3279717"/>
              <a:ext cx="371100" cy="176700"/>
            </a:xfrm>
            <a:custGeom>
              <a:rect b="b" l="l" r="r" t="t"/>
              <a:pathLst>
                <a:path extrusionOk="0" h="120000" w="120000">
                  <a:moveTo>
                    <a:pt x="0" y="0"/>
                  </a:moveTo>
                  <a:lnTo>
                    <a:pt x="0" y="81776"/>
                  </a:lnTo>
                  <a:lnTo>
                    <a:pt x="120000" y="81776"/>
                  </a:lnTo>
                  <a:lnTo>
                    <a:pt x="120000" y="120000"/>
                  </a:lnTo>
                </a:path>
              </a:pathLst>
            </a:custGeom>
            <a:noFill/>
            <a:ln cap="flat" cmpd="sng" w="12700">
              <a:solidFill>
                <a:srgbClr val="528CBE"/>
              </a:solidFill>
              <a:prstDash val="solid"/>
              <a:miter lim="800000"/>
              <a:headEnd len="sm" w="sm" type="none"/>
              <a:tailEnd len="sm" w="sm" type="none"/>
            </a:ln>
          </p:spPr>
        </p:sp>
        <p:sp>
          <p:nvSpPr>
            <p:cNvPr id="501" name="Google Shape;501;p61"/>
            <p:cNvSpPr/>
            <p:nvPr/>
          </p:nvSpPr>
          <p:spPr>
            <a:xfrm>
              <a:off x="2721322" y="3279717"/>
              <a:ext cx="3711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502" name="Google Shape;502;p61"/>
            <p:cNvSpPr/>
            <p:nvPr/>
          </p:nvSpPr>
          <p:spPr>
            <a:xfrm>
              <a:off x="3092536" y="2717327"/>
              <a:ext cx="25986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528CBE"/>
              </a:solidFill>
              <a:prstDash val="solid"/>
              <a:miter lim="800000"/>
              <a:headEnd len="sm" w="sm" type="none"/>
              <a:tailEnd len="sm" w="sm" type="none"/>
            </a:ln>
          </p:spPr>
        </p:sp>
        <p:sp>
          <p:nvSpPr>
            <p:cNvPr id="503" name="Google Shape;503;p61"/>
            <p:cNvSpPr/>
            <p:nvPr/>
          </p:nvSpPr>
          <p:spPr>
            <a:xfrm>
              <a:off x="5691038" y="2154937"/>
              <a:ext cx="2505600" cy="176700"/>
            </a:xfrm>
            <a:custGeom>
              <a:rect b="b" l="l" r="r" t="t"/>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lim="800000"/>
              <a:headEnd len="sm" w="sm" type="none"/>
              <a:tailEnd len="sm" w="sm" type="none"/>
            </a:ln>
          </p:spPr>
        </p:sp>
        <p:sp>
          <p:nvSpPr>
            <p:cNvPr id="504" name="Google Shape;504;p61"/>
            <p:cNvSpPr/>
            <p:nvPr/>
          </p:nvSpPr>
          <p:spPr>
            <a:xfrm>
              <a:off x="7893015" y="176921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5" name="Google Shape;505;p61"/>
            <p:cNvSpPr/>
            <p:nvPr/>
          </p:nvSpPr>
          <p:spPr>
            <a:xfrm>
              <a:off x="7732716" y="1833331"/>
              <a:ext cx="970387"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Total - 305L*</a:t>
              </a:r>
              <a:endParaRPr sz="1100"/>
            </a:p>
            <a:p>
              <a:pPr indent="0" lvl="0" marL="0" marR="0" rtl="0" algn="ctr">
                <a:lnSpc>
                  <a:spcPct val="90000"/>
                </a:lnSpc>
                <a:spcBef>
                  <a:spcPts val="300"/>
                </a:spcBef>
                <a:spcAft>
                  <a:spcPts val="0"/>
                </a:spcAft>
                <a:buNone/>
              </a:pPr>
              <a:r>
                <a:rPr lang="en" sz="800">
                  <a:solidFill>
                    <a:schemeClr val="dk1"/>
                  </a:solidFill>
                  <a:latin typeface="Calibri"/>
                  <a:ea typeface="Calibri"/>
                  <a:cs typeface="Calibri"/>
                  <a:sym typeface="Calibri"/>
                </a:rPr>
                <a:t>(in 6m**)</a:t>
              </a:r>
              <a:endParaRPr sz="1100"/>
            </a:p>
          </p:txBody>
        </p:sp>
        <p:sp>
          <p:nvSpPr>
            <p:cNvPr id="506" name="Google Shape;506;p61"/>
            <p:cNvSpPr/>
            <p:nvPr/>
          </p:nvSpPr>
          <p:spPr>
            <a:xfrm>
              <a:off x="5387317" y="233160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7" name="Google Shape;507;p61"/>
            <p:cNvSpPr/>
            <p:nvPr/>
          </p:nvSpPr>
          <p:spPr>
            <a:xfrm>
              <a:off x="5454811" y="239572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Active L3M - 214L</a:t>
              </a:r>
              <a:endParaRPr sz="1100"/>
            </a:p>
          </p:txBody>
        </p:sp>
        <p:sp>
          <p:nvSpPr>
            <p:cNvPr id="508" name="Google Shape;508;p61"/>
            <p:cNvSpPr/>
            <p:nvPr/>
          </p:nvSpPr>
          <p:spPr>
            <a:xfrm>
              <a:off x="2788815" y="289399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9" name="Google Shape;509;p61"/>
            <p:cNvSpPr/>
            <p:nvPr/>
          </p:nvSpPr>
          <p:spPr>
            <a:xfrm>
              <a:off x="2856309" y="295811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Cashless - 32L</a:t>
              </a:r>
              <a:endParaRPr sz="1100"/>
            </a:p>
          </p:txBody>
        </p:sp>
        <p:sp>
          <p:nvSpPr>
            <p:cNvPr id="510" name="Google Shape;510;p61"/>
            <p:cNvSpPr/>
            <p:nvPr/>
          </p:nvSpPr>
          <p:spPr>
            <a:xfrm>
              <a:off x="2417601" y="345638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1" name="Google Shape;511;p61"/>
            <p:cNvSpPr/>
            <p:nvPr/>
          </p:nvSpPr>
          <p:spPr>
            <a:xfrm>
              <a:off x="2485094" y="352050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Whitelisted - 20.7L</a:t>
              </a:r>
              <a:endParaRPr sz="1100"/>
            </a:p>
          </p:txBody>
        </p:sp>
        <p:sp>
          <p:nvSpPr>
            <p:cNvPr id="512" name="Google Shape;512;p61"/>
            <p:cNvSpPr/>
            <p:nvPr/>
          </p:nvSpPr>
          <p:spPr>
            <a:xfrm>
              <a:off x="3160030" y="345638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3" name="Google Shape;513;p61"/>
            <p:cNvSpPr/>
            <p:nvPr/>
          </p:nvSpPr>
          <p:spPr>
            <a:xfrm>
              <a:off x="3227523" y="352050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Not-Whitelisted - 11.5L</a:t>
              </a:r>
              <a:endParaRPr sz="1100"/>
            </a:p>
          </p:txBody>
        </p:sp>
        <p:sp>
          <p:nvSpPr>
            <p:cNvPr id="514" name="Google Shape;514;p61"/>
            <p:cNvSpPr/>
            <p:nvPr/>
          </p:nvSpPr>
          <p:spPr>
            <a:xfrm>
              <a:off x="1860779" y="401877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5" name="Google Shape;515;p61"/>
            <p:cNvSpPr/>
            <p:nvPr/>
          </p:nvSpPr>
          <p:spPr>
            <a:xfrm>
              <a:off x="1928272" y="408289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Scrub - 9.7L</a:t>
              </a:r>
              <a:endParaRPr sz="1100"/>
            </a:p>
          </p:txBody>
        </p:sp>
        <p:sp>
          <p:nvSpPr>
            <p:cNvPr id="516" name="Google Shape;516;p61"/>
            <p:cNvSpPr/>
            <p:nvPr/>
          </p:nvSpPr>
          <p:spPr>
            <a:xfrm>
              <a:off x="747135"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7" name="Google Shape;517;p61"/>
            <p:cNvSpPr/>
            <p:nvPr/>
          </p:nvSpPr>
          <p:spPr>
            <a:xfrm>
              <a:off x="814629"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Hit - 3.7L</a:t>
              </a:r>
              <a:endParaRPr sz="1100"/>
            </a:p>
          </p:txBody>
        </p:sp>
        <p:sp>
          <p:nvSpPr>
            <p:cNvPr id="518" name="Google Shape;518;p61"/>
            <p:cNvSpPr/>
            <p:nvPr/>
          </p:nvSpPr>
          <p:spPr>
            <a:xfrm>
              <a:off x="4706"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9" name="Google Shape;519;p61"/>
            <p:cNvSpPr/>
            <p:nvPr/>
          </p:nvSpPr>
          <p:spPr>
            <a:xfrm>
              <a:off x="72200"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LF - 2.04L</a:t>
              </a:r>
              <a:endParaRPr sz="1100"/>
            </a:p>
          </p:txBody>
        </p:sp>
        <p:sp>
          <p:nvSpPr>
            <p:cNvPr id="520" name="Google Shape;520;p61"/>
            <p:cNvSpPr/>
            <p:nvPr/>
          </p:nvSpPr>
          <p:spPr>
            <a:xfrm>
              <a:off x="747135"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1" name="Google Shape;521;p61"/>
            <p:cNvSpPr/>
            <p:nvPr/>
          </p:nvSpPr>
          <p:spPr>
            <a:xfrm>
              <a:off x="814629"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MF - 1.18L</a:t>
              </a:r>
              <a:endParaRPr sz="1100"/>
            </a:p>
          </p:txBody>
        </p:sp>
        <p:sp>
          <p:nvSpPr>
            <p:cNvPr id="522" name="Google Shape;522;p61"/>
            <p:cNvSpPr/>
            <p:nvPr/>
          </p:nvSpPr>
          <p:spPr>
            <a:xfrm>
              <a:off x="1489564"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3" name="Google Shape;523;p61"/>
            <p:cNvSpPr/>
            <p:nvPr/>
          </p:nvSpPr>
          <p:spPr>
            <a:xfrm>
              <a:off x="1557058"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HF/UHF - 0.52L</a:t>
              </a:r>
              <a:endParaRPr sz="1100"/>
            </a:p>
          </p:txBody>
        </p:sp>
        <p:sp>
          <p:nvSpPr>
            <p:cNvPr id="524" name="Google Shape;524;p61"/>
            <p:cNvSpPr/>
            <p:nvPr/>
          </p:nvSpPr>
          <p:spPr>
            <a:xfrm>
              <a:off x="2974423"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5" name="Google Shape;525;p61"/>
            <p:cNvSpPr/>
            <p:nvPr/>
          </p:nvSpPr>
          <p:spPr>
            <a:xfrm>
              <a:off x="3041916"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No-Hit - 6.0L</a:t>
              </a:r>
              <a:endParaRPr sz="1100"/>
            </a:p>
          </p:txBody>
        </p:sp>
        <p:sp>
          <p:nvSpPr>
            <p:cNvPr id="526" name="Google Shape;526;p61"/>
            <p:cNvSpPr/>
            <p:nvPr/>
          </p:nvSpPr>
          <p:spPr>
            <a:xfrm>
              <a:off x="2231993"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7" name="Google Shape;527;p61"/>
            <p:cNvSpPr/>
            <p:nvPr/>
          </p:nvSpPr>
          <p:spPr>
            <a:xfrm>
              <a:off x="2299487"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LF - 2.88L</a:t>
              </a:r>
              <a:endParaRPr sz="1100"/>
            </a:p>
          </p:txBody>
        </p:sp>
        <p:sp>
          <p:nvSpPr>
            <p:cNvPr id="528" name="Google Shape;528;p61"/>
            <p:cNvSpPr/>
            <p:nvPr/>
          </p:nvSpPr>
          <p:spPr>
            <a:xfrm>
              <a:off x="2974423"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9" name="Google Shape;529;p61"/>
            <p:cNvSpPr/>
            <p:nvPr/>
          </p:nvSpPr>
          <p:spPr>
            <a:xfrm>
              <a:off x="3041916"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MF - 1.97L</a:t>
              </a:r>
              <a:endParaRPr sz="1100"/>
            </a:p>
          </p:txBody>
        </p:sp>
        <p:sp>
          <p:nvSpPr>
            <p:cNvPr id="530" name="Google Shape;530;p61"/>
            <p:cNvSpPr/>
            <p:nvPr/>
          </p:nvSpPr>
          <p:spPr>
            <a:xfrm>
              <a:off x="3716852"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1" name="Google Shape;531;p61"/>
            <p:cNvSpPr/>
            <p:nvPr/>
          </p:nvSpPr>
          <p:spPr>
            <a:xfrm>
              <a:off x="3784345"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HF/UHF - 1.12L</a:t>
              </a:r>
              <a:endParaRPr sz="1100"/>
            </a:p>
          </p:txBody>
        </p:sp>
        <p:sp>
          <p:nvSpPr>
            <p:cNvPr id="532" name="Google Shape;532;p61"/>
            <p:cNvSpPr/>
            <p:nvPr/>
          </p:nvSpPr>
          <p:spPr>
            <a:xfrm>
              <a:off x="4459281" y="401877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3" name="Google Shape;533;p61"/>
            <p:cNvSpPr/>
            <p:nvPr/>
          </p:nvSpPr>
          <p:spPr>
            <a:xfrm>
              <a:off x="4526774" y="408289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No-Scrub - 1.7L</a:t>
              </a:r>
              <a:endParaRPr sz="1100"/>
            </a:p>
          </p:txBody>
        </p:sp>
        <p:sp>
          <p:nvSpPr>
            <p:cNvPr id="534" name="Google Shape;534;p61"/>
            <p:cNvSpPr/>
            <p:nvPr/>
          </p:nvSpPr>
          <p:spPr>
            <a:xfrm>
              <a:off x="3716852"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5" name="Google Shape;535;p61"/>
            <p:cNvSpPr/>
            <p:nvPr/>
          </p:nvSpPr>
          <p:spPr>
            <a:xfrm>
              <a:off x="3784345"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LF - 1.40L</a:t>
              </a:r>
              <a:endParaRPr sz="1100"/>
            </a:p>
          </p:txBody>
        </p:sp>
        <p:sp>
          <p:nvSpPr>
            <p:cNvPr id="536" name="Google Shape;536;p61"/>
            <p:cNvSpPr/>
            <p:nvPr/>
          </p:nvSpPr>
          <p:spPr>
            <a:xfrm>
              <a:off x="4459281"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7" name="Google Shape;537;p61"/>
            <p:cNvSpPr/>
            <p:nvPr/>
          </p:nvSpPr>
          <p:spPr>
            <a:xfrm>
              <a:off x="4526774"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MF - 0.30L</a:t>
              </a:r>
              <a:endParaRPr sz="1100"/>
            </a:p>
          </p:txBody>
        </p:sp>
        <p:sp>
          <p:nvSpPr>
            <p:cNvPr id="538" name="Google Shape;538;p61"/>
            <p:cNvSpPr/>
            <p:nvPr/>
          </p:nvSpPr>
          <p:spPr>
            <a:xfrm>
              <a:off x="5201710"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9" name="Google Shape;539;p61"/>
            <p:cNvSpPr/>
            <p:nvPr/>
          </p:nvSpPr>
          <p:spPr>
            <a:xfrm>
              <a:off x="5269203"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HF/UHF - 0.06L</a:t>
              </a:r>
              <a:endParaRPr sz="1100"/>
            </a:p>
          </p:txBody>
        </p:sp>
        <p:sp>
          <p:nvSpPr>
            <p:cNvPr id="540" name="Google Shape;540;p61"/>
            <p:cNvSpPr/>
            <p:nvPr/>
          </p:nvSpPr>
          <p:spPr>
            <a:xfrm>
              <a:off x="7985819" y="289399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1" name="Google Shape;541;p61"/>
            <p:cNvSpPr/>
            <p:nvPr/>
          </p:nvSpPr>
          <p:spPr>
            <a:xfrm>
              <a:off x="8053313" y="295811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Cash - 182L</a:t>
              </a:r>
              <a:endParaRPr sz="1100"/>
            </a:p>
          </p:txBody>
        </p:sp>
        <p:sp>
          <p:nvSpPr>
            <p:cNvPr id="542" name="Google Shape;542;p61"/>
            <p:cNvSpPr/>
            <p:nvPr/>
          </p:nvSpPr>
          <p:spPr>
            <a:xfrm>
              <a:off x="7614604" y="345638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3" name="Google Shape;543;p61"/>
            <p:cNvSpPr/>
            <p:nvPr/>
          </p:nvSpPr>
          <p:spPr>
            <a:xfrm>
              <a:off x="7682098" y="352050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Whitelisted - 12.6L</a:t>
              </a:r>
              <a:endParaRPr sz="1100"/>
            </a:p>
          </p:txBody>
        </p:sp>
        <p:sp>
          <p:nvSpPr>
            <p:cNvPr id="544" name="Google Shape;544;p61"/>
            <p:cNvSpPr/>
            <p:nvPr/>
          </p:nvSpPr>
          <p:spPr>
            <a:xfrm>
              <a:off x="8357034" y="345638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5" name="Google Shape;545;p61"/>
            <p:cNvSpPr/>
            <p:nvPr/>
          </p:nvSpPr>
          <p:spPr>
            <a:xfrm>
              <a:off x="8424527" y="352050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Not-Whitelisted - 169.1L</a:t>
              </a:r>
              <a:endParaRPr sz="1100"/>
            </a:p>
          </p:txBody>
        </p:sp>
        <p:sp>
          <p:nvSpPr>
            <p:cNvPr id="546" name="Google Shape;546;p61"/>
            <p:cNvSpPr/>
            <p:nvPr/>
          </p:nvSpPr>
          <p:spPr>
            <a:xfrm>
              <a:off x="7057783" y="401877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7" name="Google Shape;547;p61"/>
            <p:cNvSpPr/>
            <p:nvPr/>
          </p:nvSpPr>
          <p:spPr>
            <a:xfrm>
              <a:off x="7125276" y="408289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Scrub - 54.7L</a:t>
              </a:r>
              <a:endParaRPr sz="1100"/>
            </a:p>
          </p:txBody>
        </p:sp>
        <p:sp>
          <p:nvSpPr>
            <p:cNvPr id="548" name="Google Shape;548;p61"/>
            <p:cNvSpPr/>
            <p:nvPr/>
          </p:nvSpPr>
          <p:spPr>
            <a:xfrm>
              <a:off x="5944139"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9" name="Google Shape;549;p61"/>
            <p:cNvSpPr/>
            <p:nvPr/>
          </p:nvSpPr>
          <p:spPr>
            <a:xfrm>
              <a:off x="6011633"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Hit - 16.6L</a:t>
              </a:r>
              <a:endParaRPr sz="1100"/>
            </a:p>
          </p:txBody>
        </p:sp>
        <p:sp>
          <p:nvSpPr>
            <p:cNvPr id="550" name="Google Shape;550;p61"/>
            <p:cNvSpPr/>
            <p:nvPr/>
          </p:nvSpPr>
          <p:spPr>
            <a:xfrm>
              <a:off x="5201710"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1" name="Google Shape;551;p61"/>
            <p:cNvSpPr/>
            <p:nvPr/>
          </p:nvSpPr>
          <p:spPr>
            <a:xfrm>
              <a:off x="5269203"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LF - 11.13L</a:t>
              </a:r>
              <a:endParaRPr sz="1100"/>
            </a:p>
          </p:txBody>
        </p:sp>
        <p:sp>
          <p:nvSpPr>
            <p:cNvPr id="552" name="Google Shape;552;p61"/>
            <p:cNvSpPr/>
            <p:nvPr/>
          </p:nvSpPr>
          <p:spPr>
            <a:xfrm>
              <a:off x="5944139"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3" name="Google Shape;553;p61"/>
            <p:cNvSpPr/>
            <p:nvPr/>
          </p:nvSpPr>
          <p:spPr>
            <a:xfrm>
              <a:off x="6011633"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MF - 4.40L</a:t>
              </a:r>
              <a:endParaRPr sz="1100"/>
            </a:p>
          </p:txBody>
        </p:sp>
        <p:sp>
          <p:nvSpPr>
            <p:cNvPr id="554" name="Google Shape;554;p61"/>
            <p:cNvSpPr/>
            <p:nvPr/>
          </p:nvSpPr>
          <p:spPr>
            <a:xfrm>
              <a:off x="6686568"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5" name="Google Shape;555;p61"/>
            <p:cNvSpPr/>
            <p:nvPr/>
          </p:nvSpPr>
          <p:spPr>
            <a:xfrm>
              <a:off x="6754062"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HF/UHF - 1.03L</a:t>
              </a:r>
              <a:endParaRPr sz="1100"/>
            </a:p>
          </p:txBody>
        </p:sp>
        <p:sp>
          <p:nvSpPr>
            <p:cNvPr id="556" name="Google Shape;556;p61"/>
            <p:cNvSpPr/>
            <p:nvPr/>
          </p:nvSpPr>
          <p:spPr>
            <a:xfrm>
              <a:off x="8171426"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7" name="Google Shape;557;p61"/>
            <p:cNvSpPr/>
            <p:nvPr/>
          </p:nvSpPr>
          <p:spPr>
            <a:xfrm>
              <a:off x="8238920"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No-Hit - 38.1L</a:t>
              </a:r>
              <a:endParaRPr sz="1100"/>
            </a:p>
          </p:txBody>
        </p:sp>
        <p:sp>
          <p:nvSpPr>
            <p:cNvPr id="558" name="Google Shape;558;p61"/>
            <p:cNvSpPr/>
            <p:nvPr/>
          </p:nvSpPr>
          <p:spPr>
            <a:xfrm>
              <a:off x="7428997"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9" name="Google Shape;559;p61"/>
            <p:cNvSpPr/>
            <p:nvPr/>
          </p:nvSpPr>
          <p:spPr>
            <a:xfrm>
              <a:off x="7496491"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LF - 23.36L</a:t>
              </a:r>
              <a:endParaRPr sz="1100"/>
            </a:p>
          </p:txBody>
        </p:sp>
        <p:sp>
          <p:nvSpPr>
            <p:cNvPr id="560" name="Google Shape;560;p61"/>
            <p:cNvSpPr/>
            <p:nvPr/>
          </p:nvSpPr>
          <p:spPr>
            <a:xfrm>
              <a:off x="8171426"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1" name="Google Shape;561;p61"/>
            <p:cNvSpPr/>
            <p:nvPr/>
          </p:nvSpPr>
          <p:spPr>
            <a:xfrm>
              <a:off x="8238920"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MF - 11.47L</a:t>
              </a:r>
              <a:endParaRPr sz="1100"/>
            </a:p>
          </p:txBody>
        </p:sp>
        <p:sp>
          <p:nvSpPr>
            <p:cNvPr id="562" name="Google Shape;562;p61"/>
            <p:cNvSpPr/>
            <p:nvPr/>
          </p:nvSpPr>
          <p:spPr>
            <a:xfrm>
              <a:off x="8913855" y="514355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3" name="Google Shape;563;p61"/>
            <p:cNvSpPr/>
            <p:nvPr/>
          </p:nvSpPr>
          <p:spPr>
            <a:xfrm>
              <a:off x="8981349" y="520767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HF/UHF - 3.33L</a:t>
              </a:r>
              <a:endParaRPr sz="1100"/>
            </a:p>
          </p:txBody>
        </p:sp>
        <p:sp>
          <p:nvSpPr>
            <p:cNvPr id="564" name="Google Shape;564;p61"/>
            <p:cNvSpPr/>
            <p:nvPr/>
          </p:nvSpPr>
          <p:spPr>
            <a:xfrm>
              <a:off x="9656285" y="401877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5" name="Google Shape;565;p61"/>
            <p:cNvSpPr/>
            <p:nvPr/>
          </p:nvSpPr>
          <p:spPr>
            <a:xfrm>
              <a:off x="9723778" y="408289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No-Scrub - 114.4L</a:t>
              </a:r>
              <a:endParaRPr sz="1100"/>
            </a:p>
          </p:txBody>
        </p:sp>
        <p:sp>
          <p:nvSpPr>
            <p:cNvPr id="566" name="Google Shape;566;p61"/>
            <p:cNvSpPr/>
            <p:nvPr/>
          </p:nvSpPr>
          <p:spPr>
            <a:xfrm>
              <a:off x="8913855"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7" name="Google Shape;567;p61"/>
            <p:cNvSpPr/>
            <p:nvPr/>
          </p:nvSpPr>
          <p:spPr>
            <a:xfrm>
              <a:off x="8981349"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LF - 107.73L</a:t>
              </a:r>
              <a:endParaRPr sz="1100"/>
            </a:p>
          </p:txBody>
        </p:sp>
        <p:sp>
          <p:nvSpPr>
            <p:cNvPr id="568" name="Google Shape;568;p61"/>
            <p:cNvSpPr/>
            <p:nvPr/>
          </p:nvSpPr>
          <p:spPr>
            <a:xfrm>
              <a:off x="9656285"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9" name="Google Shape;569;p61"/>
            <p:cNvSpPr/>
            <p:nvPr/>
          </p:nvSpPr>
          <p:spPr>
            <a:xfrm>
              <a:off x="9723778"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MF - 6.16L</a:t>
              </a:r>
              <a:endParaRPr sz="1100"/>
            </a:p>
          </p:txBody>
        </p:sp>
        <p:sp>
          <p:nvSpPr>
            <p:cNvPr id="570" name="Google Shape;570;p61"/>
            <p:cNvSpPr/>
            <p:nvPr/>
          </p:nvSpPr>
          <p:spPr>
            <a:xfrm>
              <a:off x="10398714" y="458116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1" name="Google Shape;571;p61"/>
            <p:cNvSpPr/>
            <p:nvPr/>
          </p:nvSpPr>
          <p:spPr>
            <a:xfrm>
              <a:off x="10466207" y="464528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HF/UHF - 0.51L</a:t>
              </a:r>
              <a:endParaRPr sz="1100"/>
            </a:p>
          </p:txBody>
        </p:sp>
        <p:sp>
          <p:nvSpPr>
            <p:cNvPr id="572" name="Google Shape;572;p61"/>
            <p:cNvSpPr/>
            <p:nvPr/>
          </p:nvSpPr>
          <p:spPr>
            <a:xfrm>
              <a:off x="10398714" y="233160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3" name="Google Shape;573;p61"/>
            <p:cNvSpPr/>
            <p:nvPr/>
          </p:nvSpPr>
          <p:spPr>
            <a:xfrm>
              <a:off x="10466207" y="239572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Inactive L3M - 91L</a:t>
              </a:r>
              <a:endParaRPr sz="1100"/>
            </a:p>
          </p:txBody>
        </p:sp>
        <p:sp>
          <p:nvSpPr>
            <p:cNvPr id="574" name="Google Shape;574;p61"/>
            <p:cNvSpPr/>
            <p:nvPr/>
          </p:nvSpPr>
          <p:spPr>
            <a:xfrm>
              <a:off x="9656285" y="289399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5" name="Google Shape;575;p61"/>
            <p:cNvSpPr/>
            <p:nvPr/>
          </p:nvSpPr>
          <p:spPr>
            <a:xfrm>
              <a:off x="9723778" y="295811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Whitelisted - 5L</a:t>
              </a:r>
              <a:endParaRPr sz="1100"/>
            </a:p>
          </p:txBody>
        </p:sp>
        <p:sp>
          <p:nvSpPr>
            <p:cNvPr id="576" name="Google Shape;576;p61"/>
            <p:cNvSpPr/>
            <p:nvPr/>
          </p:nvSpPr>
          <p:spPr>
            <a:xfrm>
              <a:off x="9285070" y="345638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7" name="Google Shape;577;p61"/>
            <p:cNvSpPr/>
            <p:nvPr/>
          </p:nvSpPr>
          <p:spPr>
            <a:xfrm>
              <a:off x="9352564" y="352050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Scrub - 4.7L</a:t>
              </a:r>
              <a:endParaRPr sz="1100"/>
            </a:p>
          </p:txBody>
        </p:sp>
        <p:sp>
          <p:nvSpPr>
            <p:cNvPr id="578" name="Google Shape;578;p61"/>
            <p:cNvSpPr/>
            <p:nvPr/>
          </p:nvSpPr>
          <p:spPr>
            <a:xfrm>
              <a:off x="10027499" y="345638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9" name="Google Shape;579;p61"/>
            <p:cNvSpPr/>
            <p:nvPr/>
          </p:nvSpPr>
          <p:spPr>
            <a:xfrm>
              <a:off x="10094993" y="352050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No-Scrub - 0.4L</a:t>
              </a:r>
              <a:endParaRPr sz="1100"/>
            </a:p>
          </p:txBody>
        </p:sp>
        <p:sp>
          <p:nvSpPr>
            <p:cNvPr id="580" name="Google Shape;580;p61"/>
            <p:cNvSpPr/>
            <p:nvPr/>
          </p:nvSpPr>
          <p:spPr>
            <a:xfrm>
              <a:off x="11141143" y="289399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1" name="Google Shape;581;p61"/>
            <p:cNvSpPr/>
            <p:nvPr/>
          </p:nvSpPr>
          <p:spPr>
            <a:xfrm>
              <a:off x="11208636" y="295811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Not-Whitelisted - 86L</a:t>
              </a:r>
              <a:endParaRPr sz="1100"/>
            </a:p>
          </p:txBody>
        </p:sp>
        <p:sp>
          <p:nvSpPr>
            <p:cNvPr id="582" name="Google Shape;582;p61"/>
            <p:cNvSpPr/>
            <p:nvPr/>
          </p:nvSpPr>
          <p:spPr>
            <a:xfrm>
              <a:off x="10769928" y="345638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3" name="Google Shape;583;p61"/>
            <p:cNvSpPr/>
            <p:nvPr/>
          </p:nvSpPr>
          <p:spPr>
            <a:xfrm>
              <a:off x="10837422" y="352050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Scrub - 18.2L</a:t>
              </a:r>
              <a:endParaRPr sz="1100"/>
            </a:p>
          </p:txBody>
        </p:sp>
        <p:sp>
          <p:nvSpPr>
            <p:cNvPr id="584" name="Google Shape;584;p61"/>
            <p:cNvSpPr/>
            <p:nvPr/>
          </p:nvSpPr>
          <p:spPr>
            <a:xfrm>
              <a:off x="10398714" y="401877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5" name="Google Shape;585;p61"/>
            <p:cNvSpPr/>
            <p:nvPr/>
          </p:nvSpPr>
          <p:spPr>
            <a:xfrm>
              <a:off x="10466207" y="408289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Hit - 5.4L</a:t>
              </a:r>
              <a:endParaRPr sz="1100"/>
            </a:p>
          </p:txBody>
        </p:sp>
        <p:sp>
          <p:nvSpPr>
            <p:cNvPr id="586" name="Google Shape;586;p61"/>
            <p:cNvSpPr/>
            <p:nvPr/>
          </p:nvSpPr>
          <p:spPr>
            <a:xfrm>
              <a:off x="11141143" y="401877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7" name="Google Shape;587;p61"/>
            <p:cNvSpPr/>
            <p:nvPr/>
          </p:nvSpPr>
          <p:spPr>
            <a:xfrm>
              <a:off x="11208636" y="408289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No-Hit - 12.8L</a:t>
              </a:r>
              <a:endParaRPr sz="1100"/>
            </a:p>
          </p:txBody>
        </p:sp>
        <p:sp>
          <p:nvSpPr>
            <p:cNvPr id="588" name="Google Shape;588;p61"/>
            <p:cNvSpPr/>
            <p:nvPr/>
          </p:nvSpPr>
          <p:spPr>
            <a:xfrm>
              <a:off x="11512357" y="3456381"/>
              <a:ext cx="607500" cy="38580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9" name="Google Shape;589;p61"/>
            <p:cNvSpPr/>
            <p:nvPr/>
          </p:nvSpPr>
          <p:spPr>
            <a:xfrm>
              <a:off x="11579851" y="3520500"/>
              <a:ext cx="607441" cy="385725"/>
            </a:xfrm>
            <a:custGeom>
              <a:rect b="b" l="l" r="r" t="t"/>
              <a:pathLst>
                <a:path extrusionOk="0" h="385725" w="607441">
                  <a:moveTo>
                    <a:pt x="0" y="38573"/>
                  </a:moveTo>
                  <a:cubicBezTo>
                    <a:pt x="0" y="17270"/>
                    <a:pt x="17270" y="0"/>
                    <a:pt x="38573" y="0"/>
                  </a:cubicBezTo>
                  <a:lnTo>
                    <a:pt x="568869" y="0"/>
                  </a:lnTo>
                  <a:cubicBezTo>
                    <a:pt x="590172" y="0"/>
                    <a:pt x="607442" y="17270"/>
                    <a:pt x="607442" y="38573"/>
                  </a:cubicBezTo>
                  <a:cubicBezTo>
                    <a:pt x="607442" y="141433"/>
                    <a:pt x="607441" y="244293"/>
                    <a:pt x="607441" y="347153"/>
                  </a:cubicBezTo>
                  <a:cubicBezTo>
                    <a:pt x="607441" y="368456"/>
                    <a:pt x="590171" y="385726"/>
                    <a:pt x="568868" y="385726"/>
                  </a:cubicBezTo>
                  <a:lnTo>
                    <a:pt x="38573" y="385725"/>
                  </a:lnTo>
                  <a:cubicBezTo>
                    <a:pt x="17270" y="385725"/>
                    <a:pt x="0" y="368455"/>
                    <a:pt x="0" y="347152"/>
                  </a:cubicBezTo>
                  <a:lnTo>
                    <a:pt x="0" y="38573"/>
                  </a:lnTo>
                  <a:close/>
                </a:path>
              </a:pathLst>
            </a:custGeom>
            <a:solidFill>
              <a:schemeClr val="lt1">
                <a:alpha val="89800"/>
              </a:schemeClr>
            </a:solidFill>
            <a:ln cap="flat" cmpd="sng" w="12700">
              <a:solidFill>
                <a:srgbClr val="599BD5"/>
              </a:solidFill>
              <a:prstDash val="solid"/>
              <a:miter lim="800000"/>
              <a:headEnd len="sm" w="sm" type="none"/>
              <a:tailEnd len="sm" w="sm" type="none"/>
            </a:ln>
          </p:spPr>
          <p:txBody>
            <a:bodyPr anchorCtr="0" anchor="ctr" bIns="28475" lIns="28475" spcFirstLastPara="1" rIns="28475" wrap="square" tIns="28475">
              <a:noAutofit/>
            </a:bodyPr>
            <a:lstStyle/>
            <a:p>
              <a:pPr indent="0" lvl="0" marL="0" marR="0" rtl="0" algn="ctr">
                <a:lnSpc>
                  <a:spcPct val="90000"/>
                </a:lnSpc>
                <a:spcBef>
                  <a:spcPts val="0"/>
                </a:spcBef>
                <a:spcAft>
                  <a:spcPts val="0"/>
                </a:spcAft>
                <a:buNone/>
              </a:pPr>
              <a:r>
                <a:rPr lang="en" sz="800">
                  <a:solidFill>
                    <a:schemeClr val="dk1"/>
                  </a:solidFill>
                  <a:latin typeface="Calibri"/>
                  <a:ea typeface="Calibri"/>
                  <a:cs typeface="Calibri"/>
                  <a:sym typeface="Calibri"/>
                </a:rPr>
                <a:t>No-Scrub - 67.5L</a:t>
              </a:r>
              <a:endParaRPr sz="1100"/>
            </a:p>
          </p:txBody>
        </p:sp>
      </p:grpSp>
      <p:sp>
        <p:nvSpPr>
          <p:cNvPr id="590" name="Google Shape;590;p61"/>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300">
                <a:solidFill>
                  <a:schemeClr val="dk1"/>
                </a:solidFill>
                <a:latin typeface="Calibri"/>
                <a:ea typeface="Calibri"/>
                <a:cs typeface="Calibri"/>
                <a:sym typeface="Calibri"/>
              </a:rPr>
              <a:t>S</a:t>
            </a:r>
            <a:r>
              <a:rPr lang="en" sz="2300">
                <a:solidFill>
                  <a:schemeClr val="dk1"/>
                </a:solidFill>
                <a:latin typeface="Calibri"/>
                <a:ea typeface="Calibri"/>
                <a:cs typeface="Calibri"/>
                <a:sym typeface="Calibri"/>
              </a:rPr>
              <a:t>egmentation in OMPP Underwriting </a:t>
            </a:r>
            <a:endParaRPr sz="2300">
              <a:solidFill>
                <a:schemeClr val="dk1"/>
              </a:solidFill>
              <a:latin typeface="Calibri"/>
              <a:ea typeface="Calibri"/>
              <a:cs typeface="Calibri"/>
              <a:sym typeface="Calibri"/>
            </a:endParaRPr>
          </a:p>
        </p:txBody>
      </p:sp>
      <p:sp>
        <p:nvSpPr>
          <p:cNvPr id="591" name="Google Shape;591;p61"/>
          <p:cNvSpPr txBox="1"/>
          <p:nvPr/>
        </p:nvSpPr>
        <p:spPr>
          <a:xfrm>
            <a:off x="56125" y="4428450"/>
            <a:ext cx="7578300" cy="648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 L is lac(s); L3M is last 3 month(s)</a:t>
            </a:r>
            <a:endParaRPr sz="1100">
              <a:latin typeface="Calibri"/>
              <a:ea typeface="Calibri"/>
              <a:cs typeface="Calibri"/>
              <a:sym typeface="Calibri"/>
            </a:endParaRPr>
          </a:p>
          <a:p>
            <a:pPr indent="0" lvl="0" marL="0" rtl="0" algn="l">
              <a:spcBef>
                <a:spcPts val="0"/>
              </a:spcBef>
              <a:spcAft>
                <a:spcPts val="0"/>
              </a:spcAft>
              <a:buNone/>
            </a:pPr>
            <a:r>
              <a:rPr b="1" i="1" lang="en" sz="1100" u="sng">
                <a:latin typeface="Calibri"/>
                <a:ea typeface="Calibri"/>
                <a:cs typeface="Calibri"/>
                <a:sym typeface="Calibri"/>
              </a:rPr>
              <a:t>Scrub:</a:t>
            </a:r>
            <a:r>
              <a:rPr lang="en" sz="1100">
                <a:latin typeface="Calibri"/>
                <a:ea typeface="Calibri"/>
                <a:cs typeface="Calibri"/>
                <a:sym typeface="Calibri"/>
              </a:rPr>
              <a:t> Bureau pull attempt made; </a:t>
            </a:r>
            <a:r>
              <a:rPr b="1" i="1" lang="en" sz="1100" u="sng">
                <a:latin typeface="Calibri"/>
                <a:ea typeface="Calibri"/>
                <a:cs typeface="Calibri"/>
                <a:sym typeface="Calibri"/>
              </a:rPr>
              <a:t>No- Scrub: </a:t>
            </a:r>
            <a:r>
              <a:rPr lang="en" sz="1100">
                <a:solidFill>
                  <a:schemeClr val="dk1"/>
                </a:solidFill>
                <a:latin typeface="Calibri"/>
                <a:ea typeface="Calibri"/>
                <a:cs typeface="Calibri"/>
                <a:sym typeface="Calibri"/>
              </a:rPr>
              <a:t>Bureau data pull attempt was not made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i="1" lang="en" sz="1100" u="sng">
                <a:solidFill>
                  <a:schemeClr val="dk1"/>
                </a:solidFill>
                <a:latin typeface="Calibri"/>
                <a:ea typeface="Calibri"/>
                <a:cs typeface="Calibri"/>
                <a:sym typeface="Calibri"/>
              </a:rPr>
              <a:t>Hit:</a:t>
            </a:r>
            <a:r>
              <a:rPr lang="en" sz="1100">
                <a:solidFill>
                  <a:schemeClr val="dk1"/>
                </a:solidFill>
                <a:latin typeface="Calibri"/>
                <a:ea typeface="Calibri"/>
                <a:cs typeface="Calibri"/>
                <a:sym typeface="Calibri"/>
              </a:rPr>
              <a:t> Bureau pull attempt returns positive match; </a:t>
            </a:r>
            <a:r>
              <a:rPr b="1" i="1" lang="en" sz="1100" u="sng">
                <a:solidFill>
                  <a:schemeClr val="dk1"/>
                </a:solidFill>
                <a:latin typeface="Calibri"/>
                <a:ea typeface="Calibri"/>
                <a:cs typeface="Calibri"/>
                <a:sym typeface="Calibri"/>
              </a:rPr>
              <a:t>No-Hit:</a:t>
            </a:r>
            <a:r>
              <a:rPr lang="en" sz="1100">
                <a:solidFill>
                  <a:schemeClr val="dk1"/>
                </a:solidFill>
                <a:latin typeface="Calibri"/>
                <a:ea typeface="Calibri"/>
                <a:cs typeface="Calibri"/>
                <a:sym typeface="Calibri"/>
              </a:rPr>
              <a:t> Bureau pull attempt is negative</a:t>
            </a:r>
            <a:endParaRPr sz="11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62"/>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597" name="Google Shape;597;p62"/>
          <p:cNvSpPr txBox="1"/>
          <p:nvPr/>
        </p:nvSpPr>
        <p:spPr>
          <a:xfrm>
            <a:off x="5423923" y="1728396"/>
            <a:ext cx="35397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Credit Risk </a:t>
            </a:r>
            <a:r>
              <a:rPr lang="en" sz="2500">
                <a:solidFill>
                  <a:srgbClr val="FFFFFF"/>
                </a:solidFill>
                <a:latin typeface="Calibri"/>
                <a:ea typeface="Calibri"/>
                <a:cs typeface="Calibri"/>
                <a:sym typeface="Calibri"/>
              </a:rPr>
              <a:t>Modeling</a:t>
            </a:r>
            <a:endParaRPr b="0" i="0" sz="2500" u="none" cap="none" strike="noStrike">
              <a:solidFill>
                <a:srgbClr val="FFFFFF"/>
              </a:solidFill>
              <a:latin typeface="Calibri"/>
              <a:ea typeface="Calibri"/>
              <a:cs typeface="Calibri"/>
              <a:sym typeface="Calibri"/>
            </a:endParaRPr>
          </a:p>
        </p:txBody>
      </p:sp>
      <p:sp>
        <p:nvSpPr>
          <p:cNvPr id="598" name="Google Shape;598;p62"/>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2.4</a:t>
            </a:r>
            <a:endParaRPr sz="3600" u="sng">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63"/>
          <p:cNvSpPr txBox="1"/>
          <p:nvPr>
            <p:ph type="title"/>
          </p:nvPr>
        </p:nvSpPr>
        <p:spPr>
          <a:xfrm>
            <a:off x="311700" y="16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OMPP UW Modeling Transition</a:t>
            </a:r>
            <a:endParaRPr sz="2400"/>
          </a:p>
        </p:txBody>
      </p:sp>
      <p:sp>
        <p:nvSpPr>
          <p:cNvPr id="604" name="Google Shape;604;p63"/>
          <p:cNvSpPr txBox="1"/>
          <p:nvPr/>
        </p:nvSpPr>
        <p:spPr>
          <a:xfrm>
            <a:off x="1398500" y="739275"/>
            <a:ext cx="18210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t>Early 2018 </a:t>
            </a:r>
            <a:endParaRPr i="1" u="sng"/>
          </a:p>
        </p:txBody>
      </p:sp>
      <p:pic>
        <p:nvPicPr>
          <p:cNvPr id="605" name="Google Shape;605;p63"/>
          <p:cNvPicPr preferRelativeResize="0"/>
          <p:nvPr/>
        </p:nvPicPr>
        <p:blipFill>
          <a:blip r:embed="rId3">
            <a:alphaModFix/>
          </a:blip>
          <a:stretch>
            <a:fillRect/>
          </a:stretch>
        </p:blipFill>
        <p:spPr>
          <a:xfrm>
            <a:off x="1027525" y="1148600"/>
            <a:ext cx="2813150" cy="1734775"/>
          </a:xfrm>
          <a:prstGeom prst="rect">
            <a:avLst/>
          </a:prstGeom>
          <a:noFill/>
          <a:ln>
            <a:noFill/>
          </a:ln>
        </p:spPr>
      </p:pic>
      <p:pic>
        <p:nvPicPr>
          <p:cNvPr id="606" name="Google Shape;606;p63"/>
          <p:cNvPicPr preferRelativeResize="0"/>
          <p:nvPr/>
        </p:nvPicPr>
        <p:blipFill>
          <a:blip r:embed="rId4">
            <a:alphaModFix/>
          </a:blip>
          <a:stretch>
            <a:fillRect/>
          </a:stretch>
        </p:blipFill>
        <p:spPr>
          <a:xfrm>
            <a:off x="5101300" y="1147250"/>
            <a:ext cx="3763750" cy="1892350"/>
          </a:xfrm>
          <a:prstGeom prst="rect">
            <a:avLst/>
          </a:prstGeom>
          <a:noFill/>
          <a:ln>
            <a:noFill/>
          </a:ln>
        </p:spPr>
      </p:pic>
      <p:sp>
        <p:nvSpPr>
          <p:cNvPr id="607" name="Google Shape;607;p63"/>
          <p:cNvSpPr txBox="1"/>
          <p:nvPr/>
        </p:nvSpPr>
        <p:spPr>
          <a:xfrm>
            <a:off x="5894300" y="739275"/>
            <a:ext cx="18210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t>Late 2018 - 2019</a:t>
            </a:r>
            <a:endParaRPr i="1" u="sng"/>
          </a:p>
        </p:txBody>
      </p:sp>
      <p:graphicFrame>
        <p:nvGraphicFramePr>
          <p:cNvPr id="608" name="Google Shape;608;p63"/>
          <p:cNvGraphicFramePr/>
          <p:nvPr/>
        </p:nvGraphicFramePr>
        <p:xfrm>
          <a:off x="2254758" y="3577025"/>
          <a:ext cx="3000000" cy="3000000"/>
        </p:xfrm>
        <a:graphic>
          <a:graphicData uri="http://schemas.openxmlformats.org/drawingml/2006/table">
            <a:tbl>
              <a:tblPr>
                <a:noFill/>
                <a:tableStyleId>{49AC80B0-CB96-4E2E-9726-05CA4955E20F}</a:tableStyleId>
              </a:tblPr>
              <a:tblGrid>
                <a:gridCol w="626500"/>
                <a:gridCol w="626500"/>
                <a:gridCol w="626500"/>
                <a:gridCol w="626500"/>
                <a:gridCol w="626500"/>
                <a:gridCol w="626500"/>
                <a:gridCol w="626500"/>
              </a:tblGrid>
              <a:tr h="230975">
                <a:tc gridSpan="2" rowSpan="2">
                  <a:txBody>
                    <a:bodyPr>
                      <a:noAutofit/>
                    </a:bodyPr>
                    <a:lstStyle/>
                    <a:p>
                      <a:pPr indent="0" lvl="0" marL="0" rtl="0" algn="ctr">
                        <a:spcBef>
                          <a:spcPts val="0"/>
                        </a:spcBef>
                        <a:spcAft>
                          <a:spcPts val="0"/>
                        </a:spcAft>
                        <a:buNone/>
                      </a:pPr>
                      <a:r>
                        <a:t/>
                      </a:r>
                      <a:endParaRPr sz="800"/>
                    </a:p>
                  </a:txBody>
                  <a:tcPr marT="0" marB="0" marR="0" marL="0" anchor="ctr"/>
                </a:tc>
                <a:tc rowSpan="2" hMerge="1"/>
                <a:tc gridSpan="5">
                  <a:txBody>
                    <a:bodyPr>
                      <a:noAutofit/>
                    </a:bodyPr>
                    <a:lstStyle/>
                    <a:p>
                      <a:pPr indent="0" lvl="0" marL="0" rtl="0" algn="ctr">
                        <a:spcBef>
                          <a:spcPts val="0"/>
                        </a:spcBef>
                        <a:spcAft>
                          <a:spcPts val="0"/>
                        </a:spcAft>
                        <a:buNone/>
                      </a:pPr>
                      <a:r>
                        <a:rPr lang="en" sz="800"/>
                        <a:t>UW Risk bucket</a:t>
                      </a:r>
                      <a:endParaRPr sz="800"/>
                    </a:p>
                  </a:txBody>
                  <a:tcPr marT="0" marB="0" marR="0" marL="0" anchor="ctr"/>
                </a:tc>
                <a:tc hMerge="1"/>
                <a:tc hMerge="1"/>
                <a:tc hMerge="1"/>
                <a:tc hMerge="1"/>
              </a:tr>
              <a:tr h="230975">
                <a:tc gridSpan="2" vMerge="1"/>
                <a:tc hMerge="1" vMerge="1"/>
                <a:tc>
                  <a:txBody>
                    <a:bodyPr>
                      <a:noAutofit/>
                    </a:bodyPr>
                    <a:lstStyle/>
                    <a:p>
                      <a:pPr indent="0" lvl="0" marL="0" rtl="0" algn="ctr">
                        <a:spcBef>
                          <a:spcPts val="0"/>
                        </a:spcBef>
                        <a:spcAft>
                          <a:spcPts val="0"/>
                        </a:spcAft>
                        <a:buNone/>
                      </a:pPr>
                      <a:r>
                        <a:rPr lang="en" sz="800"/>
                        <a:t>Very Low</a:t>
                      </a:r>
                      <a:endParaRPr sz="800"/>
                    </a:p>
                  </a:txBody>
                  <a:tcPr marT="0" marB="0" marR="0" marL="0" anchor="ctr"/>
                </a:tc>
                <a:tc>
                  <a:txBody>
                    <a:bodyPr>
                      <a:noAutofit/>
                    </a:bodyPr>
                    <a:lstStyle/>
                    <a:p>
                      <a:pPr indent="0" lvl="0" marL="0" rtl="0" algn="ctr">
                        <a:spcBef>
                          <a:spcPts val="0"/>
                        </a:spcBef>
                        <a:spcAft>
                          <a:spcPts val="0"/>
                        </a:spcAft>
                        <a:buNone/>
                      </a:pPr>
                      <a:r>
                        <a:rPr lang="en" sz="800"/>
                        <a:t>Low</a:t>
                      </a:r>
                      <a:endParaRPr sz="800"/>
                    </a:p>
                  </a:txBody>
                  <a:tcPr marT="0" marB="0" marR="0" marL="0" anchor="ctr"/>
                </a:tc>
                <a:tc>
                  <a:txBody>
                    <a:bodyPr>
                      <a:noAutofit/>
                    </a:bodyPr>
                    <a:lstStyle/>
                    <a:p>
                      <a:pPr indent="0" lvl="0" marL="0" rtl="0" algn="ctr">
                        <a:spcBef>
                          <a:spcPts val="0"/>
                        </a:spcBef>
                        <a:spcAft>
                          <a:spcPts val="0"/>
                        </a:spcAft>
                        <a:buNone/>
                      </a:pPr>
                      <a:r>
                        <a:rPr lang="en" sz="800"/>
                        <a:t>Medium</a:t>
                      </a:r>
                      <a:endParaRPr sz="800"/>
                    </a:p>
                  </a:txBody>
                  <a:tcPr marT="0" marB="0" marR="0" marL="0" anchor="ctr"/>
                </a:tc>
                <a:tc>
                  <a:txBody>
                    <a:bodyPr>
                      <a:noAutofit/>
                    </a:bodyPr>
                    <a:lstStyle/>
                    <a:p>
                      <a:pPr indent="0" lvl="0" marL="0" rtl="0" algn="ctr">
                        <a:spcBef>
                          <a:spcPts val="0"/>
                        </a:spcBef>
                        <a:spcAft>
                          <a:spcPts val="0"/>
                        </a:spcAft>
                        <a:buNone/>
                      </a:pPr>
                      <a:r>
                        <a:rPr lang="en" sz="800"/>
                        <a:t>High</a:t>
                      </a:r>
                      <a:endParaRPr sz="800"/>
                    </a:p>
                  </a:txBody>
                  <a:tcPr marT="0" marB="0" marR="0" marL="0" anchor="ctr"/>
                </a:tc>
                <a:tc>
                  <a:txBody>
                    <a:bodyPr>
                      <a:noAutofit/>
                    </a:bodyPr>
                    <a:lstStyle/>
                    <a:p>
                      <a:pPr indent="0" lvl="0" marL="0" rtl="0" algn="ctr">
                        <a:spcBef>
                          <a:spcPts val="0"/>
                        </a:spcBef>
                        <a:spcAft>
                          <a:spcPts val="0"/>
                        </a:spcAft>
                        <a:buNone/>
                      </a:pPr>
                      <a:r>
                        <a:rPr lang="en" sz="800"/>
                        <a:t>Very High</a:t>
                      </a:r>
                      <a:endParaRPr sz="800"/>
                    </a:p>
                  </a:txBody>
                  <a:tcPr marT="0" marB="0" marR="0" marL="0" anchor="ctr"/>
                </a:tc>
              </a:tr>
              <a:tr h="230975">
                <a:tc rowSpan="4">
                  <a:txBody>
                    <a:bodyPr>
                      <a:noAutofit/>
                    </a:bodyPr>
                    <a:lstStyle/>
                    <a:p>
                      <a:pPr indent="0" lvl="0" marL="0" rtl="0" algn="ctr">
                        <a:spcBef>
                          <a:spcPts val="0"/>
                        </a:spcBef>
                        <a:spcAft>
                          <a:spcPts val="0"/>
                        </a:spcAft>
                        <a:buNone/>
                      </a:pPr>
                      <a:r>
                        <a:rPr lang="en" sz="800"/>
                        <a:t>Experian Risk Bucket</a:t>
                      </a:r>
                      <a:endParaRPr sz="800"/>
                    </a:p>
                  </a:txBody>
                  <a:tcPr marT="0" marB="0" marR="0" marL="0" anchor="ctr">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800"/>
                        <a:t>Low</a:t>
                      </a:r>
                      <a:endParaRPr sz="8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800">
                        <a:highlight>
                          <a:srgbClr val="434343"/>
                        </a:highlight>
                      </a:endParaRPr>
                    </a:p>
                  </a:txBody>
                  <a:tcPr marT="0" marB="0" marR="0" marL="0" anchor="ctr">
                    <a:lnL cap="flat" cmpd="sng" w="9525">
                      <a:solidFill>
                        <a:srgbClr val="9E9E9E"/>
                      </a:solidFill>
                      <a:prstDash val="solid"/>
                      <a:round/>
                      <a:headEnd len="sm" w="sm" type="none"/>
                      <a:tailEnd len="sm" w="sm" type="none"/>
                    </a:lnL>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FFFFFF"/>
                    </a:solidFill>
                  </a:tcPr>
                </a:tc>
              </a:tr>
              <a:tr h="230975">
                <a:tc vMerge="1"/>
                <a:tc>
                  <a:txBody>
                    <a:bodyPr>
                      <a:noAutofit/>
                    </a:bodyPr>
                    <a:lstStyle/>
                    <a:p>
                      <a:pPr indent="0" lvl="0" marL="0" rtl="0" algn="ctr">
                        <a:spcBef>
                          <a:spcPts val="0"/>
                        </a:spcBef>
                        <a:spcAft>
                          <a:spcPts val="0"/>
                        </a:spcAft>
                        <a:buNone/>
                      </a:pPr>
                      <a:r>
                        <a:rPr lang="en" sz="800"/>
                        <a:t>Medium</a:t>
                      </a:r>
                      <a:endParaRPr sz="8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800">
                        <a:highlight>
                          <a:srgbClr val="434343"/>
                        </a:highlight>
                      </a:endParaRPr>
                    </a:p>
                  </a:txBody>
                  <a:tcPr marT="0" marB="0" marR="0" marL="0" anchor="ctr">
                    <a:lnL cap="flat" cmpd="sng" w="9525">
                      <a:solidFill>
                        <a:srgbClr val="9E9E9E"/>
                      </a:solidFill>
                      <a:prstDash val="solid"/>
                      <a:round/>
                      <a:headEnd len="sm" w="sm" type="none"/>
                      <a:tailEnd len="sm" w="sm" type="none"/>
                    </a:lnL>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FFFFFF"/>
                    </a:solidFill>
                  </a:tcPr>
                </a:tc>
                <a:tc>
                  <a:txBody>
                    <a:bodyPr>
                      <a:noAutofit/>
                    </a:bodyPr>
                    <a:lstStyle/>
                    <a:p>
                      <a:pPr indent="0" lvl="0" marL="0" rtl="0" algn="ctr">
                        <a:spcBef>
                          <a:spcPts val="0"/>
                        </a:spcBef>
                        <a:spcAft>
                          <a:spcPts val="0"/>
                        </a:spcAft>
                        <a:buNone/>
                      </a:pPr>
                      <a:r>
                        <a:t/>
                      </a:r>
                      <a:endParaRPr sz="800"/>
                    </a:p>
                  </a:txBody>
                  <a:tcPr marT="0" marB="0" marR="0" marL="0" anchor="ctr"/>
                </a:tc>
              </a:tr>
              <a:tr h="230975">
                <a:tc vMerge="1"/>
                <a:tc>
                  <a:txBody>
                    <a:bodyPr>
                      <a:noAutofit/>
                    </a:bodyPr>
                    <a:lstStyle/>
                    <a:p>
                      <a:pPr indent="0" lvl="0" marL="0" rtl="0" algn="ctr">
                        <a:spcBef>
                          <a:spcPts val="0"/>
                        </a:spcBef>
                        <a:spcAft>
                          <a:spcPts val="0"/>
                        </a:spcAft>
                        <a:buNone/>
                      </a:pPr>
                      <a:r>
                        <a:rPr lang="en" sz="800"/>
                        <a:t>High</a:t>
                      </a:r>
                      <a:endParaRPr sz="8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800"/>
                    </a:p>
                  </a:txBody>
                  <a:tcPr marT="0" marB="0" marR="0" marL="0" anchor="ctr">
                    <a:lnL cap="flat" cmpd="sng" w="9525">
                      <a:solidFill>
                        <a:srgbClr val="9E9E9E"/>
                      </a:solidFill>
                      <a:prstDash val="solid"/>
                      <a:round/>
                      <a:headEnd len="sm" w="sm" type="none"/>
                      <a:tailEnd len="sm" w="sm" type="none"/>
                    </a:lnL>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FFFFFF"/>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FFFFFF"/>
                    </a:solidFill>
                  </a:tcPr>
                </a:tc>
                <a:tc>
                  <a:txBody>
                    <a:bodyPr>
                      <a:noAutofit/>
                    </a:bodyPr>
                    <a:lstStyle/>
                    <a:p>
                      <a:pPr indent="0" lvl="0" marL="0" rtl="0" algn="ctr">
                        <a:spcBef>
                          <a:spcPts val="0"/>
                        </a:spcBef>
                        <a:spcAft>
                          <a:spcPts val="0"/>
                        </a:spcAft>
                        <a:buNone/>
                      </a:pPr>
                      <a:r>
                        <a:t/>
                      </a:r>
                      <a:endParaRPr sz="800"/>
                    </a:p>
                  </a:txBody>
                  <a:tcPr marT="0" marB="0" marR="0" marL="0" anchor="ctr"/>
                </a:tc>
              </a:tr>
              <a:tr h="230975">
                <a:tc vMerge="1"/>
                <a:tc>
                  <a:txBody>
                    <a:bodyPr>
                      <a:noAutofit/>
                    </a:bodyPr>
                    <a:lstStyle/>
                    <a:p>
                      <a:pPr indent="0" lvl="0" marL="0" rtl="0" algn="ctr">
                        <a:spcBef>
                          <a:spcPts val="0"/>
                        </a:spcBef>
                        <a:spcAft>
                          <a:spcPts val="0"/>
                        </a:spcAft>
                        <a:buClr>
                          <a:schemeClr val="dk1"/>
                        </a:buClr>
                        <a:buSzPts val="1100"/>
                        <a:buFont typeface="Arial"/>
                        <a:buNone/>
                      </a:pPr>
                      <a:r>
                        <a:rPr lang="en" sz="800">
                          <a:solidFill>
                            <a:schemeClr val="dk1"/>
                          </a:solidFill>
                        </a:rPr>
                        <a:t>No-hit</a:t>
                      </a:r>
                      <a:endParaRPr sz="800"/>
                    </a:p>
                  </a:txBody>
                  <a:tcPr marT="0" marB="0" marR="0" marL="0"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800"/>
                    </a:p>
                  </a:txBody>
                  <a:tcPr marT="0" marB="0" marR="0" marL="0" anchor="ctr">
                    <a:solidFill>
                      <a:srgbClr val="93C47D"/>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FFFFFF"/>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FFFFFF"/>
                    </a:solidFill>
                  </a:tcPr>
                </a:tc>
                <a:tc>
                  <a:txBody>
                    <a:bodyPr>
                      <a:noAutofit/>
                    </a:bodyPr>
                    <a:lstStyle/>
                    <a:p>
                      <a:pPr indent="0" lvl="0" marL="0" rtl="0" algn="ctr">
                        <a:spcBef>
                          <a:spcPts val="0"/>
                        </a:spcBef>
                        <a:spcAft>
                          <a:spcPts val="0"/>
                        </a:spcAft>
                        <a:buNone/>
                      </a:pPr>
                      <a:r>
                        <a:t/>
                      </a:r>
                      <a:endParaRPr sz="800"/>
                    </a:p>
                  </a:txBody>
                  <a:tcPr marT="0" marB="0" marR="0" marL="0" anchor="ctr">
                    <a:solidFill>
                      <a:srgbClr val="FFFFFF"/>
                    </a:solidFill>
                  </a:tcPr>
                </a:tc>
                <a:tc>
                  <a:txBody>
                    <a:bodyPr>
                      <a:noAutofit/>
                    </a:bodyPr>
                    <a:lstStyle/>
                    <a:p>
                      <a:pPr indent="0" lvl="0" marL="0" rtl="0" algn="ctr">
                        <a:spcBef>
                          <a:spcPts val="0"/>
                        </a:spcBef>
                        <a:spcAft>
                          <a:spcPts val="0"/>
                        </a:spcAft>
                        <a:buNone/>
                      </a:pPr>
                      <a:r>
                        <a:t/>
                      </a:r>
                      <a:endParaRPr sz="800"/>
                    </a:p>
                  </a:txBody>
                  <a:tcPr marT="0" marB="0" marR="0" marL="0" anchor="ctr"/>
                </a:tc>
              </a:tr>
            </a:tbl>
          </a:graphicData>
        </a:graphic>
      </p:graphicFrame>
      <p:sp>
        <p:nvSpPr>
          <p:cNvPr id="609" name="Google Shape;609;p63"/>
          <p:cNvSpPr txBox="1"/>
          <p:nvPr/>
        </p:nvSpPr>
        <p:spPr>
          <a:xfrm>
            <a:off x="2254750" y="3177675"/>
            <a:ext cx="46350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t>UW Strategy post Bureau Data Availability (Late 2018)</a:t>
            </a:r>
            <a:endParaRPr i="1" u="sng"/>
          </a:p>
        </p:txBody>
      </p:sp>
      <p:sp>
        <p:nvSpPr>
          <p:cNvPr id="610" name="Google Shape;610;p63"/>
          <p:cNvSpPr txBox="1"/>
          <p:nvPr/>
        </p:nvSpPr>
        <p:spPr>
          <a:xfrm>
            <a:off x="7715300" y="2055875"/>
            <a:ext cx="12834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7 segment level models</a:t>
            </a:r>
            <a:endParaRPr i="1"/>
          </a:p>
        </p:txBody>
      </p:sp>
      <p:sp>
        <p:nvSpPr>
          <p:cNvPr id="611" name="Google Shape;611;p63"/>
          <p:cNvSpPr txBox="1"/>
          <p:nvPr/>
        </p:nvSpPr>
        <p:spPr>
          <a:xfrm>
            <a:off x="311700" y="1147250"/>
            <a:ext cx="128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2 </a:t>
            </a:r>
            <a:r>
              <a:rPr i="1" lang="en"/>
              <a:t>segment level models</a:t>
            </a:r>
            <a:endParaRPr i="1"/>
          </a:p>
        </p:txBody>
      </p:sp>
      <p:grpSp>
        <p:nvGrpSpPr>
          <p:cNvPr id="612" name="Google Shape;612;p63"/>
          <p:cNvGrpSpPr/>
          <p:nvPr/>
        </p:nvGrpSpPr>
        <p:grpSpPr>
          <a:xfrm>
            <a:off x="4091958" y="1698050"/>
            <a:ext cx="686733" cy="333689"/>
            <a:chOff x="2112858" y="2780759"/>
            <a:chExt cx="201170" cy="192007"/>
          </a:xfrm>
        </p:grpSpPr>
        <p:sp>
          <p:nvSpPr>
            <p:cNvPr id="613" name="Google Shape;613;p63"/>
            <p:cNvSpPr/>
            <p:nvPr/>
          </p:nvSpPr>
          <p:spPr>
            <a:xfrm>
              <a:off x="2112858" y="2780767"/>
              <a:ext cx="1266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614" name="Google Shape;614;p63"/>
            <p:cNvSpPr/>
            <p:nvPr/>
          </p:nvSpPr>
          <p:spPr>
            <a:xfrm>
              <a:off x="2200928" y="2780759"/>
              <a:ext cx="1131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6"/>
          <p:cNvSpPr txBox="1"/>
          <p:nvPr>
            <p:ph type="title"/>
          </p:nvPr>
        </p:nvSpPr>
        <p:spPr>
          <a:xfrm>
            <a:off x="227875" y="111625"/>
            <a:ext cx="7886700" cy="473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Index</a:t>
            </a:r>
            <a:endParaRPr/>
          </a:p>
        </p:txBody>
      </p:sp>
      <p:sp>
        <p:nvSpPr>
          <p:cNvPr id="231" name="Google Shape;231;p46"/>
          <p:cNvSpPr txBox="1"/>
          <p:nvPr>
            <p:ph idx="1" type="body"/>
          </p:nvPr>
        </p:nvSpPr>
        <p:spPr>
          <a:xfrm>
            <a:off x="227875" y="585450"/>
            <a:ext cx="7886700" cy="4557900"/>
          </a:xfrm>
          <a:prstGeom prst="rect">
            <a:avLst/>
          </a:prstGeom>
        </p:spPr>
        <p:txBody>
          <a:bodyPr anchorCtr="0" anchor="t" bIns="34275" lIns="68575" spcFirstLastPara="1" rIns="68575" wrap="square" tIns="34275">
            <a:noAutofit/>
          </a:bodyPr>
          <a:lstStyle/>
          <a:p>
            <a:pPr indent="-304800" lvl="0" marL="457200" rtl="0" algn="l">
              <a:spcBef>
                <a:spcPts val="800"/>
              </a:spcBef>
              <a:spcAft>
                <a:spcPts val="0"/>
              </a:spcAft>
              <a:buSzPts val="1200"/>
              <a:buAutoNum type="arabicPeriod"/>
            </a:pPr>
            <a:r>
              <a:rPr lang="en" sz="1200"/>
              <a:t>Credit Principles</a:t>
            </a:r>
            <a:endParaRPr sz="1200"/>
          </a:p>
          <a:p>
            <a:pPr indent="-304800" lvl="0" marL="457200" rtl="0" algn="l">
              <a:spcBef>
                <a:spcPts val="0"/>
              </a:spcBef>
              <a:spcAft>
                <a:spcPts val="0"/>
              </a:spcAft>
              <a:buSzPts val="1200"/>
              <a:buAutoNum type="arabicPeriod"/>
            </a:pPr>
            <a:r>
              <a:rPr lang="en" sz="1200"/>
              <a:t>Underwriting</a:t>
            </a:r>
            <a:endParaRPr sz="1200"/>
          </a:p>
          <a:p>
            <a:pPr indent="-292100" lvl="1" marL="914400" rtl="0" algn="l">
              <a:spcBef>
                <a:spcPts val="0"/>
              </a:spcBef>
              <a:spcAft>
                <a:spcPts val="0"/>
              </a:spcAft>
              <a:buSzPts val="1000"/>
              <a:buFont typeface="Calibri"/>
              <a:buAutoNum type="arabicPeriod"/>
            </a:pPr>
            <a:r>
              <a:rPr lang="en" sz="1000"/>
              <a:t>Process Flow</a:t>
            </a:r>
            <a:endParaRPr sz="1000"/>
          </a:p>
          <a:p>
            <a:pPr indent="-292100" lvl="1" marL="914400" rtl="0" algn="l">
              <a:spcBef>
                <a:spcPts val="0"/>
              </a:spcBef>
              <a:spcAft>
                <a:spcPts val="0"/>
              </a:spcAft>
              <a:buSzPts val="1000"/>
              <a:buFont typeface="Calibri"/>
              <a:buAutoNum type="arabicPeriod"/>
            </a:pPr>
            <a:r>
              <a:rPr lang="en" sz="1000"/>
              <a:t>Fraud and Risk Policy</a:t>
            </a:r>
            <a:endParaRPr sz="1000"/>
          </a:p>
          <a:p>
            <a:pPr indent="-292100" lvl="1" marL="914400" rtl="0" algn="l">
              <a:spcBef>
                <a:spcPts val="0"/>
              </a:spcBef>
              <a:spcAft>
                <a:spcPts val="0"/>
              </a:spcAft>
              <a:buSzPts val="1000"/>
              <a:buFont typeface="Calibri"/>
              <a:buAutoNum type="arabicPeriod"/>
            </a:pPr>
            <a:r>
              <a:rPr lang="en" sz="1000"/>
              <a:t>Segmentation</a:t>
            </a:r>
            <a:endParaRPr sz="1000"/>
          </a:p>
          <a:p>
            <a:pPr indent="-292100" lvl="1" marL="914400" rtl="0" algn="l">
              <a:spcBef>
                <a:spcPts val="0"/>
              </a:spcBef>
              <a:spcAft>
                <a:spcPts val="0"/>
              </a:spcAft>
              <a:buSzPts val="1000"/>
              <a:buFont typeface="Calibri"/>
              <a:buAutoNum type="arabicPeriod"/>
            </a:pPr>
            <a:r>
              <a:rPr lang="en" sz="1000"/>
              <a:t>Credit Risk Modeling</a:t>
            </a:r>
            <a:endParaRPr sz="1000"/>
          </a:p>
          <a:p>
            <a:pPr indent="-292100" lvl="1" marL="914400" rtl="0" algn="l">
              <a:spcBef>
                <a:spcPts val="0"/>
              </a:spcBef>
              <a:spcAft>
                <a:spcPts val="0"/>
              </a:spcAft>
              <a:buSzPts val="1000"/>
              <a:buFont typeface="Calibri"/>
              <a:buAutoNum type="arabicPeriod"/>
            </a:pPr>
            <a:r>
              <a:rPr lang="en" sz="1000"/>
              <a:t>Line Assignment</a:t>
            </a:r>
            <a:endParaRPr sz="1000"/>
          </a:p>
          <a:p>
            <a:pPr indent="-292100" lvl="1" marL="914400" rtl="0" algn="l">
              <a:spcBef>
                <a:spcPts val="0"/>
              </a:spcBef>
              <a:spcAft>
                <a:spcPts val="0"/>
              </a:spcAft>
              <a:buSzPts val="1000"/>
              <a:buFont typeface="Calibri"/>
              <a:buAutoNum type="arabicPeriod"/>
            </a:pPr>
            <a:r>
              <a:rPr lang="en" sz="1000"/>
              <a:t>Reporting and Monitoring</a:t>
            </a:r>
            <a:endParaRPr sz="1000"/>
          </a:p>
          <a:p>
            <a:pPr indent="-292100" lvl="1" marL="914400" rtl="0" algn="l">
              <a:spcBef>
                <a:spcPts val="0"/>
              </a:spcBef>
              <a:spcAft>
                <a:spcPts val="0"/>
              </a:spcAft>
              <a:buSzPts val="1000"/>
              <a:buFont typeface="Calibri"/>
              <a:buAutoNum type="arabicPeriod"/>
            </a:pPr>
            <a:r>
              <a:rPr lang="en" sz="1000"/>
              <a:t>Current Performance</a:t>
            </a:r>
            <a:endParaRPr sz="1000"/>
          </a:p>
          <a:p>
            <a:pPr indent="-304800" lvl="0" marL="457200" rtl="0" algn="l">
              <a:spcBef>
                <a:spcPts val="0"/>
              </a:spcBef>
              <a:spcAft>
                <a:spcPts val="0"/>
              </a:spcAft>
              <a:buSzPts val="1200"/>
              <a:buAutoNum type="arabicPeriod"/>
            </a:pPr>
            <a:r>
              <a:rPr lang="en" sz="1200"/>
              <a:t>Life Cycle Management</a:t>
            </a:r>
            <a:endParaRPr sz="1200"/>
          </a:p>
          <a:p>
            <a:pPr indent="-292100" lvl="1" marL="914400" rtl="0" algn="l">
              <a:spcBef>
                <a:spcPts val="0"/>
              </a:spcBef>
              <a:spcAft>
                <a:spcPts val="0"/>
              </a:spcAft>
              <a:buSzPts val="1000"/>
              <a:buFont typeface="Calibri"/>
              <a:buAutoNum type="arabicPeriod"/>
            </a:pPr>
            <a:r>
              <a:rPr lang="en" sz="1000"/>
              <a:t>Process Flow</a:t>
            </a:r>
            <a:endParaRPr sz="1000"/>
          </a:p>
          <a:p>
            <a:pPr indent="-292100" lvl="1" marL="914400" rtl="0" algn="l">
              <a:spcBef>
                <a:spcPts val="0"/>
              </a:spcBef>
              <a:spcAft>
                <a:spcPts val="0"/>
              </a:spcAft>
              <a:buSzPts val="1000"/>
              <a:buFont typeface="Calibri"/>
              <a:buAutoNum type="arabicPeriod"/>
            </a:pPr>
            <a:r>
              <a:rPr lang="en" sz="1000"/>
              <a:t>Risk Policy</a:t>
            </a:r>
            <a:endParaRPr sz="1000"/>
          </a:p>
          <a:p>
            <a:pPr indent="-292100" lvl="1" marL="914400" rtl="0" algn="l">
              <a:spcBef>
                <a:spcPts val="0"/>
              </a:spcBef>
              <a:spcAft>
                <a:spcPts val="0"/>
              </a:spcAft>
              <a:buSzPts val="1000"/>
              <a:buFont typeface="Calibri"/>
              <a:buAutoNum type="arabicPeriod"/>
            </a:pPr>
            <a:r>
              <a:rPr lang="en" sz="1000"/>
              <a:t>Reporting and Monitoring</a:t>
            </a:r>
            <a:endParaRPr sz="1000"/>
          </a:p>
          <a:p>
            <a:pPr indent="-292100" lvl="1" marL="914400" rtl="0" algn="l">
              <a:spcBef>
                <a:spcPts val="0"/>
              </a:spcBef>
              <a:spcAft>
                <a:spcPts val="0"/>
              </a:spcAft>
              <a:buSzPts val="1000"/>
              <a:buFont typeface="Calibri"/>
              <a:buAutoNum type="arabicPeriod"/>
            </a:pPr>
            <a:r>
              <a:rPr lang="en" sz="1000"/>
              <a:t>Current Performance</a:t>
            </a:r>
            <a:endParaRPr sz="1000"/>
          </a:p>
          <a:p>
            <a:pPr indent="-304800" lvl="0" marL="457200" rtl="0" algn="l">
              <a:spcBef>
                <a:spcPts val="0"/>
              </a:spcBef>
              <a:spcAft>
                <a:spcPts val="0"/>
              </a:spcAft>
              <a:buSzPts val="1200"/>
              <a:buAutoNum type="arabicPeriod"/>
            </a:pPr>
            <a:r>
              <a:rPr lang="en" sz="1200"/>
              <a:t>Collections</a:t>
            </a:r>
            <a:endParaRPr sz="1200"/>
          </a:p>
          <a:p>
            <a:pPr indent="-292100" lvl="1" marL="914400" rtl="0" algn="l">
              <a:spcBef>
                <a:spcPts val="0"/>
              </a:spcBef>
              <a:spcAft>
                <a:spcPts val="0"/>
              </a:spcAft>
              <a:buSzPts val="1000"/>
              <a:buFont typeface="Calibri"/>
              <a:buAutoNum type="arabicPeriod"/>
            </a:pPr>
            <a:r>
              <a:rPr lang="en" sz="1000"/>
              <a:t>Strategy</a:t>
            </a:r>
            <a:endParaRPr sz="1000"/>
          </a:p>
          <a:p>
            <a:pPr indent="-292100" lvl="1" marL="914400" rtl="0" algn="l">
              <a:spcBef>
                <a:spcPts val="0"/>
              </a:spcBef>
              <a:spcAft>
                <a:spcPts val="0"/>
              </a:spcAft>
              <a:buSzPts val="1000"/>
              <a:buFont typeface="Calibri"/>
              <a:buAutoNum type="arabicPeriod"/>
            </a:pPr>
            <a:r>
              <a:rPr lang="en" sz="1000"/>
              <a:t>Operations</a:t>
            </a:r>
            <a:endParaRPr sz="1000"/>
          </a:p>
          <a:p>
            <a:pPr indent="-292100" lvl="1" marL="914400" rtl="0" algn="l">
              <a:spcBef>
                <a:spcPts val="0"/>
              </a:spcBef>
              <a:spcAft>
                <a:spcPts val="0"/>
              </a:spcAft>
              <a:buSzPts val="1000"/>
              <a:buFont typeface="Calibri"/>
              <a:buAutoNum type="arabicPeriod"/>
            </a:pPr>
            <a:r>
              <a:rPr lang="en" sz="1000"/>
              <a:t>Capabilities</a:t>
            </a:r>
            <a:endParaRPr sz="1000"/>
          </a:p>
          <a:p>
            <a:pPr indent="-292100" lvl="1" marL="914400" rtl="0" algn="l">
              <a:spcBef>
                <a:spcPts val="0"/>
              </a:spcBef>
              <a:spcAft>
                <a:spcPts val="0"/>
              </a:spcAft>
              <a:buSzPts val="1000"/>
              <a:buFont typeface="Calibri"/>
              <a:buAutoNum type="arabicPeriod"/>
            </a:pPr>
            <a:r>
              <a:rPr lang="en" sz="1000"/>
              <a:t>Reporting and Monitoring</a:t>
            </a:r>
            <a:endParaRPr sz="1000"/>
          </a:p>
          <a:p>
            <a:pPr indent="-292100" lvl="1" marL="914400" rtl="0" algn="l">
              <a:spcBef>
                <a:spcPts val="0"/>
              </a:spcBef>
              <a:spcAft>
                <a:spcPts val="0"/>
              </a:spcAft>
              <a:buSzPts val="1000"/>
              <a:buFont typeface="Calibri"/>
              <a:buAutoNum type="arabicPeriod"/>
            </a:pPr>
            <a:r>
              <a:rPr lang="en" sz="1000"/>
              <a:t>Current Performance</a:t>
            </a:r>
            <a:endParaRPr sz="1000"/>
          </a:p>
          <a:p>
            <a:pPr indent="-304800" lvl="0" marL="457200" rtl="0" algn="l">
              <a:spcBef>
                <a:spcPts val="0"/>
              </a:spcBef>
              <a:spcAft>
                <a:spcPts val="0"/>
              </a:spcAft>
              <a:buSzPts val="1200"/>
              <a:buAutoNum type="arabicPeriod"/>
            </a:pPr>
            <a:r>
              <a:rPr lang="en" sz="1200"/>
              <a:t>Enabling Entities</a:t>
            </a:r>
            <a:endParaRPr sz="1200"/>
          </a:p>
          <a:p>
            <a:pPr indent="-292100" lvl="1" marL="914400" rtl="0" algn="l">
              <a:spcBef>
                <a:spcPts val="0"/>
              </a:spcBef>
              <a:spcAft>
                <a:spcPts val="0"/>
              </a:spcAft>
              <a:buSzPts val="1000"/>
              <a:buFont typeface="Calibri"/>
              <a:buAutoNum type="arabicPeriod"/>
            </a:pPr>
            <a:r>
              <a:rPr lang="en" sz="1000"/>
              <a:t>Team Profile and Skills</a:t>
            </a:r>
            <a:endParaRPr sz="1000"/>
          </a:p>
          <a:p>
            <a:pPr indent="-292100" lvl="1" marL="914400" rtl="0" algn="l">
              <a:spcBef>
                <a:spcPts val="0"/>
              </a:spcBef>
              <a:spcAft>
                <a:spcPts val="0"/>
              </a:spcAft>
              <a:buSzPts val="1000"/>
              <a:buFont typeface="Calibri"/>
              <a:buAutoNum type="arabicPeriod"/>
            </a:pPr>
            <a:r>
              <a:rPr lang="en" sz="1000"/>
              <a:t>Data Sources</a:t>
            </a:r>
            <a:endParaRPr sz="1000"/>
          </a:p>
          <a:p>
            <a:pPr indent="-292100" lvl="1" marL="914400" rtl="0" algn="l">
              <a:spcBef>
                <a:spcPts val="0"/>
              </a:spcBef>
              <a:spcAft>
                <a:spcPts val="0"/>
              </a:spcAft>
              <a:buSzPts val="1000"/>
              <a:buFont typeface="Calibri"/>
              <a:buAutoNum type="arabicPeriod"/>
            </a:pPr>
            <a:r>
              <a:rPr lang="en" sz="1000"/>
              <a:t>Tools</a:t>
            </a:r>
            <a:endParaRPr sz="1000"/>
          </a:p>
          <a:p>
            <a:pPr indent="-292100" lvl="1" marL="914400" rtl="0" algn="l">
              <a:spcBef>
                <a:spcPts val="0"/>
              </a:spcBef>
              <a:spcAft>
                <a:spcPts val="0"/>
              </a:spcAft>
              <a:buSzPts val="1000"/>
              <a:buFont typeface="Calibri"/>
              <a:buAutoNum type="arabicPeriod"/>
            </a:pPr>
            <a:r>
              <a:rPr lang="en" sz="1000"/>
              <a:t>Infrastructure</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64"/>
          <p:cNvSpPr/>
          <p:nvPr/>
        </p:nvSpPr>
        <p:spPr>
          <a:xfrm>
            <a:off x="4537656" y="1235749"/>
            <a:ext cx="4408500" cy="2868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Journey of Ola UW modeling - Chronological Order</a:t>
            </a:r>
            <a:endParaRPr sz="1100"/>
          </a:p>
        </p:txBody>
      </p:sp>
      <p:pic>
        <p:nvPicPr>
          <p:cNvPr id="620" name="Google Shape;620;p64"/>
          <p:cNvPicPr preferRelativeResize="0"/>
          <p:nvPr/>
        </p:nvPicPr>
        <p:blipFill rotWithShape="1">
          <a:blip r:embed="rId3">
            <a:alphaModFix/>
          </a:blip>
          <a:srcRect b="0" l="0" r="0" t="0"/>
          <a:stretch/>
        </p:blipFill>
        <p:spPr>
          <a:xfrm>
            <a:off x="268959" y="1976351"/>
            <a:ext cx="3930600" cy="2212800"/>
          </a:xfrm>
          <a:prstGeom prst="rect">
            <a:avLst/>
          </a:prstGeom>
          <a:noFill/>
          <a:ln>
            <a:noFill/>
          </a:ln>
        </p:spPr>
      </p:pic>
      <p:sp>
        <p:nvSpPr>
          <p:cNvPr id="621" name="Google Shape;621;p64"/>
          <p:cNvSpPr/>
          <p:nvPr/>
        </p:nvSpPr>
        <p:spPr>
          <a:xfrm>
            <a:off x="4990325" y="1715450"/>
            <a:ext cx="3955800" cy="3366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Stage 3 </a:t>
            </a:r>
            <a:r>
              <a:rPr lang="en" sz="1200">
                <a:solidFill>
                  <a:schemeClr val="dk1"/>
                </a:solidFill>
                <a:latin typeface="Calibri"/>
                <a:ea typeface="Calibri"/>
                <a:cs typeface="Calibri"/>
                <a:sym typeface="Calibri"/>
              </a:rPr>
              <a:t>model for cashless is built</a:t>
            </a:r>
            <a:endParaRPr sz="1100"/>
          </a:p>
        </p:txBody>
      </p:sp>
      <p:sp>
        <p:nvSpPr>
          <p:cNvPr id="622" name="Google Shape;622;p64"/>
          <p:cNvSpPr/>
          <p:nvPr/>
        </p:nvSpPr>
        <p:spPr>
          <a:xfrm>
            <a:off x="4537656" y="1695984"/>
            <a:ext cx="360300" cy="288000"/>
          </a:xfrm>
          <a:prstGeom prst="ellipse">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1</a:t>
            </a:r>
            <a:endParaRPr sz="1400">
              <a:solidFill>
                <a:schemeClr val="lt1"/>
              </a:solidFill>
              <a:latin typeface="Calibri"/>
              <a:ea typeface="Calibri"/>
              <a:cs typeface="Calibri"/>
              <a:sym typeface="Calibri"/>
            </a:endParaRPr>
          </a:p>
        </p:txBody>
      </p:sp>
      <p:sp>
        <p:nvSpPr>
          <p:cNvPr id="623" name="Google Shape;623;p64"/>
          <p:cNvSpPr/>
          <p:nvPr/>
        </p:nvSpPr>
        <p:spPr>
          <a:xfrm>
            <a:off x="4537656" y="2240425"/>
            <a:ext cx="360300" cy="288000"/>
          </a:xfrm>
          <a:prstGeom prst="ellipse">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2</a:t>
            </a:r>
            <a:endParaRPr sz="1400">
              <a:solidFill>
                <a:schemeClr val="lt1"/>
              </a:solidFill>
              <a:latin typeface="Calibri"/>
              <a:ea typeface="Calibri"/>
              <a:cs typeface="Calibri"/>
              <a:sym typeface="Calibri"/>
            </a:endParaRPr>
          </a:p>
        </p:txBody>
      </p:sp>
      <p:sp>
        <p:nvSpPr>
          <p:cNvPr id="624" name="Google Shape;624;p64"/>
          <p:cNvSpPr/>
          <p:nvPr/>
        </p:nvSpPr>
        <p:spPr>
          <a:xfrm>
            <a:off x="4537656" y="2804065"/>
            <a:ext cx="360300" cy="288000"/>
          </a:xfrm>
          <a:prstGeom prst="ellipse">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3</a:t>
            </a:r>
            <a:endParaRPr sz="1400">
              <a:solidFill>
                <a:schemeClr val="lt1"/>
              </a:solidFill>
              <a:latin typeface="Calibri"/>
              <a:ea typeface="Calibri"/>
              <a:cs typeface="Calibri"/>
              <a:sym typeface="Calibri"/>
            </a:endParaRPr>
          </a:p>
        </p:txBody>
      </p:sp>
      <p:sp>
        <p:nvSpPr>
          <p:cNvPr id="625" name="Google Shape;625;p64"/>
          <p:cNvSpPr/>
          <p:nvPr/>
        </p:nvSpPr>
        <p:spPr>
          <a:xfrm>
            <a:off x="4537656" y="3368968"/>
            <a:ext cx="360300" cy="288000"/>
          </a:xfrm>
          <a:prstGeom prst="ellipse">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4</a:t>
            </a:r>
            <a:endParaRPr sz="1400">
              <a:solidFill>
                <a:schemeClr val="lt1"/>
              </a:solidFill>
              <a:latin typeface="Calibri"/>
              <a:ea typeface="Calibri"/>
              <a:cs typeface="Calibri"/>
              <a:sym typeface="Calibri"/>
            </a:endParaRPr>
          </a:p>
        </p:txBody>
      </p:sp>
      <p:sp>
        <p:nvSpPr>
          <p:cNvPr id="626" name="Google Shape;626;p64"/>
          <p:cNvSpPr/>
          <p:nvPr/>
        </p:nvSpPr>
        <p:spPr>
          <a:xfrm>
            <a:off x="4537656" y="4113275"/>
            <a:ext cx="360300" cy="288000"/>
          </a:xfrm>
          <a:prstGeom prst="ellipse">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5</a:t>
            </a:r>
            <a:endParaRPr sz="1400">
              <a:solidFill>
                <a:schemeClr val="lt1"/>
              </a:solidFill>
              <a:latin typeface="Calibri"/>
              <a:ea typeface="Calibri"/>
              <a:cs typeface="Calibri"/>
              <a:sym typeface="Calibri"/>
            </a:endParaRPr>
          </a:p>
        </p:txBody>
      </p:sp>
      <p:sp>
        <p:nvSpPr>
          <p:cNvPr id="627" name="Google Shape;627;p64"/>
          <p:cNvSpPr/>
          <p:nvPr/>
        </p:nvSpPr>
        <p:spPr>
          <a:xfrm>
            <a:off x="4990325" y="2240425"/>
            <a:ext cx="3955800" cy="389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Cashless U/W policy enhancement with bureau</a:t>
            </a:r>
            <a:endParaRPr sz="1100"/>
          </a:p>
        </p:txBody>
      </p:sp>
      <p:sp>
        <p:nvSpPr>
          <p:cNvPr id="628" name="Google Shape;628;p64"/>
          <p:cNvSpPr/>
          <p:nvPr/>
        </p:nvSpPr>
        <p:spPr>
          <a:xfrm>
            <a:off x="4990325" y="2804075"/>
            <a:ext cx="3955800" cy="3366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Stage 1 U/W for Cash Bureau Hits (w and w/o CC)</a:t>
            </a:r>
            <a:endParaRPr/>
          </a:p>
        </p:txBody>
      </p:sp>
      <p:sp>
        <p:nvSpPr>
          <p:cNvPr id="629" name="Google Shape;629;p64"/>
          <p:cNvSpPr/>
          <p:nvPr/>
        </p:nvSpPr>
        <p:spPr>
          <a:xfrm>
            <a:off x="4990325" y="3368975"/>
            <a:ext cx="4017900" cy="2880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Stage 2 model for Cash Bureau Hits (w and w/o CC)</a:t>
            </a:r>
            <a:endParaRPr sz="1100"/>
          </a:p>
        </p:txBody>
      </p:sp>
      <p:sp>
        <p:nvSpPr>
          <p:cNvPr id="630" name="Google Shape;630;p64"/>
          <p:cNvSpPr/>
          <p:nvPr/>
        </p:nvSpPr>
        <p:spPr>
          <a:xfrm>
            <a:off x="4990325" y="3827550"/>
            <a:ext cx="4075200" cy="12024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Stage 3 models for cashless at segment level (Bureau Hits w, w/o CC, No Hits) using enhanced Machine Learning Algos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Stage 3 models for cash </a:t>
            </a:r>
            <a:r>
              <a:rPr lang="en" sz="1200">
                <a:solidFill>
                  <a:schemeClr val="dk1"/>
                </a:solidFill>
                <a:latin typeface="Calibri"/>
                <a:ea typeface="Calibri"/>
                <a:cs typeface="Calibri"/>
                <a:sym typeface="Calibri"/>
              </a:rPr>
              <a:t>(Bureau Hits w, w/o CC, No Hits)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Stage 1 for LF/Inactive</a:t>
            </a:r>
            <a:endParaRPr sz="1200">
              <a:solidFill>
                <a:schemeClr val="dk1"/>
              </a:solidFill>
              <a:latin typeface="Calibri"/>
              <a:ea typeface="Calibri"/>
              <a:cs typeface="Calibri"/>
              <a:sym typeface="Calibri"/>
            </a:endParaRPr>
          </a:p>
        </p:txBody>
      </p:sp>
      <p:grpSp>
        <p:nvGrpSpPr>
          <p:cNvPr id="631" name="Google Shape;631;p64"/>
          <p:cNvGrpSpPr/>
          <p:nvPr/>
        </p:nvGrpSpPr>
        <p:grpSpPr>
          <a:xfrm>
            <a:off x="1444269" y="1451544"/>
            <a:ext cx="194565" cy="144000"/>
            <a:chOff x="1978926" y="2780770"/>
            <a:chExt cx="259420" cy="192000"/>
          </a:xfrm>
        </p:grpSpPr>
        <p:sp>
          <p:nvSpPr>
            <p:cNvPr id="632" name="Google Shape;632;p64"/>
            <p:cNvSpPr/>
            <p:nvPr/>
          </p:nvSpPr>
          <p:spPr>
            <a:xfrm>
              <a:off x="1978926" y="2780770"/>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633" name="Google Shape;633;p64"/>
            <p:cNvSpPr/>
            <p:nvPr/>
          </p:nvSpPr>
          <p:spPr>
            <a:xfrm>
              <a:off x="2088346" y="2780770"/>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634" name="Google Shape;634;p64"/>
          <p:cNvGrpSpPr/>
          <p:nvPr/>
        </p:nvGrpSpPr>
        <p:grpSpPr>
          <a:xfrm>
            <a:off x="2518553" y="1451544"/>
            <a:ext cx="194565" cy="144000"/>
            <a:chOff x="1978926" y="2780770"/>
            <a:chExt cx="259420" cy="192000"/>
          </a:xfrm>
        </p:grpSpPr>
        <p:sp>
          <p:nvSpPr>
            <p:cNvPr id="635" name="Google Shape;635;p64"/>
            <p:cNvSpPr/>
            <p:nvPr/>
          </p:nvSpPr>
          <p:spPr>
            <a:xfrm>
              <a:off x="1978926" y="2780770"/>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636" name="Google Shape;636;p64"/>
            <p:cNvSpPr/>
            <p:nvPr/>
          </p:nvSpPr>
          <p:spPr>
            <a:xfrm>
              <a:off x="2088346" y="2780770"/>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637" name="Google Shape;637;p64"/>
          <p:cNvGrpSpPr/>
          <p:nvPr/>
        </p:nvGrpSpPr>
        <p:grpSpPr>
          <a:xfrm>
            <a:off x="3579116" y="1451544"/>
            <a:ext cx="194565" cy="144000"/>
            <a:chOff x="1978926" y="2780770"/>
            <a:chExt cx="259420" cy="192000"/>
          </a:xfrm>
        </p:grpSpPr>
        <p:sp>
          <p:nvSpPr>
            <p:cNvPr id="638" name="Google Shape;638;p64"/>
            <p:cNvSpPr/>
            <p:nvPr/>
          </p:nvSpPr>
          <p:spPr>
            <a:xfrm>
              <a:off x="1978926" y="2780770"/>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639" name="Google Shape;639;p64"/>
            <p:cNvSpPr/>
            <p:nvPr/>
          </p:nvSpPr>
          <p:spPr>
            <a:xfrm>
              <a:off x="2088346" y="2780770"/>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sp>
        <p:nvSpPr>
          <p:cNvPr id="640" name="Google Shape;640;p64"/>
          <p:cNvSpPr/>
          <p:nvPr/>
        </p:nvSpPr>
        <p:spPr>
          <a:xfrm>
            <a:off x="171825" y="1166200"/>
            <a:ext cx="1272600" cy="7146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Stage 1: </a:t>
            </a:r>
            <a:r>
              <a:rPr lang="en" sz="1000">
                <a:solidFill>
                  <a:srgbClr val="FFFFFF"/>
                </a:solidFill>
                <a:latin typeface="Calibri"/>
                <a:ea typeface="Calibri"/>
                <a:cs typeface="Calibri"/>
                <a:sym typeface="Calibri"/>
              </a:rPr>
              <a:t>Business Expertise/Hypothesis based U/W</a:t>
            </a:r>
            <a:endParaRPr sz="1100"/>
          </a:p>
        </p:txBody>
      </p:sp>
      <p:sp>
        <p:nvSpPr>
          <p:cNvPr id="641" name="Google Shape;641;p64"/>
          <p:cNvSpPr/>
          <p:nvPr/>
        </p:nvSpPr>
        <p:spPr>
          <a:xfrm>
            <a:off x="1663206" y="1166206"/>
            <a:ext cx="1142100" cy="7146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Stage 2: </a:t>
            </a:r>
            <a:r>
              <a:rPr lang="en" sz="1000">
                <a:solidFill>
                  <a:srgbClr val="FFFFFF"/>
                </a:solidFill>
                <a:latin typeface="Calibri"/>
                <a:ea typeface="Calibri"/>
                <a:cs typeface="Calibri"/>
                <a:sym typeface="Calibri"/>
              </a:rPr>
              <a:t>Preliminary model</a:t>
            </a:r>
            <a:endParaRPr sz="1000">
              <a:solidFill>
                <a:srgbClr val="FFFFFF"/>
              </a:solidFill>
              <a:latin typeface="Calibri"/>
              <a:ea typeface="Calibri"/>
              <a:cs typeface="Calibri"/>
              <a:sym typeface="Calibri"/>
            </a:endParaRPr>
          </a:p>
        </p:txBody>
      </p:sp>
      <p:sp>
        <p:nvSpPr>
          <p:cNvPr id="642" name="Google Shape;642;p64"/>
          <p:cNvSpPr/>
          <p:nvPr/>
        </p:nvSpPr>
        <p:spPr>
          <a:xfrm>
            <a:off x="3054626" y="1166206"/>
            <a:ext cx="1142100" cy="7146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Stage 3: </a:t>
            </a:r>
            <a:endParaRPr sz="1000">
              <a:solidFill>
                <a:srgbClr val="FFFFFF"/>
              </a:solidFill>
              <a:latin typeface="Calibri"/>
              <a:ea typeface="Calibri"/>
              <a:cs typeface="Calibri"/>
              <a:sym typeface="Calibri"/>
            </a:endParaRPr>
          </a:p>
          <a:p>
            <a:pPr indent="0" lvl="0" marL="0" marR="0" rtl="0" algn="ctr">
              <a:spcBef>
                <a:spcPts val="0"/>
              </a:spcBef>
              <a:spcAft>
                <a:spcPts val="0"/>
              </a:spcAft>
              <a:buNone/>
            </a:pPr>
            <a:r>
              <a:rPr lang="en" sz="1000">
                <a:solidFill>
                  <a:srgbClr val="FFFFFF"/>
                </a:solidFill>
                <a:latin typeface="Calibri"/>
                <a:ea typeface="Calibri"/>
                <a:cs typeface="Calibri"/>
                <a:sym typeface="Calibri"/>
              </a:rPr>
              <a:t>Machine Learning (ML) Models </a:t>
            </a:r>
            <a:endParaRPr sz="1100"/>
          </a:p>
        </p:txBody>
      </p:sp>
      <p:grpSp>
        <p:nvGrpSpPr>
          <p:cNvPr id="643" name="Google Shape;643;p64"/>
          <p:cNvGrpSpPr/>
          <p:nvPr/>
        </p:nvGrpSpPr>
        <p:grpSpPr>
          <a:xfrm>
            <a:off x="2828567" y="1451544"/>
            <a:ext cx="194565" cy="144000"/>
            <a:chOff x="1978926" y="2780770"/>
            <a:chExt cx="259420" cy="192000"/>
          </a:xfrm>
        </p:grpSpPr>
        <p:sp>
          <p:nvSpPr>
            <p:cNvPr id="644" name="Google Shape;644;p64"/>
            <p:cNvSpPr/>
            <p:nvPr/>
          </p:nvSpPr>
          <p:spPr>
            <a:xfrm>
              <a:off x="1978926" y="2780770"/>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645" name="Google Shape;645;p64"/>
            <p:cNvSpPr/>
            <p:nvPr/>
          </p:nvSpPr>
          <p:spPr>
            <a:xfrm>
              <a:off x="2088346" y="2780770"/>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sp>
        <p:nvSpPr>
          <p:cNvPr id="646" name="Google Shape;646;p64"/>
          <p:cNvSpPr/>
          <p:nvPr/>
        </p:nvSpPr>
        <p:spPr>
          <a:xfrm>
            <a:off x="268959" y="4295793"/>
            <a:ext cx="3955800" cy="560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Each step is required, so that performance can be observed at controlled volume and credit risk level</a:t>
            </a:r>
            <a:endParaRPr sz="1100"/>
          </a:p>
        </p:txBody>
      </p:sp>
      <p:sp>
        <p:nvSpPr>
          <p:cNvPr id="647" name="Google Shape;647;p64"/>
          <p:cNvSpPr txBox="1"/>
          <p:nvPr/>
        </p:nvSpPr>
        <p:spPr>
          <a:xfrm>
            <a:off x="268950" y="237700"/>
            <a:ext cx="87393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100"/>
              <a:buFont typeface="Calibri"/>
              <a:buNone/>
            </a:pPr>
            <a:r>
              <a:rPr lang="en" sz="2100">
                <a:solidFill>
                  <a:schemeClr val="dk1"/>
                </a:solidFill>
                <a:latin typeface="Calibri"/>
                <a:ea typeface="Calibri"/>
                <a:cs typeface="Calibri"/>
                <a:sym typeface="Calibri"/>
              </a:rPr>
              <a:t>Journey of Cashless Model &gt;&gt; </a:t>
            </a:r>
            <a:r>
              <a:rPr lang="en" sz="2100">
                <a:solidFill>
                  <a:schemeClr val="dk1"/>
                </a:solidFill>
                <a:latin typeface="Calibri"/>
                <a:ea typeface="Calibri"/>
                <a:cs typeface="Calibri"/>
                <a:sym typeface="Calibri"/>
              </a:rPr>
              <a:t>2 ML models in place (5 more models under dev)</a:t>
            </a:r>
            <a:endParaRPr sz="2100">
              <a:solidFill>
                <a:schemeClr val="dk1"/>
              </a:solidFill>
              <a:latin typeface="Calibri"/>
              <a:ea typeface="Calibri"/>
              <a:cs typeface="Calibri"/>
              <a:sym typeface="Calibri"/>
            </a:endParaRPr>
          </a:p>
        </p:txBody>
      </p:sp>
      <p:sp>
        <p:nvSpPr>
          <p:cNvPr id="648" name="Google Shape;648;p64"/>
          <p:cNvSpPr/>
          <p:nvPr/>
        </p:nvSpPr>
        <p:spPr>
          <a:xfrm>
            <a:off x="294050" y="810000"/>
            <a:ext cx="3930600" cy="2868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rgbClr val="FFFFFF"/>
                </a:solidFill>
                <a:latin typeface="Calibri"/>
                <a:ea typeface="Calibri"/>
                <a:cs typeface="Calibri"/>
                <a:sym typeface="Calibri"/>
              </a:rPr>
              <a:t>Evolution of Underwriting models</a:t>
            </a:r>
            <a:endParaRPr sz="1400">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65"/>
          <p:cNvSpPr/>
          <p:nvPr/>
        </p:nvSpPr>
        <p:spPr>
          <a:xfrm>
            <a:off x="304109" y="1259094"/>
            <a:ext cx="3678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595959"/>
                </a:solidFill>
                <a:latin typeface="Arial"/>
                <a:ea typeface="Arial"/>
                <a:cs typeface="Arial"/>
                <a:sym typeface="Arial"/>
              </a:rPr>
              <a:t>Behaviour Segment</a:t>
            </a:r>
            <a:endParaRPr b="0" sz="1400">
              <a:solidFill>
                <a:schemeClr val="dk1"/>
              </a:solidFill>
              <a:latin typeface="Calibri"/>
              <a:ea typeface="Calibri"/>
              <a:cs typeface="Calibri"/>
              <a:sym typeface="Calibri"/>
            </a:endParaRPr>
          </a:p>
        </p:txBody>
      </p:sp>
      <p:graphicFrame>
        <p:nvGraphicFramePr>
          <p:cNvPr id="654" name="Google Shape;654;p65"/>
          <p:cNvGraphicFramePr/>
          <p:nvPr/>
        </p:nvGraphicFramePr>
        <p:xfrm>
          <a:off x="304109" y="1258242"/>
          <a:ext cx="3000000" cy="3000000"/>
        </p:xfrm>
        <a:graphic>
          <a:graphicData uri="http://schemas.openxmlformats.org/drawingml/2006/table">
            <a:tbl>
              <a:tblPr>
                <a:noFill/>
                <a:tableStyleId>{8E17FD01-A000-4B66-B9CA-C1D04B5D00F5}</a:tableStyleId>
              </a:tblPr>
              <a:tblGrid>
                <a:gridCol w="642125"/>
                <a:gridCol w="997825"/>
                <a:gridCol w="371050"/>
                <a:gridCol w="521050"/>
                <a:gridCol w="367525"/>
                <a:gridCol w="592525"/>
                <a:gridCol w="455375"/>
                <a:gridCol w="837675"/>
              </a:tblGrid>
              <a:tr h="158550">
                <a:tc gridSpan="2" rowSpan="2">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hMerge="1"/>
                <a:tc gridSpan="6">
                  <a:txBody>
                    <a:bodyPr>
                      <a:noAutofit/>
                    </a:bodyPr>
                    <a:lstStyle/>
                    <a:p>
                      <a:pPr indent="0" lvl="0" marL="0" marR="0" rtl="0" algn="ctr">
                        <a:spcBef>
                          <a:spcPts val="0"/>
                        </a:spcBef>
                        <a:spcAft>
                          <a:spcPts val="0"/>
                        </a:spcAft>
                        <a:buNone/>
                      </a:pPr>
                      <a:r>
                        <a:rPr b="1" i="0" lang="en" sz="900" u="none" strike="noStrike">
                          <a:solidFill>
                            <a:srgbClr val="FFFFFF"/>
                          </a:solidFill>
                          <a:latin typeface="Calibri"/>
                          <a:ea typeface="Calibri"/>
                          <a:cs typeface="Calibri"/>
                          <a:sym typeface="Calibri"/>
                        </a:rPr>
                        <a:t>Global Segment</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8235"/>
                    </a:solidFill>
                  </a:tcPr>
                </a:tc>
                <a:tc hMerge="1"/>
                <a:tc hMerge="1"/>
                <a:tc hMerge="1"/>
                <a:tc hMerge="1"/>
                <a:tc hMerge="1"/>
              </a:tr>
              <a:tr h="168600">
                <a:tc gridSpan="2" vMerge="1"/>
                <a:tc hMerge="1"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High</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Medium</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Very_Low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No_tag</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Not_known</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8550">
                <a:tc rowSpan="5">
                  <a:txBody>
                    <a:bodyPr>
                      <a:noAutofit/>
                    </a:bodyPr>
                    <a:lstStyle/>
                    <a:p>
                      <a:pPr indent="0" lvl="0" marL="0" marR="0" rtl="0" algn="ctr">
                        <a:spcBef>
                          <a:spcPts val="0"/>
                        </a:spcBef>
                        <a:spcAft>
                          <a:spcPts val="0"/>
                        </a:spcAft>
                        <a:buNone/>
                      </a:pPr>
                      <a:r>
                        <a:rPr b="1" i="0" lang="en" sz="900" u="none" strike="noStrike">
                          <a:solidFill>
                            <a:srgbClr val="FFFFFF"/>
                          </a:solidFill>
                          <a:latin typeface="Calibri"/>
                          <a:ea typeface="Calibri"/>
                          <a:cs typeface="Calibri"/>
                          <a:sym typeface="Calibri"/>
                        </a:rPr>
                        <a:t>Local Segment</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8235"/>
                    </a:solidFill>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HIGH</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Alpha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Beta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Theta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Zeta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15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MEDIUM</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Beta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Gamma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Delta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Zeta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855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Theta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Delta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Delta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Zeta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855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VERY 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Zeta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Zeta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Zeta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Zeta</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15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Not-Known</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655" name="Google Shape;655;p65"/>
          <p:cNvGraphicFramePr/>
          <p:nvPr/>
        </p:nvGraphicFramePr>
        <p:xfrm>
          <a:off x="326907" y="2632482"/>
          <a:ext cx="3000000" cy="3000000"/>
        </p:xfrm>
        <a:graphic>
          <a:graphicData uri="http://schemas.openxmlformats.org/drawingml/2006/table">
            <a:tbl>
              <a:tblPr>
                <a:noFill/>
                <a:tableStyleId>{8E17FD01-A000-4B66-B9CA-C1D04B5D00F5}</a:tableStyleId>
              </a:tblPr>
              <a:tblGrid>
                <a:gridCol w="758025"/>
                <a:gridCol w="757750"/>
                <a:gridCol w="358875"/>
                <a:gridCol w="589800"/>
                <a:gridCol w="330025"/>
                <a:gridCol w="666750"/>
                <a:gridCol w="517400"/>
                <a:gridCol w="783725"/>
              </a:tblGrid>
              <a:tr h="100000">
                <a:tc gridSpan="2" rowSpan="2">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hMerge="1"/>
                <a:tc gridSpan="6">
                  <a:txBody>
                    <a:bodyPr>
                      <a:noAutofit/>
                    </a:bodyPr>
                    <a:lstStyle/>
                    <a:p>
                      <a:pPr indent="0" lvl="0" marL="0" marR="0" rtl="0" algn="ctr">
                        <a:spcBef>
                          <a:spcPts val="0"/>
                        </a:spcBef>
                        <a:spcAft>
                          <a:spcPts val="0"/>
                        </a:spcAft>
                        <a:buNone/>
                      </a:pPr>
                      <a:r>
                        <a:rPr b="1" i="0" lang="en" sz="900" u="none" strike="noStrike">
                          <a:solidFill>
                            <a:srgbClr val="FFFFFF"/>
                          </a:solidFill>
                          <a:latin typeface="Calibri"/>
                          <a:ea typeface="Calibri"/>
                          <a:cs typeface="Calibri"/>
                          <a:sym typeface="Calibri"/>
                        </a:rPr>
                        <a:t>CC Tag segment</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8235"/>
                    </a:solidFill>
                  </a:tcPr>
                </a:tc>
                <a:tc hMerge="1"/>
                <a:tc hMerge="1"/>
                <a:tc hMerge="1"/>
                <a:tc hMerge="1"/>
                <a:tc hMerge="1"/>
              </a:tr>
              <a:tr h="164300">
                <a:tc gridSpan="2" vMerge="1"/>
                <a:tc hMerge="1"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High</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Medium</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Very_Low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No_tag</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Not_known</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rowSpan="5">
                  <a:txBody>
                    <a:bodyPr>
                      <a:noAutofit/>
                    </a:bodyPr>
                    <a:lstStyle/>
                    <a:p>
                      <a:pPr indent="0" lvl="0" marL="0" marR="0" rtl="0" algn="ctr">
                        <a:spcBef>
                          <a:spcPts val="0"/>
                        </a:spcBef>
                        <a:spcAft>
                          <a:spcPts val="0"/>
                        </a:spcAft>
                        <a:buNone/>
                      </a:pPr>
                      <a:r>
                        <a:rPr b="1" i="0" lang="en" sz="900" u="none" strike="noStrike">
                          <a:solidFill>
                            <a:srgbClr val="FFFFFF"/>
                          </a:solidFill>
                          <a:latin typeface="Calibri"/>
                          <a:ea typeface="Calibri"/>
                          <a:cs typeface="Calibri"/>
                          <a:sym typeface="Calibri"/>
                        </a:rPr>
                        <a:t>Affluent Score Segment</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8235"/>
                    </a:solidFill>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HIGH</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H</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H</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M</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MEDIUM</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H</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M</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L</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M</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L</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L</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VERY 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Not-Known</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656" name="Google Shape;656;p65"/>
          <p:cNvGraphicFramePr/>
          <p:nvPr/>
        </p:nvGraphicFramePr>
        <p:xfrm>
          <a:off x="326907" y="3871976"/>
          <a:ext cx="3000000" cy="3000000"/>
        </p:xfrm>
        <a:graphic>
          <a:graphicData uri="http://schemas.openxmlformats.org/drawingml/2006/table">
            <a:tbl>
              <a:tblPr>
                <a:noFill/>
                <a:tableStyleId>{8E17FD01-A000-4B66-B9CA-C1D04B5D00F5}</a:tableStyleId>
              </a:tblPr>
              <a:tblGrid>
                <a:gridCol w="679450"/>
                <a:gridCol w="787950"/>
                <a:gridCol w="706650"/>
                <a:gridCol w="528650"/>
                <a:gridCol w="295800"/>
                <a:gridCol w="597625"/>
                <a:gridCol w="463750"/>
                <a:gridCol w="702475"/>
              </a:tblGrid>
              <a:tr h="100000">
                <a:tc gridSpan="2" rowSpan="2">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hMerge="1"/>
                <a:tc gridSpan="6">
                  <a:txBody>
                    <a:bodyPr>
                      <a:noAutofit/>
                    </a:bodyPr>
                    <a:lstStyle/>
                    <a:p>
                      <a:pPr indent="0" lvl="0" marL="0" marR="0" rtl="0" algn="ctr">
                        <a:spcBef>
                          <a:spcPts val="0"/>
                        </a:spcBef>
                        <a:spcAft>
                          <a:spcPts val="0"/>
                        </a:spcAft>
                        <a:buNone/>
                      </a:pPr>
                      <a:r>
                        <a:rPr b="1" i="0" lang="en" sz="900" u="none" strike="noStrike">
                          <a:solidFill>
                            <a:srgbClr val="FFFFFF"/>
                          </a:solidFill>
                          <a:latin typeface="Calibri"/>
                          <a:ea typeface="Calibri"/>
                          <a:cs typeface="Calibri"/>
                          <a:sym typeface="Calibri"/>
                        </a:rPr>
                        <a:t>Mobility Tag segment</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8235"/>
                    </a:solidFill>
                  </a:tcPr>
                </a:tc>
                <a:tc hMerge="1"/>
                <a:tc hMerge="1"/>
                <a:tc hMerge="1"/>
                <a:tc hMerge="1"/>
                <a:tc hMerge="1"/>
              </a:tr>
              <a:tr h="164300">
                <a:tc gridSpan="2" vMerge="1"/>
                <a:tc hMerge="1"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High</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Medium</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Very_Low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No_tag</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Not_known</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rowSpan="5">
                  <a:txBody>
                    <a:bodyPr>
                      <a:noAutofit/>
                    </a:bodyPr>
                    <a:lstStyle/>
                    <a:p>
                      <a:pPr indent="0" lvl="0" marL="0" marR="0" rtl="0" algn="ctr">
                        <a:spcBef>
                          <a:spcPts val="0"/>
                        </a:spcBef>
                        <a:spcAft>
                          <a:spcPts val="0"/>
                        </a:spcAft>
                        <a:buNone/>
                      </a:pPr>
                      <a:r>
                        <a:rPr b="1" i="0" lang="en" sz="900" u="none" strike="noStrike">
                          <a:solidFill>
                            <a:srgbClr val="FFFFFF"/>
                          </a:solidFill>
                          <a:latin typeface="Calibri"/>
                          <a:ea typeface="Calibri"/>
                          <a:cs typeface="Calibri"/>
                          <a:sym typeface="Calibri"/>
                        </a:rPr>
                        <a:t>SOW Segment</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8235"/>
                    </a:solidFill>
                  </a:tcPr>
                </a:tc>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HIGH</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H</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H</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H</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MEDIUM</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M</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M</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M</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M</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L</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L</a:t>
                      </a:r>
                      <a:endParaRPr sz="900">
                        <a:latin typeface="Calibri"/>
                        <a:ea typeface="Calibri"/>
                        <a:cs typeface="Calibri"/>
                        <a:sym typeface="Calibri"/>
                      </a:endParaRPr>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VERY LOW</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vMerge="1"/>
                <a:tc>
                  <a:txBody>
                    <a:bodyPr>
                      <a:noAutofit/>
                    </a:bodyPr>
                    <a:lstStyle/>
                    <a:p>
                      <a:pPr indent="0" lvl="0" marL="0" marR="0" rtl="0" algn="l">
                        <a:spcBef>
                          <a:spcPts val="0"/>
                        </a:spcBef>
                        <a:spcAft>
                          <a:spcPts val="0"/>
                        </a:spcAft>
                        <a:buNone/>
                      </a:pPr>
                      <a:r>
                        <a:rPr b="1" i="0" lang="en" sz="900" u="none" strike="noStrike">
                          <a:solidFill>
                            <a:srgbClr val="000000"/>
                          </a:solidFill>
                          <a:latin typeface="Calibri"/>
                          <a:ea typeface="Calibri"/>
                          <a:cs typeface="Calibri"/>
                          <a:sym typeface="Calibri"/>
                        </a:rPr>
                        <a:t>Not-known</a:t>
                      </a:r>
                      <a:endParaRPr sz="900">
                        <a:latin typeface="Calibri"/>
                        <a:ea typeface="Calibri"/>
                        <a:cs typeface="Calibri"/>
                        <a:sym typeface="Calibri"/>
                      </a:endParaRPr>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 sz="900">
                          <a:latin typeface="Calibri"/>
                          <a:ea typeface="Calibri"/>
                          <a:cs typeface="Calibri"/>
                          <a:sym typeface="Calibri"/>
                        </a:rPr>
                        <a:t> </a:t>
                      </a:r>
                      <a:endParaRPr sz="1100"/>
                    </a:p>
                  </a:txBody>
                  <a:tcPr marT="14300" marB="14300" marR="21425" marL="2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57" name="Google Shape;657;p65"/>
          <p:cNvSpPr/>
          <p:nvPr/>
        </p:nvSpPr>
        <p:spPr>
          <a:xfrm>
            <a:off x="326907" y="3929364"/>
            <a:ext cx="3678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595959"/>
                </a:solidFill>
                <a:latin typeface="Arial"/>
                <a:ea typeface="Arial"/>
                <a:cs typeface="Arial"/>
                <a:sym typeface="Arial"/>
              </a:rPr>
              <a:t>Local segment</a:t>
            </a:r>
            <a:endParaRPr b="0" sz="1400">
              <a:solidFill>
                <a:schemeClr val="dk1"/>
              </a:solidFill>
              <a:latin typeface="Calibri"/>
              <a:ea typeface="Calibri"/>
              <a:cs typeface="Calibri"/>
              <a:sym typeface="Calibri"/>
            </a:endParaRPr>
          </a:p>
        </p:txBody>
      </p:sp>
      <p:sp>
        <p:nvSpPr>
          <p:cNvPr id="658" name="Google Shape;658;p65"/>
          <p:cNvSpPr/>
          <p:nvPr/>
        </p:nvSpPr>
        <p:spPr>
          <a:xfrm>
            <a:off x="299614" y="2666546"/>
            <a:ext cx="3678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595959"/>
                </a:solidFill>
                <a:latin typeface="Arial"/>
                <a:ea typeface="Arial"/>
                <a:cs typeface="Arial"/>
                <a:sym typeface="Arial"/>
              </a:rPr>
              <a:t>Global Segment</a:t>
            </a:r>
            <a:endParaRPr b="0" sz="1400">
              <a:solidFill>
                <a:schemeClr val="dk1"/>
              </a:solidFill>
              <a:latin typeface="Calibri"/>
              <a:ea typeface="Calibri"/>
              <a:cs typeface="Calibri"/>
              <a:sym typeface="Calibri"/>
            </a:endParaRPr>
          </a:p>
        </p:txBody>
      </p:sp>
      <p:sp>
        <p:nvSpPr>
          <p:cNvPr id="659" name="Google Shape;659;p65"/>
          <p:cNvSpPr txBox="1"/>
          <p:nvPr/>
        </p:nvSpPr>
        <p:spPr>
          <a:xfrm>
            <a:off x="304099" y="56425"/>
            <a:ext cx="85515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100"/>
              <a:buFont typeface="Calibri"/>
              <a:buNone/>
            </a:pPr>
            <a:r>
              <a:rPr lang="en" sz="2100">
                <a:solidFill>
                  <a:schemeClr val="dk1"/>
                </a:solidFill>
                <a:latin typeface="Calibri"/>
                <a:ea typeface="Calibri"/>
                <a:cs typeface="Calibri"/>
                <a:sym typeface="Calibri"/>
              </a:rPr>
              <a:t>Journey of Cash Models &gt;&gt; Expertise based </a:t>
            </a:r>
            <a:r>
              <a:rPr lang="en" sz="2100">
                <a:solidFill>
                  <a:schemeClr val="dk1"/>
                </a:solidFill>
                <a:latin typeface="Calibri"/>
                <a:ea typeface="Calibri"/>
                <a:cs typeface="Calibri"/>
                <a:sym typeface="Calibri"/>
              </a:rPr>
              <a:t>Pilot </a:t>
            </a:r>
            <a:r>
              <a:rPr lang="en" sz="2100">
                <a:solidFill>
                  <a:schemeClr val="dk1"/>
                </a:solidFill>
                <a:latin typeface="Calibri"/>
                <a:ea typeface="Calibri"/>
                <a:cs typeface="Calibri"/>
                <a:sym typeface="Calibri"/>
              </a:rPr>
              <a:t>model (CC Seg)</a:t>
            </a:r>
            <a:endParaRPr sz="2100">
              <a:solidFill>
                <a:schemeClr val="dk1"/>
              </a:solidFill>
              <a:latin typeface="Calibri"/>
              <a:ea typeface="Calibri"/>
              <a:cs typeface="Calibri"/>
              <a:sym typeface="Calibri"/>
            </a:endParaRPr>
          </a:p>
        </p:txBody>
      </p:sp>
      <p:sp>
        <p:nvSpPr>
          <p:cNvPr id="660" name="Google Shape;660;p65"/>
          <p:cNvSpPr/>
          <p:nvPr/>
        </p:nvSpPr>
        <p:spPr>
          <a:xfrm>
            <a:off x="5393825" y="1170275"/>
            <a:ext cx="3581400" cy="39732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100" u="none" strike="noStrike">
                <a:solidFill>
                  <a:srgbClr val="595959"/>
                </a:solidFill>
                <a:latin typeface="Calibri"/>
                <a:ea typeface="Calibri"/>
                <a:cs typeface="Calibri"/>
                <a:sym typeface="Calibri"/>
              </a:rPr>
              <a:t>CC Tag Segment:</a:t>
            </a:r>
            <a:endParaRPr b="0" sz="1100">
              <a:solidFill>
                <a:schemeClr val="dk1"/>
              </a:solidFill>
              <a:latin typeface="Calibri"/>
              <a:ea typeface="Calibri"/>
              <a:cs typeface="Calibri"/>
              <a:sym typeface="Calibri"/>
            </a:endParaRPr>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High: CC_Mnth_Spend &gt;30k &amp; CC_MOB &gt; 1Y</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Medium: CC_Mnth_Spend &gt;10k &amp; CC_MOB &gt; 6M</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Low: CC_Mnth_Spend &gt;2k &amp; CC_MOB &gt; 3M</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Very Low: Rest</a:t>
            </a:r>
            <a:endParaRPr sz="1100"/>
          </a:p>
          <a:p>
            <a:pPr indent="0" lvl="0" marL="0" marR="0" rtl="0" algn="l">
              <a:spcBef>
                <a:spcPts val="0"/>
              </a:spcBef>
              <a:spcAft>
                <a:spcPts val="0"/>
              </a:spcAft>
              <a:buNone/>
            </a:pPr>
            <a:br>
              <a:rPr b="0" lang="en" sz="1100">
                <a:solidFill>
                  <a:schemeClr val="dk1"/>
                </a:solidFill>
                <a:latin typeface="Calibri"/>
                <a:ea typeface="Calibri"/>
                <a:cs typeface="Calibri"/>
                <a:sym typeface="Calibri"/>
              </a:rPr>
            </a:br>
            <a:r>
              <a:rPr b="0" i="0" lang="en" sz="1100" u="none" strike="noStrike">
                <a:solidFill>
                  <a:srgbClr val="595959"/>
                </a:solidFill>
                <a:latin typeface="Calibri"/>
                <a:ea typeface="Calibri"/>
                <a:cs typeface="Calibri"/>
                <a:sym typeface="Calibri"/>
              </a:rPr>
              <a:t>Affluent Score Segment:</a:t>
            </a:r>
            <a:endParaRPr b="0" sz="1100">
              <a:solidFill>
                <a:schemeClr val="dk1"/>
              </a:solidFill>
              <a:latin typeface="Calibri"/>
              <a:ea typeface="Calibri"/>
              <a:cs typeface="Calibri"/>
              <a:sym typeface="Calibri"/>
            </a:endParaRPr>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High: Score&gt;=22 (top 10% of ola base)</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Medium: Score&gt;=16 (next 10% of ola base)</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Low: Score&gt;=9 (50%-80% of ola base)</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Very Low: Rest</a:t>
            </a:r>
            <a:endParaRPr sz="1100"/>
          </a:p>
          <a:p>
            <a:pPr indent="0" lvl="0" marL="0" marR="0" rtl="0" algn="l">
              <a:spcBef>
                <a:spcPts val="0"/>
              </a:spcBef>
              <a:spcAft>
                <a:spcPts val="0"/>
              </a:spcAft>
              <a:buNone/>
            </a:pPr>
            <a:br>
              <a:rPr b="0" lang="en" sz="1100">
                <a:solidFill>
                  <a:schemeClr val="dk1"/>
                </a:solidFill>
                <a:latin typeface="Calibri"/>
                <a:ea typeface="Calibri"/>
                <a:cs typeface="Calibri"/>
                <a:sym typeface="Calibri"/>
              </a:rPr>
            </a:br>
            <a:r>
              <a:rPr b="0" i="0" lang="en" sz="1100" u="none" strike="noStrike">
                <a:solidFill>
                  <a:srgbClr val="595959"/>
                </a:solidFill>
                <a:latin typeface="Calibri"/>
                <a:ea typeface="Calibri"/>
                <a:cs typeface="Calibri"/>
                <a:sym typeface="Calibri"/>
              </a:rPr>
              <a:t>Loyalty (Max L3M ride*3/Sum L3M ride):</a:t>
            </a:r>
            <a:endParaRPr b="0" sz="1100">
              <a:solidFill>
                <a:schemeClr val="dk1"/>
              </a:solidFill>
              <a:latin typeface="Calibri"/>
              <a:ea typeface="Calibri"/>
              <a:cs typeface="Calibri"/>
              <a:sym typeface="Calibri"/>
            </a:endParaRPr>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High : &gt;=70%</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Medium : 70%&gt;x&gt;=55%</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Low : 55%&gt;x&gt;=35%</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Very Low : &lt;35%</a:t>
            </a:r>
            <a:endParaRPr b="0" i="0" sz="1100" u="none" strike="noStrike">
              <a:solidFill>
                <a:srgbClr val="595959"/>
              </a:solidFill>
              <a:latin typeface="Calibri"/>
              <a:ea typeface="Calibri"/>
              <a:cs typeface="Calibri"/>
              <a:sym typeface="Calibri"/>
            </a:endParaRPr>
          </a:p>
          <a:p>
            <a:pPr indent="0" lvl="0" marL="0" marR="0" rtl="0" algn="l">
              <a:spcBef>
                <a:spcPts val="0"/>
              </a:spcBef>
              <a:spcAft>
                <a:spcPts val="0"/>
              </a:spcAft>
              <a:buNone/>
            </a:pPr>
            <a:br>
              <a:rPr b="0" lang="en" sz="1100">
                <a:solidFill>
                  <a:schemeClr val="dk1"/>
                </a:solidFill>
                <a:latin typeface="Calibri"/>
                <a:ea typeface="Calibri"/>
                <a:cs typeface="Calibri"/>
                <a:sym typeface="Calibri"/>
              </a:rPr>
            </a:br>
            <a:r>
              <a:rPr b="0" i="0" lang="en" sz="1100" u="none" strike="noStrike">
                <a:solidFill>
                  <a:srgbClr val="595959"/>
                </a:solidFill>
                <a:latin typeface="Calibri"/>
                <a:ea typeface="Calibri"/>
                <a:cs typeface="Calibri"/>
                <a:sym typeface="Calibri"/>
              </a:rPr>
              <a:t>Mobility (#L3M Rides):</a:t>
            </a:r>
            <a:endParaRPr b="0" sz="1100">
              <a:solidFill>
                <a:schemeClr val="dk1"/>
              </a:solidFill>
              <a:latin typeface="Calibri"/>
              <a:ea typeface="Calibri"/>
              <a:cs typeface="Calibri"/>
              <a:sym typeface="Calibri"/>
            </a:endParaRPr>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High : &gt;=11</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Medium: &gt;=6 and &lt;11</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Low : 3&lt;=x&lt;6</a:t>
            </a:r>
            <a:endParaRPr sz="1100"/>
          </a:p>
          <a:p>
            <a:pPr indent="-69850" lvl="0" marL="0" marR="0" rtl="0" algn="l">
              <a:spcBef>
                <a:spcPts val="0"/>
              </a:spcBef>
              <a:spcAft>
                <a:spcPts val="0"/>
              </a:spcAft>
              <a:buClr>
                <a:srgbClr val="595959"/>
              </a:buClr>
              <a:buSzPts val="1100"/>
              <a:buFont typeface="Arial"/>
              <a:buChar char="•"/>
            </a:pPr>
            <a:r>
              <a:rPr b="0" i="0" lang="en" sz="1100" u="none" strike="noStrike">
                <a:solidFill>
                  <a:srgbClr val="595959"/>
                </a:solidFill>
                <a:latin typeface="Calibri"/>
                <a:ea typeface="Calibri"/>
                <a:cs typeface="Calibri"/>
                <a:sym typeface="Calibri"/>
              </a:rPr>
              <a:t>Very Low : &lt;3</a:t>
            </a:r>
            <a:endParaRPr sz="1100"/>
          </a:p>
        </p:txBody>
      </p:sp>
      <p:sp>
        <p:nvSpPr>
          <p:cNvPr id="661" name="Google Shape;661;p65"/>
          <p:cNvSpPr/>
          <p:nvPr/>
        </p:nvSpPr>
        <p:spPr>
          <a:xfrm>
            <a:off x="299614" y="579600"/>
            <a:ext cx="8676000" cy="560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Based on the framework explained below, 5% customers are being underwritten from each segment (i.e. alpha, beta etc.), and their performance is closely observed.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66"/>
          <p:cNvSpPr txBox="1"/>
          <p:nvPr/>
        </p:nvSpPr>
        <p:spPr>
          <a:xfrm>
            <a:off x="304109" y="56434"/>
            <a:ext cx="83826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100"/>
              <a:buFont typeface="Calibri"/>
              <a:buNone/>
            </a:pPr>
            <a:r>
              <a:rPr lang="en" sz="2100">
                <a:solidFill>
                  <a:schemeClr val="dk1"/>
                </a:solidFill>
                <a:latin typeface="Calibri"/>
                <a:ea typeface="Calibri"/>
                <a:cs typeface="Calibri"/>
                <a:sym typeface="Calibri"/>
              </a:rPr>
              <a:t>Journey of Ola Cash Model&gt;&gt; Stage 2 Model </a:t>
            </a:r>
            <a:r>
              <a:rPr lang="en" sz="2100">
                <a:solidFill>
                  <a:schemeClr val="dk1"/>
                </a:solidFill>
                <a:latin typeface="Calibri"/>
                <a:ea typeface="Calibri"/>
                <a:cs typeface="Calibri"/>
                <a:sym typeface="Calibri"/>
              </a:rPr>
              <a:t>(Cash - CC Seg)</a:t>
            </a:r>
            <a:endParaRPr sz="2100">
              <a:solidFill>
                <a:schemeClr val="dk1"/>
              </a:solidFill>
              <a:latin typeface="Calibri"/>
              <a:ea typeface="Calibri"/>
              <a:cs typeface="Calibri"/>
              <a:sym typeface="Calibri"/>
            </a:endParaRPr>
          </a:p>
        </p:txBody>
      </p:sp>
      <p:pic>
        <p:nvPicPr>
          <p:cNvPr id="667" name="Google Shape;667;p66"/>
          <p:cNvPicPr preferRelativeResize="0"/>
          <p:nvPr/>
        </p:nvPicPr>
        <p:blipFill rotWithShape="1">
          <a:blip r:embed="rId3">
            <a:alphaModFix/>
          </a:blip>
          <a:srcRect b="0" l="0" r="0" t="0"/>
          <a:stretch/>
        </p:blipFill>
        <p:spPr>
          <a:xfrm>
            <a:off x="4952250" y="2295900"/>
            <a:ext cx="4129375" cy="2009850"/>
          </a:xfrm>
          <a:prstGeom prst="rect">
            <a:avLst/>
          </a:prstGeom>
          <a:noFill/>
          <a:ln>
            <a:noFill/>
          </a:ln>
        </p:spPr>
      </p:pic>
      <p:graphicFrame>
        <p:nvGraphicFramePr>
          <p:cNvPr id="668" name="Google Shape;668;p66"/>
          <p:cNvGraphicFramePr/>
          <p:nvPr/>
        </p:nvGraphicFramePr>
        <p:xfrm>
          <a:off x="7763291" y="3477514"/>
          <a:ext cx="3000000" cy="3000000"/>
        </p:xfrm>
        <a:graphic>
          <a:graphicData uri="http://schemas.openxmlformats.org/drawingml/2006/table">
            <a:tbl>
              <a:tblPr>
                <a:noFill/>
                <a:tableStyleId>{8E17FD01-A000-4B66-B9CA-C1D04B5D00F5}</a:tableStyleId>
              </a:tblPr>
              <a:tblGrid>
                <a:gridCol w="586750"/>
                <a:gridCol w="586750"/>
              </a:tblGrid>
              <a:tr h="165425">
                <a:tc>
                  <a:txBody>
                    <a:bodyPr>
                      <a:noAutofit/>
                    </a:bodyPr>
                    <a:lstStyle/>
                    <a:p>
                      <a:pPr indent="0" lvl="0" marL="0" marR="0" rtl="0" algn="r">
                        <a:spcBef>
                          <a:spcPts val="0"/>
                        </a:spcBef>
                        <a:spcAft>
                          <a:spcPts val="0"/>
                        </a:spcAft>
                        <a:buNone/>
                      </a:pPr>
                      <a:r>
                        <a:rPr b="1" lang="en" sz="1200"/>
                        <a:t>KS</a:t>
                      </a:r>
                      <a:endParaRPr b="1" sz="12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noAutofit/>
                    </a:bodyPr>
                    <a:lstStyle/>
                    <a:p>
                      <a:pPr indent="0" lvl="0" marL="0" marR="0" rtl="0" algn="r">
                        <a:spcBef>
                          <a:spcPts val="0"/>
                        </a:spcBef>
                        <a:spcAft>
                          <a:spcPts val="0"/>
                        </a:spcAft>
                        <a:buNone/>
                      </a:pPr>
                      <a:r>
                        <a:rPr b="1" lang="en" sz="1200"/>
                        <a:t>Gini</a:t>
                      </a:r>
                      <a:endParaRPr sz="12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148000">
                <a:tc>
                  <a:txBody>
                    <a:bodyPr>
                      <a:noAutofit/>
                    </a:bodyPr>
                    <a:lstStyle/>
                    <a:p>
                      <a:pPr indent="0" lvl="0" marL="0" marR="0" rtl="0" algn="r">
                        <a:spcBef>
                          <a:spcPts val="0"/>
                        </a:spcBef>
                        <a:spcAft>
                          <a:spcPts val="0"/>
                        </a:spcAft>
                        <a:buNone/>
                      </a:pPr>
                      <a:r>
                        <a:rPr lang="en" sz="1200"/>
                        <a:t>25.7</a:t>
                      </a:r>
                      <a:endParaRPr sz="12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200"/>
                        <a:t>36.3%</a:t>
                      </a:r>
                      <a:endParaRPr sz="12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69" name="Google Shape;669;p66"/>
          <p:cNvSpPr/>
          <p:nvPr/>
        </p:nvSpPr>
        <p:spPr>
          <a:xfrm>
            <a:off x="411082" y="823049"/>
            <a:ext cx="8275800" cy="11622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2159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Based on performance observed from enablement (based on Business expertise), initial ML model is being developed. This model rank orders on broad buckets. It has been built on very small sample (owing to low activation of Cash customers in the start). The model was mostly built on Credit Bureau data.</a:t>
            </a:r>
            <a:endParaRPr sz="1100"/>
          </a:p>
          <a:p>
            <a:pPr indent="-215900" lvl="0" marL="215900" marR="0" rtl="0" algn="l">
              <a:spcBef>
                <a:spcPts val="0"/>
              </a:spcBef>
              <a:spcAft>
                <a:spcPts val="0"/>
              </a:spcAft>
              <a:buClr>
                <a:schemeClr val="dk1"/>
              </a:buClr>
              <a:buSzPts val="1200"/>
              <a:buFont typeface="Arial"/>
              <a:buChar char="•"/>
            </a:pPr>
            <a:r>
              <a:rPr lang="en" sz="1100"/>
              <a:t>Model</a:t>
            </a:r>
            <a:r>
              <a:rPr lang="en" sz="1200">
                <a:solidFill>
                  <a:schemeClr val="dk1"/>
                </a:solidFill>
                <a:latin typeface="Calibri"/>
                <a:ea typeface="Calibri"/>
                <a:cs typeface="Calibri"/>
                <a:sym typeface="Calibri"/>
              </a:rPr>
              <a:t> will be able to segregate risk but not able to beat industry benchmark by high margin (GINI benchmark for UW in emerging companies/stable banks, b/w 25-30)</a:t>
            </a:r>
            <a:endParaRPr sz="1100"/>
          </a:p>
        </p:txBody>
      </p:sp>
      <p:sp>
        <p:nvSpPr>
          <p:cNvPr id="670" name="Google Shape;670;p66"/>
          <p:cNvSpPr/>
          <p:nvPr/>
        </p:nvSpPr>
        <p:spPr>
          <a:xfrm>
            <a:off x="411082" y="2258314"/>
            <a:ext cx="4473600" cy="20850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200" u="sng">
                <a:solidFill>
                  <a:schemeClr val="dk1"/>
                </a:solidFill>
                <a:latin typeface="Calibri"/>
                <a:ea typeface="Calibri"/>
                <a:cs typeface="Calibri"/>
                <a:sym typeface="Calibri"/>
              </a:rPr>
              <a:t>Objective of Underwriting model </a:t>
            </a:r>
            <a:r>
              <a:rPr lang="en" sz="1200">
                <a:solidFill>
                  <a:schemeClr val="dk1"/>
                </a:solidFill>
                <a:latin typeface="Calibri"/>
                <a:ea typeface="Calibri"/>
                <a:cs typeface="Calibri"/>
                <a:sym typeface="Calibri"/>
              </a:rPr>
              <a:t>is to predict if the customer will/will not be paying back OMPP bill in next 30 days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i="1" lang="en" sz="1200" u="sng">
                <a:solidFill>
                  <a:schemeClr val="dk1"/>
                </a:solidFill>
                <a:latin typeface="Calibri"/>
                <a:ea typeface="Calibri"/>
                <a:cs typeface="Calibri"/>
                <a:sym typeface="Calibri"/>
              </a:rPr>
              <a:t>Key features in the model:</a:t>
            </a:r>
            <a:endParaRPr sz="1100"/>
          </a:p>
          <a:p>
            <a:pPr indent="-304800" lvl="0" marL="457200" marR="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Month since 1</a:t>
            </a:r>
            <a:r>
              <a:rPr baseline="30000" i="1" lang="en" sz="1200">
                <a:solidFill>
                  <a:schemeClr val="dk1"/>
                </a:solidFill>
                <a:latin typeface="Calibri"/>
                <a:ea typeface="Calibri"/>
                <a:cs typeface="Calibri"/>
                <a:sym typeface="Calibri"/>
              </a:rPr>
              <a:t>st</a:t>
            </a:r>
            <a:r>
              <a:rPr i="1" lang="en" sz="1200">
                <a:solidFill>
                  <a:schemeClr val="dk1"/>
                </a:solidFill>
                <a:latin typeface="Calibri"/>
                <a:ea typeface="Calibri"/>
                <a:cs typeface="Calibri"/>
                <a:sym typeface="Calibri"/>
              </a:rPr>
              <a:t> lending product</a:t>
            </a:r>
            <a:endParaRPr sz="1100"/>
          </a:p>
          <a:p>
            <a:pPr indent="-304800" lvl="0" marL="457200" marR="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Maximum days past due in last 6 months</a:t>
            </a:r>
            <a:endParaRPr sz="1100"/>
          </a:p>
          <a:p>
            <a:pPr indent="-304800" lvl="0" marL="457200" marR="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Age of customer (in yr)</a:t>
            </a:r>
            <a:endParaRPr sz="1100"/>
          </a:p>
          <a:p>
            <a:pPr indent="-304800" lvl="0" marL="457200" marR="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Risky loan</a:t>
            </a:r>
            <a:endParaRPr sz="1100"/>
          </a:p>
          <a:p>
            <a:pPr indent="-304800" lvl="0" marL="457200" marR="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No of time 30 days past due in past 12 months</a:t>
            </a:r>
            <a:endParaRPr sz="1100"/>
          </a:p>
          <a:p>
            <a:pPr indent="-304800" lvl="0" marL="457200" marR="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Avg. Utilization of credit card (Bal in 6 m/Line in 6 m)</a:t>
            </a:r>
            <a:endParaRPr sz="1100"/>
          </a:p>
        </p:txBody>
      </p:sp>
      <p:sp>
        <p:nvSpPr>
          <p:cNvPr id="671" name="Google Shape;671;p66"/>
          <p:cNvSpPr/>
          <p:nvPr/>
        </p:nvSpPr>
        <p:spPr>
          <a:xfrm>
            <a:off x="411082" y="4463716"/>
            <a:ext cx="8275800" cy="5853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i="1" lang="en" sz="1200">
                <a:solidFill>
                  <a:schemeClr val="dk1"/>
                </a:solidFill>
                <a:latin typeface="Calibri"/>
                <a:ea typeface="Calibri"/>
                <a:cs typeface="Calibri"/>
                <a:sym typeface="Calibri"/>
              </a:rPr>
              <a:t>Since performance of more than 10K customers is observed. A new ML model is being developed, using Bureau data and Ola data. By end of Feb’19 Model will be mature models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67"/>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300">
                <a:solidFill>
                  <a:schemeClr val="dk1"/>
                </a:solidFill>
                <a:latin typeface="Calibri"/>
                <a:ea typeface="Calibri"/>
                <a:cs typeface="Calibri"/>
                <a:sym typeface="Calibri"/>
              </a:rPr>
              <a:t>Cashless mature models performance Stage 3 redevelop</a:t>
            </a:r>
            <a:endParaRPr sz="2300">
              <a:solidFill>
                <a:schemeClr val="dk1"/>
              </a:solidFill>
              <a:latin typeface="Calibri"/>
              <a:ea typeface="Calibri"/>
              <a:cs typeface="Calibri"/>
              <a:sym typeface="Calibri"/>
            </a:endParaRPr>
          </a:p>
        </p:txBody>
      </p:sp>
      <p:pic>
        <p:nvPicPr>
          <p:cNvPr id="677" name="Google Shape;677;p67"/>
          <p:cNvPicPr preferRelativeResize="0"/>
          <p:nvPr/>
        </p:nvPicPr>
        <p:blipFill rotWithShape="1">
          <a:blip r:embed="rId3">
            <a:alphaModFix/>
          </a:blip>
          <a:srcRect b="0" l="0" r="0" t="0"/>
          <a:stretch/>
        </p:blipFill>
        <p:spPr>
          <a:xfrm>
            <a:off x="422000" y="3464675"/>
            <a:ext cx="3462624" cy="1624099"/>
          </a:xfrm>
          <a:prstGeom prst="rect">
            <a:avLst/>
          </a:prstGeom>
          <a:noFill/>
          <a:ln cap="flat" cmpd="sng" w="9525">
            <a:solidFill>
              <a:schemeClr val="dk1"/>
            </a:solidFill>
            <a:prstDash val="solid"/>
            <a:round/>
            <a:headEnd len="sm" w="sm" type="none"/>
            <a:tailEnd len="sm" w="sm" type="none"/>
          </a:ln>
        </p:spPr>
      </p:pic>
      <p:pic>
        <p:nvPicPr>
          <p:cNvPr descr="https://lh4.googleusercontent.com/5qb8hDdZi3TQwdNJsqWbKXFBoYgYH2R78_pRYmr_TBRYjunnk7P9f2-h620tSOqZNC0PP9zvaeUxrNOUIPAL1nm51xvlYIbstlx9Nz47VscaSnphTbshQfU_n4aibPqU70EZ2SBeXdA" id="678" name="Google Shape;678;p67"/>
          <p:cNvPicPr preferRelativeResize="0"/>
          <p:nvPr/>
        </p:nvPicPr>
        <p:blipFill rotWithShape="1">
          <a:blip r:embed="rId4">
            <a:alphaModFix/>
          </a:blip>
          <a:srcRect b="0" l="0" r="0" t="0"/>
          <a:stretch/>
        </p:blipFill>
        <p:spPr>
          <a:xfrm>
            <a:off x="4515475" y="3464675"/>
            <a:ext cx="3675325" cy="1624100"/>
          </a:xfrm>
          <a:prstGeom prst="rect">
            <a:avLst/>
          </a:prstGeom>
          <a:noFill/>
          <a:ln cap="flat" cmpd="sng" w="9525">
            <a:solidFill>
              <a:schemeClr val="dk1"/>
            </a:solidFill>
            <a:prstDash val="solid"/>
            <a:round/>
            <a:headEnd len="sm" w="sm" type="none"/>
            <a:tailEnd len="sm" w="sm" type="none"/>
          </a:ln>
        </p:spPr>
      </p:pic>
      <p:sp>
        <p:nvSpPr>
          <p:cNvPr id="679" name="Google Shape;679;p67"/>
          <p:cNvSpPr/>
          <p:nvPr/>
        </p:nvSpPr>
        <p:spPr>
          <a:xfrm>
            <a:off x="411077" y="3095625"/>
            <a:ext cx="1702800" cy="2868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Gini chart of Cashless no hit - Feb 2019</a:t>
            </a:r>
            <a:endParaRPr sz="1000">
              <a:solidFill>
                <a:srgbClr val="FFFFFF"/>
              </a:solidFill>
              <a:latin typeface="Calibri"/>
              <a:ea typeface="Calibri"/>
              <a:cs typeface="Calibri"/>
              <a:sym typeface="Calibri"/>
            </a:endParaRPr>
          </a:p>
        </p:txBody>
      </p:sp>
      <p:sp>
        <p:nvSpPr>
          <p:cNvPr id="680" name="Google Shape;680;p67"/>
          <p:cNvSpPr/>
          <p:nvPr/>
        </p:nvSpPr>
        <p:spPr>
          <a:xfrm>
            <a:off x="4473352" y="3095625"/>
            <a:ext cx="1909500" cy="2868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Gini chart of overall Cashless - May 2018</a:t>
            </a:r>
            <a:endParaRPr sz="1000">
              <a:solidFill>
                <a:srgbClr val="FFFFFF"/>
              </a:solidFill>
              <a:latin typeface="Calibri"/>
              <a:ea typeface="Calibri"/>
              <a:cs typeface="Calibri"/>
              <a:sym typeface="Calibri"/>
            </a:endParaRPr>
          </a:p>
        </p:txBody>
      </p:sp>
      <p:graphicFrame>
        <p:nvGraphicFramePr>
          <p:cNvPr id="681" name="Google Shape;681;p67"/>
          <p:cNvGraphicFramePr/>
          <p:nvPr/>
        </p:nvGraphicFramePr>
        <p:xfrm>
          <a:off x="2181850" y="2939413"/>
          <a:ext cx="3000000" cy="3000000"/>
        </p:xfrm>
        <a:graphic>
          <a:graphicData uri="http://schemas.openxmlformats.org/drawingml/2006/table">
            <a:tbl>
              <a:tblPr>
                <a:noFill/>
                <a:tableStyleId>{8E17FD01-A000-4B66-B9CA-C1D04B5D00F5}</a:tableStyleId>
              </a:tblPr>
              <a:tblGrid>
                <a:gridCol w="896225"/>
                <a:gridCol w="435400"/>
                <a:gridCol w="371150"/>
              </a:tblGrid>
              <a:tr h="166050">
                <a:tc>
                  <a:txBody>
                    <a:bodyPr>
                      <a:noAutofit/>
                    </a:bodyPr>
                    <a:lstStyle/>
                    <a:p>
                      <a:pPr indent="0" lvl="0" marL="0" rtl="0" algn="l">
                        <a:lnSpc>
                          <a:spcPct val="115000"/>
                        </a:lnSpc>
                        <a:spcBef>
                          <a:spcPts val="0"/>
                        </a:spcBef>
                        <a:spcAft>
                          <a:spcPts val="0"/>
                        </a:spcAft>
                        <a:buNone/>
                      </a:pPr>
                      <a:r>
                        <a:t/>
                      </a:r>
                      <a:endParaRPr b="1"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latin typeface="Calibri"/>
                          <a:ea typeface="Calibri"/>
                          <a:cs typeface="Calibri"/>
                          <a:sym typeface="Calibri"/>
                        </a:rPr>
                        <a:t>Gini</a:t>
                      </a:r>
                      <a:endParaRPr b="1"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latin typeface="Calibri"/>
                          <a:ea typeface="Calibri"/>
                          <a:cs typeface="Calibri"/>
                          <a:sym typeface="Calibri"/>
                        </a:rPr>
                        <a:t>KS</a:t>
                      </a:r>
                      <a:endParaRPr b="1"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166050">
                <a:tc>
                  <a:txBody>
                    <a:bodyPr>
                      <a:noAutofit/>
                    </a:bodyPr>
                    <a:lstStyle/>
                    <a:p>
                      <a:pPr indent="0" lvl="0" marL="0" rtl="0" algn="l">
                        <a:lnSpc>
                          <a:spcPct val="115000"/>
                        </a:lnSpc>
                        <a:spcBef>
                          <a:spcPts val="0"/>
                        </a:spcBef>
                        <a:spcAft>
                          <a:spcPts val="0"/>
                        </a:spcAft>
                        <a:buNone/>
                      </a:pPr>
                      <a:r>
                        <a:rPr b="1" lang="en" sz="1000">
                          <a:latin typeface="Calibri"/>
                          <a:ea typeface="Calibri"/>
                          <a:cs typeface="Calibri"/>
                          <a:sym typeface="Calibri"/>
                        </a:rPr>
                        <a:t>Model Metrics</a:t>
                      </a:r>
                      <a:endParaRPr b="1"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latin typeface="Calibri"/>
                          <a:ea typeface="Calibri"/>
                          <a:cs typeface="Calibri"/>
                          <a:sym typeface="Calibri"/>
                        </a:rPr>
                        <a:t>0.34</a:t>
                      </a:r>
                      <a:endParaRPr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latin typeface="Calibri"/>
                          <a:ea typeface="Calibri"/>
                          <a:cs typeface="Calibri"/>
                          <a:sym typeface="Calibri"/>
                        </a:rPr>
                        <a:t>24</a:t>
                      </a:r>
                      <a:endParaRPr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bl>
          </a:graphicData>
        </a:graphic>
      </p:graphicFrame>
      <p:graphicFrame>
        <p:nvGraphicFramePr>
          <p:cNvPr id="682" name="Google Shape;682;p67"/>
          <p:cNvGraphicFramePr/>
          <p:nvPr/>
        </p:nvGraphicFramePr>
        <p:xfrm>
          <a:off x="1826063" y="825625"/>
          <a:ext cx="3000000" cy="3000000"/>
        </p:xfrm>
        <a:graphic>
          <a:graphicData uri="http://schemas.openxmlformats.org/drawingml/2006/table">
            <a:tbl>
              <a:tblPr>
                <a:noFill/>
                <a:tableStyleId>{8E17FD01-A000-4B66-B9CA-C1D04B5D00F5}</a:tableStyleId>
              </a:tblPr>
              <a:tblGrid>
                <a:gridCol w="2049850"/>
                <a:gridCol w="2049850"/>
              </a:tblGrid>
              <a:tr h="241950">
                <a:tc gridSpan="2">
                  <a:txBody>
                    <a:bodyPr>
                      <a:noAutofit/>
                    </a:bodyPr>
                    <a:lstStyle/>
                    <a:p>
                      <a:pPr indent="0" lvl="0" marL="0" rtl="0" algn="ctr">
                        <a:lnSpc>
                          <a:spcPct val="115000"/>
                        </a:lnSpc>
                        <a:spcBef>
                          <a:spcPts val="0"/>
                        </a:spcBef>
                        <a:spcAft>
                          <a:spcPts val="0"/>
                        </a:spcAft>
                        <a:buNone/>
                      </a:pPr>
                      <a:r>
                        <a:rPr b="1" lang="en" sz="900">
                          <a:latin typeface="Calibri"/>
                          <a:ea typeface="Calibri"/>
                          <a:cs typeface="Calibri"/>
                          <a:sym typeface="Calibri"/>
                        </a:rPr>
                        <a:t>Usual </a:t>
                      </a:r>
                      <a:r>
                        <a:rPr b="1" lang="en" sz="900">
                          <a:latin typeface="Calibri"/>
                          <a:ea typeface="Calibri"/>
                          <a:cs typeface="Calibri"/>
                          <a:sym typeface="Calibri"/>
                        </a:rPr>
                        <a:t>Top Features in cashless models</a:t>
                      </a:r>
                      <a:endParaRPr b="1"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hMerge="1"/>
              </a:tr>
              <a:tr h="241950">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Cash penetration</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pg_amount_o_l3m</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41950">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Age on Ola</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Airport ride GMV spent</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41950">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Zone score</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OM gmv spent</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41950">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OM transactions</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Percentage of non-peak hour rides</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41950">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True demand vs Ride demand</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Ride score</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41950">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Loyalty</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Cashless ATS</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241950">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Cash Extraction</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900">
                          <a:latin typeface="Calibri"/>
                          <a:ea typeface="Calibri"/>
                          <a:cs typeface="Calibri"/>
                          <a:sym typeface="Calibri"/>
                        </a:rPr>
                        <a:t>Category - Auto, Micro, Non-share</a:t>
                      </a:r>
                      <a:endParaRPr sz="9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bl>
          </a:graphicData>
        </a:graphic>
      </p:graphicFrame>
      <p:graphicFrame>
        <p:nvGraphicFramePr>
          <p:cNvPr id="683" name="Google Shape;683;p67"/>
          <p:cNvGraphicFramePr/>
          <p:nvPr/>
        </p:nvGraphicFramePr>
        <p:xfrm>
          <a:off x="6466550" y="2993513"/>
          <a:ext cx="3000000" cy="3000000"/>
        </p:xfrm>
        <a:graphic>
          <a:graphicData uri="http://schemas.openxmlformats.org/drawingml/2006/table">
            <a:tbl>
              <a:tblPr>
                <a:noFill/>
                <a:tableStyleId>{8E17FD01-A000-4B66-B9CA-C1D04B5D00F5}</a:tableStyleId>
              </a:tblPr>
              <a:tblGrid>
                <a:gridCol w="896225"/>
                <a:gridCol w="435400"/>
                <a:gridCol w="371150"/>
              </a:tblGrid>
              <a:tr h="166050">
                <a:tc>
                  <a:txBody>
                    <a:bodyPr>
                      <a:noAutofit/>
                    </a:bodyPr>
                    <a:lstStyle/>
                    <a:p>
                      <a:pPr indent="0" lvl="0" marL="0" rtl="0" algn="l">
                        <a:lnSpc>
                          <a:spcPct val="115000"/>
                        </a:lnSpc>
                        <a:spcBef>
                          <a:spcPts val="0"/>
                        </a:spcBef>
                        <a:spcAft>
                          <a:spcPts val="0"/>
                        </a:spcAft>
                        <a:buNone/>
                      </a:pPr>
                      <a:r>
                        <a:t/>
                      </a:r>
                      <a:endParaRPr b="1"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latin typeface="Calibri"/>
                          <a:ea typeface="Calibri"/>
                          <a:cs typeface="Calibri"/>
                          <a:sym typeface="Calibri"/>
                        </a:rPr>
                        <a:t>Gini</a:t>
                      </a:r>
                      <a:endParaRPr b="1"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latin typeface="Calibri"/>
                          <a:ea typeface="Calibri"/>
                          <a:cs typeface="Calibri"/>
                          <a:sym typeface="Calibri"/>
                        </a:rPr>
                        <a:t>KS</a:t>
                      </a:r>
                      <a:endParaRPr b="1"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166050">
                <a:tc>
                  <a:txBody>
                    <a:bodyPr>
                      <a:noAutofit/>
                    </a:bodyPr>
                    <a:lstStyle/>
                    <a:p>
                      <a:pPr indent="0" lvl="0" marL="0" rtl="0" algn="l">
                        <a:lnSpc>
                          <a:spcPct val="115000"/>
                        </a:lnSpc>
                        <a:spcBef>
                          <a:spcPts val="0"/>
                        </a:spcBef>
                        <a:spcAft>
                          <a:spcPts val="0"/>
                        </a:spcAft>
                        <a:buNone/>
                      </a:pPr>
                      <a:r>
                        <a:rPr b="1" lang="en" sz="1000">
                          <a:latin typeface="Calibri"/>
                          <a:ea typeface="Calibri"/>
                          <a:cs typeface="Calibri"/>
                          <a:sym typeface="Calibri"/>
                        </a:rPr>
                        <a:t>Model Metrics</a:t>
                      </a:r>
                      <a:endParaRPr b="1"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latin typeface="Calibri"/>
                          <a:ea typeface="Calibri"/>
                          <a:cs typeface="Calibri"/>
                          <a:sym typeface="Calibri"/>
                        </a:rPr>
                        <a:t>0.4</a:t>
                      </a:r>
                      <a:endParaRPr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000">
                          <a:latin typeface="Calibri"/>
                          <a:ea typeface="Calibri"/>
                          <a:cs typeface="Calibri"/>
                          <a:sym typeface="Calibri"/>
                        </a:rPr>
                        <a:t>31</a:t>
                      </a:r>
                      <a:endParaRPr sz="1000">
                        <a:latin typeface="Calibri"/>
                        <a:ea typeface="Calibri"/>
                        <a:cs typeface="Calibri"/>
                        <a:sym typeface="Calibri"/>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68"/>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689" name="Google Shape;689;p68"/>
          <p:cNvSpPr txBox="1"/>
          <p:nvPr/>
        </p:nvSpPr>
        <p:spPr>
          <a:xfrm>
            <a:off x="4952725" y="1728400"/>
            <a:ext cx="40110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Line assignment </a:t>
            </a:r>
            <a:endParaRPr b="0" i="0" sz="2500" u="none" cap="none" strike="noStrike">
              <a:solidFill>
                <a:srgbClr val="FFFFFF"/>
              </a:solidFill>
              <a:latin typeface="Calibri"/>
              <a:ea typeface="Calibri"/>
              <a:cs typeface="Calibri"/>
              <a:sym typeface="Calibri"/>
            </a:endParaRPr>
          </a:p>
        </p:txBody>
      </p:sp>
      <p:sp>
        <p:nvSpPr>
          <p:cNvPr id="690" name="Google Shape;690;p68"/>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2.5</a:t>
            </a:r>
            <a:endParaRPr sz="3600" u="sng">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69"/>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400">
                <a:solidFill>
                  <a:schemeClr val="dk1"/>
                </a:solidFill>
                <a:latin typeface="Calibri"/>
                <a:ea typeface="Calibri"/>
                <a:cs typeface="Calibri"/>
                <a:sym typeface="Calibri"/>
              </a:rPr>
              <a:t>Initial Credit Line (ICL) strategy </a:t>
            </a:r>
            <a:endParaRPr sz="2400">
              <a:solidFill>
                <a:schemeClr val="dk1"/>
              </a:solidFill>
              <a:latin typeface="Calibri"/>
              <a:ea typeface="Calibri"/>
              <a:cs typeface="Calibri"/>
              <a:sym typeface="Calibri"/>
            </a:endParaRPr>
          </a:p>
        </p:txBody>
      </p:sp>
      <p:sp>
        <p:nvSpPr>
          <p:cNvPr id="696" name="Google Shape;696;p69"/>
          <p:cNvSpPr/>
          <p:nvPr/>
        </p:nvSpPr>
        <p:spPr>
          <a:xfrm>
            <a:off x="257275" y="744175"/>
            <a:ext cx="3483600" cy="15597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200" u="sng">
                <a:solidFill>
                  <a:schemeClr val="dk1"/>
                </a:solidFill>
                <a:latin typeface="Calibri"/>
                <a:ea typeface="Calibri"/>
                <a:cs typeface="Calibri"/>
                <a:sym typeface="Calibri"/>
              </a:rPr>
              <a:t>Fundamentals of line assignment </a:t>
            </a:r>
            <a:endParaRPr b="1" i="1" sz="12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1200" u="sng">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F</a:t>
            </a:r>
            <a:r>
              <a:rPr lang="en" sz="1200">
                <a:solidFill>
                  <a:schemeClr val="dk1"/>
                </a:solidFill>
                <a:latin typeface="Calibri"/>
                <a:ea typeface="Calibri"/>
                <a:cs typeface="Calibri"/>
                <a:sym typeface="Calibri"/>
              </a:rPr>
              <a:t>unction of 3 major dimensions. </a:t>
            </a:r>
            <a:endParaRPr sz="1100"/>
          </a:p>
          <a:p>
            <a:pPr indent="-254000" lvl="1" marL="596900" marR="0" rtl="0" algn="l">
              <a:spcBef>
                <a:spcPts val="0"/>
              </a:spcBef>
              <a:spcAft>
                <a:spcPts val="0"/>
              </a:spcAft>
              <a:buClr>
                <a:schemeClr val="dk1"/>
              </a:buClr>
              <a:buSzPts val="1200"/>
              <a:buFont typeface="Calibri"/>
              <a:buAutoNum type="arabicPeriod"/>
            </a:pPr>
            <a:r>
              <a:rPr b="0" i="0" lang="en" sz="1200" u="none" cap="none" strike="noStrike">
                <a:solidFill>
                  <a:schemeClr val="dk1"/>
                </a:solidFill>
                <a:latin typeface="Calibri"/>
                <a:ea typeface="Calibri"/>
                <a:cs typeface="Calibri"/>
                <a:sym typeface="Calibri"/>
              </a:rPr>
              <a:t>Risk  (Using UW models rule) </a:t>
            </a:r>
            <a:endParaRPr b="0" i="0" sz="1200" u="none" cap="none" strike="noStrike">
              <a:solidFill>
                <a:schemeClr val="dk1"/>
              </a:solidFill>
              <a:latin typeface="Calibri"/>
              <a:ea typeface="Calibri"/>
              <a:cs typeface="Calibri"/>
              <a:sym typeface="Calibri"/>
            </a:endParaRPr>
          </a:p>
          <a:p>
            <a:pPr indent="-254000" lvl="1" marL="596900" marR="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Ability</a:t>
            </a:r>
            <a:r>
              <a:rPr b="0" i="0" lang="en" sz="1200" u="none" cap="none" strike="noStrike">
                <a:solidFill>
                  <a:schemeClr val="dk1"/>
                </a:solidFill>
                <a:latin typeface="Calibri"/>
                <a:ea typeface="Calibri"/>
                <a:cs typeface="Calibri"/>
                <a:sym typeface="Calibri"/>
              </a:rPr>
              <a:t> to pay (Income/Salary)</a:t>
            </a:r>
            <a:endParaRPr sz="1100"/>
          </a:p>
          <a:p>
            <a:pPr indent="-254000" lvl="1" marL="596900" marR="0" rtl="0" algn="l">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Organisation’s r</a:t>
            </a:r>
            <a:r>
              <a:rPr b="0" i="0" lang="en" sz="1200" u="none" cap="none" strike="noStrike">
                <a:solidFill>
                  <a:schemeClr val="dk1"/>
                </a:solidFill>
                <a:latin typeface="Calibri"/>
                <a:ea typeface="Calibri"/>
                <a:cs typeface="Calibri"/>
                <a:sym typeface="Calibri"/>
              </a:rPr>
              <a:t>isk appetite </a:t>
            </a:r>
            <a:endParaRPr sz="1100"/>
          </a:p>
          <a:p>
            <a:pPr indent="-241300" lvl="2" marL="939800" marR="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Revenue growth</a:t>
            </a:r>
            <a:r>
              <a:rPr b="0" i="0" lang="en" sz="1000" u="none" cap="none" strike="noStrike">
                <a:solidFill>
                  <a:schemeClr val="dk1"/>
                </a:solidFill>
                <a:latin typeface="Calibri"/>
                <a:ea typeface="Calibri"/>
                <a:cs typeface="Calibri"/>
                <a:sym typeface="Calibri"/>
              </a:rPr>
              <a:t> targets</a:t>
            </a:r>
            <a:endParaRPr sz="1000"/>
          </a:p>
          <a:p>
            <a:pPr indent="-241300" lvl="2" marL="939800" marR="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Loss threshold targets</a:t>
            </a:r>
            <a:endParaRPr b="0" i="0" sz="1000" u="none" cap="none" strike="noStrike">
              <a:solidFill>
                <a:srgbClr val="000000"/>
              </a:solidFill>
              <a:latin typeface="Calibri"/>
              <a:ea typeface="Calibri"/>
              <a:cs typeface="Calibri"/>
              <a:sym typeface="Calibri"/>
            </a:endParaRPr>
          </a:p>
        </p:txBody>
      </p:sp>
      <p:graphicFrame>
        <p:nvGraphicFramePr>
          <p:cNvPr id="697" name="Google Shape;697;p69"/>
          <p:cNvGraphicFramePr/>
          <p:nvPr/>
        </p:nvGraphicFramePr>
        <p:xfrm>
          <a:off x="4206318" y="667175"/>
          <a:ext cx="3000000" cy="3000000"/>
        </p:xfrm>
        <a:graphic>
          <a:graphicData uri="http://schemas.openxmlformats.org/drawingml/2006/table">
            <a:tbl>
              <a:tblPr bandRow="1" firstRow="1">
                <a:noFill/>
                <a:tableStyleId>{97B5CB5C-9585-456E-B1DE-CC8FDF7E8F0A}</a:tableStyleId>
              </a:tblPr>
              <a:tblGrid>
                <a:gridCol w="732725"/>
                <a:gridCol w="873050"/>
                <a:gridCol w="915625"/>
              </a:tblGrid>
              <a:tr h="295975">
                <a:tc>
                  <a:txBody>
                    <a:bodyPr>
                      <a:noAutofit/>
                    </a:bodyPr>
                    <a:lstStyle/>
                    <a:p>
                      <a:pPr indent="0" lvl="0" marL="0" marR="0" rtl="0" algn="ctr">
                        <a:spcBef>
                          <a:spcPts val="0"/>
                        </a:spcBef>
                        <a:spcAft>
                          <a:spcPts val="0"/>
                        </a:spcAft>
                        <a:buNone/>
                      </a:pPr>
                      <a:r>
                        <a:rPr lang="en" sz="1000"/>
                        <a:t>Intent </a:t>
                      </a:r>
                      <a:endParaRPr sz="1000"/>
                    </a:p>
                    <a:p>
                      <a:pPr indent="0" lvl="0" marL="0" marR="0" rtl="0" algn="ctr">
                        <a:spcBef>
                          <a:spcPts val="0"/>
                        </a:spcBef>
                        <a:spcAft>
                          <a:spcPts val="0"/>
                        </a:spcAft>
                        <a:buNone/>
                      </a:pPr>
                      <a:r>
                        <a:rPr lang="en" sz="1000"/>
                        <a:t>to Pay</a:t>
                      </a:r>
                      <a:endParaRPr sz="1000"/>
                    </a:p>
                  </a:txBody>
                  <a:tcPr marT="0" marB="0" marR="0" marL="0"/>
                </a:tc>
                <a:tc>
                  <a:txBody>
                    <a:bodyPr>
                      <a:noAutofit/>
                    </a:bodyPr>
                    <a:lstStyle/>
                    <a:p>
                      <a:pPr indent="0" lvl="0" marL="0" marR="0" rtl="0" algn="ctr">
                        <a:spcBef>
                          <a:spcPts val="0"/>
                        </a:spcBef>
                        <a:spcAft>
                          <a:spcPts val="0"/>
                        </a:spcAft>
                        <a:buNone/>
                      </a:pPr>
                      <a:r>
                        <a:rPr lang="en" sz="1000"/>
                        <a:t>Ability </a:t>
                      </a:r>
                      <a:endParaRPr sz="1000"/>
                    </a:p>
                    <a:p>
                      <a:pPr indent="0" lvl="0" marL="0" marR="0" rtl="0" algn="ctr">
                        <a:spcBef>
                          <a:spcPts val="0"/>
                        </a:spcBef>
                        <a:spcAft>
                          <a:spcPts val="0"/>
                        </a:spcAft>
                        <a:buNone/>
                      </a:pPr>
                      <a:r>
                        <a:rPr lang="en" sz="1000"/>
                        <a:t>to Pay</a:t>
                      </a:r>
                      <a:endParaRPr sz="1000"/>
                    </a:p>
                  </a:txBody>
                  <a:tcPr marT="0" marB="0" marR="0" marL="0"/>
                </a:tc>
                <a:tc>
                  <a:txBody>
                    <a:bodyPr>
                      <a:noAutofit/>
                    </a:bodyPr>
                    <a:lstStyle/>
                    <a:p>
                      <a:pPr indent="0" lvl="0" marL="0" marR="0" rtl="0" algn="ctr">
                        <a:spcBef>
                          <a:spcPts val="0"/>
                        </a:spcBef>
                        <a:spcAft>
                          <a:spcPts val="0"/>
                        </a:spcAft>
                        <a:buNone/>
                      </a:pPr>
                      <a:r>
                        <a:rPr lang="en" sz="1000"/>
                        <a:t>Line</a:t>
                      </a:r>
                      <a:endParaRPr sz="1000"/>
                    </a:p>
                  </a:txBody>
                  <a:tcPr marT="0" marB="0" marR="0" marL="0"/>
                </a:tc>
              </a:tr>
              <a:tr h="148000">
                <a:tc rowSpan="3">
                  <a:txBody>
                    <a:bodyPr>
                      <a:noAutofit/>
                    </a:bodyPr>
                    <a:lstStyle/>
                    <a:p>
                      <a:pPr indent="0" lvl="0" marL="0" rtl="0" algn="ctr">
                        <a:spcBef>
                          <a:spcPts val="0"/>
                        </a:spcBef>
                        <a:spcAft>
                          <a:spcPts val="0"/>
                        </a:spcAft>
                        <a:buNone/>
                      </a:pPr>
                      <a:r>
                        <a:rPr lang="en" sz="900"/>
                        <a:t>Low</a:t>
                      </a:r>
                      <a:endParaRPr sz="900">
                        <a:solidFill>
                          <a:schemeClr val="dk1"/>
                        </a:solidFill>
                        <a:latin typeface="Calibri"/>
                        <a:ea typeface="Calibri"/>
                        <a:cs typeface="Calibri"/>
                        <a:sym typeface="Calibri"/>
                      </a:endParaRPr>
                    </a:p>
                  </a:txBody>
                  <a:tcPr marT="0" marB="0" marR="0" marL="0" anchor="ctr"/>
                </a:tc>
                <a:tc>
                  <a:txBody>
                    <a:bodyPr>
                      <a:noAutofit/>
                    </a:bodyPr>
                    <a:lstStyle/>
                    <a:p>
                      <a:pPr indent="0" lvl="0" marL="0" marR="0" rtl="0" algn="ctr">
                        <a:spcBef>
                          <a:spcPts val="0"/>
                        </a:spcBef>
                        <a:spcAft>
                          <a:spcPts val="0"/>
                        </a:spcAft>
                        <a:buNone/>
                      </a:pPr>
                      <a:r>
                        <a:rPr lang="en" sz="900"/>
                        <a:t>Low</a:t>
                      </a:r>
                      <a:endParaRPr sz="900"/>
                    </a:p>
                  </a:txBody>
                  <a:tcPr marT="0" marB="0" marR="0" marL="0"/>
                </a:tc>
                <a:tc rowSpan="2">
                  <a:txBody>
                    <a:bodyPr>
                      <a:noAutofit/>
                    </a:bodyPr>
                    <a:lstStyle/>
                    <a:p>
                      <a:pPr indent="0" lvl="0" marL="0" rtl="0" algn="ctr">
                        <a:spcBef>
                          <a:spcPts val="0"/>
                        </a:spcBef>
                        <a:spcAft>
                          <a:spcPts val="0"/>
                        </a:spcAft>
                        <a:buNone/>
                      </a:pPr>
                      <a:r>
                        <a:rPr lang="en" sz="900">
                          <a:solidFill>
                            <a:srgbClr val="FF0000"/>
                          </a:solidFill>
                          <a:latin typeface="Calibri"/>
                          <a:ea typeface="Calibri"/>
                          <a:cs typeface="Calibri"/>
                          <a:sym typeface="Calibri"/>
                        </a:rPr>
                        <a:t>Block Line</a:t>
                      </a:r>
                      <a:endParaRPr sz="900">
                        <a:solidFill>
                          <a:srgbClr val="FF0000"/>
                        </a:solidFill>
                        <a:latin typeface="Calibri"/>
                        <a:ea typeface="Calibri"/>
                        <a:cs typeface="Calibri"/>
                        <a:sym typeface="Calibri"/>
                      </a:endParaRPr>
                    </a:p>
                  </a:txBody>
                  <a:tcPr marT="0" marB="0" marR="0" marL="0" anchor="ctr"/>
                </a:tc>
              </a:tr>
              <a:tr h="148000">
                <a:tc vMerge="1"/>
                <a:tc>
                  <a:txBody>
                    <a:bodyPr>
                      <a:noAutofit/>
                    </a:bodyPr>
                    <a:lstStyle/>
                    <a:p>
                      <a:pPr indent="0" lvl="0" marL="0" marR="0" rtl="0" algn="ctr">
                        <a:spcBef>
                          <a:spcPts val="0"/>
                        </a:spcBef>
                        <a:spcAft>
                          <a:spcPts val="0"/>
                        </a:spcAft>
                        <a:buNone/>
                      </a:pPr>
                      <a:r>
                        <a:rPr lang="en" sz="900"/>
                        <a:t>Medium</a:t>
                      </a:r>
                      <a:endParaRPr sz="900"/>
                    </a:p>
                  </a:txBody>
                  <a:tcPr marT="0" marB="0" marR="0" marL="0"/>
                </a:tc>
                <a:tc vMerge="1"/>
              </a:tr>
              <a:tr h="148000">
                <a:tc vMerge="1"/>
                <a:tc>
                  <a:txBody>
                    <a:bodyPr>
                      <a:noAutofit/>
                    </a:bodyPr>
                    <a:lstStyle/>
                    <a:p>
                      <a:pPr indent="0" lvl="0" marL="0" marR="0" rtl="0" algn="ctr">
                        <a:spcBef>
                          <a:spcPts val="0"/>
                        </a:spcBef>
                        <a:spcAft>
                          <a:spcPts val="0"/>
                        </a:spcAft>
                        <a:buNone/>
                      </a:pPr>
                      <a:r>
                        <a:rPr lang="en" sz="900"/>
                        <a:t>High**</a:t>
                      </a:r>
                      <a:endParaRPr sz="900"/>
                    </a:p>
                  </a:txBody>
                  <a:tcPr marT="0" marB="0" marR="0" marL="0"/>
                </a:tc>
                <a:tc>
                  <a:txBody>
                    <a:bodyPr>
                      <a:noAutofit/>
                    </a:bodyPr>
                    <a:lstStyle/>
                    <a:p>
                      <a:pPr indent="0" lvl="0" marL="0" marR="0" rtl="0" algn="ctr">
                        <a:spcBef>
                          <a:spcPts val="0"/>
                        </a:spcBef>
                        <a:spcAft>
                          <a:spcPts val="0"/>
                        </a:spcAft>
                        <a:buNone/>
                      </a:pPr>
                      <a:r>
                        <a:rPr lang="en" sz="900"/>
                        <a:t>Low Line</a:t>
                      </a:r>
                      <a:endParaRPr sz="900"/>
                    </a:p>
                  </a:txBody>
                  <a:tcPr marT="0" marB="0" marR="0" marL="0" anchor="ctr"/>
                </a:tc>
              </a:tr>
              <a:tr h="148000">
                <a:tc rowSpan="3">
                  <a:txBody>
                    <a:bodyPr>
                      <a:noAutofit/>
                    </a:bodyPr>
                    <a:lstStyle/>
                    <a:p>
                      <a:pPr indent="0" lvl="0" marL="0" rtl="0" algn="ctr">
                        <a:spcBef>
                          <a:spcPts val="0"/>
                        </a:spcBef>
                        <a:spcAft>
                          <a:spcPts val="0"/>
                        </a:spcAft>
                        <a:buNone/>
                      </a:pPr>
                      <a:r>
                        <a:rPr lang="en" sz="900">
                          <a:solidFill>
                            <a:schemeClr val="dk1"/>
                          </a:solidFill>
                          <a:latin typeface="Calibri"/>
                          <a:ea typeface="Calibri"/>
                          <a:cs typeface="Calibri"/>
                          <a:sym typeface="Calibri"/>
                        </a:rPr>
                        <a:t>Medium</a:t>
                      </a:r>
                      <a:endParaRPr sz="900">
                        <a:solidFill>
                          <a:schemeClr val="dk1"/>
                        </a:solidFill>
                        <a:latin typeface="Calibri"/>
                        <a:ea typeface="Calibri"/>
                        <a:cs typeface="Calibri"/>
                        <a:sym typeface="Calibri"/>
                      </a:endParaRPr>
                    </a:p>
                  </a:txBody>
                  <a:tcPr marT="0" marB="0" marR="0" marL="0" anchor="ctr"/>
                </a:tc>
                <a:tc>
                  <a:txBody>
                    <a:bodyPr>
                      <a:noAutofit/>
                    </a:bodyPr>
                    <a:lstStyle/>
                    <a:p>
                      <a:pPr indent="0" lvl="0" marL="0" marR="0" rtl="0" algn="ctr">
                        <a:spcBef>
                          <a:spcPts val="0"/>
                        </a:spcBef>
                        <a:spcAft>
                          <a:spcPts val="0"/>
                        </a:spcAft>
                        <a:buNone/>
                      </a:pPr>
                      <a:r>
                        <a:rPr lang="en" sz="900"/>
                        <a:t>Low</a:t>
                      </a:r>
                      <a:endParaRPr sz="900"/>
                    </a:p>
                  </a:txBody>
                  <a:tcPr marT="0" marB="0" marR="0" marL="0"/>
                </a:tc>
                <a:tc>
                  <a:txBody>
                    <a:bodyPr>
                      <a:noAutofit/>
                    </a:bodyPr>
                    <a:lstStyle/>
                    <a:p>
                      <a:pPr indent="0" lvl="0" marL="0" marR="0" rtl="0" algn="ctr">
                        <a:spcBef>
                          <a:spcPts val="0"/>
                        </a:spcBef>
                        <a:spcAft>
                          <a:spcPts val="0"/>
                        </a:spcAft>
                        <a:buNone/>
                      </a:pPr>
                      <a:r>
                        <a:rPr lang="en" sz="900">
                          <a:solidFill>
                            <a:srgbClr val="FF0000"/>
                          </a:solidFill>
                        </a:rPr>
                        <a:t>Block Line</a:t>
                      </a:r>
                      <a:endParaRPr sz="900">
                        <a:solidFill>
                          <a:srgbClr val="FF0000"/>
                        </a:solidFill>
                      </a:endParaRPr>
                    </a:p>
                  </a:txBody>
                  <a:tcPr marT="0" marB="0" marR="0" marL="0"/>
                </a:tc>
              </a:tr>
              <a:tr h="148000">
                <a:tc vMerge="1"/>
                <a:tc>
                  <a:txBody>
                    <a:bodyPr>
                      <a:noAutofit/>
                    </a:bodyPr>
                    <a:lstStyle/>
                    <a:p>
                      <a:pPr indent="0" lvl="0" marL="0" marR="0" rtl="0" algn="ctr">
                        <a:spcBef>
                          <a:spcPts val="0"/>
                        </a:spcBef>
                        <a:spcAft>
                          <a:spcPts val="0"/>
                        </a:spcAft>
                        <a:buNone/>
                      </a:pPr>
                      <a:r>
                        <a:rPr lang="en" sz="900"/>
                        <a:t>Medium</a:t>
                      </a:r>
                      <a:endParaRPr sz="900"/>
                    </a:p>
                  </a:txBody>
                  <a:tcPr marT="0" marB="0" marR="0" marL="0"/>
                </a:tc>
                <a:tc>
                  <a:txBody>
                    <a:bodyPr>
                      <a:noAutofit/>
                    </a:bodyPr>
                    <a:lstStyle/>
                    <a:p>
                      <a:pPr indent="0" lvl="0" marL="0" marR="0" rtl="0" algn="ctr">
                        <a:spcBef>
                          <a:spcPts val="0"/>
                        </a:spcBef>
                        <a:spcAft>
                          <a:spcPts val="0"/>
                        </a:spcAft>
                        <a:buNone/>
                      </a:pPr>
                      <a:r>
                        <a:rPr lang="en" sz="900"/>
                        <a:t>Medium Line</a:t>
                      </a:r>
                      <a:endParaRPr sz="900"/>
                    </a:p>
                  </a:txBody>
                  <a:tcPr marT="0" marB="0" marR="0" marL="0"/>
                </a:tc>
              </a:tr>
              <a:tr h="148000">
                <a:tc vMerge="1"/>
                <a:tc>
                  <a:txBody>
                    <a:bodyPr>
                      <a:noAutofit/>
                    </a:bodyPr>
                    <a:lstStyle/>
                    <a:p>
                      <a:pPr indent="0" lvl="0" marL="0" marR="0" rtl="0" algn="ctr">
                        <a:spcBef>
                          <a:spcPts val="0"/>
                        </a:spcBef>
                        <a:spcAft>
                          <a:spcPts val="0"/>
                        </a:spcAft>
                        <a:buNone/>
                      </a:pPr>
                      <a:r>
                        <a:rPr lang="en" sz="900"/>
                        <a:t>High</a:t>
                      </a:r>
                      <a:endParaRPr sz="900"/>
                    </a:p>
                  </a:txBody>
                  <a:tcPr marT="0" marB="0" marR="0" marL="0"/>
                </a:tc>
                <a:tc>
                  <a:txBody>
                    <a:bodyPr>
                      <a:noAutofit/>
                    </a:bodyPr>
                    <a:lstStyle/>
                    <a:p>
                      <a:pPr indent="0" lvl="0" marL="0" marR="0" rtl="0" algn="ctr">
                        <a:spcBef>
                          <a:spcPts val="0"/>
                        </a:spcBef>
                        <a:spcAft>
                          <a:spcPts val="0"/>
                        </a:spcAft>
                        <a:buNone/>
                      </a:pPr>
                      <a:r>
                        <a:rPr lang="en" sz="900"/>
                        <a:t>Medium</a:t>
                      </a:r>
                      <a:endParaRPr sz="900"/>
                    </a:p>
                  </a:txBody>
                  <a:tcPr marT="0" marB="0" marR="0" marL="0"/>
                </a:tc>
              </a:tr>
              <a:tr h="148000">
                <a:tc rowSpan="3">
                  <a:txBody>
                    <a:bodyPr>
                      <a:noAutofit/>
                    </a:bodyPr>
                    <a:lstStyle/>
                    <a:p>
                      <a:pPr indent="0" lvl="0" marL="0" rtl="0" algn="ctr">
                        <a:spcBef>
                          <a:spcPts val="0"/>
                        </a:spcBef>
                        <a:spcAft>
                          <a:spcPts val="0"/>
                        </a:spcAft>
                        <a:buNone/>
                      </a:pPr>
                      <a:r>
                        <a:rPr lang="en" sz="900"/>
                        <a:t>High</a:t>
                      </a:r>
                      <a:endParaRPr sz="900">
                        <a:solidFill>
                          <a:schemeClr val="dk1"/>
                        </a:solidFill>
                        <a:latin typeface="Calibri"/>
                        <a:ea typeface="Calibri"/>
                        <a:cs typeface="Calibri"/>
                        <a:sym typeface="Calibri"/>
                      </a:endParaRPr>
                    </a:p>
                  </a:txBody>
                  <a:tcPr marT="0" marB="0" marR="0" marL="0" anchor="ctr"/>
                </a:tc>
                <a:tc>
                  <a:txBody>
                    <a:bodyPr>
                      <a:noAutofit/>
                    </a:bodyPr>
                    <a:lstStyle/>
                    <a:p>
                      <a:pPr indent="0" lvl="0" marL="0" marR="0" rtl="0" algn="ctr">
                        <a:spcBef>
                          <a:spcPts val="0"/>
                        </a:spcBef>
                        <a:spcAft>
                          <a:spcPts val="0"/>
                        </a:spcAft>
                        <a:buNone/>
                      </a:pPr>
                      <a:r>
                        <a:rPr lang="en" sz="900"/>
                        <a:t>Low**</a:t>
                      </a:r>
                      <a:endParaRPr sz="900"/>
                    </a:p>
                  </a:txBody>
                  <a:tcPr marT="0" marB="0" marR="0" marL="0"/>
                </a:tc>
                <a:tc>
                  <a:txBody>
                    <a:bodyPr>
                      <a:noAutofit/>
                    </a:bodyPr>
                    <a:lstStyle/>
                    <a:p>
                      <a:pPr indent="0" lvl="0" marL="0" marR="0" rtl="0" algn="ctr">
                        <a:spcBef>
                          <a:spcPts val="0"/>
                        </a:spcBef>
                        <a:spcAft>
                          <a:spcPts val="0"/>
                        </a:spcAft>
                        <a:buNone/>
                      </a:pPr>
                      <a:r>
                        <a:rPr lang="en" sz="900"/>
                        <a:t>Low Line</a:t>
                      </a:r>
                      <a:endParaRPr sz="900"/>
                    </a:p>
                  </a:txBody>
                  <a:tcPr marT="0" marB="0" marR="0" marL="0"/>
                </a:tc>
              </a:tr>
              <a:tr h="148000">
                <a:tc vMerge="1"/>
                <a:tc>
                  <a:txBody>
                    <a:bodyPr>
                      <a:noAutofit/>
                    </a:bodyPr>
                    <a:lstStyle/>
                    <a:p>
                      <a:pPr indent="0" lvl="0" marL="0" marR="0" rtl="0" algn="ctr">
                        <a:spcBef>
                          <a:spcPts val="0"/>
                        </a:spcBef>
                        <a:spcAft>
                          <a:spcPts val="0"/>
                        </a:spcAft>
                        <a:buNone/>
                      </a:pPr>
                      <a:r>
                        <a:rPr lang="en" sz="900"/>
                        <a:t>Medium</a:t>
                      </a:r>
                      <a:endParaRPr sz="900"/>
                    </a:p>
                  </a:txBody>
                  <a:tcPr marT="0" marB="0" marR="0" marL="0"/>
                </a:tc>
                <a:tc>
                  <a:txBody>
                    <a:bodyPr>
                      <a:noAutofit/>
                    </a:bodyPr>
                    <a:lstStyle/>
                    <a:p>
                      <a:pPr indent="0" lvl="0" marL="0" marR="0" rtl="0" algn="ctr">
                        <a:spcBef>
                          <a:spcPts val="0"/>
                        </a:spcBef>
                        <a:spcAft>
                          <a:spcPts val="0"/>
                        </a:spcAft>
                        <a:buNone/>
                      </a:pPr>
                      <a:r>
                        <a:rPr lang="en" sz="900"/>
                        <a:t>Medium</a:t>
                      </a:r>
                      <a:r>
                        <a:rPr lang="en" sz="900"/>
                        <a:t> Line</a:t>
                      </a:r>
                      <a:endParaRPr sz="900"/>
                    </a:p>
                  </a:txBody>
                  <a:tcPr marT="0" marB="0" marR="0" marL="0"/>
                </a:tc>
              </a:tr>
              <a:tr h="148000">
                <a:tc vMerge="1"/>
                <a:tc>
                  <a:txBody>
                    <a:bodyPr>
                      <a:noAutofit/>
                    </a:bodyPr>
                    <a:lstStyle/>
                    <a:p>
                      <a:pPr indent="0" lvl="0" marL="0" marR="0" rtl="0" algn="ctr">
                        <a:spcBef>
                          <a:spcPts val="0"/>
                        </a:spcBef>
                        <a:spcAft>
                          <a:spcPts val="0"/>
                        </a:spcAft>
                        <a:buNone/>
                      </a:pPr>
                      <a:r>
                        <a:rPr lang="en" sz="900"/>
                        <a:t>High</a:t>
                      </a:r>
                      <a:endParaRPr sz="900"/>
                    </a:p>
                  </a:txBody>
                  <a:tcPr marT="0" marB="0" marR="0" marL="0"/>
                </a:tc>
                <a:tc>
                  <a:txBody>
                    <a:bodyPr>
                      <a:noAutofit/>
                    </a:bodyPr>
                    <a:lstStyle/>
                    <a:p>
                      <a:pPr indent="0" lvl="0" marL="0" marR="0" rtl="0" algn="ctr">
                        <a:spcBef>
                          <a:spcPts val="0"/>
                        </a:spcBef>
                        <a:spcAft>
                          <a:spcPts val="0"/>
                        </a:spcAft>
                        <a:buNone/>
                      </a:pPr>
                      <a:r>
                        <a:rPr lang="en" sz="900"/>
                        <a:t>High Line </a:t>
                      </a:r>
                      <a:endParaRPr sz="900"/>
                    </a:p>
                  </a:txBody>
                  <a:tcPr marT="0" marB="0" marR="0" marL="0"/>
                </a:tc>
              </a:tr>
            </a:tbl>
          </a:graphicData>
        </a:graphic>
      </p:graphicFrame>
      <p:sp>
        <p:nvSpPr>
          <p:cNvPr id="698" name="Google Shape;698;p69"/>
          <p:cNvSpPr/>
          <p:nvPr/>
        </p:nvSpPr>
        <p:spPr>
          <a:xfrm>
            <a:off x="353550" y="4772100"/>
            <a:ext cx="8436900" cy="2511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000">
                <a:latin typeface="Calibri"/>
                <a:ea typeface="Calibri"/>
                <a:cs typeface="Calibri"/>
                <a:sym typeface="Calibri"/>
              </a:rPr>
              <a:t>**</a:t>
            </a:r>
            <a:r>
              <a:rPr lang="en" sz="1000">
                <a:solidFill>
                  <a:srgbClr val="000000"/>
                </a:solidFill>
                <a:latin typeface="Calibri"/>
                <a:ea typeface="Calibri"/>
                <a:cs typeface="Calibri"/>
                <a:sym typeface="Calibri"/>
              </a:rPr>
              <a:t>Note: Override of BAU strategy is done</a:t>
            </a:r>
            <a:r>
              <a:rPr lang="en" sz="1000">
                <a:latin typeface="Calibri"/>
                <a:ea typeface="Calibri"/>
                <a:cs typeface="Calibri"/>
                <a:sym typeface="Calibri"/>
              </a:rPr>
              <a:t> </a:t>
            </a:r>
            <a:r>
              <a:rPr lang="en" sz="1000">
                <a:solidFill>
                  <a:srgbClr val="000000"/>
                </a:solidFill>
                <a:latin typeface="Calibri"/>
                <a:ea typeface="Calibri"/>
                <a:cs typeface="Calibri"/>
                <a:sym typeface="Calibri"/>
              </a:rPr>
              <a:t>majorly in 2 case, if  customers’ income is too high or customers’ risk is too low</a:t>
            </a:r>
            <a:endParaRPr sz="1000">
              <a:solidFill>
                <a:srgbClr val="000000"/>
              </a:solidFill>
              <a:latin typeface="Calibri"/>
              <a:ea typeface="Calibri"/>
              <a:cs typeface="Calibri"/>
              <a:sym typeface="Calibri"/>
            </a:endParaRPr>
          </a:p>
        </p:txBody>
      </p:sp>
      <p:sp>
        <p:nvSpPr>
          <p:cNvPr id="699" name="Google Shape;699;p69"/>
          <p:cNvSpPr/>
          <p:nvPr/>
        </p:nvSpPr>
        <p:spPr>
          <a:xfrm>
            <a:off x="325050" y="2789375"/>
            <a:ext cx="8436900" cy="14973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1" i="1" lang="en" sz="1200" u="sng">
                <a:latin typeface="Calibri"/>
                <a:ea typeface="Calibri"/>
                <a:cs typeface="Calibri"/>
                <a:sym typeface="Calibri"/>
              </a:rPr>
              <a:t>OMPP broad level strategy:</a:t>
            </a:r>
            <a:endParaRPr b="1" i="1" sz="1200" u="sng">
              <a:latin typeface="Calibri"/>
              <a:ea typeface="Calibri"/>
              <a:cs typeface="Calibri"/>
              <a:sym typeface="Calibri"/>
            </a:endParaRPr>
          </a:p>
          <a:p>
            <a:pPr indent="0" lvl="0" marL="0" marR="0" rtl="0" algn="l">
              <a:lnSpc>
                <a:spcPct val="100000"/>
              </a:lnSpc>
              <a:spcBef>
                <a:spcPts val="0"/>
              </a:spcBef>
              <a:spcAft>
                <a:spcPts val="0"/>
              </a:spcAft>
              <a:buNone/>
            </a:pPr>
            <a:r>
              <a:t/>
            </a:r>
            <a:endParaRPr b="1" i="1" sz="1200" u="sng">
              <a:latin typeface="Calibri"/>
              <a:ea typeface="Calibri"/>
              <a:cs typeface="Calibri"/>
              <a:sym typeface="Calibri"/>
            </a:endParaRPr>
          </a:p>
          <a:p>
            <a:pPr indent="-254000" lvl="1" marL="596900" marR="0" rtl="0" algn="l">
              <a:lnSpc>
                <a:spcPct val="100000"/>
              </a:lnSpc>
              <a:spcBef>
                <a:spcPts val="0"/>
              </a:spcBef>
              <a:spcAft>
                <a:spcPts val="0"/>
              </a:spcAft>
              <a:buClr>
                <a:schemeClr val="dk1"/>
              </a:buClr>
              <a:buSzPts val="1200"/>
              <a:buFont typeface="Calibri"/>
              <a:buAutoNum type="arabicPeriod"/>
            </a:pPr>
            <a:r>
              <a:rPr lang="en" sz="1200">
                <a:latin typeface="Calibri"/>
                <a:ea typeface="Calibri"/>
                <a:cs typeface="Calibri"/>
                <a:sym typeface="Calibri"/>
              </a:rPr>
              <a:t>Cross tab between the 2 pillars of credit lending are the bedrock of line magnitude in U/W</a:t>
            </a:r>
            <a:endParaRPr sz="1200">
              <a:latin typeface="Calibri"/>
              <a:ea typeface="Calibri"/>
              <a:cs typeface="Calibri"/>
              <a:sym typeface="Calibri"/>
            </a:endParaRPr>
          </a:p>
          <a:p>
            <a:pPr indent="-254000" lvl="1" marL="596900" marR="0" rtl="0" algn="l">
              <a:lnSpc>
                <a:spcPct val="100000"/>
              </a:lnSpc>
              <a:spcBef>
                <a:spcPts val="0"/>
              </a:spcBef>
              <a:spcAft>
                <a:spcPts val="0"/>
              </a:spcAft>
              <a:buClr>
                <a:schemeClr val="dk1"/>
              </a:buClr>
              <a:buSzPts val="1200"/>
              <a:buFont typeface="Calibri"/>
              <a:buAutoNum type="arabicPeriod"/>
            </a:pPr>
            <a:r>
              <a:rPr lang="en" sz="1200">
                <a:latin typeface="Calibri"/>
                <a:ea typeface="Calibri"/>
                <a:cs typeface="Calibri"/>
                <a:sym typeface="Calibri"/>
              </a:rPr>
              <a:t>Within the eligible cells of the cross tab, net revenue and long term value play a role on exact amount of line assigned</a:t>
            </a:r>
            <a:endParaRPr sz="1200">
              <a:latin typeface="Calibri"/>
              <a:ea typeface="Calibri"/>
              <a:cs typeface="Calibri"/>
              <a:sym typeface="Calibri"/>
            </a:endParaRPr>
          </a:p>
          <a:p>
            <a:pPr indent="-254000" lvl="1" marL="596900" marR="0" rtl="0" algn="l">
              <a:lnSpc>
                <a:spcPct val="100000"/>
              </a:lnSpc>
              <a:spcBef>
                <a:spcPts val="0"/>
              </a:spcBef>
              <a:spcAft>
                <a:spcPts val="0"/>
              </a:spcAft>
              <a:buSzPts val="1200"/>
              <a:buFont typeface="Calibri"/>
              <a:buAutoNum type="arabicPeriod"/>
            </a:pPr>
            <a:r>
              <a:rPr lang="en" sz="1200">
                <a:latin typeface="Calibri"/>
                <a:ea typeface="Calibri"/>
                <a:cs typeface="Calibri"/>
                <a:sym typeface="Calibri"/>
              </a:rPr>
              <a:t>Every cell comes with a cap on limit that restricts over exposure at such an early stage (adoption) of a customer</a:t>
            </a:r>
            <a:endParaRPr sz="1200">
              <a:latin typeface="Calibri"/>
              <a:ea typeface="Calibri"/>
              <a:cs typeface="Calibri"/>
              <a:sym typeface="Calibri"/>
            </a:endParaRPr>
          </a:p>
          <a:p>
            <a:pPr indent="-254000" lvl="1" marL="596900" marR="0" rtl="0" algn="l">
              <a:lnSpc>
                <a:spcPct val="100000"/>
              </a:lnSpc>
              <a:spcBef>
                <a:spcPts val="0"/>
              </a:spcBef>
              <a:spcAft>
                <a:spcPts val="0"/>
              </a:spcAft>
              <a:buSzPts val="1200"/>
              <a:buFont typeface="Calibri"/>
              <a:buAutoNum type="arabicPeriod"/>
            </a:pPr>
            <a:r>
              <a:rPr lang="en" sz="1200">
                <a:latin typeface="Calibri"/>
                <a:ea typeface="Calibri"/>
                <a:cs typeface="Calibri"/>
                <a:sym typeface="Calibri"/>
              </a:rPr>
              <a:t>Presence of collection ops also in taken into consideration for max credit lines for eg. field ops feasibility in T7</a:t>
            </a:r>
            <a:endParaRPr sz="1200">
              <a:latin typeface="Calibri"/>
              <a:ea typeface="Calibri"/>
              <a:cs typeface="Calibri"/>
              <a:sym typeface="Calibri"/>
            </a:endParaRPr>
          </a:p>
          <a:p>
            <a:pPr indent="0" lvl="0" marL="914400" marR="0" rtl="0" algn="l">
              <a:lnSpc>
                <a:spcPct val="100000"/>
              </a:lnSpc>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70"/>
          <p:cNvSpPr/>
          <p:nvPr/>
        </p:nvSpPr>
        <p:spPr>
          <a:xfrm>
            <a:off x="355050" y="895200"/>
            <a:ext cx="8433900" cy="9948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Ola line assignment is function of credit risk, spend behaviour on Ola, portfolio segment </a:t>
            </a:r>
            <a:endParaRPr sz="1200">
              <a:solidFill>
                <a:schemeClr val="dk1"/>
              </a:solidFill>
              <a:latin typeface="Calibri"/>
              <a:ea typeface="Calibri"/>
              <a:cs typeface="Calibri"/>
              <a:sym typeface="Calibri"/>
            </a:endParaRPr>
          </a:p>
          <a:p>
            <a:pPr indent="-304800" lvl="1" marL="9144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Different risk behaviour &gt;&gt; less predictive power &gt;&gt; conservative line</a:t>
            </a:r>
            <a:endParaRPr sz="1200"/>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Line assignment needs Model cap (or risk guard rails), this is done to control the exposure at different risk level </a:t>
            </a:r>
            <a:endParaRPr sz="1200">
              <a:solidFill>
                <a:schemeClr val="dk1"/>
              </a:solidFill>
              <a:latin typeface="Calibri"/>
              <a:ea typeface="Calibri"/>
              <a:cs typeface="Calibri"/>
              <a:sym typeface="Calibri"/>
            </a:endParaRPr>
          </a:p>
        </p:txBody>
      </p:sp>
      <p:sp>
        <p:nvSpPr>
          <p:cNvPr id="705" name="Google Shape;705;p70"/>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400">
                <a:solidFill>
                  <a:schemeClr val="dk1"/>
                </a:solidFill>
                <a:latin typeface="Calibri"/>
                <a:ea typeface="Calibri"/>
                <a:cs typeface="Calibri"/>
                <a:sym typeface="Calibri"/>
              </a:rPr>
              <a:t>Underwriting Line assignment - Process</a:t>
            </a:r>
            <a:endParaRPr sz="2400">
              <a:solidFill>
                <a:schemeClr val="dk1"/>
              </a:solidFill>
              <a:latin typeface="Calibri"/>
              <a:ea typeface="Calibri"/>
              <a:cs typeface="Calibri"/>
              <a:sym typeface="Calibri"/>
            </a:endParaRPr>
          </a:p>
        </p:txBody>
      </p:sp>
      <p:graphicFrame>
        <p:nvGraphicFramePr>
          <p:cNvPr id="706" name="Google Shape;706;p70"/>
          <p:cNvGraphicFramePr/>
          <p:nvPr/>
        </p:nvGraphicFramePr>
        <p:xfrm>
          <a:off x="4171138" y="2469305"/>
          <a:ext cx="3000000" cy="3000000"/>
        </p:xfrm>
        <a:graphic>
          <a:graphicData uri="http://schemas.openxmlformats.org/drawingml/2006/table">
            <a:tbl>
              <a:tblPr>
                <a:noFill/>
                <a:tableStyleId>{8E17FD01-A000-4B66-B9CA-C1D04B5D00F5}</a:tableStyleId>
              </a:tblPr>
              <a:tblGrid>
                <a:gridCol w="644425"/>
                <a:gridCol w="709825"/>
                <a:gridCol w="646575"/>
                <a:gridCol w="535275"/>
                <a:gridCol w="573700"/>
                <a:gridCol w="568500"/>
                <a:gridCol w="558725"/>
                <a:gridCol w="466225"/>
              </a:tblGrid>
              <a:tr h="158250">
                <a:tc>
                  <a:txBody>
                    <a:bodyPr>
                      <a:noAutofit/>
                    </a:bodyPr>
                    <a:lstStyle/>
                    <a:p>
                      <a:pPr indent="0" lvl="0" marL="0" marR="0" rtl="0" algn="l">
                        <a:spcBef>
                          <a:spcPts val="0"/>
                        </a:spcBef>
                        <a:spcAft>
                          <a:spcPts val="0"/>
                        </a:spcAft>
                        <a:buNone/>
                      </a:pPr>
                      <a:r>
                        <a:t/>
                      </a:r>
                      <a:endParaRPr sz="900"/>
                    </a:p>
                  </a:txBody>
                  <a:tcPr marT="12650" marB="12650" marR="18950" marL="18950"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gridSpan="7">
                  <a:txBody>
                    <a:bodyPr>
                      <a:noAutofit/>
                    </a:bodyPr>
                    <a:lstStyle/>
                    <a:p>
                      <a:pPr indent="0" lvl="0" marL="0" marR="0" rtl="0" algn="ctr">
                        <a:spcBef>
                          <a:spcPts val="0"/>
                        </a:spcBef>
                        <a:spcAft>
                          <a:spcPts val="0"/>
                        </a:spcAft>
                        <a:buNone/>
                      </a:pPr>
                      <a:r>
                        <a:rPr lang="en" sz="900"/>
                        <a:t>Model Cap (Or Guardrails)</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158250">
                <a:tc rowSpan="2">
                  <a:txBody>
                    <a:bodyPr>
                      <a:noAutofit/>
                    </a:bodyPr>
                    <a:lstStyle/>
                    <a:p>
                      <a:pPr indent="0" lvl="0" marL="0" marR="0" rtl="0" algn="ctr">
                        <a:spcBef>
                          <a:spcPts val="0"/>
                        </a:spcBef>
                        <a:spcAft>
                          <a:spcPts val="0"/>
                        </a:spcAft>
                        <a:buNone/>
                      </a:pPr>
                      <a:r>
                        <a:rPr lang="en" sz="900"/>
                        <a:t>Ola Bureau Score</a:t>
                      </a:r>
                      <a:endParaRPr sz="1100"/>
                    </a:p>
                  </a:txBody>
                  <a:tcPr marT="12650" marB="12650" marR="18950" marL="18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gridSpan="7">
                  <a:txBody>
                    <a:bodyPr>
                      <a:noAutofit/>
                    </a:bodyPr>
                    <a:lstStyle/>
                    <a:p>
                      <a:pPr indent="0" lvl="0" marL="0" marR="0" rtl="0" algn="ctr">
                        <a:spcBef>
                          <a:spcPts val="0"/>
                        </a:spcBef>
                        <a:spcAft>
                          <a:spcPts val="0"/>
                        </a:spcAft>
                        <a:buNone/>
                      </a:pPr>
                      <a:r>
                        <a:rPr lang="en" sz="900"/>
                        <a:t>Bureau Score (Experian )</a:t>
                      </a:r>
                      <a:endParaRPr sz="9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294950">
                <a:tc vMerge="1"/>
                <a:tc>
                  <a:txBody>
                    <a:bodyPr>
                      <a:noAutofit/>
                    </a:bodyPr>
                    <a:lstStyle/>
                    <a:p>
                      <a:pPr indent="0" lvl="0" marL="0" marR="0" rtl="0" algn="l">
                        <a:spcBef>
                          <a:spcPts val="0"/>
                        </a:spcBef>
                        <a:spcAft>
                          <a:spcPts val="0"/>
                        </a:spcAft>
                        <a:buNone/>
                      </a:pPr>
                      <a:r>
                        <a:rPr lang="en" sz="900"/>
                        <a:t>(860, +)</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noAutofit/>
                    </a:bodyPr>
                    <a:lstStyle/>
                    <a:p>
                      <a:pPr indent="0" lvl="0" marL="0" marR="0" rtl="0" algn="l">
                        <a:spcBef>
                          <a:spcPts val="0"/>
                        </a:spcBef>
                        <a:spcAft>
                          <a:spcPts val="0"/>
                        </a:spcAft>
                        <a:buNone/>
                      </a:pPr>
                      <a:r>
                        <a:rPr lang="en" sz="900"/>
                        <a:t>(810-860]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noAutofit/>
                    </a:bodyPr>
                    <a:lstStyle/>
                    <a:p>
                      <a:pPr indent="0" lvl="0" marL="0" marR="0" rtl="0" algn="l">
                        <a:spcBef>
                          <a:spcPts val="0"/>
                        </a:spcBef>
                        <a:spcAft>
                          <a:spcPts val="0"/>
                        </a:spcAft>
                        <a:buNone/>
                      </a:pPr>
                      <a:r>
                        <a:rPr lang="en" sz="900"/>
                        <a:t>(760-810]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noAutofit/>
                    </a:bodyPr>
                    <a:lstStyle/>
                    <a:p>
                      <a:pPr indent="0" lvl="0" marL="0" marR="0" rtl="0" algn="l">
                        <a:spcBef>
                          <a:spcPts val="0"/>
                        </a:spcBef>
                        <a:spcAft>
                          <a:spcPts val="0"/>
                        </a:spcAft>
                        <a:buNone/>
                      </a:pPr>
                      <a:r>
                        <a:rPr lang="en" sz="900"/>
                        <a:t>(710-760]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noAutofit/>
                    </a:bodyPr>
                    <a:lstStyle/>
                    <a:p>
                      <a:pPr indent="0" lvl="0" marL="0" marR="0" rtl="0" algn="l">
                        <a:spcBef>
                          <a:spcPts val="0"/>
                        </a:spcBef>
                        <a:spcAft>
                          <a:spcPts val="0"/>
                        </a:spcAft>
                        <a:buNone/>
                      </a:pPr>
                      <a:r>
                        <a:rPr lang="en" sz="900"/>
                        <a:t>(690-710]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noAutofit/>
                    </a:bodyPr>
                    <a:lstStyle/>
                    <a:p>
                      <a:pPr indent="0" lvl="0" marL="0" marR="0" rtl="0" algn="l">
                        <a:spcBef>
                          <a:spcPts val="0"/>
                        </a:spcBef>
                        <a:spcAft>
                          <a:spcPts val="0"/>
                        </a:spcAft>
                        <a:buNone/>
                      </a:pPr>
                      <a:r>
                        <a:rPr lang="en" sz="900"/>
                        <a:t>(660-690]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noAutofit/>
                    </a:bodyPr>
                    <a:lstStyle/>
                    <a:p>
                      <a:pPr indent="0" lvl="0" marL="0" marR="0" rtl="0" algn="l">
                        <a:spcBef>
                          <a:spcPts val="0"/>
                        </a:spcBef>
                        <a:spcAft>
                          <a:spcPts val="0"/>
                        </a:spcAft>
                        <a:buNone/>
                      </a:pPr>
                      <a:r>
                        <a:rPr lang="en" sz="900"/>
                        <a:t>(-, 660]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158250">
                <a:tc>
                  <a:txBody>
                    <a:bodyPr>
                      <a:noAutofit/>
                    </a:bodyPr>
                    <a:lstStyle/>
                    <a:p>
                      <a:pPr indent="0" lvl="0" marL="0" marR="0" rtl="0" algn="r">
                        <a:spcBef>
                          <a:spcPts val="0"/>
                        </a:spcBef>
                        <a:spcAft>
                          <a:spcPts val="0"/>
                        </a:spcAft>
                        <a:buNone/>
                      </a:pPr>
                      <a:r>
                        <a:rPr lang="en" sz="900"/>
                        <a:t>1</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4000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3500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2500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1500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 sz="900"/>
                        <a:t>1000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10">
                  <a:txBody>
                    <a:bodyPr>
                      <a:noAutofit/>
                    </a:bodyPr>
                    <a:lstStyle/>
                    <a:p>
                      <a:pPr indent="0" lvl="0" marL="0" rtl="0" algn="r">
                        <a:spcBef>
                          <a:spcPts val="0"/>
                        </a:spcBef>
                        <a:spcAft>
                          <a:spcPts val="0"/>
                        </a:spcAft>
                        <a:buNone/>
                      </a:pPr>
                      <a:r>
                        <a:t/>
                      </a:r>
                      <a:endParaRPr sz="1100"/>
                    </a:p>
                    <a:p>
                      <a:pPr indent="0" lvl="0" marL="0" rtl="0" algn="ctr">
                        <a:spcBef>
                          <a:spcPts val="0"/>
                        </a:spcBef>
                        <a:spcAft>
                          <a:spcPts val="0"/>
                        </a:spcAft>
                        <a:buNone/>
                      </a:pPr>
                      <a:r>
                        <a:rPr lang="en" sz="900"/>
                        <a:t>Outside Ola Risk Appetite</a:t>
                      </a:r>
                      <a:endParaRPr sz="1100"/>
                    </a:p>
                  </a:txBody>
                  <a:tcPr marT="12650" marB="12650" marR="18950" marL="18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11">
                  <a:txBody>
                    <a:bodyPr>
                      <a:noAutofit/>
                    </a:bodyPr>
                    <a:lstStyle/>
                    <a:p>
                      <a:pPr indent="0" lvl="0" marL="0" marR="0" rtl="0" algn="ctr">
                        <a:spcBef>
                          <a:spcPts val="0"/>
                        </a:spcBef>
                        <a:spcAft>
                          <a:spcPts val="0"/>
                        </a:spcAft>
                        <a:buNone/>
                      </a:pPr>
                      <a:r>
                        <a:rPr lang="en" sz="900"/>
                        <a:t>Outside Ola Risk Appetite</a:t>
                      </a:r>
                      <a:endParaRPr sz="1100"/>
                    </a:p>
                  </a:txBody>
                  <a:tcPr marT="12650" marB="12650" marR="18950" marL="18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8250">
                <a:tc>
                  <a:txBody>
                    <a:bodyPr>
                      <a:noAutofit/>
                    </a:bodyPr>
                    <a:lstStyle/>
                    <a:p>
                      <a:pPr indent="0" lvl="0" marL="0" marR="0" rtl="0" algn="r">
                        <a:spcBef>
                          <a:spcPts val="0"/>
                        </a:spcBef>
                        <a:spcAft>
                          <a:spcPts val="0"/>
                        </a:spcAft>
                        <a:buNone/>
                      </a:pPr>
                      <a:r>
                        <a:rPr lang="en" sz="900"/>
                        <a:t>2</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solidFill>
                            <a:schemeClr val="dk1"/>
                          </a:solidFill>
                        </a:rPr>
                        <a:t>4000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3500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2500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1000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 sz="900"/>
                        <a:t>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vMerge="1"/>
              </a:tr>
              <a:tr h="158250">
                <a:tc>
                  <a:txBody>
                    <a:bodyPr>
                      <a:noAutofit/>
                    </a:bodyPr>
                    <a:lstStyle/>
                    <a:p>
                      <a:pPr indent="0" lvl="0" marL="0" marR="0" rtl="0" algn="r">
                        <a:spcBef>
                          <a:spcPts val="0"/>
                        </a:spcBef>
                        <a:spcAft>
                          <a:spcPts val="0"/>
                        </a:spcAft>
                        <a:buNone/>
                      </a:pPr>
                      <a:r>
                        <a:rPr lang="en" sz="900"/>
                        <a:t>3</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3500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3000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2000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1000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 sz="900"/>
                        <a:t>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vMerge="1"/>
              </a:tr>
              <a:tr h="158250">
                <a:tc>
                  <a:txBody>
                    <a:bodyPr>
                      <a:noAutofit/>
                    </a:bodyPr>
                    <a:lstStyle/>
                    <a:p>
                      <a:pPr indent="0" lvl="0" marL="0" marR="0" rtl="0" algn="r">
                        <a:spcBef>
                          <a:spcPts val="0"/>
                        </a:spcBef>
                        <a:spcAft>
                          <a:spcPts val="0"/>
                        </a:spcAft>
                        <a:buNone/>
                      </a:pPr>
                      <a:r>
                        <a:rPr lang="en" sz="900"/>
                        <a:t>4</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3000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2500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1500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7">
                  <a:txBody>
                    <a:bodyPr>
                      <a:noAutofit/>
                    </a:bodyPr>
                    <a:lstStyle/>
                    <a:p>
                      <a:pPr indent="0" lvl="0" marL="0" marR="0" rtl="0" algn="ctr">
                        <a:spcBef>
                          <a:spcPts val="0"/>
                        </a:spcBef>
                        <a:spcAft>
                          <a:spcPts val="0"/>
                        </a:spcAft>
                        <a:buNone/>
                      </a:pPr>
                      <a:r>
                        <a:rPr lang="en" sz="900"/>
                        <a:t>Outside Ola risk appetite</a:t>
                      </a:r>
                      <a:endParaRPr sz="1100"/>
                    </a:p>
                  </a:txBody>
                  <a:tcPr marT="12650" marB="12650" marR="18950" marL="18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vMerge="1"/>
              </a:tr>
              <a:tr h="158250">
                <a:tc>
                  <a:txBody>
                    <a:bodyPr>
                      <a:noAutofit/>
                    </a:bodyPr>
                    <a:lstStyle/>
                    <a:p>
                      <a:pPr indent="0" lvl="0" marL="0" marR="0" rtl="0" algn="r">
                        <a:spcBef>
                          <a:spcPts val="0"/>
                        </a:spcBef>
                        <a:spcAft>
                          <a:spcPts val="0"/>
                        </a:spcAft>
                        <a:buNone/>
                      </a:pPr>
                      <a:r>
                        <a:rPr lang="en" sz="900"/>
                        <a:t>5</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3000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2000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1500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vMerge="1"/>
                <a:tc vMerge="1"/>
              </a:tr>
              <a:tr h="158250">
                <a:tc>
                  <a:txBody>
                    <a:bodyPr>
                      <a:noAutofit/>
                    </a:bodyPr>
                    <a:lstStyle/>
                    <a:p>
                      <a:pPr indent="0" lvl="0" marL="0" marR="0" rtl="0" algn="r">
                        <a:spcBef>
                          <a:spcPts val="0"/>
                        </a:spcBef>
                        <a:spcAft>
                          <a:spcPts val="0"/>
                        </a:spcAft>
                        <a:buNone/>
                      </a:pPr>
                      <a:r>
                        <a:rPr lang="en" sz="900"/>
                        <a:t>6</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2500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marR="0" rtl="0" algn="r">
                        <a:spcBef>
                          <a:spcPts val="0"/>
                        </a:spcBef>
                        <a:spcAft>
                          <a:spcPts val="0"/>
                        </a:spcAft>
                        <a:buNone/>
                      </a:pPr>
                      <a:r>
                        <a:rPr lang="en" sz="900"/>
                        <a:t>2000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1000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noAutofit/>
                    </a:bodyPr>
                    <a:lstStyle/>
                    <a:p>
                      <a:pPr indent="0" lvl="0" marL="0" marR="0" rtl="0" algn="ctr">
                        <a:spcBef>
                          <a:spcPts val="0"/>
                        </a:spcBef>
                        <a:spcAft>
                          <a:spcPts val="0"/>
                        </a:spcAft>
                        <a:buNone/>
                      </a:pPr>
                      <a:r>
                        <a:rPr lang="en" sz="900"/>
                        <a:t>Outside Ola risk appetite</a:t>
                      </a:r>
                      <a:endParaRPr sz="1100"/>
                    </a:p>
                  </a:txBody>
                  <a:tcPr marT="12650" marB="12650" marR="18950" marL="18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vMerge="1"/>
              </a:tr>
              <a:tr h="158250">
                <a:tc>
                  <a:txBody>
                    <a:bodyPr>
                      <a:noAutofit/>
                    </a:bodyPr>
                    <a:lstStyle/>
                    <a:p>
                      <a:pPr indent="0" lvl="0" marL="0" marR="0" rtl="0" algn="r">
                        <a:spcBef>
                          <a:spcPts val="0"/>
                        </a:spcBef>
                        <a:spcAft>
                          <a:spcPts val="0"/>
                        </a:spcAft>
                        <a:buNone/>
                      </a:pPr>
                      <a:r>
                        <a:rPr lang="en" sz="900"/>
                        <a:t>7</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2000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1500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1000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vMerge="1"/>
                <a:tc vMerge="1"/>
              </a:tr>
              <a:tr h="158250">
                <a:tc>
                  <a:txBody>
                    <a:bodyPr>
                      <a:noAutofit/>
                    </a:bodyPr>
                    <a:lstStyle/>
                    <a:p>
                      <a:pPr indent="0" lvl="0" marL="0" marR="0" rtl="0" algn="r">
                        <a:spcBef>
                          <a:spcPts val="0"/>
                        </a:spcBef>
                        <a:spcAft>
                          <a:spcPts val="0"/>
                        </a:spcAft>
                        <a:buNone/>
                      </a:pPr>
                      <a:r>
                        <a:rPr lang="en" sz="900"/>
                        <a:t>8</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1500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1000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vMerge="1"/>
                <a:tc vMerge="1"/>
                <a:tc vMerge="1"/>
              </a:tr>
              <a:tr h="158250">
                <a:tc>
                  <a:txBody>
                    <a:bodyPr>
                      <a:noAutofit/>
                    </a:bodyPr>
                    <a:lstStyle/>
                    <a:p>
                      <a:pPr indent="0" lvl="0" marL="0" marR="0" rtl="0" algn="r">
                        <a:spcBef>
                          <a:spcPts val="0"/>
                        </a:spcBef>
                        <a:spcAft>
                          <a:spcPts val="0"/>
                        </a:spcAft>
                        <a:buNone/>
                      </a:pPr>
                      <a:r>
                        <a:rPr lang="en" sz="900"/>
                        <a:t>9</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noAutofit/>
                    </a:bodyPr>
                    <a:lstStyle/>
                    <a:p>
                      <a:pPr indent="0" lvl="0" marL="0" marR="0" rtl="0" algn="ctr">
                        <a:spcBef>
                          <a:spcPts val="0"/>
                        </a:spcBef>
                        <a:spcAft>
                          <a:spcPts val="0"/>
                        </a:spcAft>
                        <a:buNone/>
                      </a:pPr>
                      <a:r>
                        <a:rPr lang="en" sz="900"/>
                        <a:t>Outside Ola Risk Appetite</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vMerge="1"/>
                <a:tc vMerge="1"/>
                <a:tc vMerge="1"/>
                <a:tc vMerge="1"/>
              </a:tr>
              <a:tr h="158250">
                <a:tc>
                  <a:txBody>
                    <a:bodyPr>
                      <a:noAutofit/>
                    </a:bodyPr>
                    <a:lstStyle/>
                    <a:p>
                      <a:pPr indent="0" lvl="0" marL="0" marR="0" rtl="0" algn="r">
                        <a:spcBef>
                          <a:spcPts val="0"/>
                        </a:spcBef>
                        <a:spcAft>
                          <a:spcPts val="0"/>
                        </a:spcAft>
                        <a:buNone/>
                      </a:pPr>
                      <a:r>
                        <a:rPr lang="en" sz="900"/>
                        <a:t>10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noAutofit/>
                    </a:bodyPr>
                    <a:lstStyle/>
                    <a:p>
                      <a:pPr indent="0" lvl="0" marL="0" marR="0" rtl="0" algn="ctr">
                        <a:spcBef>
                          <a:spcPts val="0"/>
                        </a:spcBef>
                        <a:spcAft>
                          <a:spcPts val="0"/>
                        </a:spcAft>
                        <a:buNone/>
                      </a:pPr>
                      <a:r>
                        <a:rPr lang="en" sz="900"/>
                        <a:t>Outside Ola Risk Appetite</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vMerge="1"/>
                <a:tc vMerge="1"/>
                <a:tc vMerge="1"/>
              </a:tr>
              <a:tr h="294950">
                <a:tc>
                  <a:txBody>
                    <a:bodyPr>
                      <a:noAutofit/>
                    </a:bodyPr>
                    <a:lstStyle/>
                    <a:p>
                      <a:pPr indent="0" lvl="0" marL="0" marR="0" rtl="0" algn="l">
                        <a:spcBef>
                          <a:spcPts val="0"/>
                        </a:spcBef>
                        <a:spcAft>
                          <a:spcPts val="0"/>
                        </a:spcAft>
                        <a:buNone/>
                      </a:pPr>
                      <a:r>
                        <a:rPr lang="en" sz="900"/>
                        <a:t>Floor of the Column</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1000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1000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900"/>
                        <a:t>500</a:t>
                      </a:r>
                      <a:endParaRPr sz="1100"/>
                    </a:p>
                  </a:txBody>
                  <a:tcPr marT="12650" marB="12650" marR="18950" marL="189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bl>
          </a:graphicData>
        </a:graphic>
      </p:graphicFrame>
      <p:graphicFrame>
        <p:nvGraphicFramePr>
          <p:cNvPr id="707" name="Google Shape;707;p70"/>
          <p:cNvGraphicFramePr/>
          <p:nvPr/>
        </p:nvGraphicFramePr>
        <p:xfrm>
          <a:off x="440585" y="2469305"/>
          <a:ext cx="3000000" cy="3000000"/>
        </p:xfrm>
        <a:graphic>
          <a:graphicData uri="http://schemas.openxmlformats.org/drawingml/2006/table">
            <a:tbl>
              <a:tblPr>
                <a:noFill/>
                <a:tableStyleId>{8E17FD01-A000-4B66-B9CA-C1D04B5D00F5}</a:tableStyleId>
              </a:tblPr>
              <a:tblGrid>
                <a:gridCol w="847125"/>
                <a:gridCol w="621075"/>
                <a:gridCol w="2056000"/>
              </a:tblGrid>
              <a:tr h="178575">
                <a:tc gridSpan="3">
                  <a:txBody>
                    <a:bodyPr>
                      <a:noAutofit/>
                    </a:bodyPr>
                    <a:lstStyle/>
                    <a:p>
                      <a:pPr indent="0" lvl="0" marL="0" marR="0" rtl="0" algn="ctr">
                        <a:spcBef>
                          <a:spcPts val="0"/>
                        </a:spcBef>
                        <a:spcAft>
                          <a:spcPts val="0"/>
                        </a:spcAft>
                        <a:buNone/>
                      </a:pPr>
                      <a:r>
                        <a:rPr b="1" i="0" lang="en" sz="1100" u="none" strike="noStrike">
                          <a:solidFill>
                            <a:srgbClr val="FFFFFF"/>
                          </a:solidFill>
                          <a:latin typeface="Calibri"/>
                          <a:ea typeface="Calibri"/>
                          <a:cs typeface="Calibri"/>
                          <a:sym typeface="Calibri"/>
                        </a:rPr>
                        <a:t>The Suggested Structure is for Top-7 Cities</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hMerge="1"/>
                <a:tc hMerge="1"/>
              </a:tr>
              <a:tr h="171450">
                <a:tc>
                  <a:txBody>
                    <a:bodyPr>
                      <a:noAutofit/>
                    </a:bodyPr>
                    <a:lstStyle/>
                    <a:p>
                      <a:pPr indent="0" lvl="0" marL="0" marR="0" rtl="0" algn="ctr">
                        <a:spcBef>
                          <a:spcPts val="0"/>
                        </a:spcBef>
                        <a:spcAft>
                          <a:spcPts val="0"/>
                        </a:spcAft>
                        <a:buNone/>
                      </a:pPr>
                      <a:r>
                        <a:rPr b="1" i="0" lang="en" sz="900" u="none" strike="noStrike">
                          <a:solidFill>
                            <a:srgbClr val="FFFFFF"/>
                          </a:solidFill>
                          <a:latin typeface="Calibri"/>
                          <a:ea typeface="Calibri"/>
                          <a:cs typeface="Calibri"/>
                          <a:sym typeface="Calibri"/>
                        </a:rPr>
                        <a:t>Segment Name</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noAutofit/>
                    </a:bodyPr>
                    <a:lstStyle/>
                    <a:p>
                      <a:pPr indent="0" lvl="0" marL="0" marR="0" rtl="0" algn="ctr">
                        <a:spcBef>
                          <a:spcPts val="0"/>
                        </a:spcBef>
                        <a:spcAft>
                          <a:spcPts val="0"/>
                        </a:spcAft>
                        <a:buNone/>
                      </a:pPr>
                      <a:r>
                        <a:rPr b="1" i="0" lang="en" sz="900" u="none" strike="noStrike">
                          <a:solidFill>
                            <a:srgbClr val="FFFFFF"/>
                          </a:solidFill>
                          <a:latin typeface="Calibri"/>
                          <a:ea typeface="Calibri"/>
                          <a:cs typeface="Calibri"/>
                          <a:sym typeface="Calibri"/>
                        </a:rPr>
                        <a:t>With CC</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rowSpan="3">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 Line =  [Min ( Guardrails, Max{ Least integer in '500 (Multipliers * </a:t>
                      </a:r>
                      <a:r>
                        <a:rPr lang="en" sz="900">
                          <a:latin typeface="Calibri"/>
                          <a:ea typeface="Calibri"/>
                          <a:cs typeface="Calibri"/>
                          <a:sym typeface="Calibri"/>
                        </a:rPr>
                        <a:t>15 day</a:t>
                      </a:r>
                      <a:r>
                        <a:rPr b="0" i="0" lang="en" sz="900" u="none" strike="noStrike">
                          <a:solidFill>
                            <a:srgbClr val="000000"/>
                          </a:solidFill>
                          <a:latin typeface="Calibri"/>
                          <a:ea typeface="Calibri"/>
                          <a:cs typeface="Calibri"/>
                          <a:sym typeface="Calibri"/>
                        </a:rPr>
                        <a:t> GMV), Floor of the Column }]</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0000">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Product Min Line</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             500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50000">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Product Max ICL</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900" u="none" strike="noStrike">
                          <a:solidFill>
                            <a:srgbClr val="000000"/>
                          </a:solidFill>
                          <a:latin typeface="Calibri"/>
                          <a:ea typeface="Calibri"/>
                          <a:cs typeface="Calibri"/>
                          <a:sym typeface="Calibri"/>
                        </a:rPr>
                        <a:t>          4,000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bl>
          </a:graphicData>
        </a:graphic>
      </p:graphicFrame>
      <p:graphicFrame>
        <p:nvGraphicFramePr>
          <p:cNvPr id="708" name="Google Shape;708;p70"/>
          <p:cNvGraphicFramePr/>
          <p:nvPr/>
        </p:nvGraphicFramePr>
        <p:xfrm>
          <a:off x="440585" y="3566222"/>
          <a:ext cx="3000000" cy="3000000"/>
        </p:xfrm>
        <a:graphic>
          <a:graphicData uri="http://schemas.openxmlformats.org/drawingml/2006/table">
            <a:tbl>
              <a:tblPr>
                <a:noFill/>
                <a:tableStyleId>{8E17FD01-A000-4B66-B9CA-C1D04B5D00F5}</a:tableStyleId>
              </a:tblPr>
              <a:tblGrid>
                <a:gridCol w="885825"/>
                <a:gridCol w="621500"/>
                <a:gridCol w="714375"/>
              </a:tblGrid>
              <a:tr h="152400">
                <a:tc>
                  <a:txBody>
                    <a:bodyPr>
                      <a:noAutofit/>
                    </a:bodyPr>
                    <a:lstStyle/>
                    <a:p>
                      <a:pPr indent="0" lvl="0" marL="0" marR="0" rtl="0" algn="l">
                        <a:spcBef>
                          <a:spcPts val="0"/>
                        </a:spcBef>
                        <a:spcAft>
                          <a:spcPts val="0"/>
                        </a:spcAft>
                        <a:buNone/>
                      </a:pPr>
                      <a:r>
                        <a:rPr lang="en" sz="1000"/>
                        <a:t>Bur-Score</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noAutofit/>
                    </a:bodyPr>
                    <a:lstStyle/>
                    <a:p>
                      <a:pPr indent="0" lvl="0" marL="0" marR="0" rtl="0" algn="l">
                        <a:spcBef>
                          <a:spcPts val="0"/>
                        </a:spcBef>
                        <a:spcAft>
                          <a:spcPts val="0"/>
                        </a:spcAft>
                        <a:buNone/>
                      </a:pPr>
                      <a:r>
                        <a:rPr lang="en" sz="1000"/>
                        <a:t>MF</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noAutofit/>
                    </a:bodyPr>
                    <a:lstStyle/>
                    <a:p>
                      <a:pPr indent="0" lvl="0" marL="0" marR="0" rtl="0" algn="l">
                        <a:spcBef>
                          <a:spcPts val="0"/>
                        </a:spcBef>
                        <a:spcAft>
                          <a:spcPts val="0"/>
                        </a:spcAft>
                        <a:buNone/>
                      </a:pPr>
                      <a:r>
                        <a:rPr lang="en" sz="1000"/>
                        <a:t>HF-UHF</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150000">
                <a:tc>
                  <a:txBody>
                    <a:bodyPr>
                      <a:noAutofit/>
                    </a:bodyPr>
                    <a:lstStyle/>
                    <a:p>
                      <a:pPr indent="0" lvl="0" marL="0" marR="0" rtl="0" algn="l">
                        <a:spcBef>
                          <a:spcPts val="0"/>
                        </a:spcBef>
                        <a:spcAft>
                          <a:spcPts val="0"/>
                        </a:spcAft>
                        <a:buNone/>
                      </a:pPr>
                      <a:r>
                        <a:rPr lang="en" sz="1000"/>
                        <a:t>[860, +)</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1.1</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2</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0000">
                <a:tc>
                  <a:txBody>
                    <a:bodyPr>
                      <a:noAutofit/>
                    </a:bodyPr>
                    <a:lstStyle/>
                    <a:p>
                      <a:pPr indent="0" lvl="0" marL="0" marR="0" rtl="0" algn="l">
                        <a:spcBef>
                          <a:spcPts val="0"/>
                        </a:spcBef>
                        <a:spcAft>
                          <a:spcPts val="0"/>
                        </a:spcAft>
                        <a:buNone/>
                      </a:pPr>
                      <a:r>
                        <a:rPr lang="en" sz="1000"/>
                        <a:t>[810-860)</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1.1</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1.75</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0000">
                <a:tc>
                  <a:txBody>
                    <a:bodyPr>
                      <a:noAutofit/>
                    </a:bodyPr>
                    <a:lstStyle/>
                    <a:p>
                      <a:pPr indent="0" lvl="0" marL="0" marR="0" rtl="0" algn="l">
                        <a:spcBef>
                          <a:spcPts val="0"/>
                        </a:spcBef>
                        <a:spcAft>
                          <a:spcPts val="0"/>
                        </a:spcAft>
                        <a:buNone/>
                      </a:pPr>
                      <a:r>
                        <a:rPr lang="en" sz="1000"/>
                        <a:t>[760-810)</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1</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1.5</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0000">
                <a:tc>
                  <a:txBody>
                    <a:bodyPr>
                      <a:noAutofit/>
                    </a:bodyPr>
                    <a:lstStyle/>
                    <a:p>
                      <a:pPr indent="0" lvl="0" marL="0" marR="0" rtl="0" algn="l">
                        <a:spcBef>
                          <a:spcPts val="0"/>
                        </a:spcBef>
                        <a:spcAft>
                          <a:spcPts val="0"/>
                        </a:spcAft>
                        <a:buNone/>
                      </a:pPr>
                      <a:r>
                        <a:rPr lang="en" sz="1000"/>
                        <a:t>[710-760)</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0.9</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1.1</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0000">
                <a:tc>
                  <a:txBody>
                    <a:bodyPr>
                      <a:noAutofit/>
                    </a:bodyPr>
                    <a:lstStyle/>
                    <a:p>
                      <a:pPr indent="0" lvl="0" marL="0" marR="0" rtl="0" algn="l">
                        <a:spcBef>
                          <a:spcPts val="0"/>
                        </a:spcBef>
                        <a:spcAft>
                          <a:spcPts val="0"/>
                        </a:spcAft>
                        <a:buNone/>
                      </a:pPr>
                      <a:r>
                        <a:rPr lang="en" sz="1000"/>
                        <a:t>[690-710)</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0.75</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0.9</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0000">
                <a:tc>
                  <a:txBody>
                    <a:bodyPr>
                      <a:noAutofit/>
                    </a:bodyPr>
                    <a:lstStyle/>
                    <a:p>
                      <a:pPr indent="0" lvl="0" marL="0" marR="0" rtl="0" algn="l">
                        <a:spcBef>
                          <a:spcPts val="0"/>
                        </a:spcBef>
                        <a:spcAft>
                          <a:spcPts val="0"/>
                        </a:spcAft>
                        <a:buNone/>
                      </a:pPr>
                      <a:r>
                        <a:rPr lang="en" sz="1000"/>
                        <a:t>[660-690)</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0.5</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lang="en" sz="1000"/>
                        <a:t>0.5</a:t>
                      </a:r>
                      <a:endParaRPr sz="1000"/>
                    </a:p>
                  </a:txBody>
                  <a:tcPr marT="14300" marB="14300" marR="21425" marL="2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709" name="Google Shape;709;p70"/>
          <p:cNvSpPr/>
          <p:nvPr/>
        </p:nvSpPr>
        <p:spPr>
          <a:xfrm>
            <a:off x="440575" y="3309551"/>
            <a:ext cx="2221800" cy="1767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Multiplier (Avg. Spend in 15 days)</a:t>
            </a:r>
            <a:endParaRPr sz="1000">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71"/>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715" name="Google Shape;715;p71"/>
          <p:cNvSpPr txBox="1"/>
          <p:nvPr/>
        </p:nvSpPr>
        <p:spPr>
          <a:xfrm>
            <a:off x="5423923" y="1728396"/>
            <a:ext cx="35397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Reporting and Monitoring</a:t>
            </a:r>
            <a:endParaRPr b="0" i="0" sz="2500" u="none" cap="none" strike="noStrike">
              <a:solidFill>
                <a:srgbClr val="FFFFFF"/>
              </a:solidFill>
              <a:latin typeface="Calibri"/>
              <a:ea typeface="Calibri"/>
              <a:cs typeface="Calibri"/>
              <a:sym typeface="Calibri"/>
            </a:endParaRPr>
          </a:p>
        </p:txBody>
      </p:sp>
      <p:sp>
        <p:nvSpPr>
          <p:cNvPr id="716" name="Google Shape;716;p71"/>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2.6</a:t>
            </a:r>
            <a:endParaRPr sz="3600" u="sng">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Google Shape;721;p72"/>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100"/>
              <a:buFont typeface="Calibri"/>
              <a:buNone/>
            </a:pPr>
            <a:r>
              <a:rPr lang="en" sz="2400">
                <a:solidFill>
                  <a:schemeClr val="dk1"/>
                </a:solidFill>
                <a:latin typeface="Calibri"/>
                <a:ea typeface="Calibri"/>
                <a:cs typeface="Calibri"/>
                <a:sym typeface="Calibri"/>
              </a:rPr>
              <a:t> U/W measurement framework </a:t>
            </a:r>
            <a:endParaRPr sz="2400">
              <a:solidFill>
                <a:schemeClr val="dk1"/>
              </a:solidFill>
              <a:latin typeface="Calibri"/>
              <a:ea typeface="Calibri"/>
              <a:cs typeface="Calibri"/>
              <a:sym typeface="Calibri"/>
            </a:endParaRPr>
          </a:p>
        </p:txBody>
      </p:sp>
      <p:pic>
        <p:nvPicPr>
          <p:cNvPr id="722" name="Google Shape;722;p72"/>
          <p:cNvPicPr preferRelativeResize="0"/>
          <p:nvPr/>
        </p:nvPicPr>
        <p:blipFill>
          <a:blip r:embed="rId3">
            <a:alphaModFix/>
          </a:blip>
          <a:stretch>
            <a:fillRect/>
          </a:stretch>
        </p:blipFill>
        <p:spPr>
          <a:xfrm>
            <a:off x="47400" y="3197955"/>
            <a:ext cx="9144000" cy="1867489"/>
          </a:xfrm>
          <a:prstGeom prst="rect">
            <a:avLst/>
          </a:prstGeom>
          <a:noFill/>
          <a:ln>
            <a:noFill/>
          </a:ln>
        </p:spPr>
      </p:pic>
      <p:sp>
        <p:nvSpPr>
          <p:cNvPr id="723" name="Google Shape;723;p72"/>
          <p:cNvSpPr/>
          <p:nvPr/>
        </p:nvSpPr>
        <p:spPr>
          <a:xfrm>
            <a:off x="7910950" y="2899950"/>
            <a:ext cx="335700" cy="227100"/>
          </a:xfrm>
          <a:prstGeom prst="wedgeRoundRectCallout">
            <a:avLst>
              <a:gd fmla="val -86356" name="adj1"/>
              <a:gd fmla="val 562522"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1</a:t>
            </a:r>
            <a:endParaRPr sz="1200"/>
          </a:p>
        </p:txBody>
      </p:sp>
      <p:sp>
        <p:nvSpPr>
          <p:cNvPr id="724" name="Google Shape;724;p72"/>
          <p:cNvSpPr/>
          <p:nvPr/>
        </p:nvSpPr>
        <p:spPr>
          <a:xfrm>
            <a:off x="440575" y="766450"/>
            <a:ext cx="8178000" cy="20355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U/W is tracked at campaign level - every campaign followed till its decommissioned on app since there is no expiry. Yet to evaluate expiry of 3-6 months in future.</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Measurement focuses on </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risk indicators (7DPD instead of waiting till 30 DPD) and </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Fastest signals (1st 3 weeks of adoption for stability and volumes) that can be relied upon</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a:t>
            </a:r>
            <a:r>
              <a:rPr lang="en" sz="1200">
                <a:solidFill>
                  <a:schemeClr val="dk1"/>
                </a:solidFill>
                <a:latin typeface="Calibri"/>
                <a:ea typeface="Calibri"/>
                <a:cs typeface="Calibri"/>
                <a:sym typeface="Calibri"/>
              </a:rPr>
              <a:t>indicators</a:t>
            </a:r>
            <a:r>
              <a:rPr lang="en" sz="1200">
                <a:solidFill>
                  <a:schemeClr val="dk1"/>
                </a:solidFill>
                <a:latin typeface="Calibri"/>
                <a:ea typeface="Calibri"/>
                <a:cs typeface="Calibri"/>
                <a:sym typeface="Calibri"/>
              </a:rPr>
              <a:t> are </a:t>
            </a:r>
            <a:r>
              <a:rPr lang="en" sz="1200">
                <a:solidFill>
                  <a:schemeClr val="dk1"/>
                </a:solidFill>
                <a:latin typeface="Calibri"/>
                <a:ea typeface="Calibri"/>
                <a:cs typeface="Calibri"/>
                <a:sym typeface="Calibri"/>
              </a:rPr>
              <a:t>closely</a:t>
            </a:r>
            <a:r>
              <a:rPr lang="en" sz="1200">
                <a:solidFill>
                  <a:schemeClr val="dk1"/>
                </a:solidFill>
                <a:latin typeface="Calibri"/>
                <a:ea typeface="Calibri"/>
                <a:cs typeface="Calibri"/>
                <a:sym typeface="Calibri"/>
              </a:rPr>
              <a:t> monitored by Underwriting and Leadership team (Specially in case of new tests). </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Tracking at early level (specially for hypothesis based underwriting) shows initial risk readings (</a:t>
            </a:r>
            <a:r>
              <a:rPr lang="en" sz="1200">
                <a:solidFill>
                  <a:schemeClr val="dk1"/>
                </a:solidFill>
                <a:latin typeface="Calibri"/>
                <a:ea typeface="Calibri"/>
                <a:cs typeface="Calibri"/>
                <a:sym typeface="Calibri"/>
              </a:rPr>
              <a:t>callout 2) as</a:t>
            </a:r>
            <a:r>
              <a:rPr lang="en" sz="1200">
                <a:solidFill>
                  <a:schemeClr val="dk1"/>
                </a:solidFill>
                <a:latin typeface="Calibri"/>
                <a:ea typeface="Calibri"/>
                <a:cs typeface="Calibri"/>
                <a:sym typeface="Calibri"/>
              </a:rPr>
              <a:t> huge. Quick actions taken on enabled but not accepted by de-whitelisting the remaining base</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a:t>
            </a:r>
            <a:r>
              <a:rPr lang="en" sz="1200">
                <a:solidFill>
                  <a:schemeClr val="dk1"/>
                </a:solidFill>
                <a:latin typeface="Calibri"/>
                <a:ea typeface="Calibri"/>
                <a:cs typeface="Calibri"/>
                <a:sym typeface="Calibri"/>
              </a:rPr>
              <a:t>ll other segments have performed better (callout 1) where first 3 weeks of adopted customers show initial risk measured by 7 DPD) are within the threshold of 40%</a:t>
            </a:r>
            <a:endParaRPr sz="1200">
              <a:solidFill>
                <a:schemeClr val="dk1"/>
              </a:solidFill>
              <a:latin typeface="Calibri"/>
              <a:ea typeface="Calibri"/>
              <a:cs typeface="Calibri"/>
              <a:sym typeface="Calibri"/>
            </a:endParaRPr>
          </a:p>
        </p:txBody>
      </p:sp>
      <p:sp>
        <p:nvSpPr>
          <p:cNvPr id="725" name="Google Shape;725;p72"/>
          <p:cNvSpPr/>
          <p:nvPr/>
        </p:nvSpPr>
        <p:spPr>
          <a:xfrm>
            <a:off x="8596750" y="2899950"/>
            <a:ext cx="264000" cy="227100"/>
          </a:xfrm>
          <a:prstGeom prst="wedgeRoundRectCallout">
            <a:avLst>
              <a:gd fmla="val 81572" name="adj1"/>
              <a:gd fmla="val 383719"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2</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73"/>
          <p:cNvSpPr/>
          <p:nvPr/>
        </p:nvSpPr>
        <p:spPr>
          <a:xfrm>
            <a:off x="440575" y="766448"/>
            <a:ext cx="8178000" cy="14208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Second set of reports monitors campaigns after the initial sign off. This is done to account for macro factors in economy or within cabs platform. </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This report tracks the health by each cycle cohort and ensures that returning customer (completed cycles &gt;2) when given 30 days to pay have a desired curing rate. </a:t>
            </a:r>
            <a:endParaRPr sz="1200">
              <a:solidFill>
                <a:schemeClr val="dk1"/>
              </a:solidFill>
              <a:latin typeface="Calibri"/>
              <a:ea typeface="Calibri"/>
              <a:cs typeface="Calibri"/>
              <a:sym typeface="Calibri"/>
            </a:endParaRPr>
          </a:p>
          <a:p>
            <a:pPr indent="-2032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The learning of such go-ahead campaigns both good risk as well as bad -risk are taken into consideration in the next gen model development process.</a:t>
            </a:r>
            <a:endParaRPr sz="1200">
              <a:solidFill>
                <a:schemeClr val="dk1"/>
              </a:solidFill>
              <a:latin typeface="Calibri"/>
              <a:ea typeface="Calibri"/>
              <a:cs typeface="Calibri"/>
              <a:sym typeface="Calibri"/>
            </a:endParaRPr>
          </a:p>
        </p:txBody>
      </p:sp>
      <p:sp>
        <p:nvSpPr>
          <p:cNvPr id="731" name="Google Shape;731;p73"/>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100"/>
              <a:buFont typeface="Calibri"/>
              <a:buNone/>
            </a:pPr>
            <a:r>
              <a:rPr lang="en" sz="2400">
                <a:solidFill>
                  <a:schemeClr val="dk1"/>
                </a:solidFill>
                <a:latin typeface="Calibri"/>
                <a:ea typeface="Calibri"/>
                <a:cs typeface="Calibri"/>
                <a:sym typeface="Calibri"/>
              </a:rPr>
              <a:t> UW measurement framework (Contd.)</a:t>
            </a:r>
            <a:endParaRPr sz="2400">
              <a:solidFill>
                <a:schemeClr val="dk1"/>
              </a:solidFill>
              <a:latin typeface="Calibri"/>
              <a:ea typeface="Calibri"/>
              <a:cs typeface="Calibri"/>
              <a:sym typeface="Calibri"/>
            </a:endParaRPr>
          </a:p>
        </p:txBody>
      </p:sp>
      <p:sp>
        <p:nvSpPr>
          <p:cNvPr id="732" name="Google Shape;732;p73"/>
          <p:cNvSpPr/>
          <p:nvPr/>
        </p:nvSpPr>
        <p:spPr>
          <a:xfrm>
            <a:off x="211965" y="2420096"/>
            <a:ext cx="1875300" cy="3033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30 </a:t>
            </a:r>
            <a:r>
              <a:rPr lang="en" sz="1100">
                <a:solidFill>
                  <a:srgbClr val="FFFFFF"/>
                </a:solidFill>
                <a:latin typeface="Calibri"/>
                <a:ea typeface="Calibri"/>
                <a:cs typeface="Calibri"/>
                <a:sym typeface="Calibri"/>
              </a:rPr>
              <a:t>days past due as bad rate </a:t>
            </a:r>
            <a:endParaRPr sz="1100">
              <a:solidFill>
                <a:srgbClr val="FFFFFF"/>
              </a:solidFill>
              <a:latin typeface="Calibri"/>
              <a:ea typeface="Calibri"/>
              <a:cs typeface="Calibri"/>
              <a:sym typeface="Calibri"/>
            </a:endParaRPr>
          </a:p>
        </p:txBody>
      </p:sp>
      <p:pic>
        <p:nvPicPr>
          <p:cNvPr id="733" name="Google Shape;733;p73"/>
          <p:cNvPicPr preferRelativeResize="0"/>
          <p:nvPr/>
        </p:nvPicPr>
        <p:blipFill>
          <a:blip r:embed="rId3">
            <a:alphaModFix/>
          </a:blip>
          <a:stretch>
            <a:fillRect/>
          </a:stretch>
        </p:blipFill>
        <p:spPr>
          <a:xfrm>
            <a:off x="239725" y="2697950"/>
            <a:ext cx="8834300" cy="238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7"/>
          <p:cNvSpPr/>
          <p:nvPr/>
        </p:nvSpPr>
        <p:spPr>
          <a:xfrm>
            <a:off x="0" y="0"/>
            <a:ext cx="9144000" cy="5143500"/>
          </a:xfrm>
          <a:prstGeom prst="rect">
            <a:avLst/>
          </a:prstGeom>
          <a:solidFill>
            <a:srgbClr val="93C47D"/>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237" name="Google Shape;237;p47"/>
          <p:cNvSpPr txBox="1"/>
          <p:nvPr/>
        </p:nvSpPr>
        <p:spPr>
          <a:xfrm>
            <a:off x="3701525" y="1728450"/>
            <a:ext cx="49443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500"/>
              </a:spcBef>
              <a:spcAft>
                <a:spcPts val="0"/>
              </a:spcAft>
              <a:buClr>
                <a:srgbClr val="FFFFFF"/>
              </a:buClr>
              <a:buSzPts val="2500"/>
              <a:buFont typeface="Arial"/>
              <a:buNone/>
            </a:pPr>
            <a:r>
              <a:rPr lang="en" sz="2500">
                <a:solidFill>
                  <a:srgbClr val="FFFFFF"/>
                </a:solidFill>
                <a:latin typeface="Calibri"/>
                <a:ea typeface="Calibri"/>
                <a:cs typeface="Calibri"/>
                <a:sym typeface="Calibri"/>
              </a:rPr>
              <a:t>Credit Principles </a:t>
            </a:r>
            <a:endParaRPr sz="2500">
              <a:solidFill>
                <a:srgbClr val="FFFFFF"/>
              </a:solidFill>
              <a:latin typeface="Calibri"/>
              <a:ea typeface="Calibri"/>
              <a:cs typeface="Calibri"/>
              <a:sym typeface="Calibri"/>
            </a:endParaRPr>
          </a:p>
          <a:p>
            <a:pPr indent="0" lvl="0" marL="0" marR="0" rtl="0" algn="l">
              <a:lnSpc>
                <a:spcPct val="100000"/>
              </a:lnSpc>
              <a:spcBef>
                <a:spcPts val="500"/>
              </a:spcBef>
              <a:spcAft>
                <a:spcPts val="0"/>
              </a:spcAft>
              <a:buClr>
                <a:srgbClr val="FFFFFF"/>
              </a:buClr>
              <a:buSzPts val="2500"/>
              <a:buFont typeface="Arial"/>
              <a:buNone/>
            </a:pPr>
            <a:r>
              <a:rPr lang="en" sz="1800">
                <a:solidFill>
                  <a:srgbClr val="FFFFFF"/>
                </a:solidFill>
                <a:latin typeface="Calibri"/>
                <a:ea typeface="Calibri"/>
                <a:cs typeface="Calibri"/>
                <a:sym typeface="Calibri"/>
              </a:rPr>
              <a:t>Applied</a:t>
            </a:r>
            <a:r>
              <a:rPr lang="en" sz="1800">
                <a:solidFill>
                  <a:srgbClr val="FFFFFF"/>
                </a:solidFill>
                <a:latin typeface="Calibri"/>
                <a:ea typeface="Calibri"/>
                <a:cs typeface="Calibri"/>
                <a:sym typeface="Calibri"/>
              </a:rPr>
              <a:t> to Postpaid Lending</a:t>
            </a:r>
            <a:endParaRPr sz="1800">
              <a:solidFill>
                <a:srgbClr val="FFFFFF"/>
              </a:solidFill>
              <a:latin typeface="Calibri"/>
              <a:ea typeface="Calibri"/>
              <a:cs typeface="Calibri"/>
              <a:sym typeface="Calibri"/>
            </a:endParaRPr>
          </a:p>
          <a:p>
            <a:pPr indent="0" lvl="0" marL="0" marR="0" rtl="0" algn="l">
              <a:lnSpc>
                <a:spcPct val="100000"/>
              </a:lnSpc>
              <a:spcBef>
                <a:spcPts val="500"/>
              </a:spcBef>
              <a:spcAft>
                <a:spcPts val="0"/>
              </a:spcAft>
              <a:buClr>
                <a:srgbClr val="FFFFFF"/>
              </a:buClr>
              <a:buSzPts val="2500"/>
              <a:buFont typeface="Arial"/>
              <a:buNone/>
            </a:pPr>
            <a:r>
              <a:t/>
            </a:r>
            <a:endParaRPr b="0" i="0" sz="1800" u="none" cap="none" strike="noStrike">
              <a:solidFill>
                <a:srgbClr val="FFFFFF"/>
              </a:solidFill>
              <a:latin typeface="Calibri"/>
              <a:ea typeface="Calibri"/>
              <a:cs typeface="Calibri"/>
              <a:sym typeface="Calibri"/>
            </a:endParaRPr>
          </a:p>
        </p:txBody>
      </p:sp>
      <p:sp>
        <p:nvSpPr>
          <p:cNvPr id="238" name="Google Shape;238;p47"/>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1</a:t>
            </a:r>
            <a:endParaRPr sz="3600" u="sng">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74"/>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739" name="Google Shape;739;p74"/>
          <p:cNvSpPr txBox="1"/>
          <p:nvPr/>
        </p:nvSpPr>
        <p:spPr>
          <a:xfrm>
            <a:off x="5248525" y="1728400"/>
            <a:ext cx="37152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Current Performance</a:t>
            </a:r>
            <a:endParaRPr b="0" i="0" sz="2500" u="none" cap="none" strike="noStrike">
              <a:solidFill>
                <a:srgbClr val="FFFFFF"/>
              </a:solidFill>
              <a:latin typeface="Calibri"/>
              <a:ea typeface="Calibri"/>
              <a:cs typeface="Calibri"/>
              <a:sym typeface="Calibri"/>
            </a:endParaRPr>
          </a:p>
        </p:txBody>
      </p:sp>
      <p:sp>
        <p:nvSpPr>
          <p:cNvPr id="740" name="Google Shape;740;p74"/>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2.7</a:t>
            </a:r>
            <a:endParaRPr sz="3600" u="sng">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75"/>
          <p:cNvSpPr txBox="1"/>
          <p:nvPr>
            <p:ph type="title"/>
          </p:nvPr>
        </p:nvSpPr>
        <p:spPr>
          <a:xfrm>
            <a:off x="311700" y="16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OMPP Portfolio Current State</a:t>
            </a:r>
            <a:endParaRPr sz="2400">
              <a:latin typeface="Calibri"/>
              <a:ea typeface="Calibri"/>
              <a:cs typeface="Calibri"/>
              <a:sym typeface="Calibri"/>
            </a:endParaRPr>
          </a:p>
        </p:txBody>
      </p:sp>
      <p:grpSp>
        <p:nvGrpSpPr>
          <p:cNvPr id="746" name="Google Shape;746;p75"/>
          <p:cNvGrpSpPr/>
          <p:nvPr/>
        </p:nvGrpSpPr>
        <p:grpSpPr>
          <a:xfrm>
            <a:off x="4727274" y="716447"/>
            <a:ext cx="3391140" cy="2082349"/>
            <a:chOff x="385681" y="733409"/>
            <a:chExt cx="3047394" cy="1724941"/>
          </a:xfrm>
        </p:grpSpPr>
        <p:pic>
          <p:nvPicPr>
            <p:cNvPr id="747" name="Google Shape;747;p75"/>
            <p:cNvPicPr preferRelativeResize="0"/>
            <p:nvPr/>
          </p:nvPicPr>
          <p:blipFill>
            <a:blip r:embed="rId3">
              <a:alphaModFix/>
            </a:blip>
            <a:stretch>
              <a:fillRect/>
            </a:stretch>
          </p:blipFill>
          <p:spPr>
            <a:xfrm>
              <a:off x="385687" y="788475"/>
              <a:ext cx="3047387" cy="1669875"/>
            </a:xfrm>
            <a:prstGeom prst="rect">
              <a:avLst/>
            </a:prstGeom>
            <a:noFill/>
            <a:ln>
              <a:noFill/>
            </a:ln>
          </p:spPr>
        </p:pic>
        <p:sp>
          <p:nvSpPr>
            <p:cNvPr id="748" name="Google Shape;748;p75"/>
            <p:cNvSpPr/>
            <p:nvPr/>
          </p:nvSpPr>
          <p:spPr>
            <a:xfrm>
              <a:off x="385681" y="733409"/>
              <a:ext cx="360300" cy="288000"/>
            </a:xfrm>
            <a:prstGeom prst="ellipse">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1</a:t>
              </a:r>
              <a:endParaRPr sz="1400">
                <a:solidFill>
                  <a:schemeClr val="lt1"/>
                </a:solidFill>
                <a:latin typeface="Calibri"/>
                <a:ea typeface="Calibri"/>
                <a:cs typeface="Calibri"/>
                <a:sym typeface="Calibri"/>
              </a:endParaRPr>
            </a:p>
          </p:txBody>
        </p:sp>
      </p:grpSp>
      <p:grpSp>
        <p:nvGrpSpPr>
          <p:cNvPr id="749" name="Google Shape;749;p75"/>
          <p:cNvGrpSpPr/>
          <p:nvPr/>
        </p:nvGrpSpPr>
        <p:grpSpPr>
          <a:xfrm>
            <a:off x="4720879" y="2957798"/>
            <a:ext cx="3391146" cy="1964917"/>
            <a:chOff x="3985875" y="481009"/>
            <a:chExt cx="3047400" cy="1899572"/>
          </a:xfrm>
        </p:grpSpPr>
        <p:pic>
          <p:nvPicPr>
            <p:cNvPr id="750" name="Google Shape;750;p75"/>
            <p:cNvPicPr preferRelativeResize="0"/>
            <p:nvPr/>
          </p:nvPicPr>
          <p:blipFill>
            <a:blip r:embed="rId4">
              <a:alphaModFix/>
            </a:blip>
            <a:stretch>
              <a:fillRect/>
            </a:stretch>
          </p:blipFill>
          <p:spPr>
            <a:xfrm>
              <a:off x="3985875" y="557200"/>
              <a:ext cx="3047400" cy="1823381"/>
            </a:xfrm>
            <a:prstGeom prst="rect">
              <a:avLst/>
            </a:prstGeom>
            <a:noFill/>
            <a:ln>
              <a:noFill/>
            </a:ln>
          </p:spPr>
        </p:pic>
        <p:sp>
          <p:nvSpPr>
            <p:cNvPr id="751" name="Google Shape;751;p75"/>
            <p:cNvSpPr/>
            <p:nvPr/>
          </p:nvSpPr>
          <p:spPr>
            <a:xfrm>
              <a:off x="3985881" y="481009"/>
              <a:ext cx="360300" cy="288000"/>
            </a:xfrm>
            <a:prstGeom prst="ellipse">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2</a:t>
              </a:r>
              <a:endParaRPr sz="1400">
                <a:solidFill>
                  <a:schemeClr val="lt1"/>
                </a:solidFill>
                <a:latin typeface="Calibri"/>
                <a:ea typeface="Calibri"/>
                <a:cs typeface="Calibri"/>
                <a:sym typeface="Calibri"/>
              </a:endParaRPr>
            </a:p>
          </p:txBody>
        </p:sp>
      </p:grpSp>
      <p:sp>
        <p:nvSpPr>
          <p:cNvPr id="752" name="Google Shape;752;p75"/>
          <p:cNvSpPr/>
          <p:nvPr/>
        </p:nvSpPr>
        <p:spPr>
          <a:xfrm>
            <a:off x="311700" y="920975"/>
            <a:ext cx="4120200" cy="9948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rPr lang="en" sz="1100">
                <a:solidFill>
                  <a:schemeClr val="dk1"/>
                </a:solidFill>
              </a:rPr>
              <a:t>MoM number of users whitelisted for OMPP have increased (from 16L in April’18 to 45L till date) </a:t>
            </a:r>
            <a:endParaRPr sz="1400">
              <a:solidFill>
                <a:schemeClr val="dk1"/>
              </a:solidFill>
              <a:latin typeface="Calibri"/>
              <a:ea typeface="Calibri"/>
              <a:cs typeface="Calibri"/>
              <a:sym typeface="Calibri"/>
            </a:endParaRPr>
          </a:p>
        </p:txBody>
      </p:sp>
      <p:sp>
        <p:nvSpPr>
          <p:cNvPr id="753" name="Google Shape;753;p75"/>
          <p:cNvSpPr/>
          <p:nvPr/>
        </p:nvSpPr>
        <p:spPr>
          <a:xfrm>
            <a:off x="311700" y="3024225"/>
            <a:ext cx="4120200" cy="14334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rPr lang="en" sz="1100">
                <a:solidFill>
                  <a:schemeClr val="dk1"/>
                </a:solidFill>
              </a:rPr>
              <a:t>GMV contribution by new customers, is </a:t>
            </a:r>
            <a:r>
              <a:rPr lang="en" sz="1100">
                <a:solidFill>
                  <a:schemeClr val="dk1"/>
                </a:solidFill>
              </a:rPr>
              <a:t>consistently</a:t>
            </a:r>
            <a:r>
              <a:rPr lang="en" sz="1100">
                <a:solidFill>
                  <a:schemeClr val="dk1"/>
                </a:solidFill>
              </a:rPr>
              <a:t> growing over time. Spike in May and June’18 is due to New cashless ML model </a:t>
            </a:r>
            <a:r>
              <a:rPr lang="en" sz="1100">
                <a:solidFill>
                  <a:schemeClr val="dk1"/>
                </a:solidFill>
              </a:rPr>
              <a:t>development</a:t>
            </a:r>
            <a:r>
              <a:rPr lang="en" sz="1100">
                <a:solidFill>
                  <a:schemeClr val="dk1"/>
                </a:solidFill>
              </a:rPr>
              <a:t> in May.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30DPD bad rate has gone done over the period. It has been consistent in the recent months (Oct-Jan’18), to maintain the growth.</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76"/>
          <p:cNvSpPr txBox="1"/>
          <p:nvPr>
            <p:ph type="title"/>
          </p:nvPr>
        </p:nvSpPr>
        <p:spPr>
          <a:xfrm>
            <a:off x="311700" y="16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OMPP Portfolio Current State (Contd.</a:t>
            </a:r>
            <a:endParaRPr sz="2400">
              <a:latin typeface="Calibri"/>
              <a:ea typeface="Calibri"/>
              <a:cs typeface="Calibri"/>
              <a:sym typeface="Calibri"/>
            </a:endParaRPr>
          </a:p>
        </p:txBody>
      </p:sp>
      <p:grpSp>
        <p:nvGrpSpPr>
          <p:cNvPr id="759" name="Google Shape;759;p76"/>
          <p:cNvGrpSpPr/>
          <p:nvPr/>
        </p:nvGrpSpPr>
        <p:grpSpPr>
          <a:xfrm>
            <a:off x="5199354" y="2759485"/>
            <a:ext cx="3632943" cy="2136476"/>
            <a:chOff x="564050" y="3632234"/>
            <a:chExt cx="2949296" cy="1633766"/>
          </a:xfrm>
        </p:grpSpPr>
        <p:pic>
          <p:nvPicPr>
            <p:cNvPr id="760" name="Google Shape;760;p76"/>
            <p:cNvPicPr preferRelativeResize="0"/>
            <p:nvPr/>
          </p:nvPicPr>
          <p:blipFill>
            <a:blip r:embed="rId3">
              <a:alphaModFix/>
            </a:blip>
            <a:stretch>
              <a:fillRect/>
            </a:stretch>
          </p:blipFill>
          <p:spPr>
            <a:xfrm>
              <a:off x="564050" y="3708425"/>
              <a:ext cx="2949296" cy="1557575"/>
            </a:xfrm>
            <a:prstGeom prst="rect">
              <a:avLst/>
            </a:prstGeom>
            <a:noFill/>
            <a:ln>
              <a:noFill/>
            </a:ln>
          </p:spPr>
        </p:pic>
        <p:sp>
          <p:nvSpPr>
            <p:cNvPr id="761" name="Google Shape;761;p76"/>
            <p:cNvSpPr/>
            <p:nvPr/>
          </p:nvSpPr>
          <p:spPr>
            <a:xfrm>
              <a:off x="564056" y="3632234"/>
              <a:ext cx="360300" cy="288000"/>
            </a:xfrm>
            <a:prstGeom prst="ellipse">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4</a:t>
              </a:r>
              <a:endParaRPr sz="1400">
                <a:solidFill>
                  <a:schemeClr val="lt1"/>
                </a:solidFill>
                <a:latin typeface="Calibri"/>
                <a:ea typeface="Calibri"/>
                <a:cs typeface="Calibri"/>
                <a:sym typeface="Calibri"/>
              </a:endParaRPr>
            </a:p>
          </p:txBody>
        </p:sp>
      </p:grpSp>
      <p:grpSp>
        <p:nvGrpSpPr>
          <p:cNvPr id="762" name="Google Shape;762;p76"/>
          <p:cNvGrpSpPr/>
          <p:nvPr/>
        </p:nvGrpSpPr>
        <p:grpSpPr>
          <a:xfrm>
            <a:off x="5199446" y="581621"/>
            <a:ext cx="3632763" cy="2045965"/>
            <a:chOff x="4972925" y="3556034"/>
            <a:chExt cx="3043025" cy="1633766"/>
          </a:xfrm>
        </p:grpSpPr>
        <p:pic>
          <p:nvPicPr>
            <p:cNvPr id="763" name="Google Shape;763;p76"/>
            <p:cNvPicPr preferRelativeResize="0"/>
            <p:nvPr/>
          </p:nvPicPr>
          <p:blipFill>
            <a:blip r:embed="rId4">
              <a:alphaModFix/>
            </a:blip>
            <a:stretch>
              <a:fillRect/>
            </a:stretch>
          </p:blipFill>
          <p:spPr>
            <a:xfrm>
              <a:off x="4972925" y="3632225"/>
              <a:ext cx="3043025" cy="1557575"/>
            </a:xfrm>
            <a:prstGeom prst="rect">
              <a:avLst/>
            </a:prstGeom>
            <a:noFill/>
            <a:ln>
              <a:noFill/>
            </a:ln>
          </p:spPr>
        </p:pic>
        <p:sp>
          <p:nvSpPr>
            <p:cNvPr id="764" name="Google Shape;764;p76"/>
            <p:cNvSpPr/>
            <p:nvPr/>
          </p:nvSpPr>
          <p:spPr>
            <a:xfrm>
              <a:off x="4972931" y="3556034"/>
              <a:ext cx="360300" cy="288000"/>
            </a:xfrm>
            <a:prstGeom prst="ellipse">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3</a:t>
              </a:r>
              <a:endParaRPr sz="1400">
                <a:solidFill>
                  <a:schemeClr val="lt1"/>
                </a:solidFill>
                <a:latin typeface="Calibri"/>
                <a:ea typeface="Calibri"/>
                <a:cs typeface="Calibri"/>
                <a:sym typeface="Calibri"/>
              </a:endParaRPr>
            </a:p>
          </p:txBody>
        </p:sp>
      </p:grpSp>
      <p:sp>
        <p:nvSpPr>
          <p:cNvPr id="765" name="Google Shape;765;p76"/>
          <p:cNvSpPr/>
          <p:nvPr/>
        </p:nvSpPr>
        <p:spPr>
          <a:xfrm>
            <a:off x="451800" y="1052550"/>
            <a:ext cx="4120200" cy="1214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Portfolio mix of new customers (cycle 1&amp;2) and old customers (cycle 3+) continue to remain constant, helping us keeping overall portfolio risk under control </a:t>
            </a:r>
            <a:endParaRPr sz="1400">
              <a:solidFill>
                <a:schemeClr val="dk1"/>
              </a:solidFill>
              <a:latin typeface="Calibri"/>
              <a:ea typeface="Calibri"/>
              <a:cs typeface="Calibri"/>
              <a:sym typeface="Calibri"/>
            </a:endParaRPr>
          </a:p>
        </p:txBody>
      </p:sp>
      <p:sp>
        <p:nvSpPr>
          <p:cNvPr id="766" name="Google Shape;766;p76"/>
          <p:cNvSpPr/>
          <p:nvPr/>
        </p:nvSpPr>
        <p:spPr>
          <a:xfrm>
            <a:off x="451800" y="3139200"/>
            <a:ext cx="4120200" cy="9948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rPr lang="en" sz="1100">
                <a:solidFill>
                  <a:schemeClr val="dk1"/>
                </a:solidFill>
              </a:rPr>
              <a:t>Adoption of cash customers is increasing overtime consistently. Conversion of Cash base to cashlees is done in controlled manner, so that risk of overall book can be made consistent</a:t>
            </a:r>
            <a:endParaRPr sz="1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77"/>
          <p:cNvSpPr/>
          <p:nvPr/>
        </p:nvSpPr>
        <p:spPr>
          <a:xfrm>
            <a:off x="0" y="0"/>
            <a:ext cx="9144000" cy="5143500"/>
          </a:xfrm>
          <a:prstGeom prst="rect">
            <a:avLst/>
          </a:prstGeom>
          <a:solidFill>
            <a:srgbClr val="93C47D"/>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772" name="Google Shape;772;p77"/>
          <p:cNvSpPr txBox="1"/>
          <p:nvPr/>
        </p:nvSpPr>
        <p:spPr>
          <a:xfrm>
            <a:off x="4452582" y="1728396"/>
            <a:ext cx="45108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Life Cycle Management (LCM) </a:t>
            </a:r>
            <a:endParaRPr sz="1100"/>
          </a:p>
        </p:txBody>
      </p:sp>
      <p:sp>
        <p:nvSpPr>
          <p:cNvPr id="773" name="Google Shape;773;p77"/>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3</a:t>
            </a:r>
            <a:endParaRPr sz="3600" u="sng">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grpSp>
        <p:nvGrpSpPr>
          <p:cNvPr id="778" name="Google Shape;778;p78"/>
          <p:cNvGrpSpPr/>
          <p:nvPr/>
        </p:nvGrpSpPr>
        <p:grpSpPr>
          <a:xfrm>
            <a:off x="1424170" y="693626"/>
            <a:ext cx="7031966" cy="1568097"/>
            <a:chOff x="-101082" y="-45260"/>
            <a:chExt cx="6944466" cy="2472560"/>
          </a:xfrm>
        </p:grpSpPr>
        <p:sp>
          <p:nvSpPr>
            <p:cNvPr id="779" name="Google Shape;779;p78"/>
            <p:cNvSpPr/>
            <p:nvPr/>
          </p:nvSpPr>
          <p:spPr>
            <a:xfrm>
              <a:off x="517" y="0"/>
              <a:ext cx="2229000" cy="2427300"/>
            </a:xfrm>
            <a:prstGeom prst="roundRect">
              <a:avLst>
                <a:gd fmla="val 5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0" name="Google Shape;780;p78"/>
            <p:cNvSpPr txBox="1"/>
            <p:nvPr/>
          </p:nvSpPr>
          <p:spPr>
            <a:xfrm rot="-5400000">
              <a:off x="-873282" y="772320"/>
              <a:ext cx="1990200" cy="445800"/>
            </a:xfrm>
            <a:prstGeom prst="rect">
              <a:avLst/>
            </a:prstGeom>
            <a:noFill/>
            <a:ln>
              <a:noFill/>
            </a:ln>
          </p:spPr>
          <p:txBody>
            <a:bodyPr anchorCtr="0" anchor="t" bIns="0" lIns="0" spcFirstLastPara="1" rIns="83350" wrap="square" tIns="64300">
              <a:noAutofit/>
            </a:bodyPr>
            <a:lstStyle/>
            <a:p>
              <a:pPr indent="0" lvl="0" marL="0" marR="0" rtl="0" algn="r">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WHY</a:t>
              </a:r>
              <a:endParaRPr sz="1100"/>
            </a:p>
          </p:txBody>
        </p:sp>
        <p:sp>
          <p:nvSpPr>
            <p:cNvPr id="781" name="Google Shape;781;p78"/>
            <p:cNvSpPr txBox="1"/>
            <p:nvPr/>
          </p:nvSpPr>
          <p:spPr>
            <a:xfrm>
              <a:off x="446319" y="-45260"/>
              <a:ext cx="1660500" cy="2050500"/>
            </a:xfrm>
            <a:prstGeom prst="rect">
              <a:avLst/>
            </a:prstGeom>
            <a:noFill/>
            <a:ln>
              <a:noFill/>
            </a:ln>
          </p:spPr>
          <p:txBody>
            <a:bodyPr anchorCtr="0" anchor="t" bIns="0" lIns="0" spcFirstLastPara="1" rIns="0" wrap="square" tIns="41150">
              <a:noAutofit/>
            </a:bodyPr>
            <a:lstStyle/>
            <a:p>
              <a:pPr indent="0" lvl="0" marL="0" marR="0" rtl="0" algn="l">
                <a:lnSpc>
                  <a:spcPct val="90000"/>
                </a:lnSpc>
                <a:spcBef>
                  <a:spcPts val="0"/>
                </a:spcBef>
                <a:spcAft>
                  <a:spcPts val="0"/>
                </a:spcAft>
                <a:buClr>
                  <a:schemeClr val="lt1"/>
                </a:buClr>
                <a:buSzPts val="1200"/>
                <a:buFont typeface="Calibri"/>
                <a:buNone/>
              </a:pPr>
              <a:r>
                <a:rPr lang="en" sz="1100">
                  <a:solidFill>
                    <a:schemeClr val="lt1"/>
                  </a:solidFill>
                  <a:latin typeface="Calibri"/>
                  <a:ea typeface="Calibri"/>
                  <a:cs typeface="Calibri"/>
                  <a:sym typeface="Calibri"/>
                </a:rPr>
                <a:t>Line increase is required to increase spend and enhance customer experience by meeting their </a:t>
              </a:r>
              <a:r>
                <a:rPr lang="en" sz="1100">
                  <a:solidFill>
                    <a:schemeClr val="lt1"/>
                  </a:solidFill>
                  <a:latin typeface="Calibri"/>
                  <a:ea typeface="Calibri"/>
                  <a:cs typeface="Calibri"/>
                  <a:sym typeface="Calibri"/>
                </a:rPr>
                <a:t>mobility </a:t>
              </a:r>
              <a:r>
                <a:rPr lang="en" sz="1100">
                  <a:solidFill>
                    <a:schemeClr val="lt1"/>
                  </a:solidFill>
                  <a:latin typeface="Calibri"/>
                  <a:ea typeface="Calibri"/>
                  <a:cs typeface="Calibri"/>
                  <a:sym typeface="Calibri"/>
                </a:rPr>
                <a:t>needs through OMPP (one bill for all rides)</a:t>
              </a:r>
              <a:endParaRPr sz="1100"/>
            </a:p>
          </p:txBody>
        </p:sp>
        <p:sp>
          <p:nvSpPr>
            <p:cNvPr id="782" name="Google Shape;782;p78"/>
            <p:cNvSpPr/>
            <p:nvPr/>
          </p:nvSpPr>
          <p:spPr>
            <a:xfrm>
              <a:off x="2307451" y="0"/>
              <a:ext cx="2229000" cy="2427300"/>
            </a:xfrm>
            <a:prstGeom prst="roundRect">
              <a:avLst>
                <a:gd fmla="val 5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3" name="Google Shape;783;p78"/>
            <p:cNvSpPr txBox="1"/>
            <p:nvPr/>
          </p:nvSpPr>
          <p:spPr>
            <a:xfrm rot="-5400000">
              <a:off x="1433650" y="772320"/>
              <a:ext cx="1990200" cy="445800"/>
            </a:xfrm>
            <a:prstGeom prst="rect">
              <a:avLst/>
            </a:prstGeom>
            <a:noFill/>
            <a:ln>
              <a:noFill/>
            </a:ln>
          </p:spPr>
          <p:txBody>
            <a:bodyPr anchorCtr="0" anchor="t" bIns="0" lIns="0" spcFirstLastPara="1" rIns="83350" wrap="square" tIns="64300">
              <a:noAutofit/>
            </a:bodyPr>
            <a:lstStyle/>
            <a:p>
              <a:pPr indent="0" lvl="0" marL="0" marR="0" rtl="0" algn="r">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WHEN</a:t>
              </a:r>
              <a:endParaRPr sz="1100"/>
            </a:p>
          </p:txBody>
        </p:sp>
        <p:sp>
          <p:nvSpPr>
            <p:cNvPr id="784" name="Google Shape;784;p78"/>
            <p:cNvSpPr/>
            <p:nvPr/>
          </p:nvSpPr>
          <p:spPr>
            <a:xfrm rot="5400000">
              <a:off x="2140148" y="1914716"/>
              <a:ext cx="356894" cy="334338"/>
            </a:xfrm>
            <a:prstGeom prst="flowChartExtract">
              <a:avLst/>
            </a:prstGeom>
            <a:solidFill>
              <a:schemeClr val="lt1"/>
            </a:solidFill>
            <a:ln cap="flat" cmpd="sng" w="12700">
              <a:solidFill>
                <a:srgbClr val="4372C3"/>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5" name="Google Shape;785;p78"/>
            <p:cNvSpPr/>
            <p:nvPr/>
          </p:nvSpPr>
          <p:spPr>
            <a:xfrm>
              <a:off x="2753235" y="0"/>
              <a:ext cx="1660500" cy="24273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6" name="Google Shape;786;p78"/>
            <p:cNvSpPr txBox="1"/>
            <p:nvPr/>
          </p:nvSpPr>
          <p:spPr>
            <a:xfrm>
              <a:off x="2753219" y="-43516"/>
              <a:ext cx="1660500" cy="1990200"/>
            </a:xfrm>
            <a:prstGeom prst="rect">
              <a:avLst/>
            </a:prstGeom>
            <a:noFill/>
            <a:ln>
              <a:noFill/>
            </a:ln>
          </p:spPr>
          <p:txBody>
            <a:bodyPr anchorCtr="0" anchor="t" bIns="0" lIns="0" spcFirstLastPara="1" rIns="0" wrap="square" tIns="41150">
              <a:noAutofit/>
            </a:bodyPr>
            <a:lstStyle/>
            <a:p>
              <a:pPr indent="0" lvl="0" marL="0" marR="0" rtl="0" algn="l">
                <a:lnSpc>
                  <a:spcPct val="90000"/>
                </a:lnSpc>
                <a:spcBef>
                  <a:spcPts val="0"/>
                </a:spcBef>
                <a:spcAft>
                  <a:spcPts val="0"/>
                </a:spcAft>
                <a:buClr>
                  <a:schemeClr val="lt1"/>
                </a:buClr>
                <a:buSzPts val="1200"/>
                <a:buFont typeface="Calibri"/>
                <a:buNone/>
              </a:pPr>
              <a:r>
                <a:rPr lang="en" sz="1100">
                  <a:solidFill>
                    <a:schemeClr val="lt1"/>
                  </a:solidFill>
                  <a:latin typeface="Calibri"/>
                  <a:ea typeface="Calibri"/>
                  <a:cs typeface="Calibri"/>
                  <a:sym typeface="Calibri"/>
                </a:rPr>
                <a:t>Limit increase is typically carried out when customer's OMPP utilization exceeds 50%. The idea is to minimize limit exhaustion</a:t>
              </a:r>
              <a:endParaRPr sz="1100"/>
            </a:p>
          </p:txBody>
        </p:sp>
        <p:sp>
          <p:nvSpPr>
            <p:cNvPr id="787" name="Google Shape;787;p78"/>
            <p:cNvSpPr/>
            <p:nvPr/>
          </p:nvSpPr>
          <p:spPr>
            <a:xfrm>
              <a:off x="4614384" y="0"/>
              <a:ext cx="2229000" cy="2427300"/>
            </a:xfrm>
            <a:prstGeom prst="roundRect">
              <a:avLst>
                <a:gd fmla="val 5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8" name="Google Shape;788;p78"/>
            <p:cNvSpPr txBox="1"/>
            <p:nvPr/>
          </p:nvSpPr>
          <p:spPr>
            <a:xfrm rot="-5400000">
              <a:off x="3740584" y="772320"/>
              <a:ext cx="1990200" cy="445800"/>
            </a:xfrm>
            <a:prstGeom prst="rect">
              <a:avLst/>
            </a:prstGeom>
            <a:noFill/>
            <a:ln>
              <a:noFill/>
            </a:ln>
          </p:spPr>
          <p:txBody>
            <a:bodyPr anchorCtr="0" anchor="t" bIns="0" lIns="0" spcFirstLastPara="1" rIns="83350" wrap="square" tIns="64300">
              <a:noAutofit/>
            </a:bodyPr>
            <a:lstStyle/>
            <a:p>
              <a:pPr indent="0" lvl="0" marL="0" marR="0" rtl="0" algn="r">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HOW</a:t>
              </a:r>
              <a:endParaRPr sz="1100"/>
            </a:p>
          </p:txBody>
        </p:sp>
        <p:sp>
          <p:nvSpPr>
            <p:cNvPr id="789" name="Google Shape;789;p78"/>
            <p:cNvSpPr/>
            <p:nvPr/>
          </p:nvSpPr>
          <p:spPr>
            <a:xfrm rot="5400000">
              <a:off x="4447081" y="1914716"/>
              <a:ext cx="356894" cy="334338"/>
            </a:xfrm>
            <a:prstGeom prst="flowChartExtract">
              <a:avLst/>
            </a:prstGeom>
            <a:solidFill>
              <a:schemeClr val="lt1"/>
            </a:solidFill>
            <a:ln cap="flat" cmpd="sng" w="12700">
              <a:solidFill>
                <a:srgbClr val="4372C3"/>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0" name="Google Shape;790;p78"/>
            <p:cNvSpPr/>
            <p:nvPr/>
          </p:nvSpPr>
          <p:spPr>
            <a:xfrm>
              <a:off x="5060168" y="0"/>
              <a:ext cx="1660500" cy="24273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1" name="Google Shape;791;p78"/>
            <p:cNvSpPr txBox="1"/>
            <p:nvPr/>
          </p:nvSpPr>
          <p:spPr>
            <a:xfrm>
              <a:off x="5060152" y="17834"/>
              <a:ext cx="1660500" cy="1808700"/>
            </a:xfrm>
            <a:prstGeom prst="rect">
              <a:avLst/>
            </a:prstGeom>
            <a:noFill/>
            <a:ln>
              <a:noFill/>
            </a:ln>
          </p:spPr>
          <p:txBody>
            <a:bodyPr anchorCtr="0" anchor="t" bIns="0" lIns="0" spcFirstLastPara="1" rIns="0" wrap="square" tIns="41150">
              <a:noAutofit/>
            </a:bodyPr>
            <a:lstStyle/>
            <a:p>
              <a:pPr indent="0" lvl="0" marL="0" marR="0" rtl="0" algn="l">
                <a:lnSpc>
                  <a:spcPct val="90000"/>
                </a:lnSpc>
                <a:spcBef>
                  <a:spcPts val="0"/>
                </a:spcBef>
                <a:spcAft>
                  <a:spcPts val="0"/>
                </a:spcAft>
                <a:buClr>
                  <a:schemeClr val="lt1"/>
                </a:buClr>
                <a:buSzPts val="1200"/>
                <a:buFont typeface="Calibri"/>
                <a:buNone/>
              </a:pPr>
              <a:r>
                <a:rPr lang="en" sz="1100">
                  <a:solidFill>
                    <a:schemeClr val="lt1"/>
                  </a:solidFill>
                  <a:latin typeface="Calibri"/>
                  <a:ea typeface="Calibri"/>
                  <a:cs typeface="Calibri"/>
                  <a:sym typeface="Calibri"/>
                </a:rPr>
                <a:t>By balancing the </a:t>
              </a:r>
              <a:r>
                <a:rPr lang="en" sz="1100">
                  <a:solidFill>
                    <a:schemeClr val="lt1"/>
                  </a:solidFill>
                  <a:latin typeface="Calibri"/>
                  <a:ea typeface="Calibri"/>
                  <a:cs typeface="Calibri"/>
                  <a:sym typeface="Calibri"/>
                </a:rPr>
                <a:t>spend or need with the intent to pay and ability to pay</a:t>
              </a:r>
              <a:endParaRPr sz="1100"/>
            </a:p>
          </p:txBody>
        </p:sp>
      </p:grpSp>
      <p:sp>
        <p:nvSpPr>
          <p:cNvPr id="792" name="Google Shape;792;p78"/>
          <p:cNvSpPr/>
          <p:nvPr/>
        </p:nvSpPr>
        <p:spPr>
          <a:xfrm>
            <a:off x="1528350" y="2345375"/>
            <a:ext cx="6927900" cy="3489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Calibri"/>
                <a:ea typeface="Calibri"/>
                <a:cs typeface="Calibri"/>
                <a:sym typeface="Calibri"/>
              </a:rPr>
              <a:t>LIMIT INCREASE MAGNIFIES GOOD GMV AND KEEPS PORTFOLIO BAD RATE IN CONTROL!!</a:t>
            </a:r>
            <a:endParaRPr sz="1100"/>
          </a:p>
        </p:txBody>
      </p:sp>
      <p:sp>
        <p:nvSpPr>
          <p:cNvPr id="793" name="Google Shape;793;p78"/>
          <p:cNvSpPr/>
          <p:nvPr/>
        </p:nvSpPr>
        <p:spPr>
          <a:xfrm>
            <a:off x="507850" y="2816025"/>
            <a:ext cx="8636100" cy="22419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298450" lvl="0" marL="457200" marR="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OMPP Line increase framework uses “Low and Grow” as its bedrock. </a:t>
            </a:r>
            <a:endParaRPr sz="1100">
              <a:solidFill>
                <a:schemeClr val="dk1"/>
              </a:solidFill>
              <a:latin typeface="Calibri"/>
              <a:ea typeface="Calibri"/>
              <a:cs typeface="Calibri"/>
              <a:sym typeface="Calibri"/>
            </a:endParaRPr>
          </a:p>
          <a:p>
            <a:pPr indent="-298450" lvl="0" marL="457200" marR="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Line increase has to be build after measuring the worthiness rather than in sudden jumps of limit. At the same time exhaustion due to spike in temporary need has to be addressed. </a:t>
            </a:r>
            <a:endParaRPr sz="1100">
              <a:solidFill>
                <a:schemeClr val="dk1"/>
              </a:solidFill>
              <a:latin typeface="Calibri"/>
              <a:ea typeface="Calibri"/>
              <a:cs typeface="Calibri"/>
              <a:sym typeface="Calibri"/>
            </a:endParaRPr>
          </a:p>
          <a:p>
            <a:pPr indent="-298450" lvl="1" marL="914400" marR="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Dynamic authorisation is the ideal solution but increasing limit on a timely basis will arrest attrition.</a:t>
            </a:r>
            <a:endParaRPr sz="1100">
              <a:solidFill>
                <a:schemeClr val="dk1"/>
              </a:solidFill>
              <a:latin typeface="Calibri"/>
              <a:ea typeface="Calibri"/>
              <a:cs typeface="Calibri"/>
              <a:sym typeface="Calibri"/>
            </a:endParaRPr>
          </a:p>
          <a:p>
            <a:pPr indent="-298450" lvl="0" marL="457200" marR="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As and when the customer builds their profile on Ola (behavior), the account is evaluated for credit worthiness </a:t>
            </a:r>
            <a:endParaRPr sz="1100">
              <a:solidFill>
                <a:schemeClr val="dk1"/>
              </a:solidFill>
              <a:latin typeface="Calibri"/>
              <a:ea typeface="Calibri"/>
              <a:cs typeface="Calibri"/>
              <a:sym typeface="Calibri"/>
            </a:endParaRPr>
          </a:p>
          <a:p>
            <a:pPr indent="-298450" lvl="1" marL="914400" marR="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Bureau data and ompp repayment data using in-house customer behavior model. </a:t>
            </a:r>
            <a:endParaRPr sz="1100">
              <a:solidFill>
                <a:schemeClr val="dk1"/>
              </a:solidFill>
              <a:latin typeface="Calibri"/>
              <a:ea typeface="Calibri"/>
              <a:cs typeface="Calibri"/>
              <a:sym typeface="Calibri"/>
            </a:endParaRPr>
          </a:p>
          <a:p>
            <a:pPr indent="-298450" lvl="0" marL="457200" marR="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Exhau</a:t>
            </a:r>
            <a:r>
              <a:rPr lang="en" sz="1100">
                <a:solidFill>
                  <a:schemeClr val="dk1"/>
                </a:solidFill>
                <a:latin typeface="Calibri"/>
                <a:ea typeface="Calibri"/>
                <a:cs typeface="Calibri"/>
                <a:sym typeface="Calibri"/>
              </a:rPr>
              <a:t>stion at portfolio level, Avg limit of portfolio, extraction, proportion of population getting limit increase are key metrics </a:t>
            </a:r>
            <a:endParaRPr sz="1100">
              <a:solidFill>
                <a:schemeClr val="dk1"/>
              </a:solidFill>
              <a:latin typeface="Calibri"/>
              <a:ea typeface="Calibri"/>
              <a:cs typeface="Calibri"/>
              <a:sym typeface="Calibri"/>
            </a:endParaRPr>
          </a:p>
        </p:txBody>
      </p:sp>
      <p:sp>
        <p:nvSpPr>
          <p:cNvPr id="794" name="Google Shape;794;p78"/>
          <p:cNvSpPr txBox="1"/>
          <p:nvPr>
            <p:ph type="title"/>
          </p:nvPr>
        </p:nvSpPr>
        <p:spPr>
          <a:xfrm>
            <a:off x="281259" y="102634"/>
            <a:ext cx="7886700" cy="59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300"/>
              <a:buFont typeface="Calibri"/>
              <a:buNone/>
            </a:pPr>
            <a:r>
              <a:rPr lang="en" sz="2400"/>
              <a:t>Life Cycle Management (Overview from OMPP standpoint)</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8" name="Shape 798"/>
        <p:cNvGrpSpPr/>
        <p:nvPr/>
      </p:nvGrpSpPr>
      <p:grpSpPr>
        <a:xfrm>
          <a:off x="0" y="0"/>
          <a:ext cx="0" cy="0"/>
          <a:chOff x="0" y="0"/>
          <a:chExt cx="0" cy="0"/>
        </a:xfrm>
      </p:grpSpPr>
      <p:sp>
        <p:nvSpPr>
          <p:cNvPr id="799" name="Google Shape;799;p79"/>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t/>
            </a:r>
            <a:endParaRPr sz="2300">
              <a:solidFill>
                <a:schemeClr val="dk1"/>
              </a:solidFill>
              <a:latin typeface="Calibri"/>
              <a:ea typeface="Calibri"/>
              <a:cs typeface="Calibri"/>
              <a:sym typeface="Calibri"/>
            </a:endParaRPr>
          </a:p>
        </p:txBody>
      </p:sp>
      <p:sp>
        <p:nvSpPr>
          <p:cNvPr id="800" name="Google Shape;800;p79"/>
          <p:cNvSpPr txBox="1"/>
          <p:nvPr>
            <p:ph type="title"/>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300"/>
              <a:buFont typeface="Calibri"/>
              <a:buNone/>
            </a:pPr>
            <a:r>
              <a:rPr lang="en" sz="2400"/>
              <a:t>Reasons</a:t>
            </a:r>
            <a:r>
              <a:rPr lang="en" sz="2400"/>
              <a:t> and TG for doing Life Cycle Management</a:t>
            </a:r>
            <a:endParaRPr sz="2400"/>
          </a:p>
        </p:txBody>
      </p:sp>
      <p:sp>
        <p:nvSpPr>
          <p:cNvPr id="801" name="Google Shape;801;p79"/>
          <p:cNvSpPr/>
          <p:nvPr/>
        </p:nvSpPr>
        <p:spPr>
          <a:xfrm>
            <a:off x="304100" y="766450"/>
            <a:ext cx="4658100" cy="9840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Account management is one major lever, for following reasons: </a:t>
            </a:r>
            <a:endParaRPr sz="1100"/>
          </a:p>
          <a:p>
            <a:pPr indent="-298450" lvl="0" marL="457200" marR="0" rtl="0" algn="l">
              <a:spcBef>
                <a:spcPts val="0"/>
              </a:spcBef>
              <a:spcAft>
                <a:spcPts val="0"/>
              </a:spcAft>
              <a:buClr>
                <a:schemeClr val="dk1"/>
              </a:buClr>
              <a:buSzPts val="1100"/>
              <a:buFont typeface="Calibri"/>
              <a:buAutoNum type="arabicPeriod"/>
            </a:pPr>
            <a:r>
              <a:rPr lang="en" sz="1100">
                <a:solidFill>
                  <a:schemeClr val="dk1"/>
                </a:solidFill>
                <a:latin typeface="Calibri"/>
                <a:ea typeface="Calibri"/>
                <a:cs typeface="Calibri"/>
                <a:sym typeface="Calibri"/>
              </a:rPr>
              <a:t>Actively manage exposure (or asset) of the book</a:t>
            </a:r>
            <a:endParaRPr sz="1100"/>
          </a:p>
          <a:p>
            <a:pPr indent="-298450" lvl="0" marL="457200" marR="0" rtl="0" algn="l">
              <a:spcBef>
                <a:spcPts val="0"/>
              </a:spcBef>
              <a:spcAft>
                <a:spcPts val="0"/>
              </a:spcAft>
              <a:buClr>
                <a:schemeClr val="dk1"/>
              </a:buClr>
              <a:buSzPts val="1100"/>
              <a:buFont typeface="Calibri"/>
              <a:buAutoNum type="arabicPeriod"/>
            </a:pPr>
            <a:r>
              <a:rPr lang="en" sz="1100">
                <a:solidFill>
                  <a:schemeClr val="dk1"/>
                </a:solidFill>
                <a:latin typeface="Calibri"/>
                <a:ea typeface="Calibri"/>
                <a:cs typeface="Calibri"/>
                <a:sym typeface="Calibri"/>
              </a:rPr>
              <a:t>Actively manage customers’ changing need/ </a:t>
            </a:r>
            <a:r>
              <a:rPr lang="en" sz="1100">
                <a:solidFill>
                  <a:schemeClr val="dk1"/>
                </a:solidFill>
                <a:latin typeface="Calibri"/>
                <a:ea typeface="Calibri"/>
                <a:cs typeface="Calibri"/>
                <a:sym typeface="Calibri"/>
              </a:rPr>
              <a:t>Macroeconomic</a:t>
            </a:r>
            <a:r>
              <a:rPr lang="en" sz="1100">
                <a:solidFill>
                  <a:schemeClr val="dk1"/>
                </a:solidFill>
                <a:latin typeface="Calibri"/>
                <a:ea typeface="Calibri"/>
                <a:cs typeface="Calibri"/>
                <a:sym typeface="Calibri"/>
              </a:rPr>
              <a:t> scenario</a:t>
            </a:r>
            <a:endParaRPr sz="1100"/>
          </a:p>
          <a:p>
            <a:pPr indent="-298450" lvl="0" marL="457200" marR="0" rtl="0" algn="l">
              <a:spcBef>
                <a:spcPts val="0"/>
              </a:spcBef>
              <a:spcAft>
                <a:spcPts val="0"/>
              </a:spcAft>
              <a:buClr>
                <a:schemeClr val="dk1"/>
              </a:buClr>
              <a:buSzPts val="1100"/>
              <a:buFont typeface="Calibri"/>
              <a:buAutoNum type="arabicPeriod"/>
            </a:pPr>
            <a:r>
              <a:rPr lang="en" sz="1100">
                <a:solidFill>
                  <a:schemeClr val="dk1"/>
                </a:solidFill>
                <a:latin typeface="Calibri"/>
                <a:ea typeface="Calibri"/>
                <a:cs typeface="Calibri"/>
                <a:sym typeface="Calibri"/>
              </a:rPr>
              <a:t>Actively manage retention of customers </a:t>
            </a:r>
            <a:endParaRPr sz="1100"/>
          </a:p>
          <a:p>
            <a:pPr indent="-298450" lvl="0" marL="457200" marR="0" rtl="0" algn="l">
              <a:spcBef>
                <a:spcPts val="0"/>
              </a:spcBef>
              <a:spcAft>
                <a:spcPts val="0"/>
              </a:spcAft>
              <a:buClr>
                <a:schemeClr val="dk1"/>
              </a:buClr>
              <a:buSzPts val="1100"/>
              <a:buFont typeface="Calibri"/>
              <a:buAutoNum type="arabicPeriod"/>
            </a:pPr>
            <a:r>
              <a:rPr lang="en" sz="1100">
                <a:solidFill>
                  <a:schemeClr val="dk1"/>
                </a:solidFill>
                <a:latin typeface="Calibri"/>
                <a:ea typeface="Calibri"/>
                <a:cs typeface="Calibri"/>
                <a:sym typeface="Calibri"/>
              </a:rPr>
              <a:t>Actively monitor customers' behavior to make better decisions</a:t>
            </a:r>
            <a:endParaRPr sz="1100"/>
          </a:p>
        </p:txBody>
      </p:sp>
      <p:sp>
        <p:nvSpPr>
          <p:cNvPr id="802" name="Google Shape;802;p79"/>
          <p:cNvSpPr/>
          <p:nvPr/>
        </p:nvSpPr>
        <p:spPr>
          <a:xfrm>
            <a:off x="304109" y="2403334"/>
            <a:ext cx="2172900" cy="3033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a) </a:t>
            </a:r>
            <a:r>
              <a:rPr lang="en" sz="1000">
                <a:solidFill>
                  <a:schemeClr val="lt1"/>
                </a:solidFill>
                <a:latin typeface="Calibri"/>
                <a:ea typeface="Calibri"/>
                <a:cs typeface="Calibri"/>
                <a:sym typeface="Calibri"/>
              </a:rPr>
              <a:t>Customers’ Need change/Macro – economic scenario change</a:t>
            </a:r>
            <a:endParaRPr sz="1100">
              <a:solidFill>
                <a:srgbClr val="FFFFFF"/>
              </a:solidFill>
              <a:latin typeface="Calibri"/>
              <a:ea typeface="Calibri"/>
              <a:cs typeface="Calibri"/>
              <a:sym typeface="Calibri"/>
            </a:endParaRPr>
          </a:p>
        </p:txBody>
      </p:sp>
      <p:sp>
        <p:nvSpPr>
          <p:cNvPr id="803" name="Google Shape;803;p79"/>
          <p:cNvSpPr/>
          <p:nvPr/>
        </p:nvSpPr>
        <p:spPr>
          <a:xfrm>
            <a:off x="297500" y="2723873"/>
            <a:ext cx="2179500" cy="2228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t" bIns="34275" lIns="68575" spcFirstLastPara="1" rIns="68575" wrap="square" tIns="34275">
            <a:noAutofit/>
          </a:bodyPr>
          <a:lstStyle/>
          <a:p>
            <a:pPr indent="-215900" lvl="0" marL="215900" marR="0" rtl="0" algn="l">
              <a:lnSpc>
                <a:spcPct val="100000"/>
              </a:lnSpc>
              <a:spcBef>
                <a:spcPts val="0"/>
              </a:spcBef>
              <a:spcAft>
                <a:spcPts val="0"/>
              </a:spcAft>
              <a:buClr>
                <a:schemeClr val="dk1"/>
              </a:buClr>
              <a:buSzPts val="1000"/>
              <a:buChar char="•"/>
            </a:pPr>
            <a:r>
              <a:rPr lang="en" sz="1000">
                <a:solidFill>
                  <a:schemeClr val="dk1"/>
                </a:solidFill>
                <a:latin typeface="Calibri"/>
                <a:ea typeface="Calibri"/>
                <a:cs typeface="Calibri"/>
                <a:sym typeface="Calibri"/>
              </a:rPr>
              <a:t>For OMPP, the biggest macro-economic factor is mobility need of customer. Line management should cater for increasing/decreasing mobility need</a:t>
            </a:r>
            <a:endParaRPr sz="1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a:p>
            <a:pPr indent="-215900" lvl="0" marL="215900" marR="0" rtl="0" algn="l">
              <a:lnSpc>
                <a:spcPct val="100000"/>
              </a:lnSpc>
              <a:spcBef>
                <a:spcPts val="0"/>
              </a:spcBef>
              <a:spcAft>
                <a:spcPts val="0"/>
              </a:spcAft>
              <a:buClr>
                <a:schemeClr val="dk1"/>
              </a:buClr>
              <a:buSzPts val="1000"/>
              <a:buChar char="•"/>
            </a:pPr>
            <a:r>
              <a:rPr lang="en" sz="1000">
                <a:solidFill>
                  <a:schemeClr val="dk1"/>
                </a:solidFill>
                <a:latin typeface="Calibri"/>
                <a:ea typeface="Calibri"/>
                <a:cs typeface="Calibri"/>
                <a:sym typeface="Calibri"/>
              </a:rPr>
              <a:t>Over the period customers’ risk and capacity to pay changes. Therefore, to manage the risk actively Line management is required. </a:t>
            </a:r>
            <a:endParaRPr sz="1000">
              <a:solidFill>
                <a:schemeClr val="dk1"/>
              </a:solidFill>
              <a:latin typeface="Calibri"/>
              <a:ea typeface="Calibri"/>
              <a:cs typeface="Calibri"/>
              <a:sym typeface="Calibri"/>
            </a:endParaRPr>
          </a:p>
        </p:txBody>
      </p:sp>
      <p:sp>
        <p:nvSpPr>
          <p:cNvPr id="804" name="Google Shape;804;p79"/>
          <p:cNvSpPr/>
          <p:nvPr/>
        </p:nvSpPr>
        <p:spPr>
          <a:xfrm>
            <a:off x="2620375" y="2403325"/>
            <a:ext cx="1855200" cy="3120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b) </a:t>
            </a:r>
            <a:r>
              <a:rPr lang="en" sz="1100">
                <a:solidFill>
                  <a:schemeClr val="lt1"/>
                </a:solidFill>
                <a:latin typeface="Calibri"/>
                <a:ea typeface="Calibri"/>
                <a:cs typeface="Calibri"/>
                <a:sym typeface="Calibri"/>
              </a:rPr>
              <a:t>Exposure Management</a:t>
            </a:r>
            <a:endParaRPr sz="11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000">
              <a:solidFill>
                <a:srgbClr val="FFFFFF"/>
              </a:solidFill>
              <a:latin typeface="Calibri"/>
              <a:ea typeface="Calibri"/>
              <a:cs typeface="Calibri"/>
              <a:sym typeface="Calibri"/>
            </a:endParaRPr>
          </a:p>
        </p:txBody>
      </p:sp>
      <p:sp>
        <p:nvSpPr>
          <p:cNvPr id="805" name="Google Shape;805;p79"/>
          <p:cNvSpPr/>
          <p:nvPr/>
        </p:nvSpPr>
        <p:spPr>
          <a:xfrm>
            <a:off x="4592674" y="2411950"/>
            <a:ext cx="2424900" cy="3033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c) Retention of good customers</a:t>
            </a:r>
            <a:endParaRPr sz="1100">
              <a:solidFill>
                <a:srgbClr val="FFFFFF"/>
              </a:solidFill>
              <a:latin typeface="Calibri"/>
              <a:ea typeface="Calibri"/>
              <a:cs typeface="Calibri"/>
              <a:sym typeface="Calibri"/>
            </a:endParaRPr>
          </a:p>
        </p:txBody>
      </p:sp>
      <p:sp>
        <p:nvSpPr>
          <p:cNvPr id="806" name="Google Shape;806;p79"/>
          <p:cNvSpPr/>
          <p:nvPr/>
        </p:nvSpPr>
        <p:spPr>
          <a:xfrm>
            <a:off x="7086416" y="2403334"/>
            <a:ext cx="1962000" cy="3033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d) More observation points</a:t>
            </a:r>
            <a:endParaRPr sz="1100">
              <a:solidFill>
                <a:srgbClr val="FFFFFF"/>
              </a:solidFill>
              <a:latin typeface="Calibri"/>
              <a:ea typeface="Calibri"/>
              <a:cs typeface="Calibri"/>
              <a:sym typeface="Calibri"/>
            </a:endParaRPr>
          </a:p>
        </p:txBody>
      </p:sp>
      <p:sp>
        <p:nvSpPr>
          <p:cNvPr id="807" name="Google Shape;807;p79"/>
          <p:cNvSpPr/>
          <p:nvPr/>
        </p:nvSpPr>
        <p:spPr>
          <a:xfrm>
            <a:off x="2569200" y="2723925"/>
            <a:ext cx="1906500" cy="2228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t" bIns="34275" lIns="68575" spcFirstLastPara="1" rIns="68575" wrap="square" tIns="34275">
            <a:noAutofit/>
          </a:bodyPr>
          <a:lstStyle/>
          <a:p>
            <a:pPr indent="0" lvl="0" marL="457200" marR="0" rtl="0" algn="l">
              <a:spcBef>
                <a:spcPts val="0"/>
              </a:spcBef>
              <a:spcAft>
                <a:spcPts val="0"/>
              </a:spcAft>
              <a:buNone/>
            </a:pPr>
            <a:r>
              <a:t/>
            </a:r>
            <a:endParaRPr sz="10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000"/>
              <a:buFont typeface="Arial"/>
              <a:buChar char="•"/>
            </a:pPr>
            <a:r>
              <a:rPr lang="en" sz="1000">
                <a:solidFill>
                  <a:schemeClr val="dk1"/>
                </a:solidFill>
                <a:latin typeface="Calibri"/>
                <a:ea typeface="Calibri"/>
                <a:cs typeface="Calibri"/>
                <a:sym typeface="Calibri"/>
              </a:rPr>
              <a:t>Customers’ with low risk and increased capacity to pay should be given +ve treatment vis-a vis customers who are showing deterioration in risk should be given negative treatment  (Credit line decrease/ Price Increase)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808" name="Google Shape;808;p79"/>
          <p:cNvSpPr/>
          <p:nvPr/>
        </p:nvSpPr>
        <p:spPr>
          <a:xfrm>
            <a:off x="4572000" y="2723875"/>
            <a:ext cx="2424900" cy="2228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000"/>
              <a:buFont typeface="Arial"/>
              <a:buChar char="•"/>
            </a:pPr>
            <a:r>
              <a:rPr lang="en" sz="1000">
                <a:solidFill>
                  <a:schemeClr val="dk1"/>
                </a:solidFill>
                <a:latin typeface="Calibri"/>
                <a:ea typeface="Calibri"/>
                <a:cs typeface="Calibri"/>
                <a:sym typeface="Calibri"/>
              </a:rPr>
              <a:t>If customer is low risk and capacity to pay has remained same/ improved, then the customer may get many offers in the market. THis </a:t>
            </a:r>
            <a:r>
              <a:rPr lang="en" sz="1000">
                <a:solidFill>
                  <a:schemeClr val="dk1"/>
                </a:solidFill>
                <a:latin typeface="Calibri"/>
                <a:ea typeface="Calibri"/>
                <a:cs typeface="Calibri"/>
                <a:sym typeface="Calibri"/>
              </a:rPr>
              <a:t>in-turn creates huge attrition risk. </a:t>
            </a:r>
            <a:endParaRPr sz="10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0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000"/>
              <a:buFont typeface="Arial"/>
              <a:buChar char="•"/>
            </a:pPr>
            <a:r>
              <a:rPr lang="en" sz="1000">
                <a:solidFill>
                  <a:schemeClr val="dk1"/>
                </a:solidFill>
                <a:latin typeface="Calibri"/>
                <a:ea typeface="Calibri"/>
                <a:cs typeface="Calibri"/>
                <a:sym typeface="Calibri"/>
              </a:rPr>
              <a:t>Also, if these customers (good customers) attrite then good balance (or expenditure from low risky customers) decreases, which further increases the loss rate of portfolio {loss rate = bad Balance/(Good + Bad Balance)}</a:t>
            </a:r>
            <a:endParaRPr sz="1000">
              <a:solidFill>
                <a:schemeClr val="dk1"/>
              </a:solidFill>
              <a:latin typeface="Calibri"/>
              <a:ea typeface="Calibri"/>
              <a:cs typeface="Calibri"/>
              <a:sym typeface="Calibri"/>
            </a:endParaRPr>
          </a:p>
        </p:txBody>
      </p:sp>
      <p:sp>
        <p:nvSpPr>
          <p:cNvPr id="809" name="Google Shape;809;p79"/>
          <p:cNvSpPr/>
          <p:nvPr/>
        </p:nvSpPr>
        <p:spPr>
          <a:xfrm>
            <a:off x="7058925" y="2723873"/>
            <a:ext cx="1989600" cy="22287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000"/>
              <a:buFont typeface="Arial"/>
              <a:buChar char="•"/>
            </a:pPr>
            <a:r>
              <a:rPr lang="en" sz="1000">
                <a:solidFill>
                  <a:schemeClr val="dk1"/>
                </a:solidFill>
                <a:latin typeface="Calibri"/>
                <a:ea typeface="Calibri"/>
                <a:cs typeface="Calibri"/>
                <a:sym typeface="Calibri"/>
              </a:rPr>
              <a:t>W</a:t>
            </a:r>
            <a:r>
              <a:rPr lang="en" sz="1000">
                <a:solidFill>
                  <a:schemeClr val="dk1"/>
                </a:solidFill>
                <a:latin typeface="Calibri"/>
                <a:ea typeface="Calibri"/>
                <a:cs typeface="Calibri"/>
                <a:sym typeface="Calibri"/>
              </a:rPr>
              <a:t>hile underwriting, lenders have limited data points about customers’ profile and behaviour. </a:t>
            </a:r>
            <a:endParaRPr sz="10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0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000"/>
              <a:buFont typeface="Arial"/>
              <a:buChar char="•"/>
            </a:pPr>
            <a:r>
              <a:rPr lang="en" sz="1000">
                <a:solidFill>
                  <a:schemeClr val="dk1"/>
                </a:solidFill>
                <a:latin typeface="Calibri"/>
                <a:ea typeface="Calibri"/>
                <a:cs typeface="Calibri"/>
                <a:sym typeface="Calibri"/>
              </a:rPr>
              <a:t>By observing customers’ interaction with the product leads to better predictive capability and hence better decisions can be made</a:t>
            </a:r>
            <a:endParaRPr sz="1000">
              <a:solidFill>
                <a:schemeClr val="dk1"/>
              </a:solidFill>
              <a:latin typeface="Calibri"/>
              <a:ea typeface="Calibri"/>
              <a:cs typeface="Calibri"/>
              <a:sym typeface="Calibri"/>
            </a:endParaRPr>
          </a:p>
        </p:txBody>
      </p:sp>
      <p:sp>
        <p:nvSpPr>
          <p:cNvPr id="810" name="Google Shape;810;p79"/>
          <p:cNvSpPr/>
          <p:nvPr/>
        </p:nvSpPr>
        <p:spPr>
          <a:xfrm rot="5400000">
            <a:off x="4832688" y="1892875"/>
            <a:ext cx="677400" cy="3435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9"/>
          <p:cNvSpPr/>
          <p:nvPr/>
        </p:nvSpPr>
        <p:spPr>
          <a:xfrm>
            <a:off x="5380576" y="746950"/>
            <a:ext cx="2616300" cy="1023000"/>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TG within </a:t>
            </a:r>
            <a:r>
              <a:rPr lang="en" sz="1100">
                <a:solidFill>
                  <a:schemeClr val="dk1"/>
                </a:solidFill>
                <a:latin typeface="Calibri"/>
                <a:ea typeface="Calibri"/>
                <a:cs typeface="Calibri"/>
                <a:sym typeface="Calibri"/>
              </a:rPr>
              <a:t>OMPP customers: </a:t>
            </a:r>
            <a:endParaRPr sz="1100"/>
          </a:p>
          <a:p>
            <a:pPr indent="-260350" lvl="0" marL="254000" marR="0" rtl="0" algn="l">
              <a:spcBef>
                <a:spcPts val="0"/>
              </a:spcBef>
              <a:spcAft>
                <a:spcPts val="0"/>
              </a:spcAft>
              <a:buClr>
                <a:schemeClr val="dk1"/>
              </a:buClr>
              <a:buSzPts val="1100"/>
              <a:buFont typeface="Calibri"/>
              <a:buAutoNum type="arabicPeriod"/>
            </a:pPr>
            <a:r>
              <a:rPr lang="en" sz="1100">
                <a:solidFill>
                  <a:schemeClr val="dk1"/>
                </a:solidFill>
                <a:latin typeface="Calibri"/>
                <a:ea typeface="Calibri"/>
                <a:cs typeface="Calibri"/>
                <a:sym typeface="Calibri"/>
              </a:rPr>
              <a:t>Active customers: </a:t>
            </a:r>
            <a:endParaRPr sz="1100"/>
          </a:p>
          <a:p>
            <a:pPr indent="-260350" lvl="0" marL="254000" marR="0" rtl="0" algn="l">
              <a:spcBef>
                <a:spcPts val="0"/>
              </a:spcBef>
              <a:spcAft>
                <a:spcPts val="0"/>
              </a:spcAft>
              <a:buClr>
                <a:schemeClr val="dk1"/>
              </a:buClr>
              <a:buSzPts val="1100"/>
              <a:buFont typeface="Calibri"/>
              <a:buAutoNum type="arabicPeriod"/>
            </a:pPr>
            <a:r>
              <a:rPr lang="en" sz="1100">
                <a:solidFill>
                  <a:schemeClr val="dk1"/>
                </a:solidFill>
                <a:latin typeface="Calibri"/>
                <a:ea typeface="Calibri"/>
                <a:cs typeface="Calibri"/>
                <a:sym typeface="Calibri"/>
              </a:rPr>
              <a:t>Inactive customers:   </a:t>
            </a:r>
            <a:endParaRPr sz="1100"/>
          </a:p>
          <a:p>
            <a:pPr indent="-260350" lvl="0" marL="254000" marR="0" rtl="0" algn="l">
              <a:spcBef>
                <a:spcPts val="0"/>
              </a:spcBef>
              <a:spcAft>
                <a:spcPts val="0"/>
              </a:spcAft>
              <a:buClr>
                <a:schemeClr val="dk1"/>
              </a:buClr>
              <a:buSzPts val="1100"/>
              <a:buFont typeface="Calibri"/>
              <a:buAutoNum type="arabicPeriod"/>
            </a:pPr>
            <a:r>
              <a:rPr lang="en" sz="1100">
                <a:solidFill>
                  <a:schemeClr val="dk1"/>
                </a:solidFill>
                <a:latin typeface="Calibri"/>
                <a:ea typeface="Calibri"/>
                <a:cs typeface="Calibri"/>
                <a:sym typeface="Calibri"/>
              </a:rPr>
              <a:t>Enabled Not Accepted customers</a:t>
            </a:r>
            <a:r>
              <a:rPr lang="en" sz="1100">
                <a:solidFill>
                  <a:schemeClr val="dk1"/>
                </a:solidFill>
                <a:latin typeface="Calibri"/>
                <a:ea typeface="Calibri"/>
                <a:cs typeface="Calibri"/>
                <a:sym typeface="Calibri"/>
              </a:rPr>
              <a:t>: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80"/>
          <p:cNvSpPr txBox="1"/>
          <p:nvPr>
            <p:ph type="title"/>
          </p:nvPr>
        </p:nvSpPr>
        <p:spPr>
          <a:xfrm>
            <a:off x="363200" y="170727"/>
            <a:ext cx="7886700" cy="446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300"/>
              <a:buFont typeface="Calibri"/>
              <a:buNone/>
            </a:pPr>
            <a:r>
              <a:rPr lang="en" sz="2400"/>
              <a:t>Strategy for different OMPP segments </a:t>
            </a:r>
            <a:endParaRPr sz="2400"/>
          </a:p>
        </p:txBody>
      </p:sp>
      <p:sp>
        <p:nvSpPr>
          <p:cNvPr id="817" name="Google Shape;817;p80"/>
          <p:cNvSpPr/>
          <p:nvPr/>
        </p:nvSpPr>
        <p:spPr>
          <a:xfrm>
            <a:off x="1870193" y="761725"/>
            <a:ext cx="2419800" cy="3033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Active</a:t>
            </a:r>
            <a:endParaRPr sz="1100">
              <a:solidFill>
                <a:srgbClr val="FFFFFF"/>
              </a:solidFill>
              <a:latin typeface="Calibri"/>
              <a:ea typeface="Calibri"/>
              <a:cs typeface="Calibri"/>
              <a:sym typeface="Calibri"/>
            </a:endParaRPr>
          </a:p>
        </p:txBody>
      </p:sp>
      <p:sp>
        <p:nvSpPr>
          <p:cNvPr id="818" name="Google Shape;818;p80"/>
          <p:cNvSpPr/>
          <p:nvPr/>
        </p:nvSpPr>
        <p:spPr>
          <a:xfrm>
            <a:off x="4411639" y="761725"/>
            <a:ext cx="2149500" cy="3033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Inactive</a:t>
            </a:r>
            <a:endParaRPr sz="1100">
              <a:solidFill>
                <a:srgbClr val="FFFFFF"/>
              </a:solidFill>
              <a:latin typeface="Calibri"/>
              <a:ea typeface="Calibri"/>
              <a:cs typeface="Calibri"/>
              <a:sym typeface="Calibri"/>
            </a:endParaRPr>
          </a:p>
        </p:txBody>
      </p:sp>
      <p:sp>
        <p:nvSpPr>
          <p:cNvPr id="819" name="Google Shape;819;p80"/>
          <p:cNvSpPr/>
          <p:nvPr/>
        </p:nvSpPr>
        <p:spPr>
          <a:xfrm>
            <a:off x="6683991" y="761725"/>
            <a:ext cx="1948200" cy="3033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Enabled not accepte</a:t>
            </a:r>
            <a:r>
              <a:rPr lang="en" sz="1100">
                <a:solidFill>
                  <a:srgbClr val="FFFFFF"/>
                </a:solidFill>
                <a:latin typeface="Calibri"/>
                <a:ea typeface="Calibri"/>
                <a:cs typeface="Calibri"/>
                <a:sym typeface="Calibri"/>
              </a:rPr>
              <a:t>d</a:t>
            </a:r>
            <a:endParaRPr sz="1100">
              <a:solidFill>
                <a:srgbClr val="FFFFFF"/>
              </a:solidFill>
              <a:latin typeface="Calibri"/>
              <a:ea typeface="Calibri"/>
              <a:cs typeface="Calibri"/>
              <a:sym typeface="Calibri"/>
            </a:endParaRPr>
          </a:p>
        </p:txBody>
      </p:sp>
      <p:sp>
        <p:nvSpPr>
          <p:cNvPr id="820" name="Google Shape;820;p80"/>
          <p:cNvSpPr/>
          <p:nvPr/>
        </p:nvSpPr>
        <p:spPr>
          <a:xfrm>
            <a:off x="363194" y="761725"/>
            <a:ext cx="1385400" cy="3033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Segments</a:t>
            </a:r>
            <a:endParaRPr sz="1100">
              <a:solidFill>
                <a:srgbClr val="FFFFFF"/>
              </a:solidFill>
              <a:latin typeface="Calibri"/>
              <a:ea typeface="Calibri"/>
              <a:cs typeface="Calibri"/>
              <a:sym typeface="Calibri"/>
            </a:endParaRPr>
          </a:p>
        </p:txBody>
      </p:sp>
      <p:sp>
        <p:nvSpPr>
          <p:cNvPr id="821" name="Google Shape;821;p80"/>
          <p:cNvSpPr/>
          <p:nvPr/>
        </p:nvSpPr>
        <p:spPr>
          <a:xfrm>
            <a:off x="363194" y="1146893"/>
            <a:ext cx="1385400" cy="11910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Strategy</a:t>
            </a:r>
            <a:endParaRPr sz="1100">
              <a:solidFill>
                <a:srgbClr val="FFFFFF"/>
              </a:solidFill>
              <a:latin typeface="Calibri"/>
              <a:ea typeface="Calibri"/>
              <a:cs typeface="Calibri"/>
              <a:sym typeface="Calibri"/>
            </a:endParaRPr>
          </a:p>
        </p:txBody>
      </p:sp>
      <p:sp>
        <p:nvSpPr>
          <p:cNvPr id="822" name="Google Shape;822;p80"/>
          <p:cNvSpPr/>
          <p:nvPr/>
        </p:nvSpPr>
        <p:spPr>
          <a:xfrm>
            <a:off x="363194" y="2419928"/>
            <a:ext cx="1385400" cy="12858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Treatment</a:t>
            </a:r>
            <a:endParaRPr sz="1100">
              <a:solidFill>
                <a:srgbClr val="FFFFFF"/>
              </a:solidFill>
              <a:latin typeface="Calibri"/>
              <a:ea typeface="Calibri"/>
              <a:cs typeface="Calibri"/>
              <a:sym typeface="Calibri"/>
            </a:endParaRPr>
          </a:p>
        </p:txBody>
      </p:sp>
      <p:sp>
        <p:nvSpPr>
          <p:cNvPr id="823" name="Google Shape;823;p80"/>
          <p:cNvSpPr/>
          <p:nvPr/>
        </p:nvSpPr>
        <p:spPr>
          <a:xfrm>
            <a:off x="363194" y="3787613"/>
            <a:ext cx="1385400" cy="1200900"/>
          </a:xfrm>
          <a:prstGeom prst="roundRect">
            <a:avLst>
              <a:gd fmla="val 16667" name="adj"/>
            </a:avLst>
          </a:prstGeom>
          <a:solidFill>
            <a:srgbClr val="8FAADC"/>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100">
                <a:solidFill>
                  <a:srgbClr val="FFFFFF"/>
                </a:solidFill>
                <a:latin typeface="Calibri"/>
                <a:ea typeface="Calibri"/>
                <a:cs typeface="Calibri"/>
                <a:sym typeface="Calibri"/>
              </a:rPr>
              <a:t>Credit Policy consideration </a:t>
            </a:r>
            <a:endParaRPr sz="1100">
              <a:solidFill>
                <a:srgbClr val="FFFFFF"/>
              </a:solidFill>
              <a:latin typeface="Calibri"/>
              <a:ea typeface="Calibri"/>
              <a:cs typeface="Calibri"/>
              <a:sym typeface="Calibri"/>
            </a:endParaRPr>
          </a:p>
        </p:txBody>
      </p:sp>
      <p:sp>
        <p:nvSpPr>
          <p:cNvPr id="824" name="Google Shape;824;p80"/>
          <p:cNvSpPr/>
          <p:nvPr/>
        </p:nvSpPr>
        <p:spPr>
          <a:xfrm>
            <a:off x="1870192" y="1146893"/>
            <a:ext cx="2430000" cy="11910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Exposure management – increasing exposure with better credit quality customers and reducing exposure with high risk customers</a:t>
            </a:r>
            <a:endParaRPr sz="1100">
              <a:solidFill>
                <a:schemeClr val="dk1"/>
              </a:solidFill>
              <a:latin typeface="Calibri"/>
              <a:ea typeface="Calibri"/>
              <a:cs typeface="Calibri"/>
              <a:sym typeface="Calibri"/>
            </a:endParaRPr>
          </a:p>
        </p:txBody>
      </p:sp>
      <p:sp>
        <p:nvSpPr>
          <p:cNvPr id="825" name="Google Shape;825;p80"/>
          <p:cNvSpPr/>
          <p:nvPr/>
        </p:nvSpPr>
        <p:spPr>
          <a:xfrm>
            <a:off x="4411639" y="1146893"/>
            <a:ext cx="2160000" cy="11910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Activate customers – incentivizing customers to use their line of credit again</a:t>
            </a:r>
            <a:endParaRPr sz="1100">
              <a:solidFill>
                <a:schemeClr val="dk1"/>
              </a:solidFill>
              <a:latin typeface="Calibri"/>
              <a:ea typeface="Calibri"/>
              <a:cs typeface="Calibri"/>
              <a:sym typeface="Calibri"/>
            </a:endParaRPr>
          </a:p>
        </p:txBody>
      </p:sp>
      <p:sp>
        <p:nvSpPr>
          <p:cNvPr id="826" name="Google Shape;826;p80"/>
          <p:cNvSpPr/>
          <p:nvPr/>
        </p:nvSpPr>
        <p:spPr>
          <a:xfrm>
            <a:off x="6683991" y="1146893"/>
            <a:ext cx="1890000" cy="11910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Activate customers – incentivizing customers to use OMPP</a:t>
            </a:r>
            <a:endParaRPr sz="1100">
              <a:solidFill>
                <a:schemeClr val="dk1"/>
              </a:solidFill>
              <a:latin typeface="Calibri"/>
              <a:ea typeface="Calibri"/>
              <a:cs typeface="Calibri"/>
              <a:sym typeface="Calibri"/>
            </a:endParaRPr>
          </a:p>
        </p:txBody>
      </p:sp>
      <p:sp>
        <p:nvSpPr>
          <p:cNvPr id="827" name="Google Shape;827;p80"/>
          <p:cNvSpPr/>
          <p:nvPr/>
        </p:nvSpPr>
        <p:spPr>
          <a:xfrm>
            <a:off x="1859714" y="2419928"/>
            <a:ext cx="2430000" cy="12858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0" lvl="0" marL="0" marR="0" rtl="0" algn="l">
              <a:spcBef>
                <a:spcPts val="0"/>
              </a:spcBef>
              <a:spcAft>
                <a:spcPts val="0"/>
              </a:spcAft>
              <a:buNone/>
            </a:pPr>
            <a:r>
              <a:t/>
            </a:r>
            <a:endParaRPr sz="1100"/>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Credit line increase </a:t>
            </a:r>
            <a:endParaRPr sz="1100"/>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Credit line decrease</a:t>
            </a:r>
            <a:endParaRPr sz="1100">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Dewhitelisting</a:t>
            </a:r>
            <a:endParaRPr sz="1100">
              <a:solidFill>
                <a:schemeClr val="dk1"/>
              </a:solidFill>
              <a:latin typeface="Calibri"/>
              <a:ea typeface="Calibri"/>
              <a:cs typeface="Calibri"/>
              <a:sym typeface="Calibri"/>
            </a:endParaRPr>
          </a:p>
        </p:txBody>
      </p:sp>
      <p:sp>
        <p:nvSpPr>
          <p:cNvPr id="828" name="Google Shape;828;p80"/>
          <p:cNvSpPr/>
          <p:nvPr/>
        </p:nvSpPr>
        <p:spPr>
          <a:xfrm>
            <a:off x="4401161" y="2419928"/>
            <a:ext cx="2160000" cy="12858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Customers inactive for longer period </a:t>
            </a:r>
            <a:endParaRPr sz="1100"/>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Credit line increase selectively</a:t>
            </a:r>
            <a:endParaRPr sz="1100">
              <a:solidFill>
                <a:schemeClr val="dk1"/>
              </a:solidFill>
              <a:latin typeface="Calibri"/>
              <a:ea typeface="Calibri"/>
              <a:cs typeface="Calibri"/>
              <a:sym typeface="Calibri"/>
            </a:endParaRPr>
          </a:p>
        </p:txBody>
      </p:sp>
      <p:sp>
        <p:nvSpPr>
          <p:cNvPr id="829" name="Google Shape;829;p80"/>
          <p:cNvSpPr/>
          <p:nvPr/>
        </p:nvSpPr>
        <p:spPr>
          <a:xfrm>
            <a:off x="6673513" y="2419928"/>
            <a:ext cx="1890000" cy="12858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None/>
            </a:pPr>
            <a:r>
              <a:rPr lang="en" sz="1100">
                <a:solidFill>
                  <a:schemeClr val="dk1"/>
                </a:solidFill>
                <a:latin typeface="Calibri"/>
                <a:ea typeface="Calibri"/>
                <a:cs typeface="Calibri"/>
                <a:sym typeface="Calibri"/>
              </a:rPr>
              <a:t>Credit Limit update</a:t>
            </a:r>
            <a:endParaRPr sz="1100">
              <a:solidFill>
                <a:schemeClr val="dk1"/>
              </a:solidFill>
              <a:latin typeface="Calibri"/>
              <a:ea typeface="Calibri"/>
              <a:cs typeface="Calibri"/>
              <a:sym typeface="Calibri"/>
            </a:endParaRPr>
          </a:p>
        </p:txBody>
      </p:sp>
      <p:sp>
        <p:nvSpPr>
          <p:cNvPr id="830" name="Google Shape;830;p80"/>
          <p:cNvSpPr/>
          <p:nvPr/>
        </p:nvSpPr>
        <p:spPr>
          <a:xfrm>
            <a:off x="1859713" y="3787613"/>
            <a:ext cx="2450100" cy="12009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Internal behavior model score of a customer</a:t>
            </a:r>
            <a:endParaRPr sz="1100"/>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Customers’ capability to repay</a:t>
            </a:r>
            <a:endParaRPr sz="1100"/>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Need/Utilization of customer</a:t>
            </a:r>
            <a:endParaRPr sz="1100"/>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External information including credit seeking behavior, bankruptcy information etc. </a:t>
            </a:r>
            <a:endParaRPr sz="1100"/>
          </a:p>
        </p:txBody>
      </p:sp>
      <p:sp>
        <p:nvSpPr>
          <p:cNvPr id="831" name="Google Shape;831;p80"/>
          <p:cNvSpPr/>
          <p:nvPr/>
        </p:nvSpPr>
        <p:spPr>
          <a:xfrm>
            <a:off x="4411639" y="3787613"/>
            <a:ext cx="2160000" cy="12009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Customers’ capability to repay</a:t>
            </a:r>
            <a:endParaRPr sz="1100"/>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External information including credit seeking behavior, bankruptcy information etc.</a:t>
            </a:r>
            <a:endParaRPr sz="1100">
              <a:solidFill>
                <a:schemeClr val="dk1"/>
              </a:solidFill>
              <a:latin typeface="Calibri"/>
              <a:ea typeface="Calibri"/>
              <a:cs typeface="Calibri"/>
              <a:sym typeface="Calibri"/>
            </a:endParaRPr>
          </a:p>
        </p:txBody>
      </p:sp>
      <p:sp>
        <p:nvSpPr>
          <p:cNvPr id="832" name="Google Shape;832;p80"/>
          <p:cNvSpPr/>
          <p:nvPr/>
        </p:nvSpPr>
        <p:spPr>
          <a:xfrm>
            <a:off x="6673513" y="3787613"/>
            <a:ext cx="1890000" cy="1200900"/>
          </a:xfrm>
          <a:prstGeom prst="roundRect">
            <a:avLst>
              <a:gd fmla="val 16667" name="adj"/>
            </a:avLst>
          </a:prstGeom>
          <a:noFill/>
          <a:ln cap="flat" cmpd="sng" w="25400">
            <a:solidFill>
              <a:srgbClr val="92D050"/>
            </a:solidFill>
            <a:prstDash val="solid"/>
            <a:round/>
            <a:headEnd len="sm" w="sm" type="none"/>
            <a:tailEnd len="sm" w="sm" type="none"/>
          </a:ln>
        </p:spPr>
        <p:txBody>
          <a:bodyPr anchorCtr="0" anchor="ctr" bIns="25700" lIns="51425" spcFirstLastPara="1" rIns="51425" wrap="square" tIns="25700">
            <a:noAutofit/>
          </a:bodyPr>
          <a:lstStyle/>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Customers’ capability to repay</a:t>
            </a:r>
            <a:endParaRPr sz="1100"/>
          </a:p>
          <a:p>
            <a:pPr indent="-2222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External information including wallet share, credit seeking behavior, bankruptcy information etc.</a:t>
            </a:r>
            <a:endParaRPr sz="11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81"/>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838" name="Google Shape;838;p81"/>
          <p:cNvSpPr txBox="1"/>
          <p:nvPr/>
        </p:nvSpPr>
        <p:spPr>
          <a:xfrm>
            <a:off x="5423923" y="1728396"/>
            <a:ext cx="35397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Process Flow</a:t>
            </a:r>
            <a:endParaRPr b="0" i="0" sz="2500" u="none" cap="none" strike="noStrike">
              <a:solidFill>
                <a:srgbClr val="FFFFFF"/>
              </a:solidFill>
              <a:latin typeface="Calibri"/>
              <a:ea typeface="Calibri"/>
              <a:cs typeface="Calibri"/>
              <a:sym typeface="Calibri"/>
            </a:endParaRPr>
          </a:p>
        </p:txBody>
      </p:sp>
      <p:sp>
        <p:nvSpPr>
          <p:cNvPr id="839" name="Google Shape;839;p81"/>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3.1</a:t>
            </a:r>
            <a:endParaRPr sz="3600" u="sng">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grpSp>
        <p:nvGrpSpPr>
          <p:cNvPr id="844" name="Google Shape;844;p82"/>
          <p:cNvGrpSpPr/>
          <p:nvPr/>
        </p:nvGrpSpPr>
        <p:grpSpPr>
          <a:xfrm>
            <a:off x="5704846" y="696119"/>
            <a:ext cx="3323223" cy="3865470"/>
            <a:chOff x="627593" y="3248"/>
            <a:chExt cx="4430964" cy="5153960"/>
          </a:xfrm>
        </p:grpSpPr>
        <p:sp>
          <p:nvSpPr>
            <p:cNvPr id="845" name="Google Shape;845;p82"/>
            <p:cNvSpPr/>
            <p:nvPr/>
          </p:nvSpPr>
          <p:spPr>
            <a:xfrm>
              <a:off x="1569838" y="474371"/>
              <a:ext cx="99000" cy="433500"/>
            </a:xfrm>
            <a:custGeom>
              <a:rect b="b" l="l" r="r" t="t"/>
              <a:pathLst>
                <a:path extrusionOk="0" h="120000" w="120000">
                  <a:moveTo>
                    <a:pt x="120000" y="0"/>
                  </a:moveTo>
                  <a:lnTo>
                    <a:pt x="120000" y="120000"/>
                  </a:lnTo>
                  <a:lnTo>
                    <a:pt x="0" y="120000"/>
                  </a:lnTo>
                </a:path>
              </a:pathLst>
            </a:custGeom>
            <a:noFill/>
            <a:ln cap="flat" cmpd="sng" w="12700">
              <a:solidFill>
                <a:srgbClr val="345A99"/>
              </a:solidFill>
              <a:prstDash val="solid"/>
              <a:miter lim="800000"/>
              <a:headEnd len="sm" w="sm" type="none"/>
              <a:tailEnd len="sm" w="sm" type="none"/>
            </a:ln>
          </p:spPr>
        </p:sp>
        <p:sp>
          <p:nvSpPr>
            <p:cNvPr id="846" name="Google Shape;846;p82"/>
            <p:cNvSpPr/>
            <p:nvPr/>
          </p:nvSpPr>
          <p:spPr>
            <a:xfrm>
              <a:off x="3974920" y="3819342"/>
              <a:ext cx="141300" cy="1102500"/>
            </a:xfrm>
            <a:custGeom>
              <a:rect b="b" l="l" r="r" t="t"/>
              <a:pathLst>
                <a:path extrusionOk="0" h="120000" w="120000">
                  <a:moveTo>
                    <a:pt x="0" y="0"/>
                  </a:moveTo>
                  <a:lnTo>
                    <a:pt x="0" y="120000"/>
                  </a:lnTo>
                  <a:lnTo>
                    <a:pt x="120000" y="120000"/>
                  </a:lnTo>
                </a:path>
              </a:pathLst>
            </a:custGeom>
            <a:noFill/>
            <a:ln cap="flat" cmpd="sng" w="12700">
              <a:solidFill>
                <a:srgbClr val="3A66B1"/>
              </a:solidFill>
              <a:prstDash val="solid"/>
              <a:miter lim="800000"/>
              <a:headEnd len="sm" w="sm" type="none"/>
              <a:tailEnd len="sm" w="sm" type="none"/>
            </a:ln>
          </p:spPr>
        </p:sp>
        <p:sp>
          <p:nvSpPr>
            <p:cNvPr id="847" name="Google Shape;847;p82"/>
            <p:cNvSpPr/>
            <p:nvPr/>
          </p:nvSpPr>
          <p:spPr>
            <a:xfrm>
              <a:off x="3974920" y="3819342"/>
              <a:ext cx="141300" cy="433500"/>
            </a:xfrm>
            <a:custGeom>
              <a:rect b="b" l="l" r="r" t="t"/>
              <a:pathLst>
                <a:path extrusionOk="0" h="120000" w="120000">
                  <a:moveTo>
                    <a:pt x="0" y="0"/>
                  </a:moveTo>
                  <a:lnTo>
                    <a:pt x="0" y="120000"/>
                  </a:lnTo>
                  <a:lnTo>
                    <a:pt x="120000" y="120000"/>
                  </a:lnTo>
                </a:path>
              </a:pathLst>
            </a:custGeom>
            <a:noFill/>
            <a:ln cap="flat" cmpd="sng" w="12700">
              <a:solidFill>
                <a:srgbClr val="3A66B1"/>
              </a:solidFill>
              <a:prstDash val="solid"/>
              <a:miter lim="800000"/>
              <a:headEnd len="sm" w="sm" type="none"/>
              <a:tailEnd len="sm" w="sm" type="none"/>
            </a:ln>
          </p:spPr>
        </p:sp>
        <p:sp>
          <p:nvSpPr>
            <p:cNvPr id="848" name="Google Shape;848;p82"/>
            <p:cNvSpPr/>
            <p:nvPr/>
          </p:nvSpPr>
          <p:spPr>
            <a:xfrm>
              <a:off x="3781760" y="3150348"/>
              <a:ext cx="570000" cy="198000"/>
            </a:xfrm>
            <a:custGeom>
              <a:rect b="b" l="l" r="r" t="t"/>
              <a:pathLst>
                <a:path extrusionOk="0" h="120000" w="120000">
                  <a:moveTo>
                    <a:pt x="0" y="0"/>
                  </a:moveTo>
                  <a:lnTo>
                    <a:pt x="0" y="60000"/>
                  </a:lnTo>
                  <a:lnTo>
                    <a:pt x="120000" y="60000"/>
                  </a:lnTo>
                  <a:lnTo>
                    <a:pt x="120000" y="120000"/>
                  </a:lnTo>
                </a:path>
              </a:pathLst>
            </a:custGeom>
            <a:noFill/>
            <a:ln cap="flat" cmpd="sng" w="12700">
              <a:solidFill>
                <a:srgbClr val="3A66B1"/>
              </a:solidFill>
              <a:prstDash val="solid"/>
              <a:miter lim="800000"/>
              <a:headEnd len="sm" w="sm" type="none"/>
              <a:tailEnd len="sm" w="sm" type="none"/>
            </a:ln>
          </p:spPr>
        </p:sp>
        <p:sp>
          <p:nvSpPr>
            <p:cNvPr id="849" name="Google Shape;849;p82"/>
            <p:cNvSpPr/>
            <p:nvPr/>
          </p:nvSpPr>
          <p:spPr>
            <a:xfrm>
              <a:off x="2834803" y="3819342"/>
              <a:ext cx="141300" cy="1102500"/>
            </a:xfrm>
            <a:custGeom>
              <a:rect b="b" l="l" r="r" t="t"/>
              <a:pathLst>
                <a:path extrusionOk="0" h="120000" w="120000">
                  <a:moveTo>
                    <a:pt x="0" y="0"/>
                  </a:moveTo>
                  <a:lnTo>
                    <a:pt x="0" y="120000"/>
                  </a:lnTo>
                  <a:lnTo>
                    <a:pt x="120000" y="120000"/>
                  </a:lnTo>
                </a:path>
              </a:pathLst>
            </a:custGeom>
            <a:noFill/>
            <a:ln cap="flat" cmpd="sng" w="12700">
              <a:solidFill>
                <a:srgbClr val="3A66B1"/>
              </a:solidFill>
              <a:prstDash val="solid"/>
              <a:miter lim="800000"/>
              <a:headEnd len="sm" w="sm" type="none"/>
              <a:tailEnd len="sm" w="sm" type="none"/>
            </a:ln>
          </p:spPr>
        </p:sp>
        <p:sp>
          <p:nvSpPr>
            <p:cNvPr id="850" name="Google Shape;850;p82"/>
            <p:cNvSpPr/>
            <p:nvPr/>
          </p:nvSpPr>
          <p:spPr>
            <a:xfrm>
              <a:off x="2834803" y="3819342"/>
              <a:ext cx="141300" cy="433500"/>
            </a:xfrm>
            <a:custGeom>
              <a:rect b="b" l="l" r="r" t="t"/>
              <a:pathLst>
                <a:path extrusionOk="0" h="120000" w="120000">
                  <a:moveTo>
                    <a:pt x="0" y="0"/>
                  </a:moveTo>
                  <a:lnTo>
                    <a:pt x="0" y="120000"/>
                  </a:lnTo>
                  <a:lnTo>
                    <a:pt x="120000" y="120000"/>
                  </a:lnTo>
                </a:path>
              </a:pathLst>
            </a:custGeom>
            <a:noFill/>
            <a:ln cap="flat" cmpd="sng" w="12700">
              <a:solidFill>
                <a:srgbClr val="3A66B1"/>
              </a:solidFill>
              <a:prstDash val="solid"/>
              <a:miter lim="800000"/>
              <a:headEnd len="sm" w="sm" type="none"/>
              <a:tailEnd len="sm" w="sm" type="none"/>
            </a:ln>
          </p:spPr>
        </p:sp>
        <p:sp>
          <p:nvSpPr>
            <p:cNvPr id="851" name="Google Shape;851;p82"/>
            <p:cNvSpPr/>
            <p:nvPr/>
          </p:nvSpPr>
          <p:spPr>
            <a:xfrm>
              <a:off x="3211701" y="3150348"/>
              <a:ext cx="570000" cy="198000"/>
            </a:xfrm>
            <a:custGeom>
              <a:rect b="b" l="l" r="r" t="t"/>
              <a:pathLst>
                <a:path extrusionOk="0" h="120000" w="120000">
                  <a:moveTo>
                    <a:pt x="120000" y="0"/>
                  </a:moveTo>
                  <a:lnTo>
                    <a:pt x="120000" y="60000"/>
                  </a:lnTo>
                  <a:lnTo>
                    <a:pt x="0" y="60000"/>
                  </a:lnTo>
                  <a:lnTo>
                    <a:pt x="0" y="120000"/>
                  </a:lnTo>
                </a:path>
              </a:pathLst>
            </a:custGeom>
            <a:noFill/>
            <a:ln cap="flat" cmpd="sng" w="12700">
              <a:solidFill>
                <a:srgbClr val="3A66B1"/>
              </a:solidFill>
              <a:prstDash val="solid"/>
              <a:miter lim="800000"/>
              <a:headEnd len="sm" w="sm" type="none"/>
              <a:tailEnd len="sm" w="sm" type="none"/>
            </a:ln>
          </p:spPr>
        </p:sp>
        <p:sp>
          <p:nvSpPr>
            <p:cNvPr id="852" name="Google Shape;852;p82"/>
            <p:cNvSpPr/>
            <p:nvPr/>
          </p:nvSpPr>
          <p:spPr>
            <a:xfrm>
              <a:off x="2808891" y="2481354"/>
              <a:ext cx="972900" cy="198000"/>
            </a:xfrm>
            <a:custGeom>
              <a:rect b="b" l="l" r="r" t="t"/>
              <a:pathLst>
                <a:path extrusionOk="0" h="120000" w="120000">
                  <a:moveTo>
                    <a:pt x="0" y="0"/>
                  </a:moveTo>
                  <a:lnTo>
                    <a:pt x="0" y="60000"/>
                  </a:lnTo>
                  <a:lnTo>
                    <a:pt x="120000" y="60000"/>
                  </a:lnTo>
                  <a:lnTo>
                    <a:pt x="120000" y="120000"/>
                  </a:lnTo>
                </a:path>
              </a:pathLst>
            </a:custGeom>
            <a:noFill/>
            <a:ln cap="flat" cmpd="sng" w="12700">
              <a:solidFill>
                <a:srgbClr val="3A66B1"/>
              </a:solidFill>
              <a:prstDash val="solid"/>
              <a:miter lim="800000"/>
              <a:headEnd len="sm" w="sm" type="none"/>
              <a:tailEnd len="sm" w="sm" type="none"/>
            </a:ln>
          </p:spPr>
        </p:sp>
        <p:sp>
          <p:nvSpPr>
            <p:cNvPr id="853" name="Google Shape;853;p82"/>
            <p:cNvSpPr/>
            <p:nvPr/>
          </p:nvSpPr>
          <p:spPr>
            <a:xfrm>
              <a:off x="1459124" y="3150348"/>
              <a:ext cx="141300" cy="1102500"/>
            </a:xfrm>
            <a:custGeom>
              <a:rect b="b" l="l" r="r" t="t"/>
              <a:pathLst>
                <a:path extrusionOk="0" h="120000" w="120000">
                  <a:moveTo>
                    <a:pt x="0" y="0"/>
                  </a:moveTo>
                  <a:lnTo>
                    <a:pt x="0" y="120000"/>
                  </a:lnTo>
                  <a:lnTo>
                    <a:pt x="120000" y="120000"/>
                  </a:lnTo>
                </a:path>
              </a:pathLst>
            </a:custGeom>
            <a:noFill/>
            <a:ln cap="flat" cmpd="sng" w="12700">
              <a:solidFill>
                <a:srgbClr val="3A66B1"/>
              </a:solidFill>
              <a:prstDash val="solid"/>
              <a:miter lim="800000"/>
              <a:headEnd len="sm" w="sm" type="none"/>
              <a:tailEnd len="sm" w="sm" type="none"/>
            </a:ln>
          </p:spPr>
        </p:sp>
        <p:sp>
          <p:nvSpPr>
            <p:cNvPr id="854" name="Google Shape;854;p82"/>
            <p:cNvSpPr/>
            <p:nvPr/>
          </p:nvSpPr>
          <p:spPr>
            <a:xfrm>
              <a:off x="1459124" y="3150348"/>
              <a:ext cx="141300" cy="433500"/>
            </a:xfrm>
            <a:custGeom>
              <a:rect b="b" l="l" r="r" t="t"/>
              <a:pathLst>
                <a:path extrusionOk="0" h="120000" w="120000">
                  <a:moveTo>
                    <a:pt x="0" y="0"/>
                  </a:moveTo>
                  <a:lnTo>
                    <a:pt x="0" y="120000"/>
                  </a:lnTo>
                  <a:lnTo>
                    <a:pt x="120000" y="120000"/>
                  </a:lnTo>
                </a:path>
              </a:pathLst>
            </a:custGeom>
            <a:noFill/>
            <a:ln cap="flat" cmpd="sng" w="12700">
              <a:solidFill>
                <a:srgbClr val="3A66B1"/>
              </a:solidFill>
              <a:prstDash val="solid"/>
              <a:miter lim="800000"/>
              <a:headEnd len="sm" w="sm" type="none"/>
              <a:tailEnd len="sm" w="sm" type="none"/>
            </a:ln>
          </p:spPr>
        </p:sp>
        <p:sp>
          <p:nvSpPr>
            <p:cNvPr id="855" name="Google Shape;855;p82"/>
            <p:cNvSpPr/>
            <p:nvPr/>
          </p:nvSpPr>
          <p:spPr>
            <a:xfrm>
              <a:off x="1836023" y="2481354"/>
              <a:ext cx="972900" cy="198000"/>
            </a:xfrm>
            <a:custGeom>
              <a:rect b="b" l="l" r="r" t="t"/>
              <a:pathLst>
                <a:path extrusionOk="0" h="120000" w="120000">
                  <a:moveTo>
                    <a:pt x="120000" y="0"/>
                  </a:moveTo>
                  <a:lnTo>
                    <a:pt x="120000" y="60000"/>
                  </a:lnTo>
                  <a:lnTo>
                    <a:pt x="0" y="60000"/>
                  </a:lnTo>
                  <a:lnTo>
                    <a:pt x="0" y="120000"/>
                  </a:lnTo>
                </a:path>
              </a:pathLst>
            </a:custGeom>
            <a:noFill/>
            <a:ln cap="flat" cmpd="sng" w="12700">
              <a:solidFill>
                <a:srgbClr val="3A66B1"/>
              </a:solidFill>
              <a:prstDash val="solid"/>
              <a:miter lim="800000"/>
              <a:headEnd len="sm" w="sm" type="none"/>
              <a:tailEnd len="sm" w="sm" type="none"/>
            </a:ln>
          </p:spPr>
        </p:sp>
        <p:sp>
          <p:nvSpPr>
            <p:cNvPr id="856" name="Google Shape;856;p82"/>
            <p:cNvSpPr/>
            <p:nvPr/>
          </p:nvSpPr>
          <p:spPr>
            <a:xfrm>
              <a:off x="2238833" y="1812359"/>
              <a:ext cx="570000" cy="198000"/>
            </a:xfrm>
            <a:custGeom>
              <a:rect b="b" l="l" r="r" t="t"/>
              <a:pathLst>
                <a:path extrusionOk="0" h="120000" w="120000">
                  <a:moveTo>
                    <a:pt x="0" y="0"/>
                  </a:moveTo>
                  <a:lnTo>
                    <a:pt x="0" y="60000"/>
                  </a:lnTo>
                  <a:lnTo>
                    <a:pt x="120000" y="60000"/>
                  </a:lnTo>
                  <a:lnTo>
                    <a:pt x="120000" y="120000"/>
                  </a:lnTo>
                </a:path>
              </a:pathLst>
            </a:custGeom>
            <a:noFill/>
            <a:ln cap="flat" cmpd="sng" w="12700">
              <a:solidFill>
                <a:srgbClr val="3A66B1"/>
              </a:solidFill>
              <a:prstDash val="solid"/>
              <a:miter lim="800000"/>
              <a:headEnd len="sm" w="sm" type="none"/>
              <a:tailEnd len="sm" w="sm" type="none"/>
            </a:ln>
          </p:spPr>
        </p:sp>
        <p:sp>
          <p:nvSpPr>
            <p:cNvPr id="857" name="Google Shape;857;p82"/>
            <p:cNvSpPr/>
            <p:nvPr/>
          </p:nvSpPr>
          <p:spPr>
            <a:xfrm>
              <a:off x="1668774" y="1812359"/>
              <a:ext cx="570000" cy="198000"/>
            </a:xfrm>
            <a:custGeom>
              <a:rect b="b" l="l" r="r" t="t"/>
              <a:pathLst>
                <a:path extrusionOk="0" h="120000" w="120000">
                  <a:moveTo>
                    <a:pt x="120000" y="0"/>
                  </a:moveTo>
                  <a:lnTo>
                    <a:pt x="120000" y="60000"/>
                  </a:lnTo>
                  <a:lnTo>
                    <a:pt x="0" y="60000"/>
                  </a:lnTo>
                  <a:lnTo>
                    <a:pt x="0" y="120000"/>
                  </a:lnTo>
                </a:path>
              </a:pathLst>
            </a:custGeom>
            <a:noFill/>
            <a:ln cap="flat" cmpd="sng" w="12700">
              <a:solidFill>
                <a:srgbClr val="3A66B1"/>
              </a:solidFill>
              <a:prstDash val="solid"/>
              <a:miter lim="800000"/>
              <a:headEnd len="sm" w="sm" type="none"/>
              <a:tailEnd len="sm" w="sm" type="none"/>
            </a:ln>
          </p:spPr>
        </p:sp>
        <p:sp>
          <p:nvSpPr>
            <p:cNvPr id="858" name="Google Shape;858;p82"/>
            <p:cNvSpPr/>
            <p:nvPr/>
          </p:nvSpPr>
          <p:spPr>
            <a:xfrm>
              <a:off x="1668774" y="474371"/>
              <a:ext cx="570000" cy="867000"/>
            </a:xfrm>
            <a:custGeom>
              <a:rect b="b" l="l" r="r" t="t"/>
              <a:pathLst>
                <a:path extrusionOk="0" h="120000" w="120000">
                  <a:moveTo>
                    <a:pt x="0" y="0"/>
                  </a:moveTo>
                  <a:lnTo>
                    <a:pt x="0" y="106304"/>
                  </a:lnTo>
                  <a:lnTo>
                    <a:pt x="120000" y="106304"/>
                  </a:lnTo>
                  <a:lnTo>
                    <a:pt x="120000" y="120000"/>
                  </a:lnTo>
                </a:path>
              </a:pathLst>
            </a:custGeom>
            <a:noFill/>
            <a:ln cap="flat" cmpd="sng" w="12700">
              <a:solidFill>
                <a:srgbClr val="345A99"/>
              </a:solidFill>
              <a:prstDash val="solid"/>
              <a:miter lim="800000"/>
              <a:headEnd len="sm" w="sm" type="none"/>
              <a:tailEnd len="sm" w="sm" type="none"/>
            </a:ln>
          </p:spPr>
        </p:sp>
        <p:sp>
          <p:nvSpPr>
            <p:cNvPr id="859" name="Google Shape;859;p82"/>
            <p:cNvSpPr/>
            <p:nvPr/>
          </p:nvSpPr>
          <p:spPr>
            <a:xfrm>
              <a:off x="1098715" y="474371"/>
              <a:ext cx="570000" cy="867000"/>
            </a:xfrm>
            <a:custGeom>
              <a:rect b="b" l="l" r="r" t="t"/>
              <a:pathLst>
                <a:path extrusionOk="0" h="120000" w="120000">
                  <a:moveTo>
                    <a:pt x="120000" y="0"/>
                  </a:moveTo>
                  <a:lnTo>
                    <a:pt x="120000" y="106304"/>
                  </a:lnTo>
                  <a:lnTo>
                    <a:pt x="0" y="106304"/>
                  </a:lnTo>
                  <a:lnTo>
                    <a:pt x="0" y="120000"/>
                  </a:lnTo>
                </a:path>
              </a:pathLst>
            </a:custGeom>
            <a:noFill/>
            <a:ln cap="flat" cmpd="sng" w="12700">
              <a:solidFill>
                <a:srgbClr val="345A99"/>
              </a:solidFill>
              <a:prstDash val="solid"/>
              <a:miter lim="800000"/>
              <a:headEnd len="sm" w="sm" type="none"/>
              <a:tailEnd len="sm" w="sm" type="none"/>
            </a:ln>
          </p:spPr>
        </p:sp>
        <p:sp>
          <p:nvSpPr>
            <p:cNvPr id="860" name="Google Shape;860;p82"/>
            <p:cNvSpPr/>
            <p:nvPr/>
          </p:nvSpPr>
          <p:spPr>
            <a:xfrm>
              <a:off x="1197651" y="3248"/>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1" name="Google Shape;861;p82"/>
            <p:cNvSpPr txBox="1"/>
            <p:nvPr/>
          </p:nvSpPr>
          <p:spPr>
            <a:xfrm>
              <a:off x="1197651" y="3248"/>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OMPP Base</a:t>
              </a:r>
              <a:endParaRPr sz="1100"/>
            </a:p>
          </p:txBody>
        </p:sp>
        <p:sp>
          <p:nvSpPr>
            <p:cNvPr id="862" name="Google Shape;862;p82"/>
            <p:cNvSpPr/>
            <p:nvPr/>
          </p:nvSpPr>
          <p:spPr>
            <a:xfrm>
              <a:off x="627593" y="1341237"/>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3" name="Google Shape;863;p82"/>
            <p:cNvSpPr txBox="1"/>
            <p:nvPr/>
          </p:nvSpPr>
          <p:spPr>
            <a:xfrm>
              <a:off x="627593" y="1341237"/>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Cycle 1&amp;2 users</a:t>
              </a:r>
              <a:endParaRPr sz="1100"/>
            </a:p>
          </p:txBody>
        </p:sp>
        <p:sp>
          <p:nvSpPr>
            <p:cNvPr id="864" name="Google Shape;864;p82"/>
            <p:cNvSpPr/>
            <p:nvPr/>
          </p:nvSpPr>
          <p:spPr>
            <a:xfrm>
              <a:off x="1767710" y="1341237"/>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5" name="Google Shape;865;p82"/>
            <p:cNvSpPr txBox="1"/>
            <p:nvPr/>
          </p:nvSpPr>
          <p:spPr>
            <a:xfrm>
              <a:off x="1767710" y="1341237"/>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Cycle 3+ users</a:t>
              </a:r>
              <a:endParaRPr sz="1100"/>
            </a:p>
          </p:txBody>
        </p:sp>
        <p:sp>
          <p:nvSpPr>
            <p:cNvPr id="866" name="Google Shape;866;p82"/>
            <p:cNvSpPr/>
            <p:nvPr/>
          </p:nvSpPr>
          <p:spPr>
            <a:xfrm>
              <a:off x="1197651" y="2010231"/>
              <a:ext cx="942300" cy="471000"/>
            </a:xfrm>
            <a:prstGeom prst="rect">
              <a:avLst/>
            </a:prstGeom>
            <a:solidFill>
              <a:srgbClr val="FF0000"/>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7" name="Google Shape;867;p82"/>
            <p:cNvSpPr txBox="1"/>
            <p:nvPr/>
          </p:nvSpPr>
          <p:spPr>
            <a:xfrm>
              <a:off x="1197651" y="2010231"/>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High Risk segment</a:t>
              </a:r>
              <a:endParaRPr sz="1100"/>
            </a:p>
          </p:txBody>
        </p:sp>
        <p:sp>
          <p:nvSpPr>
            <p:cNvPr id="868" name="Google Shape;868;p82"/>
            <p:cNvSpPr/>
            <p:nvPr/>
          </p:nvSpPr>
          <p:spPr>
            <a:xfrm>
              <a:off x="2337768" y="2010231"/>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9" name="Google Shape;869;p82"/>
            <p:cNvSpPr txBox="1"/>
            <p:nvPr/>
          </p:nvSpPr>
          <p:spPr>
            <a:xfrm>
              <a:off x="2337768" y="2010231"/>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Low Risk segment</a:t>
              </a:r>
              <a:endParaRPr sz="1100"/>
            </a:p>
          </p:txBody>
        </p:sp>
        <p:sp>
          <p:nvSpPr>
            <p:cNvPr id="870" name="Google Shape;870;p82"/>
            <p:cNvSpPr/>
            <p:nvPr/>
          </p:nvSpPr>
          <p:spPr>
            <a:xfrm>
              <a:off x="1364900" y="2679225"/>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1" name="Google Shape;871;p82"/>
            <p:cNvSpPr txBox="1"/>
            <p:nvPr/>
          </p:nvSpPr>
          <p:spPr>
            <a:xfrm>
              <a:off x="1364900" y="2679225"/>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Limit &lt; Need</a:t>
              </a:r>
              <a:endParaRPr sz="1100"/>
            </a:p>
          </p:txBody>
        </p:sp>
        <p:sp>
          <p:nvSpPr>
            <p:cNvPr id="872" name="Google Shape;872;p82"/>
            <p:cNvSpPr/>
            <p:nvPr/>
          </p:nvSpPr>
          <p:spPr>
            <a:xfrm>
              <a:off x="1600461" y="3348220"/>
              <a:ext cx="942300" cy="471000"/>
            </a:xfrm>
            <a:prstGeom prst="rect">
              <a:avLst/>
            </a:prstGeom>
            <a:solidFill>
              <a:srgbClr val="38562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3" name="Google Shape;873;p82"/>
            <p:cNvSpPr txBox="1"/>
            <p:nvPr/>
          </p:nvSpPr>
          <p:spPr>
            <a:xfrm>
              <a:off x="1600461" y="3348220"/>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Steady Mobility Need</a:t>
              </a:r>
              <a:endParaRPr sz="1100"/>
            </a:p>
          </p:txBody>
        </p:sp>
        <p:sp>
          <p:nvSpPr>
            <p:cNvPr id="874" name="Google Shape;874;p82"/>
            <p:cNvSpPr/>
            <p:nvPr/>
          </p:nvSpPr>
          <p:spPr>
            <a:xfrm>
              <a:off x="1600461" y="4017214"/>
              <a:ext cx="942300" cy="471000"/>
            </a:xfrm>
            <a:prstGeom prst="rect">
              <a:avLst/>
            </a:prstGeom>
            <a:solidFill>
              <a:srgbClr val="BF9000"/>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5" name="Google Shape;875;p82"/>
            <p:cNvSpPr txBox="1"/>
            <p:nvPr/>
          </p:nvSpPr>
          <p:spPr>
            <a:xfrm>
              <a:off x="1600461" y="4017214"/>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Sporadic Mobility Need</a:t>
              </a:r>
              <a:endParaRPr sz="1100"/>
            </a:p>
          </p:txBody>
        </p:sp>
        <p:sp>
          <p:nvSpPr>
            <p:cNvPr id="876" name="Google Shape;876;p82"/>
            <p:cNvSpPr/>
            <p:nvPr/>
          </p:nvSpPr>
          <p:spPr>
            <a:xfrm>
              <a:off x="3310637" y="2679225"/>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7" name="Google Shape;877;p82"/>
            <p:cNvSpPr txBox="1"/>
            <p:nvPr/>
          </p:nvSpPr>
          <p:spPr>
            <a:xfrm>
              <a:off x="3310637" y="2679225"/>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Limit &gt;= Need</a:t>
              </a:r>
              <a:endParaRPr sz="1100"/>
            </a:p>
          </p:txBody>
        </p:sp>
        <p:sp>
          <p:nvSpPr>
            <p:cNvPr id="878" name="Google Shape;878;p82"/>
            <p:cNvSpPr/>
            <p:nvPr/>
          </p:nvSpPr>
          <p:spPr>
            <a:xfrm>
              <a:off x="2740578" y="3348220"/>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9" name="Google Shape;879;p82"/>
            <p:cNvSpPr txBox="1"/>
            <p:nvPr/>
          </p:nvSpPr>
          <p:spPr>
            <a:xfrm>
              <a:off x="2740578" y="3348220"/>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Bureau-hit</a:t>
              </a:r>
              <a:endParaRPr sz="1100"/>
            </a:p>
          </p:txBody>
        </p:sp>
        <p:sp>
          <p:nvSpPr>
            <p:cNvPr id="880" name="Google Shape;880;p82"/>
            <p:cNvSpPr/>
            <p:nvPr/>
          </p:nvSpPr>
          <p:spPr>
            <a:xfrm>
              <a:off x="2976140" y="4017214"/>
              <a:ext cx="942300" cy="471000"/>
            </a:xfrm>
            <a:prstGeom prst="rect">
              <a:avLst/>
            </a:prstGeom>
            <a:solidFill>
              <a:srgbClr val="38562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1" name="Google Shape;881;p82"/>
            <p:cNvSpPr txBox="1"/>
            <p:nvPr/>
          </p:nvSpPr>
          <p:spPr>
            <a:xfrm>
              <a:off x="2976140" y="4017214"/>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High Income Users</a:t>
              </a:r>
              <a:endParaRPr sz="1100"/>
            </a:p>
          </p:txBody>
        </p:sp>
        <p:sp>
          <p:nvSpPr>
            <p:cNvPr id="882" name="Google Shape;882;p82"/>
            <p:cNvSpPr/>
            <p:nvPr/>
          </p:nvSpPr>
          <p:spPr>
            <a:xfrm>
              <a:off x="2976140" y="4686208"/>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3" name="Google Shape;883;p82"/>
            <p:cNvSpPr txBox="1"/>
            <p:nvPr/>
          </p:nvSpPr>
          <p:spPr>
            <a:xfrm>
              <a:off x="2976140" y="4686208"/>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Low Income Users</a:t>
              </a:r>
              <a:endParaRPr sz="1100"/>
            </a:p>
          </p:txBody>
        </p:sp>
        <p:sp>
          <p:nvSpPr>
            <p:cNvPr id="884" name="Google Shape;884;p82"/>
            <p:cNvSpPr/>
            <p:nvPr/>
          </p:nvSpPr>
          <p:spPr>
            <a:xfrm>
              <a:off x="3880695" y="3348220"/>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5" name="Google Shape;885;p82"/>
            <p:cNvSpPr txBox="1"/>
            <p:nvPr/>
          </p:nvSpPr>
          <p:spPr>
            <a:xfrm>
              <a:off x="3880695" y="3348220"/>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Bureau no-hit</a:t>
              </a:r>
              <a:endParaRPr sz="1100"/>
            </a:p>
          </p:txBody>
        </p:sp>
        <p:sp>
          <p:nvSpPr>
            <p:cNvPr id="886" name="Google Shape;886;p82"/>
            <p:cNvSpPr/>
            <p:nvPr/>
          </p:nvSpPr>
          <p:spPr>
            <a:xfrm>
              <a:off x="4116257" y="4017214"/>
              <a:ext cx="942300" cy="471000"/>
            </a:xfrm>
            <a:prstGeom prst="rect">
              <a:avLst/>
            </a:prstGeom>
            <a:solidFill>
              <a:srgbClr val="38562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7" name="Google Shape;887;p82"/>
            <p:cNvSpPr txBox="1"/>
            <p:nvPr/>
          </p:nvSpPr>
          <p:spPr>
            <a:xfrm>
              <a:off x="4116257" y="4017214"/>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High Income users</a:t>
              </a:r>
              <a:endParaRPr sz="1100"/>
            </a:p>
          </p:txBody>
        </p:sp>
        <p:sp>
          <p:nvSpPr>
            <p:cNvPr id="888" name="Google Shape;888;p82"/>
            <p:cNvSpPr/>
            <p:nvPr/>
          </p:nvSpPr>
          <p:spPr>
            <a:xfrm>
              <a:off x="4116257" y="4686208"/>
              <a:ext cx="942300" cy="4710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9" name="Google Shape;889;p82"/>
            <p:cNvSpPr txBox="1"/>
            <p:nvPr/>
          </p:nvSpPr>
          <p:spPr>
            <a:xfrm>
              <a:off x="4116257" y="4686208"/>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Low Income users</a:t>
              </a:r>
              <a:endParaRPr sz="1100"/>
            </a:p>
          </p:txBody>
        </p:sp>
        <p:sp>
          <p:nvSpPr>
            <p:cNvPr id="890" name="Google Shape;890;p82"/>
            <p:cNvSpPr/>
            <p:nvPr/>
          </p:nvSpPr>
          <p:spPr>
            <a:xfrm>
              <a:off x="627593" y="672242"/>
              <a:ext cx="942300" cy="471000"/>
            </a:xfrm>
            <a:prstGeom prst="rect">
              <a:avLst/>
            </a:prstGeom>
            <a:solidFill>
              <a:srgbClr val="FF0000"/>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91" name="Google Shape;891;p82"/>
            <p:cNvSpPr txBox="1"/>
            <p:nvPr/>
          </p:nvSpPr>
          <p:spPr>
            <a:xfrm>
              <a:off x="627593" y="672242"/>
              <a:ext cx="942300" cy="47100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chemeClr val="lt1"/>
                </a:buClr>
                <a:buSzPts val="900"/>
                <a:buFont typeface="Calibri"/>
                <a:buNone/>
              </a:pPr>
              <a:r>
                <a:rPr lang="en" sz="900">
                  <a:solidFill>
                    <a:schemeClr val="lt1"/>
                  </a:solidFill>
                  <a:latin typeface="Calibri"/>
                  <a:ea typeface="Calibri"/>
                  <a:cs typeface="Calibri"/>
                  <a:sym typeface="Calibri"/>
                </a:rPr>
                <a:t>Policy Exclusions</a:t>
              </a:r>
              <a:endParaRPr sz="1100"/>
            </a:p>
          </p:txBody>
        </p:sp>
      </p:grpSp>
      <p:sp>
        <p:nvSpPr>
          <p:cNvPr id="892" name="Google Shape;892;p82"/>
          <p:cNvSpPr/>
          <p:nvPr/>
        </p:nvSpPr>
        <p:spPr>
          <a:xfrm>
            <a:off x="311350" y="69300"/>
            <a:ext cx="5996400" cy="333600"/>
          </a:xfrm>
          <a:prstGeom prst="roundRect">
            <a:avLst>
              <a:gd fmla="val 16667" name="adj"/>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i="1" lang="en" sz="2400">
                <a:solidFill>
                  <a:schemeClr val="dk1"/>
                </a:solidFill>
                <a:latin typeface="Calibri"/>
                <a:ea typeface="Calibri"/>
                <a:cs typeface="Calibri"/>
                <a:sym typeface="Calibri"/>
              </a:rPr>
              <a:t>OMPP Credit Limit Increase (CLI) framework:</a:t>
            </a:r>
            <a:endParaRPr sz="2400"/>
          </a:p>
        </p:txBody>
      </p:sp>
      <p:sp>
        <p:nvSpPr>
          <p:cNvPr id="893" name="Google Shape;893;p82"/>
          <p:cNvSpPr txBox="1"/>
          <p:nvPr/>
        </p:nvSpPr>
        <p:spPr>
          <a:xfrm>
            <a:off x="140525" y="555200"/>
            <a:ext cx="5564100" cy="4445400"/>
          </a:xfrm>
          <a:prstGeom prst="rect">
            <a:avLst/>
          </a:prstGeom>
          <a:noFill/>
          <a:ln>
            <a:noFill/>
          </a:ln>
        </p:spPr>
        <p:txBody>
          <a:bodyPr anchorCtr="0" anchor="t" bIns="34275" lIns="68575" spcFirstLastPara="1" rIns="68575" wrap="square" tIns="34275">
            <a:noAutofit/>
          </a:bodyPr>
          <a:lstStyle/>
          <a:p>
            <a:pPr indent="-241300" lvl="0" marL="342900" marR="0" rtl="0" algn="l">
              <a:spcBef>
                <a:spcPts val="0"/>
              </a:spcBef>
              <a:spcAft>
                <a:spcPts val="0"/>
              </a:spcAft>
              <a:buClr>
                <a:schemeClr val="dk1"/>
              </a:buClr>
              <a:buSzPts val="1200"/>
              <a:buFont typeface="Calibri"/>
              <a:buChar char="●"/>
            </a:pPr>
            <a:r>
              <a:rPr b="0" i="0" lang="en" sz="1200" u="none" cap="none" strike="noStrike">
                <a:solidFill>
                  <a:schemeClr val="dk1"/>
                </a:solidFill>
                <a:latin typeface="Calibri"/>
                <a:ea typeface="Calibri"/>
                <a:cs typeface="Calibri"/>
                <a:sym typeface="Calibri"/>
              </a:rPr>
              <a:t>All users failing to qualify through policy checks are excluded</a:t>
            </a:r>
            <a:endParaRPr b="0" i="0" sz="1200" u="none" cap="none" strike="noStrike">
              <a:solidFill>
                <a:schemeClr val="dk1"/>
              </a:solidFill>
              <a:latin typeface="Calibri"/>
              <a:ea typeface="Calibri"/>
              <a:cs typeface="Calibri"/>
              <a:sym typeface="Calibri"/>
            </a:endParaRPr>
          </a:p>
          <a:p>
            <a:pPr indent="0" lvl="0" marL="342900" marR="0" rtl="0" algn="l">
              <a:spcBef>
                <a:spcPts val="0"/>
              </a:spcBef>
              <a:spcAft>
                <a:spcPts val="0"/>
              </a:spcAft>
              <a:buNone/>
            </a:pPr>
            <a:r>
              <a:t/>
            </a:r>
            <a:endParaRPr sz="1200">
              <a:solidFill>
                <a:schemeClr val="dk1"/>
              </a:solidFill>
              <a:latin typeface="Calibri"/>
              <a:ea typeface="Calibri"/>
              <a:cs typeface="Calibri"/>
              <a:sym typeface="Calibri"/>
            </a:endParaRPr>
          </a:p>
          <a:p>
            <a:pPr indent="-241300" lvl="0" marL="342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Cycle 1 &amp; 2 users are usually not considered for limit increase, unless they are facing limit exhaustion</a:t>
            </a:r>
            <a:endParaRPr b="0" i="0" sz="1200" u="none" cap="none" strike="noStrike">
              <a:solidFill>
                <a:schemeClr val="dk1"/>
              </a:solidFill>
              <a:latin typeface="Calibri"/>
              <a:ea typeface="Calibri"/>
              <a:cs typeface="Calibri"/>
              <a:sym typeface="Calibri"/>
            </a:endParaRPr>
          </a:p>
          <a:p>
            <a:pPr indent="0" lvl="0" marL="342900" marR="0" rtl="0" algn="l">
              <a:spcBef>
                <a:spcPts val="0"/>
              </a:spcBef>
              <a:spcAft>
                <a:spcPts val="0"/>
              </a:spcAft>
              <a:buNone/>
            </a:pPr>
            <a:r>
              <a:t/>
            </a:r>
            <a:endParaRPr sz="1200">
              <a:solidFill>
                <a:schemeClr val="dk1"/>
              </a:solidFill>
              <a:latin typeface="Calibri"/>
              <a:ea typeface="Calibri"/>
              <a:cs typeface="Calibri"/>
              <a:sym typeface="Calibri"/>
            </a:endParaRPr>
          </a:p>
          <a:p>
            <a:pPr indent="-241300" lvl="0" marL="342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For Cycle 3+ users, high risk segments are not considered for limit increase, some of which are Customers:</a:t>
            </a:r>
            <a:endParaRPr sz="1200"/>
          </a:p>
          <a:p>
            <a:pPr indent="-241300" lvl="1" marL="6858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W</a:t>
            </a:r>
            <a:r>
              <a:rPr b="0" i="0" lang="en" sz="1200" u="none" cap="none" strike="noStrike">
                <a:solidFill>
                  <a:schemeClr val="dk1"/>
                </a:solidFill>
                <a:latin typeface="Calibri"/>
                <a:ea typeface="Calibri"/>
                <a:cs typeface="Calibri"/>
                <a:sym typeface="Calibri"/>
              </a:rPr>
              <a:t>ith low activity (less number of cycles in last 3 mths) have high risk</a:t>
            </a:r>
            <a:endParaRPr sz="1200"/>
          </a:p>
          <a:p>
            <a:pPr indent="-241300" lvl="1" marL="6858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W</a:t>
            </a:r>
            <a:r>
              <a:rPr b="0" i="0" lang="en" sz="1200" u="none" cap="none" strike="noStrike">
                <a:solidFill>
                  <a:schemeClr val="dk1"/>
                </a:solidFill>
                <a:latin typeface="Calibri"/>
                <a:ea typeface="Calibri"/>
                <a:cs typeface="Calibri"/>
                <a:sym typeface="Calibri"/>
              </a:rPr>
              <a:t>ith repetitive delinquency (</a:t>
            </a:r>
            <a:r>
              <a:rPr lang="en" sz="1200">
                <a:solidFill>
                  <a:schemeClr val="dk1"/>
                </a:solidFill>
                <a:latin typeface="Calibri"/>
                <a:ea typeface="Calibri"/>
                <a:cs typeface="Calibri"/>
                <a:sym typeface="Calibri"/>
              </a:rPr>
              <a:t>DPD</a:t>
            </a:r>
            <a:r>
              <a:rPr b="0" i="0" lang="en" sz="1200" u="none" cap="none" strike="noStrike">
                <a:solidFill>
                  <a:schemeClr val="dk1"/>
                </a:solidFill>
                <a:latin typeface="Calibri"/>
                <a:ea typeface="Calibri"/>
                <a:cs typeface="Calibri"/>
                <a:sym typeface="Calibri"/>
              </a:rPr>
              <a:t>) behavior in past have high risk</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41300" lvl="0" marL="342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For </a:t>
            </a:r>
            <a:r>
              <a:rPr lang="en" sz="1200">
                <a:solidFill>
                  <a:schemeClr val="dk1"/>
                </a:solidFill>
                <a:latin typeface="Calibri"/>
                <a:ea typeface="Calibri"/>
                <a:cs typeface="Calibri"/>
                <a:sym typeface="Calibri"/>
              </a:rPr>
              <a:t>remaining cycle 3+ users c</a:t>
            </a:r>
            <a:r>
              <a:rPr b="0" i="0" lang="en" sz="1200" u="none" cap="none" strike="noStrike">
                <a:solidFill>
                  <a:schemeClr val="dk1"/>
                </a:solidFill>
                <a:latin typeface="Calibri"/>
                <a:ea typeface="Calibri"/>
                <a:cs typeface="Calibri"/>
                <a:sym typeface="Calibri"/>
              </a:rPr>
              <a:t>onsidered as eligible </a:t>
            </a:r>
            <a:r>
              <a:rPr lang="en" sz="1200">
                <a:solidFill>
                  <a:schemeClr val="dk1"/>
                </a:solidFill>
                <a:latin typeface="Calibri"/>
                <a:ea typeface="Calibri"/>
                <a:cs typeface="Calibri"/>
                <a:sym typeface="Calibri"/>
              </a:rPr>
              <a:t>for CLI basis</a:t>
            </a:r>
            <a:r>
              <a:rPr b="0" i="0" lang="en" sz="1200" u="none" cap="none" strike="noStrike">
                <a:solidFill>
                  <a:schemeClr val="dk1"/>
                </a:solidFill>
                <a:latin typeface="Calibri"/>
                <a:ea typeface="Calibri"/>
                <a:cs typeface="Calibri"/>
                <a:sym typeface="Calibri"/>
              </a:rPr>
              <a:t>:</a:t>
            </a:r>
            <a:endParaRPr sz="1200"/>
          </a:p>
          <a:p>
            <a:pPr indent="-241300" lvl="1" marL="685800" marR="0" rtl="0" algn="l">
              <a:spcBef>
                <a:spcPts val="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If need on cabs </a:t>
            </a:r>
            <a:r>
              <a:rPr lang="en" sz="1200">
                <a:solidFill>
                  <a:schemeClr val="dk1"/>
                </a:solidFill>
                <a:latin typeface="Calibri"/>
                <a:ea typeface="Calibri"/>
                <a:cs typeface="Calibri"/>
                <a:sym typeface="Calibri"/>
              </a:rPr>
              <a:t>&gt;</a:t>
            </a:r>
            <a:r>
              <a:rPr b="0" i="0" lang="en" sz="1200" u="none" cap="none" strike="noStrike">
                <a:solidFill>
                  <a:schemeClr val="dk1"/>
                </a:solidFill>
                <a:latin typeface="Calibri"/>
                <a:ea typeface="Calibri"/>
                <a:cs typeface="Calibri"/>
                <a:sym typeface="Calibri"/>
              </a:rPr>
              <a:t> limit then these have need for higher limit, of which:</a:t>
            </a:r>
            <a:endParaRPr sz="1200"/>
          </a:p>
          <a:p>
            <a:pPr indent="-228600" lvl="2" marL="1028700" marR="0" rtl="0" algn="l">
              <a:spcBef>
                <a:spcPts val="0"/>
              </a:spcBef>
              <a:spcAft>
                <a:spcPts val="0"/>
              </a:spcAft>
              <a:buClr>
                <a:schemeClr val="dk1"/>
              </a:buClr>
              <a:buSzPts val="1000"/>
              <a:buFont typeface="Arial"/>
              <a:buChar char="•"/>
            </a:pPr>
            <a:r>
              <a:rPr b="0" i="0" lang="en" sz="1000" u="none" cap="none" strike="noStrike">
                <a:solidFill>
                  <a:schemeClr val="dk1"/>
                </a:solidFill>
                <a:latin typeface="Calibri"/>
                <a:ea typeface="Calibri"/>
                <a:cs typeface="Calibri"/>
                <a:sym typeface="Calibri"/>
              </a:rPr>
              <a:t>Users with regular need of cabs </a:t>
            </a:r>
            <a:r>
              <a:rPr lang="en" sz="1000">
                <a:solidFill>
                  <a:schemeClr val="dk1"/>
                </a:solidFill>
                <a:latin typeface="Calibri"/>
                <a:ea typeface="Calibri"/>
                <a:cs typeface="Calibri"/>
                <a:sym typeface="Calibri"/>
              </a:rPr>
              <a:t>→ </a:t>
            </a:r>
            <a:r>
              <a:rPr b="0" i="0" lang="en" sz="1000" u="none" cap="none" strike="noStrike">
                <a:solidFill>
                  <a:schemeClr val="dk1"/>
                </a:solidFill>
                <a:latin typeface="Calibri"/>
                <a:ea typeface="Calibri"/>
                <a:cs typeface="Calibri"/>
                <a:sym typeface="Calibri"/>
              </a:rPr>
              <a:t>significantly higher limit</a:t>
            </a:r>
            <a:endParaRPr sz="1000"/>
          </a:p>
          <a:p>
            <a:pPr indent="-228600" lvl="2" marL="1028700" marR="0" rtl="0" algn="l">
              <a:spcBef>
                <a:spcPts val="0"/>
              </a:spcBef>
              <a:spcAft>
                <a:spcPts val="0"/>
              </a:spcAft>
              <a:buClr>
                <a:schemeClr val="dk1"/>
              </a:buClr>
              <a:buSzPts val="1000"/>
              <a:buFont typeface="Arial"/>
              <a:buChar char="•"/>
            </a:pPr>
            <a:r>
              <a:rPr b="0" i="0" lang="en" sz="1000" u="none" cap="none" strike="noStrike">
                <a:solidFill>
                  <a:schemeClr val="dk1"/>
                </a:solidFill>
                <a:latin typeface="Calibri"/>
                <a:ea typeface="Calibri"/>
                <a:cs typeface="Calibri"/>
                <a:sym typeface="Calibri"/>
              </a:rPr>
              <a:t>Users with sporadic need of cabs </a:t>
            </a:r>
            <a:r>
              <a:rPr lang="en" sz="1000">
                <a:solidFill>
                  <a:schemeClr val="dk1"/>
                </a:solidFill>
                <a:latin typeface="Calibri"/>
                <a:ea typeface="Calibri"/>
                <a:cs typeface="Calibri"/>
                <a:sym typeface="Calibri"/>
              </a:rPr>
              <a:t>→ </a:t>
            </a:r>
            <a:r>
              <a:rPr b="0" i="0" lang="en" sz="1000" u="none" cap="none" strike="noStrike">
                <a:solidFill>
                  <a:schemeClr val="dk1"/>
                </a:solidFill>
                <a:latin typeface="Calibri"/>
                <a:ea typeface="Calibri"/>
                <a:cs typeface="Calibri"/>
                <a:sym typeface="Calibri"/>
              </a:rPr>
              <a:t>only to the extent of their need</a:t>
            </a:r>
            <a:endParaRPr sz="1000"/>
          </a:p>
          <a:p>
            <a:pPr indent="-241300" lvl="1" marL="685800" marR="0" rtl="0" algn="l">
              <a:spcBef>
                <a:spcPts val="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If need on cabs </a:t>
            </a:r>
            <a:r>
              <a:rPr lang="en" sz="1200">
                <a:solidFill>
                  <a:schemeClr val="dk1"/>
                </a:solidFill>
                <a:latin typeface="Calibri"/>
                <a:ea typeface="Calibri"/>
                <a:cs typeface="Calibri"/>
                <a:sym typeface="Calibri"/>
              </a:rPr>
              <a:t>&lt;</a:t>
            </a:r>
            <a:r>
              <a:rPr b="0" i="0" lang="en" sz="1200" u="none" cap="none" strike="noStrike">
                <a:solidFill>
                  <a:schemeClr val="dk1"/>
                </a:solidFill>
                <a:latin typeface="Calibri"/>
                <a:ea typeface="Calibri"/>
                <a:cs typeface="Calibri"/>
                <a:sym typeface="Calibri"/>
              </a:rPr>
              <a:t> limit then reward high income users as limits should be sufficient for their sudden cab/external merchant need. High income segments are:</a:t>
            </a:r>
            <a:endParaRPr sz="1200"/>
          </a:p>
          <a:p>
            <a:pPr indent="-228600" lvl="2" marL="1028700" marR="0" rtl="0" algn="l">
              <a:spcBef>
                <a:spcPts val="0"/>
              </a:spcBef>
              <a:spcAft>
                <a:spcPts val="0"/>
              </a:spcAft>
              <a:buClr>
                <a:schemeClr val="dk1"/>
              </a:buClr>
              <a:buSzPts val="1000"/>
              <a:buFont typeface="Arial"/>
              <a:buChar char="•"/>
            </a:pPr>
            <a:r>
              <a:rPr lang="en" sz="1000">
                <a:solidFill>
                  <a:schemeClr val="dk1"/>
                </a:solidFill>
                <a:latin typeface="Calibri"/>
                <a:ea typeface="Calibri"/>
                <a:cs typeface="Calibri"/>
                <a:sym typeface="Calibri"/>
              </a:rPr>
              <a:t>(C</a:t>
            </a:r>
            <a:r>
              <a:rPr b="0" i="0" lang="en" sz="1000" u="none" cap="none" strike="noStrike">
                <a:solidFill>
                  <a:schemeClr val="dk1"/>
                </a:solidFill>
                <a:latin typeface="Calibri"/>
                <a:ea typeface="Calibri"/>
                <a:cs typeface="Calibri"/>
                <a:sym typeface="Calibri"/>
              </a:rPr>
              <a:t>redit card </a:t>
            </a:r>
            <a:r>
              <a:rPr b="0" i="0" lang="en" sz="1000" u="none" cap="none" strike="noStrike">
                <a:solidFill>
                  <a:schemeClr val="dk1"/>
                </a:solidFill>
                <a:latin typeface="Calibri"/>
                <a:ea typeface="Calibri"/>
                <a:cs typeface="Calibri"/>
                <a:sym typeface="Calibri"/>
              </a:rPr>
              <a:t>limit &gt;=2L or home loan&gt;=20L or auto loan&gt;=10L)</a:t>
            </a:r>
            <a:r>
              <a:rPr lang="en" sz="1000">
                <a:solidFill>
                  <a:schemeClr val="dk1"/>
                </a:solidFill>
                <a:latin typeface="Calibri"/>
                <a:ea typeface="Calibri"/>
                <a:cs typeface="Calibri"/>
                <a:sym typeface="Calibri"/>
              </a:rPr>
              <a:t> + Sc</a:t>
            </a:r>
            <a:r>
              <a:rPr b="0" i="0" lang="en" sz="1000" u="none" cap="none" strike="noStrike">
                <a:solidFill>
                  <a:schemeClr val="dk1"/>
                </a:solidFill>
                <a:latin typeface="Calibri"/>
                <a:ea typeface="Calibri"/>
                <a:cs typeface="Calibri"/>
                <a:sym typeface="Calibri"/>
              </a:rPr>
              <a:t>ore &gt;810</a:t>
            </a:r>
            <a:endParaRPr sz="1000"/>
          </a:p>
          <a:p>
            <a:pPr indent="-228600" lvl="2" marL="1028700" marR="0" rtl="0" algn="l">
              <a:spcBef>
                <a:spcPts val="0"/>
              </a:spcBef>
              <a:spcAft>
                <a:spcPts val="0"/>
              </a:spcAft>
              <a:buClr>
                <a:schemeClr val="dk1"/>
              </a:buClr>
              <a:buSzPts val="1000"/>
              <a:buFont typeface="Arial"/>
              <a:buChar char="•"/>
            </a:pPr>
            <a:r>
              <a:rPr b="0" i="0" lang="en" sz="1000" u="none" cap="none" strike="noStrike">
                <a:solidFill>
                  <a:schemeClr val="dk1"/>
                </a:solidFill>
                <a:latin typeface="Calibri"/>
                <a:ea typeface="Calibri"/>
                <a:cs typeface="Calibri"/>
                <a:sym typeface="Calibri"/>
              </a:rPr>
              <a:t>&gt;50% of rides with prime</a:t>
            </a:r>
            <a:r>
              <a:rPr lang="en" sz="1000">
                <a:solidFill>
                  <a:schemeClr val="dk1"/>
                </a:solidFill>
                <a:latin typeface="Calibri"/>
                <a:ea typeface="Calibri"/>
                <a:cs typeface="Calibri"/>
                <a:sym typeface="Calibri"/>
              </a:rPr>
              <a:t> c</a:t>
            </a:r>
            <a:r>
              <a:rPr b="0" i="0" lang="en" sz="1000" u="none" cap="none" strike="noStrike">
                <a:solidFill>
                  <a:schemeClr val="dk1"/>
                </a:solidFill>
                <a:latin typeface="Calibri"/>
                <a:ea typeface="Calibri"/>
                <a:cs typeface="Calibri"/>
                <a:sym typeface="Calibri"/>
              </a:rPr>
              <a:t>abs or &gt;3 airport/os/rental rides in last 3 month</a:t>
            </a:r>
            <a:endParaRPr b="0" i="0" sz="1000" u="none" cap="none" strike="noStrike">
              <a:solidFill>
                <a:schemeClr val="dk1"/>
              </a:solidFill>
              <a:latin typeface="Calibri"/>
              <a:ea typeface="Calibri"/>
              <a:cs typeface="Calibri"/>
              <a:sym typeface="Calibri"/>
            </a:endParaRPr>
          </a:p>
          <a:p>
            <a:pPr indent="0" lvl="0" marL="1028700" marR="0" rtl="0" algn="l">
              <a:spcBef>
                <a:spcPts val="0"/>
              </a:spcBef>
              <a:spcAft>
                <a:spcPts val="0"/>
              </a:spcAft>
              <a:buNone/>
            </a:pPr>
            <a:r>
              <a:t/>
            </a:r>
            <a:endParaRPr sz="1000">
              <a:solidFill>
                <a:schemeClr val="dk1"/>
              </a:solidFill>
              <a:latin typeface="Calibri"/>
              <a:ea typeface="Calibri"/>
              <a:cs typeface="Calibri"/>
              <a:sym typeface="Calibri"/>
            </a:endParaRPr>
          </a:p>
          <a:p>
            <a:pPr indent="-241300" lvl="0" marL="342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L</a:t>
            </a:r>
            <a:r>
              <a:rPr b="0" i="0" lang="en" sz="1200" u="none" cap="none" strike="noStrike">
                <a:solidFill>
                  <a:schemeClr val="dk1"/>
                </a:solidFill>
                <a:latin typeface="Calibri"/>
                <a:ea typeface="Calibri"/>
                <a:cs typeface="Calibri"/>
                <a:sym typeface="Calibri"/>
              </a:rPr>
              <a:t>ow and grow strategy:</a:t>
            </a:r>
            <a:endParaRPr sz="1200"/>
          </a:p>
          <a:p>
            <a:pPr indent="-241300" lvl="1" marL="685800" marR="0" rtl="0" algn="l">
              <a:spcBef>
                <a:spcPts val="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Users are moved from lower limit to higher limit in stages</a:t>
            </a:r>
            <a:endParaRPr sz="1200"/>
          </a:p>
          <a:p>
            <a:pPr indent="-241300" lvl="1" marL="685800" marR="0" rtl="0" algn="l">
              <a:spcBef>
                <a:spcPts val="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Users from R</a:t>
            </a:r>
            <a:r>
              <a:rPr lang="en" sz="1200">
                <a:solidFill>
                  <a:schemeClr val="dk1"/>
                </a:solidFill>
                <a:latin typeface="Calibri"/>
                <a:ea typeface="Calibri"/>
                <a:cs typeface="Calibri"/>
                <a:sym typeface="Calibri"/>
              </a:rPr>
              <a:t>OI</a:t>
            </a:r>
            <a:r>
              <a:rPr b="0" i="0" lang="en" sz="1200" u="none" cap="none" strike="noStrike">
                <a:solidFill>
                  <a:schemeClr val="dk1"/>
                </a:solidFill>
                <a:latin typeface="Calibri"/>
                <a:ea typeface="Calibri"/>
                <a:cs typeface="Calibri"/>
                <a:sym typeface="Calibri"/>
              </a:rPr>
              <a:t> are capped to 5k limit and from </a:t>
            </a:r>
            <a:r>
              <a:rPr lang="en" sz="1200">
                <a:solidFill>
                  <a:schemeClr val="dk1"/>
                </a:solidFill>
                <a:latin typeface="Calibri"/>
                <a:ea typeface="Calibri"/>
                <a:cs typeface="Calibri"/>
                <a:sym typeface="Calibri"/>
              </a:rPr>
              <a:t>T7 </a:t>
            </a:r>
            <a:r>
              <a:rPr b="0" i="0" lang="en" sz="1200" u="none" cap="none" strike="noStrike">
                <a:solidFill>
                  <a:schemeClr val="dk1"/>
                </a:solidFill>
                <a:latin typeface="Calibri"/>
                <a:ea typeface="Calibri"/>
                <a:cs typeface="Calibri"/>
                <a:sym typeface="Calibri"/>
              </a:rPr>
              <a:t>are capped </a:t>
            </a:r>
            <a:r>
              <a:rPr lang="en" sz="1200">
                <a:solidFill>
                  <a:schemeClr val="dk1"/>
                </a:solidFill>
                <a:latin typeface="Calibri"/>
                <a:ea typeface="Calibri"/>
                <a:cs typeface="Calibri"/>
                <a:sym typeface="Calibri"/>
              </a:rPr>
              <a:t>at </a:t>
            </a:r>
            <a:r>
              <a:rPr b="0" i="0" lang="en" sz="1200" u="none" cap="none" strike="noStrike">
                <a:solidFill>
                  <a:schemeClr val="dk1"/>
                </a:solidFill>
                <a:latin typeface="Calibri"/>
                <a:ea typeface="Calibri"/>
                <a:cs typeface="Calibri"/>
                <a:sym typeface="Calibri"/>
              </a:rPr>
              <a:t>10K limit</a:t>
            </a:r>
            <a:endParaRPr sz="1200"/>
          </a:p>
          <a:p>
            <a:pPr indent="-241300" lvl="1" marL="685800" marR="0" rtl="0" algn="l">
              <a:spcBef>
                <a:spcPts val="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For Full KYC users, limit may go up and beyond 10K</a:t>
            </a:r>
            <a:endParaRPr sz="1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sp>
        <p:nvSpPr>
          <p:cNvPr id="898" name="Google Shape;898;p83"/>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899" name="Google Shape;899;p83"/>
          <p:cNvSpPr txBox="1"/>
          <p:nvPr/>
        </p:nvSpPr>
        <p:spPr>
          <a:xfrm>
            <a:off x="5799220" y="1728396"/>
            <a:ext cx="28899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500"/>
              </a:spcBef>
              <a:spcAft>
                <a:spcPts val="0"/>
              </a:spcAft>
              <a:buClr>
                <a:srgbClr val="FFFFFF"/>
              </a:buClr>
              <a:buSzPts val="2500"/>
              <a:buFont typeface="Arial"/>
              <a:buNone/>
            </a:pPr>
            <a:r>
              <a:rPr lang="en" sz="2500">
                <a:solidFill>
                  <a:srgbClr val="FFFFFF"/>
                </a:solidFill>
                <a:latin typeface="Calibri"/>
                <a:ea typeface="Calibri"/>
                <a:cs typeface="Calibri"/>
                <a:sym typeface="Calibri"/>
              </a:rPr>
              <a:t>Risk </a:t>
            </a:r>
            <a:r>
              <a:rPr b="0" i="0" lang="en" sz="2500" u="none" cap="none" strike="noStrike">
                <a:solidFill>
                  <a:srgbClr val="FFFFFF"/>
                </a:solidFill>
                <a:latin typeface="Calibri"/>
                <a:ea typeface="Calibri"/>
                <a:cs typeface="Calibri"/>
                <a:sym typeface="Calibri"/>
              </a:rPr>
              <a:t>Policy</a:t>
            </a:r>
            <a:r>
              <a:rPr b="0" i="0" lang="en" sz="2500" u="none" cap="none" strike="noStrike">
                <a:solidFill>
                  <a:srgbClr val="FFFFFF"/>
                </a:solidFill>
                <a:latin typeface="Calibri"/>
                <a:ea typeface="Calibri"/>
                <a:cs typeface="Calibri"/>
                <a:sym typeface="Calibri"/>
              </a:rPr>
              <a:t> </a:t>
            </a:r>
            <a:endParaRPr b="0" i="0" sz="2500" u="none" cap="none" strike="noStrike">
              <a:solidFill>
                <a:srgbClr val="FFFFFF"/>
              </a:solidFill>
              <a:latin typeface="Calibri"/>
              <a:ea typeface="Calibri"/>
              <a:cs typeface="Calibri"/>
              <a:sym typeface="Calibri"/>
            </a:endParaRPr>
          </a:p>
        </p:txBody>
      </p:sp>
      <p:sp>
        <p:nvSpPr>
          <p:cNvPr id="900" name="Google Shape;900;p83"/>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3.2</a:t>
            </a:r>
            <a:endParaRPr sz="3600" u="sng">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grpSp>
        <p:nvGrpSpPr>
          <p:cNvPr id="243" name="Google Shape;243;p48"/>
          <p:cNvGrpSpPr/>
          <p:nvPr/>
        </p:nvGrpSpPr>
        <p:grpSpPr>
          <a:xfrm>
            <a:off x="634659" y="1031362"/>
            <a:ext cx="4092079" cy="1265016"/>
            <a:chOff x="1592712" y="2281557"/>
            <a:chExt cx="6667882" cy="1584638"/>
          </a:xfrm>
        </p:grpSpPr>
        <p:sp>
          <p:nvSpPr>
            <p:cNvPr id="244" name="Google Shape;244;p48"/>
            <p:cNvSpPr/>
            <p:nvPr/>
          </p:nvSpPr>
          <p:spPr>
            <a:xfrm>
              <a:off x="1592712" y="3132838"/>
              <a:ext cx="1741500" cy="431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000" u="none" cap="none" strike="noStrike">
                  <a:solidFill>
                    <a:schemeClr val="lt1"/>
                  </a:solidFill>
                  <a:latin typeface="Calibri"/>
                  <a:ea typeface="Calibri"/>
                  <a:cs typeface="Calibri"/>
                  <a:sym typeface="Calibri"/>
                </a:rPr>
                <a:t>Underwriting (U/W)</a:t>
              </a:r>
              <a:endParaRPr b="0" i="0" sz="1000" u="none" cap="none" strike="noStrike">
                <a:solidFill>
                  <a:schemeClr val="lt1"/>
                </a:solidFill>
                <a:latin typeface="Calibri"/>
                <a:ea typeface="Calibri"/>
                <a:cs typeface="Calibri"/>
                <a:sym typeface="Calibri"/>
              </a:endParaRPr>
            </a:p>
          </p:txBody>
        </p:sp>
        <p:sp>
          <p:nvSpPr>
            <p:cNvPr id="245" name="Google Shape;245;p48"/>
            <p:cNvSpPr/>
            <p:nvPr/>
          </p:nvSpPr>
          <p:spPr>
            <a:xfrm>
              <a:off x="3817357" y="3132834"/>
              <a:ext cx="2052000" cy="431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000" u="none" cap="none" strike="noStrike">
                  <a:solidFill>
                    <a:schemeClr val="lt1"/>
                  </a:solidFill>
                  <a:latin typeface="Calibri"/>
                  <a:ea typeface="Calibri"/>
                  <a:cs typeface="Calibri"/>
                  <a:sym typeface="Calibri"/>
                </a:rPr>
                <a:t>Life Cycle Management (LCM)</a:t>
              </a:r>
              <a:endParaRPr b="0" i="0" sz="1000" u="none" cap="none" strike="noStrike">
                <a:solidFill>
                  <a:schemeClr val="lt1"/>
                </a:solidFill>
                <a:latin typeface="Calibri"/>
                <a:ea typeface="Calibri"/>
                <a:cs typeface="Calibri"/>
                <a:sym typeface="Calibri"/>
              </a:endParaRPr>
            </a:p>
          </p:txBody>
        </p:sp>
        <p:sp>
          <p:nvSpPr>
            <p:cNvPr id="246" name="Google Shape;246;p48"/>
            <p:cNvSpPr/>
            <p:nvPr/>
          </p:nvSpPr>
          <p:spPr>
            <a:xfrm>
              <a:off x="6519093" y="3132838"/>
              <a:ext cx="1741500" cy="431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000" u="none" cap="none" strike="noStrike">
                  <a:solidFill>
                    <a:schemeClr val="lt1"/>
                  </a:solidFill>
                  <a:latin typeface="Calibri"/>
                  <a:ea typeface="Calibri"/>
                  <a:cs typeface="Calibri"/>
                  <a:sym typeface="Calibri"/>
                </a:rPr>
                <a:t>Collection</a:t>
              </a:r>
              <a:endParaRPr b="0" i="0" sz="1000" u="none" cap="none" strike="noStrike">
                <a:solidFill>
                  <a:schemeClr val="lt1"/>
                </a:solidFill>
                <a:latin typeface="Calibri"/>
                <a:ea typeface="Calibri"/>
                <a:cs typeface="Calibri"/>
                <a:sym typeface="Calibri"/>
              </a:endParaRPr>
            </a:p>
          </p:txBody>
        </p:sp>
        <p:grpSp>
          <p:nvGrpSpPr>
            <p:cNvPr id="247" name="Google Shape;247;p48"/>
            <p:cNvGrpSpPr/>
            <p:nvPr/>
          </p:nvGrpSpPr>
          <p:grpSpPr>
            <a:xfrm>
              <a:off x="6061009" y="3276894"/>
              <a:ext cx="259420" cy="192000"/>
              <a:chOff x="1978926" y="2685317"/>
              <a:chExt cx="259420" cy="192000"/>
            </a:xfrm>
          </p:grpSpPr>
          <p:sp>
            <p:nvSpPr>
              <p:cNvPr id="248" name="Google Shape;248;p48"/>
              <p:cNvSpPr/>
              <p:nvPr/>
            </p:nvSpPr>
            <p:spPr>
              <a:xfrm>
                <a:off x="1978926" y="2685317"/>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49" name="Google Shape;249;p48"/>
              <p:cNvSpPr/>
              <p:nvPr/>
            </p:nvSpPr>
            <p:spPr>
              <a:xfrm>
                <a:off x="2088346" y="2685317"/>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250" name="Google Shape;250;p48"/>
            <p:cNvGrpSpPr/>
            <p:nvPr/>
          </p:nvGrpSpPr>
          <p:grpSpPr>
            <a:xfrm>
              <a:off x="3452303" y="3276894"/>
              <a:ext cx="259420" cy="192000"/>
              <a:chOff x="1978926" y="2685317"/>
              <a:chExt cx="259420" cy="192000"/>
            </a:xfrm>
          </p:grpSpPr>
          <p:sp>
            <p:nvSpPr>
              <p:cNvPr id="251" name="Google Shape;251;p48"/>
              <p:cNvSpPr/>
              <p:nvPr/>
            </p:nvSpPr>
            <p:spPr>
              <a:xfrm>
                <a:off x="1978926" y="2685317"/>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52" name="Google Shape;252;p48"/>
              <p:cNvSpPr/>
              <p:nvPr/>
            </p:nvSpPr>
            <p:spPr>
              <a:xfrm>
                <a:off x="2088346" y="2685317"/>
                <a:ext cx="150000" cy="1920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253" name="Google Shape;253;p48"/>
            <p:cNvSpPr/>
            <p:nvPr/>
          </p:nvSpPr>
          <p:spPr>
            <a:xfrm flipH="1" rot="10800000">
              <a:off x="2673641" y="3517894"/>
              <a:ext cx="4506000" cy="348300"/>
            </a:xfrm>
            <a:prstGeom prst="curvedDownArrow">
              <a:avLst>
                <a:gd fmla="val 25000" name="adj1"/>
                <a:gd fmla="val 50000" name="adj2"/>
                <a:gd fmla="val 25000" name="adj3"/>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54" name="Google Shape;254;p48"/>
            <p:cNvSpPr/>
            <p:nvPr/>
          </p:nvSpPr>
          <p:spPr>
            <a:xfrm flipH="1">
              <a:off x="2051527" y="2317481"/>
              <a:ext cx="5413800" cy="720600"/>
            </a:xfrm>
            <a:prstGeom prst="curvedDownArrow">
              <a:avLst>
                <a:gd fmla="val 25000" name="adj1"/>
                <a:gd fmla="val 50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55" name="Google Shape;255;p48"/>
            <p:cNvSpPr/>
            <p:nvPr/>
          </p:nvSpPr>
          <p:spPr>
            <a:xfrm flipH="1">
              <a:off x="4080561" y="2664236"/>
              <a:ext cx="3332100" cy="431400"/>
            </a:xfrm>
            <a:prstGeom prst="curvedDownArrow">
              <a:avLst>
                <a:gd fmla="val 25000" name="adj1"/>
                <a:gd fmla="val 50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56" name="Google Shape;256;p48"/>
            <p:cNvSpPr txBox="1"/>
            <p:nvPr/>
          </p:nvSpPr>
          <p:spPr>
            <a:xfrm>
              <a:off x="3382739" y="2281557"/>
              <a:ext cx="998100" cy="276900"/>
            </a:xfrm>
            <a:prstGeom prst="rect">
              <a:avLst/>
            </a:prstGeom>
            <a:solidFill>
              <a:srgbClr val="92D05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lt1"/>
                  </a:solidFill>
                  <a:latin typeface="Calibri"/>
                  <a:ea typeface="Calibri"/>
                  <a:cs typeface="Calibri"/>
                  <a:sym typeface="Calibri"/>
                </a:rPr>
                <a:t>Feedback</a:t>
              </a:r>
              <a:endParaRPr b="0" i="0" sz="900" u="none" cap="none" strike="noStrike">
                <a:solidFill>
                  <a:schemeClr val="lt1"/>
                </a:solidFill>
                <a:latin typeface="Calibri"/>
                <a:ea typeface="Calibri"/>
                <a:cs typeface="Calibri"/>
                <a:sym typeface="Calibri"/>
              </a:endParaRPr>
            </a:p>
          </p:txBody>
        </p:sp>
        <p:sp>
          <p:nvSpPr>
            <p:cNvPr id="257" name="Google Shape;257;p48"/>
            <p:cNvSpPr txBox="1"/>
            <p:nvPr/>
          </p:nvSpPr>
          <p:spPr>
            <a:xfrm>
              <a:off x="5122182" y="2517224"/>
              <a:ext cx="998100" cy="276900"/>
            </a:xfrm>
            <a:prstGeom prst="rect">
              <a:avLst/>
            </a:prstGeom>
            <a:solidFill>
              <a:srgbClr val="92D05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lt1"/>
                  </a:solidFill>
                  <a:latin typeface="Calibri"/>
                  <a:ea typeface="Calibri"/>
                  <a:cs typeface="Calibri"/>
                  <a:sym typeface="Calibri"/>
                </a:rPr>
                <a:t>Feedback</a:t>
              </a:r>
              <a:endParaRPr b="0" i="0" sz="900" u="none" cap="none" strike="noStrike">
                <a:solidFill>
                  <a:schemeClr val="lt1"/>
                </a:solidFill>
                <a:latin typeface="Calibri"/>
                <a:ea typeface="Calibri"/>
                <a:cs typeface="Calibri"/>
                <a:sym typeface="Calibri"/>
              </a:endParaRPr>
            </a:p>
          </p:txBody>
        </p:sp>
      </p:grpSp>
      <p:sp>
        <p:nvSpPr>
          <p:cNvPr id="258" name="Google Shape;258;p48"/>
          <p:cNvSpPr txBox="1"/>
          <p:nvPr/>
        </p:nvSpPr>
        <p:spPr>
          <a:xfrm>
            <a:off x="304109" y="56434"/>
            <a:ext cx="7886700" cy="591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300"/>
              <a:buFont typeface="Calibri"/>
              <a:buNone/>
            </a:pPr>
            <a:r>
              <a:rPr lang="en" sz="2300">
                <a:solidFill>
                  <a:schemeClr val="dk1"/>
                </a:solidFill>
                <a:latin typeface="Calibri"/>
                <a:ea typeface="Calibri"/>
                <a:cs typeface="Calibri"/>
                <a:sym typeface="Calibri"/>
              </a:rPr>
              <a:t>Credit </a:t>
            </a:r>
            <a:r>
              <a:rPr b="0" i="0" lang="en" sz="2300" u="none" cap="none" strike="noStrike">
                <a:solidFill>
                  <a:schemeClr val="dk1"/>
                </a:solidFill>
                <a:latin typeface="Calibri"/>
                <a:ea typeface="Calibri"/>
                <a:cs typeface="Calibri"/>
                <a:sym typeface="Calibri"/>
              </a:rPr>
              <a:t>Lifecycle and pillars of lending - </a:t>
            </a:r>
            <a:r>
              <a:rPr lang="en" sz="2300">
                <a:solidFill>
                  <a:schemeClr val="dk1"/>
                </a:solidFill>
                <a:latin typeface="Calibri"/>
                <a:ea typeface="Calibri"/>
                <a:cs typeface="Calibri"/>
                <a:sym typeface="Calibri"/>
              </a:rPr>
              <a:t>Application</a:t>
            </a:r>
            <a:r>
              <a:rPr b="0" i="0" lang="en" sz="2300" u="none" cap="none" strike="noStrike">
                <a:solidFill>
                  <a:schemeClr val="dk1"/>
                </a:solidFill>
                <a:latin typeface="Calibri"/>
                <a:ea typeface="Calibri"/>
                <a:cs typeface="Calibri"/>
                <a:sym typeface="Calibri"/>
              </a:rPr>
              <a:t> </a:t>
            </a:r>
            <a:r>
              <a:rPr lang="en" sz="2300">
                <a:solidFill>
                  <a:schemeClr val="dk1"/>
                </a:solidFill>
                <a:latin typeface="Calibri"/>
                <a:ea typeface="Calibri"/>
                <a:cs typeface="Calibri"/>
                <a:sym typeface="Calibri"/>
              </a:rPr>
              <a:t>to</a:t>
            </a:r>
            <a:r>
              <a:rPr b="0" i="0" lang="en" sz="2300" u="none" cap="none" strike="noStrike">
                <a:solidFill>
                  <a:schemeClr val="dk1"/>
                </a:solidFill>
                <a:latin typeface="Calibri"/>
                <a:ea typeface="Calibri"/>
                <a:cs typeface="Calibri"/>
                <a:sym typeface="Calibri"/>
              </a:rPr>
              <a:t> OMPP</a:t>
            </a:r>
            <a:endParaRPr b="0" i="0" sz="2300" u="none" cap="none" strike="noStrike">
              <a:solidFill>
                <a:schemeClr val="dk1"/>
              </a:solidFill>
              <a:latin typeface="Calibri"/>
              <a:ea typeface="Calibri"/>
              <a:cs typeface="Calibri"/>
              <a:sym typeface="Calibri"/>
            </a:endParaRPr>
          </a:p>
        </p:txBody>
      </p:sp>
      <p:sp>
        <p:nvSpPr>
          <p:cNvPr id="259" name="Google Shape;259;p48"/>
          <p:cNvSpPr/>
          <p:nvPr/>
        </p:nvSpPr>
        <p:spPr>
          <a:xfrm>
            <a:off x="582175" y="727000"/>
            <a:ext cx="4332300" cy="160500"/>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Life Cycle of Lending</a:t>
            </a:r>
            <a:endParaRPr b="0" i="0" sz="1400" u="none" cap="none" strike="noStrike">
              <a:solidFill>
                <a:schemeClr val="lt1"/>
              </a:solidFill>
              <a:latin typeface="Calibri"/>
              <a:ea typeface="Calibri"/>
              <a:cs typeface="Calibri"/>
              <a:sym typeface="Calibri"/>
            </a:endParaRPr>
          </a:p>
        </p:txBody>
      </p:sp>
      <p:sp>
        <p:nvSpPr>
          <p:cNvPr id="260" name="Google Shape;260;p48"/>
          <p:cNvSpPr txBox="1"/>
          <p:nvPr/>
        </p:nvSpPr>
        <p:spPr>
          <a:xfrm>
            <a:off x="5280650" y="1204250"/>
            <a:ext cx="1146300" cy="322500"/>
          </a:xfrm>
          <a:prstGeom prst="rect">
            <a:avLst/>
          </a:prstGeom>
          <a:solidFill>
            <a:srgbClr val="9CC2E5"/>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b="0" i="0" lang="en" sz="1000" u="none" cap="none" strike="noStrike">
                <a:solidFill>
                  <a:srgbClr val="FFFFFF"/>
                </a:solidFill>
                <a:latin typeface="Calibri"/>
                <a:ea typeface="Calibri"/>
                <a:cs typeface="Calibri"/>
                <a:sym typeface="Calibri"/>
              </a:rPr>
              <a:t>Intent to pay</a:t>
            </a:r>
            <a:endParaRPr b="0" i="0" sz="1000" u="none" cap="none" strike="noStrike">
              <a:solidFill>
                <a:srgbClr val="FFFFFF"/>
              </a:solidFill>
              <a:latin typeface="Calibri"/>
              <a:ea typeface="Calibri"/>
              <a:cs typeface="Calibri"/>
              <a:sym typeface="Calibri"/>
            </a:endParaRPr>
          </a:p>
        </p:txBody>
      </p:sp>
      <p:sp>
        <p:nvSpPr>
          <p:cNvPr id="261" name="Google Shape;261;p48"/>
          <p:cNvSpPr txBox="1"/>
          <p:nvPr/>
        </p:nvSpPr>
        <p:spPr>
          <a:xfrm>
            <a:off x="6522825" y="1204247"/>
            <a:ext cx="1146300" cy="322500"/>
          </a:xfrm>
          <a:prstGeom prst="rect">
            <a:avLst/>
          </a:prstGeom>
          <a:solidFill>
            <a:srgbClr val="9CC2E5"/>
          </a:solidFill>
          <a:ln>
            <a:noFill/>
          </a:ln>
        </p:spPr>
        <p:txBody>
          <a:bodyPr anchorCtr="0" anchor="ctr" bIns="25700" lIns="51425" spcFirstLastPara="1" rIns="51425" wrap="square" tIns="25700">
            <a:noAutofit/>
          </a:bodyPr>
          <a:lstStyle/>
          <a:p>
            <a:pPr indent="0" lvl="0" marL="0" rtl="0" algn="ctr">
              <a:spcBef>
                <a:spcPts val="0"/>
              </a:spcBef>
              <a:spcAft>
                <a:spcPts val="0"/>
              </a:spcAft>
              <a:buNone/>
            </a:pPr>
            <a:r>
              <a:rPr lang="en" sz="1000">
                <a:solidFill>
                  <a:schemeClr val="lt1"/>
                </a:solidFill>
                <a:latin typeface="Calibri"/>
                <a:ea typeface="Calibri"/>
                <a:cs typeface="Calibri"/>
                <a:sym typeface="Calibri"/>
              </a:rPr>
              <a:t>Ability</a:t>
            </a:r>
            <a:r>
              <a:rPr lang="en" sz="1000">
                <a:solidFill>
                  <a:schemeClr val="lt1"/>
                </a:solidFill>
                <a:latin typeface="Calibri"/>
                <a:ea typeface="Calibri"/>
                <a:cs typeface="Calibri"/>
                <a:sym typeface="Calibri"/>
              </a:rPr>
              <a:t> to pay</a:t>
            </a:r>
            <a:endParaRPr sz="1000">
              <a:solidFill>
                <a:srgbClr val="FFFFFF"/>
              </a:solidFill>
              <a:latin typeface="Calibri"/>
              <a:ea typeface="Calibri"/>
              <a:cs typeface="Calibri"/>
              <a:sym typeface="Calibri"/>
            </a:endParaRPr>
          </a:p>
        </p:txBody>
      </p:sp>
      <p:sp>
        <p:nvSpPr>
          <p:cNvPr id="262" name="Google Shape;262;p48"/>
          <p:cNvSpPr txBox="1"/>
          <p:nvPr/>
        </p:nvSpPr>
        <p:spPr>
          <a:xfrm>
            <a:off x="7733550" y="1204246"/>
            <a:ext cx="1146300" cy="322500"/>
          </a:xfrm>
          <a:prstGeom prst="rect">
            <a:avLst/>
          </a:prstGeom>
          <a:solidFill>
            <a:srgbClr val="9CC2E5"/>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Contactability</a:t>
            </a:r>
            <a:endParaRPr b="0" i="0" sz="1000" u="none" cap="none" strike="noStrike">
              <a:solidFill>
                <a:srgbClr val="FFFFFF"/>
              </a:solidFill>
              <a:latin typeface="Calibri"/>
              <a:ea typeface="Calibri"/>
              <a:cs typeface="Calibri"/>
              <a:sym typeface="Calibri"/>
            </a:endParaRPr>
          </a:p>
        </p:txBody>
      </p:sp>
      <p:sp>
        <p:nvSpPr>
          <p:cNvPr id="263" name="Google Shape;263;p48"/>
          <p:cNvSpPr/>
          <p:nvPr/>
        </p:nvSpPr>
        <p:spPr>
          <a:xfrm>
            <a:off x="5254550" y="726997"/>
            <a:ext cx="3599100" cy="410100"/>
          </a:xfrm>
          <a:prstGeom prst="triangle">
            <a:avLst>
              <a:gd fmla="val 50000" name="adj"/>
            </a:avLst>
          </a:prstGeom>
          <a:solidFill>
            <a:srgbClr val="9CC2E5"/>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b="1" lang="en">
                <a:solidFill>
                  <a:srgbClr val="FFFFFF"/>
                </a:solidFill>
                <a:latin typeface="Calibri"/>
                <a:ea typeface="Calibri"/>
                <a:cs typeface="Calibri"/>
                <a:sym typeface="Calibri"/>
              </a:rPr>
              <a:t>Pillars of </a:t>
            </a:r>
            <a:r>
              <a:rPr b="1" i="0" lang="en" u="none" cap="none" strike="noStrike">
                <a:solidFill>
                  <a:srgbClr val="FFFFFF"/>
                </a:solidFill>
                <a:latin typeface="Calibri"/>
                <a:ea typeface="Calibri"/>
                <a:cs typeface="Calibri"/>
                <a:sym typeface="Calibri"/>
              </a:rPr>
              <a:t>Lending</a:t>
            </a:r>
            <a:endParaRPr b="1" i="0" u="none" cap="none" strike="noStrike">
              <a:solidFill>
                <a:srgbClr val="FFFFFF"/>
              </a:solidFill>
              <a:latin typeface="Calibri"/>
              <a:ea typeface="Calibri"/>
              <a:cs typeface="Calibri"/>
              <a:sym typeface="Calibri"/>
            </a:endParaRPr>
          </a:p>
        </p:txBody>
      </p:sp>
      <p:sp>
        <p:nvSpPr>
          <p:cNvPr id="264" name="Google Shape;264;p48"/>
          <p:cNvSpPr txBox="1"/>
          <p:nvPr/>
        </p:nvSpPr>
        <p:spPr>
          <a:xfrm>
            <a:off x="5280650" y="1595575"/>
            <a:ext cx="1146300" cy="591000"/>
          </a:xfrm>
          <a:prstGeom prst="rect">
            <a:avLst/>
          </a:prstGeom>
          <a:solidFill>
            <a:srgbClr val="9CC2E5"/>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chemeClr val="lt1"/>
                </a:solidFill>
                <a:latin typeface="Calibri"/>
                <a:ea typeface="Calibri"/>
                <a:cs typeface="Calibri"/>
                <a:sym typeface="Calibri"/>
              </a:rPr>
              <a:t>Past behaviour in lending and clean </a:t>
            </a:r>
            <a:r>
              <a:rPr b="0" i="0" lang="en" sz="1000" u="none" cap="none" strike="noStrike">
                <a:solidFill>
                  <a:srgbClr val="FFFFFF"/>
                </a:solidFill>
                <a:latin typeface="Calibri"/>
                <a:ea typeface="Calibri"/>
                <a:cs typeface="Calibri"/>
                <a:sym typeface="Calibri"/>
              </a:rPr>
              <a:t>intent</a:t>
            </a:r>
            <a:endParaRPr b="0" i="0" sz="1000" u="none" cap="none" strike="noStrike">
              <a:solidFill>
                <a:srgbClr val="FFFFFF"/>
              </a:solidFill>
              <a:latin typeface="Calibri"/>
              <a:ea typeface="Calibri"/>
              <a:cs typeface="Calibri"/>
              <a:sym typeface="Calibri"/>
            </a:endParaRPr>
          </a:p>
        </p:txBody>
      </p:sp>
      <p:sp>
        <p:nvSpPr>
          <p:cNvPr id="265" name="Google Shape;265;p48"/>
          <p:cNvSpPr txBox="1"/>
          <p:nvPr/>
        </p:nvSpPr>
        <p:spPr>
          <a:xfrm>
            <a:off x="6522825" y="1595574"/>
            <a:ext cx="1146300" cy="591000"/>
          </a:xfrm>
          <a:prstGeom prst="rect">
            <a:avLst/>
          </a:prstGeom>
          <a:solidFill>
            <a:srgbClr val="9CC2E5"/>
          </a:solidFill>
          <a:ln>
            <a:noFill/>
          </a:ln>
        </p:spPr>
        <p:txBody>
          <a:bodyPr anchorCtr="0" anchor="ctr" bIns="25700" lIns="51425" spcFirstLastPara="1" rIns="51425" wrap="square" tIns="25700">
            <a:noAutofit/>
          </a:bodyPr>
          <a:lstStyle/>
          <a:p>
            <a:pPr indent="0" lvl="0" marL="0" rtl="0" algn="ctr">
              <a:spcBef>
                <a:spcPts val="0"/>
              </a:spcBef>
              <a:spcAft>
                <a:spcPts val="0"/>
              </a:spcAft>
              <a:buClr>
                <a:schemeClr val="dk1"/>
              </a:buClr>
              <a:buFont typeface="Arial"/>
              <a:buNone/>
            </a:pPr>
            <a:r>
              <a:rPr lang="en" sz="1000">
                <a:solidFill>
                  <a:schemeClr val="lt1"/>
                </a:solidFill>
                <a:latin typeface="Calibri"/>
                <a:ea typeface="Calibri"/>
                <a:cs typeface="Calibri"/>
                <a:sym typeface="Calibri"/>
              </a:rPr>
              <a:t>Income to repay loan and acceptable credit leverage</a:t>
            </a:r>
            <a:endParaRPr sz="1000">
              <a:solidFill>
                <a:srgbClr val="FFFFFF"/>
              </a:solidFill>
              <a:latin typeface="Calibri"/>
              <a:ea typeface="Calibri"/>
              <a:cs typeface="Calibri"/>
              <a:sym typeface="Calibri"/>
            </a:endParaRPr>
          </a:p>
        </p:txBody>
      </p:sp>
      <p:sp>
        <p:nvSpPr>
          <p:cNvPr id="266" name="Google Shape;266;p48"/>
          <p:cNvSpPr txBox="1"/>
          <p:nvPr/>
        </p:nvSpPr>
        <p:spPr>
          <a:xfrm>
            <a:off x="7733550" y="1595574"/>
            <a:ext cx="1146300" cy="591000"/>
          </a:xfrm>
          <a:prstGeom prst="rect">
            <a:avLst/>
          </a:prstGeom>
          <a:solidFill>
            <a:srgbClr val="9CC2E5"/>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lang="en" sz="1000">
                <a:solidFill>
                  <a:srgbClr val="FFFFFF"/>
                </a:solidFill>
                <a:latin typeface="Calibri"/>
                <a:ea typeface="Calibri"/>
                <a:cs typeface="Calibri"/>
                <a:sym typeface="Calibri"/>
              </a:rPr>
              <a:t>Able to contact and recover dues when default</a:t>
            </a:r>
            <a:endParaRPr b="0" i="0" sz="1000" u="none" cap="none" strike="noStrike">
              <a:solidFill>
                <a:srgbClr val="FFFFFF"/>
              </a:solidFill>
              <a:latin typeface="Calibri"/>
              <a:ea typeface="Calibri"/>
              <a:cs typeface="Calibri"/>
              <a:sym typeface="Calibri"/>
            </a:endParaRPr>
          </a:p>
        </p:txBody>
      </p:sp>
      <p:sp>
        <p:nvSpPr>
          <p:cNvPr id="267" name="Google Shape;267;p48"/>
          <p:cNvSpPr/>
          <p:nvPr/>
        </p:nvSpPr>
        <p:spPr>
          <a:xfrm>
            <a:off x="245225" y="2440225"/>
            <a:ext cx="4927800" cy="25215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On OMPP</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Arial"/>
              <a:buChar char="•"/>
            </a:pPr>
            <a:r>
              <a:rPr lang="en" sz="1200" u="sng">
                <a:solidFill>
                  <a:schemeClr val="dk1"/>
                </a:solidFill>
                <a:latin typeface="Calibri"/>
                <a:ea typeface="Calibri"/>
                <a:cs typeface="Calibri"/>
                <a:sym typeface="Calibri"/>
              </a:rPr>
              <a:t>U/W </a:t>
            </a:r>
            <a:r>
              <a:rPr lang="en" sz="1200">
                <a:solidFill>
                  <a:schemeClr val="dk1"/>
                </a:solidFill>
                <a:latin typeface="Calibri"/>
                <a:ea typeface="Calibri"/>
                <a:cs typeface="Calibri"/>
                <a:sym typeface="Calibri"/>
              </a:rPr>
              <a:t>is driven primarily by loyalty, cabs need, risk proxies from Ola</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Initial Lines - 500 to 4000 in increments of 500 </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Adoption rates vary for cashless (40%) vs. cash (10%) in first 1 Mon</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Calibri"/>
              <a:buChar char="•"/>
            </a:pPr>
            <a:r>
              <a:rPr lang="en" sz="1200" u="sng">
                <a:solidFill>
                  <a:schemeClr val="dk1"/>
                </a:solidFill>
                <a:latin typeface="Calibri"/>
                <a:ea typeface="Calibri"/>
                <a:cs typeface="Calibri"/>
                <a:sym typeface="Calibri"/>
              </a:rPr>
              <a:t>LCM</a:t>
            </a:r>
            <a:r>
              <a:rPr lang="en" sz="1200">
                <a:solidFill>
                  <a:schemeClr val="dk1"/>
                </a:solidFill>
                <a:latin typeface="Calibri"/>
                <a:ea typeface="Calibri"/>
                <a:cs typeface="Calibri"/>
                <a:sym typeface="Calibri"/>
              </a:rPr>
              <a:t> &amp; Line </a:t>
            </a:r>
            <a:r>
              <a:rPr lang="en" sz="1200">
                <a:solidFill>
                  <a:schemeClr val="dk1"/>
                </a:solidFill>
                <a:latin typeface="Calibri"/>
                <a:ea typeface="Calibri"/>
                <a:cs typeface="Calibri"/>
                <a:sym typeface="Calibri"/>
              </a:rPr>
              <a:t>increase</a:t>
            </a:r>
            <a:r>
              <a:rPr lang="en" sz="1200">
                <a:solidFill>
                  <a:schemeClr val="dk1"/>
                </a:solidFill>
                <a:latin typeface="Calibri"/>
                <a:ea typeface="Calibri"/>
                <a:cs typeface="Calibri"/>
                <a:sym typeface="Calibri"/>
              </a:rPr>
              <a:t> follows low and grow. User proves good risk first to get higher line as reward. </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Line focused on cabs need majorly for now which keeps getting updated as per usage on Ola</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Calibri"/>
              <a:buChar char="•"/>
            </a:pPr>
            <a:r>
              <a:rPr lang="en" sz="1200" u="sng">
                <a:solidFill>
                  <a:schemeClr val="dk1"/>
                </a:solidFill>
                <a:latin typeface="Calibri"/>
                <a:ea typeface="Calibri"/>
                <a:cs typeface="Calibri"/>
                <a:sym typeface="Calibri"/>
              </a:rPr>
              <a:t>Collections</a:t>
            </a:r>
            <a:r>
              <a:rPr lang="en" sz="1200">
                <a:solidFill>
                  <a:schemeClr val="dk1"/>
                </a:solidFill>
                <a:latin typeface="Calibri"/>
                <a:ea typeface="Calibri"/>
                <a:cs typeface="Calibri"/>
                <a:sym typeface="Calibri"/>
              </a:rPr>
              <a:t> driven by cabs usage → subject to mobility demand and cabs supply variations</a:t>
            </a:r>
            <a:endParaRPr sz="1200">
              <a:solidFill>
                <a:schemeClr val="dk1"/>
              </a:solidFill>
              <a:latin typeface="Calibri"/>
              <a:ea typeface="Calibri"/>
              <a:cs typeface="Calibri"/>
              <a:sym typeface="Calibri"/>
            </a:endParaRPr>
          </a:p>
        </p:txBody>
      </p:sp>
      <p:sp>
        <p:nvSpPr>
          <p:cNvPr id="268" name="Google Shape;268;p48"/>
          <p:cNvSpPr txBox="1"/>
          <p:nvPr/>
        </p:nvSpPr>
        <p:spPr>
          <a:xfrm>
            <a:off x="3247025" y="2094875"/>
            <a:ext cx="534900" cy="201600"/>
          </a:xfrm>
          <a:prstGeom prst="rect">
            <a:avLst/>
          </a:prstGeom>
          <a:solidFill>
            <a:srgbClr val="92D05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lt1"/>
                </a:solidFill>
                <a:latin typeface="Calibri"/>
                <a:ea typeface="Calibri"/>
                <a:cs typeface="Calibri"/>
                <a:sym typeface="Calibri"/>
              </a:rPr>
              <a:t>Impact</a:t>
            </a:r>
            <a:endParaRPr b="0" i="0" sz="900" u="none" cap="none" strike="noStrike">
              <a:solidFill>
                <a:schemeClr val="lt1"/>
              </a:solidFill>
              <a:latin typeface="Calibri"/>
              <a:ea typeface="Calibri"/>
              <a:cs typeface="Calibri"/>
              <a:sym typeface="Calibri"/>
            </a:endParaRPr>
          </a:p>
        </p:txBody>
      </p:sp>
      <p:sp>
        <p:nvSpPr>
          <p:cNvPr id="269" name="Google Shape;269;p48"/>
          <p:cNvSpPr/>
          <p:nvPr/>
        </p:nvSpPr>
        <p:spPr>
          <a:xfrm>
            <a:off x="5334225" y="2440225"/>
            <a:ext cx="3599100" cy="25215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en">
                <a:solidFill>
                  <a:schemeClr val="dk1"/>
                </a:solidFill>
                <a:latin typeface="Calibri"/>
                <a:ea typeface="Calibri"/>
                <a:cs typeface="Calibri"/>
                <a:sym typeface="Calibri"/>
              </a:rPr>
              <a:t>On OMPP</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1. </a:t>
            </a:r>
            <a:r>
              <a:rPr lang="en" sz="1200">
                <a:solidFill>
                  <a:schemeClr val="dk1"/>
                </a:solidFill>
                <a:latin typeface="Calibri"/>
                <a:ea typeface="Calibri"/>
                <a:cs typeface="Calibri"/>
                <a:sym typeface="Calibri"/>
              </a:rPr>
              <a:t>Intent to Pay factored into models used for enablement</a:t>
            </a:r>
            <a:endParaRPr sz="12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Deterrent: Essential factor in Lending is less intense. Late Fee from Jan 19 added muscle</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2. Ability </a:t>
            </a:r>
            <a:r>
              <a:rPr lang="en" sz="1200">
                <a:solidFill>
                  <a:schemeClr val="dk1"/>
                </a:solidFill>
                <a:latin typeface="Calibri"/>
                <a:ea typeface="Calibri"/>
                <a:cs typeface="Calibri"/>
                <a:sym typeface="Calibri"/>
              </a:rPr>
              <a:t>to Pay is derived as proxy of cabs GMV</a:t>
            </a:r>
            <a:endParaRPr sz="12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Bureau data being used from Jun 18 for income proxies and “off Ola” net worth</a:t>
            </a:r>
            <a:endParaRPr sz="1000">
              <a:solidFill>
                <a:schemeClr val="dk1"/>
              </a:solidFill>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rPr lang="en" sz="1200">
                <a:solidFill>
                  <a:schemeClr val="dk1"/>
                </a:solidFill>
                <a:latin typeface="Calibri"/>
                <a:ea typeface="Calibri"/>
                <a:cs typeface="Calibri"/>
                <a:sym typeface="Calibri"/>
              </a:rPr>
              <a:t>3. Contactability is phone based identity</a:t>
            </a:r>
            <a:endParaRPr sz="12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Verification is contingent on cabs usage. Alt contact info sourced from bureau</a:t>
            </a:r>
            <a:endParaRPr sz="10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4" name="Shape 904"/>
        <p:cNvGrpSpPr/>
        <p:nvPr/>
      </p:nvGrpSpPr>
      <p:grpSpPr>
        <a:xfrm>
          <a:off x="0" y="0"/>
          <a:ext cx="0" cy="0"/>
          <a:chOff x="0" y="0"/>
          <a:chExt cx="0" cy="0"/>
        </a:xfrm>
      </p:grpSpPr>
      <p:grpSp>
        <p:nvGrpSpPr>
          <p:cNvPr id="905" name="Google Shape;905;p84"/>
          <p:cNvGrpSpPr/>
          <p:nvPr/>
        </p:nvGrpSpPr>
        <p:grpSpPr>
          <a:xfrm>
            <a:off x="2" y="195875"/>
            <a:ext cx="8786985" cy="1388823"/>
            <a:chOff x="902255" y="1818445"/>
            <a:chExt cx="6535990" cy="2490716"/>
          </a:xfrm>
        </p:grpSpPr>
        <p:sp>
          <p:nvSpPr>
            <p:cNvPr id="906" name="Google Shape;906;p84"/>
            <p:cNvSpPr/>
            <p:nvPr/>
          </p:nvSpPr>
          <p:spPr>
            <a:xfrm>
              <a:off x="1719345" y="2792596"/>
              <a:ext cx="5718900" cy="1097400"/>
            </a:xfrm>
            <a:prstGeom prst="bracketPair">
              <a:avLst/>
            </a:prstGeom>
            <a:noFill/>
            <a:ln cap="flat" cmpd="sng" w="1905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907" name="Google Shape;907;p84"/>
            <p:cNvSpPr/>
            <p:nvPr/>
          </p:nvSpPr>
          <p:spPr>
            <a:xfrm>
              <a:off x="1797266" y="2785240"/>
              <a:ext cx="1280100" cy="5487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Fraud based on Ola fingerprint</a:t>
              </a:r>
              <a:endParaRPr sz="1100"/>
            </a:p>
          </p:txBody>
        </p:sp>
        <p:sp>
          <p:nvSpPr>
            <p:cNvPr id="908" name="Google Shape;908;p84"/>
            <p:cNvSpPr/>
            <p:nvPr/>
          </p:nvSpPr>
          <p:spPr>
            <a:xfrm>
              <a:off x="1797266" y="3333880"/>
              <a:ext cx="1280100" cy="5487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Ola Money account blocked</a:t>
              </a:r>
              <a:endParaRPr sz="1100"/>
            </a:p>
          </p:txBody>
        </p:sp>
        <p:sp>
          <p:nvSpPr>
            <p:cNvPr id="909" name="Google Shape;909;p84"/>
            <p:cNvSpPr/>
            <p:nvPr/>
          </p:nvSpPr>
          <p:spPr>
            <a:xfrm>
              <a:off x="3226674" y="2785240"/>
              <a:ext cx="1280100" cy="3657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Inactive on cabs</a:t>
              </a:r>
              <a:endParaRPr sz="1100"/>
            </a:p>
          </p:txBody>
        </p:sp>
        <p:sp>
          <p:nvSpPr>
            <p:cNvPr id="910" name="Google Shape;910;p84"/>
            <p:cNvSpPr/>
            <p:nvPr/>
          </p:nvSpPr>
          <p:spPr>
            <a:xfrm>
              <a:off x="3226674" y="3158355"/>
              <a:ext cx="1280100" cy="3657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Students</a:t>
              </a:r>
              <a:endParaRPr sz="1100"/>
            </a:p>
          </p:txBody>
        </p:sp>
        <p:sp>
          <p:nvSpPr>
            <p:cNvPr id="911" name="Google Shape;911;p84"/>
            <p:cNvSpPr/>
            <p:nvPr/>
          </p:nvSpPr>
          <p:spPr>
            <a:xfrm>
              <a:off x="3226674" y="3524115"/>
              <a:ext cx="1280100" cy="3657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Disputes</a:t>
              </a:r>
              <a:endParaRPr sz="1100"/>
            </a:p>
          </p:txBody>
        </p:sp>
        <p:sp>
          <p:nvSpPr>
            <p:cNvPr id="912" name="Google Shape;912;p84"/>
            <p:cNvSpPr/>
            <p:nvPr/>
          </p:nvSpPr>
          <p:spPr>
            <a:xfrm>
              <a:off x="4656082" y="2792594"/>
              <a:ext cx="1280100" cy="10899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Past delinquent behavior on OMPP, CC, DC, UPI rides</a:t>
              </a:r>
              <a:endParaRPr sz="1100"/>
            </a:p>
          </p:txBody>
        </p:sp>
        <p:sp>
          <p:nvSpPr>
            <p:cNvPr id="913" name="Google Shape;913;p84"/>
            <p:cNvSpPr/>
            <p:nvPr/>
          </p:nvSpPr>
          <p:spPr>
            <a:xfrm>
              <a:off x="6085490" y="2788917"/>
              <a:ext cx="1280100" cy="10899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Derogatory behavior or  credit hungry behavior on bureau</a:t>
              </a:r>
              <a:endParaRPr sz="1100"/>
            </a:p>
          </p:txBody>
        </p:sp>
        <p:sp>
          <p:nvSpPr>
            <p:cNvPr id="914" name="Google Shape;914;p84"/>
            <p:cNvSpPr/>
            <p:nvPr/>
          </p:nvSpPr>
          <p:spPr>
            <a:xfrm>
              <a:off x="902255" y="1818445"/>
              <a:ext cx="3604500" cy="548700"/>
            </a:xfrm>
            <a:prstGeom prst="roundRect">
              <a:avLst>
                <a:gd fmla="val 16667" name="adj"/>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i="1" lang="en" sz="2400">
                  <a:solidFill>
                    <a:schemeClr val="dk1"/>
                  </a:solidFill>
                  <a:latin typeface="Calibri"/>
                  <a:ea typeface="Calibri"/>
                  <a:cs typeface="Calibri"/>
                  <a:sym typeface="Calibri"/>
                </a:rPr>
                <a:t>Risk </a:t>
              </a:r>
              <a:r>
                <a:rPr b="0" i="1" lang="en" sz="2400" cap="none" strike="noStrike">
                  <a:solidFill>
                    <a:schemeClr val="dk1"/>
                  </a:solidFill>
                  <a:latin typeface="Calibri"/>
                  <a:ea typeface="Calibri"/>
                  <a:cs typeface="Calibri"/>
                  <a:sym typeface="Calibri"/>
                </a:rPr>
                <a:t>Policy</a:t>
              </a:r>
              <a:r>
                <a:rPr i="1" lang="en" sz="2400">
                  <a:solidFill>
                    <a:schemeClr val="dk1"/>
                  </a:solidFill>
                  <a:latin typeface="Calibri"/>
                  <a:ea typeface="Calibri"/>
                  <a:cs typeface="Calibri"/>
                  <a:sym typeface="Calibri"/>
                </a:rPr>
                <a:t> and Exclusions</a:t>
              </a:r>
              <a:endParaRPr sz="2400"/>
            </a:p>
          </p:txBody>
        </p:sp>
        <p:sp>
          <p:nvSpPr>
            <p:cNvPr id="915" name="Google Shape;915;p84"/>
            <p:cNvSpPr/>
            <p:nvPr/>
          </p:nvSpPr>
          <p:spPr>
            <a:xfrm>
              <a:off x="1797265" y="3935061"/>
              <a:ext cx="1277100" cy="374100"/>
            </a:xfrm>
            <a:prstGeom prst="roundRect">
              <a:avLst>
                <a:gd fmla="val 16667" name="adj"/>
              </a:avLst>
            </a:prstGeom>
            <a:solidFill>
              <a:srgbClr val="D8E2F3"/>
            </a:solid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chemeClr val="dk1"/>
                  </a:solidFill>
                  <a:latin typeface="Calibri"/>
                  <a:ea typeface="Calibri"/>
                  <a:cs typeface="Calibri"/>
                  <a:sym typeface="Calibri"/>
                </a:rPr>
                <a:t>Fraud Check</a:t>
              </a:r>
              <a:endParaRPr sz="1100"/>
            </a:p>
          </p:txBody>
        </p:sp>
        <p:sp>
          <p:nvSpPr>
            <p:cNvPr id="916" name="Google Shape;916;p84"/>
            <p:cNvSpPr/>
            <p:nvPr/>
          </p:nvSpPr>
          <p:spPr>
            <a:xfrm>
              <a:off x="3229821" y="3935061"/>
              <a:ext cx="1277100" cy="374100"/>
            </a:xfrm>
            <a:prstGeom prst="roundRect">
              <a:avLst>
                <a:gd fmla="val 16667" name="adj"/>
              </a:avLst>
            </a:prstGeom>
            <a:solidFill>
              <a:srgbClr val="D8E2F3"/>
            </a:solid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chemeClr val="dk1"/>
                  </a:solidFill>
                  <a:latin typeface="Calibri"/>
                  <a:ea typeface="Calibri"/>
                  <a:cs typeface="Calibri"/>
                  <a:sym typeface="Calibri"/>
                </a:rPr>
                <a:t>Profile Check</a:t>
              </a:r>
              <a:endParaRPr sz="1100"/>
            </a:p>
          </p:txBody>
        </p:sp>
        <p:sp>
          <p:nvSpPr>
            <p:cNvPr id="917" name="Google Shape;917;p84"/>
            <p:cNvSpPr/>
            <p:nvPr/>
          </p:nvSpPr>
          <p:spPr>
            <a:xfrm>
              <a:off x="4659229" y="3935060"/>
              <a:ext cx="1277100" cy="374100"/>
            </a:xfrm>
            <a:prstGeom prst="roundRect">
              <a:avLst>
                <a:gd fmla="val 16667" name="adj"/>
              </a:avLst>
            </a:prstGeom>
            <a:solidFill>
              <a:srgbClr val="D8E2F3"/>
            </a:solid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chemeClr val="dk1"/>
                  </a:solidFill>
                  <a:latin typeface="Calibri"/>
                  <a:ea typeface="Calibri"/>
                  <a:cs typeface="Calibri"/>
                  <a:sym typeface="Calibri"/>
                </a:rPr>
                <a:t>Ola Derogatory Check</a:t>
              </a:r>
              <a:endParaRPr sz="1100"/>
            </a:p>
          </p:txBody>
        </p:sp>
        <p:sp>
          <p:nvSpPr>
            <p:cNvPr id="918" name="Google Shape;918;p84"/>
            <p:cNvSpPr/>
            <p:nvPr/>
          </p:nvSpPr>
          <p:spPr>
            <a:xfrm>
              <a:off x="6085490" y="3935060"/>
              <a:ext cx="1277100" cy="374100"/>
            </a:xfrm>
            <a:prstGeom prst="roundRect">
              <a:avLst>
                <a:gd fmla="val 16667" name="adj"/>
              </a:avLst>
            </a:prstGeom>
            <a:solidFill>
              <a:srgbClr val="D8E2F3"/>
            </a:solid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chemeClr val="dk1"/>
                  </a:solidFill>
                  <a:latin typeface="Calibri"/>
                  <a:ea typeface="Calibri"/>
                  <a:cs typeface="Calibri"/>
                  <a:sym typeface="Calibri"/>
                </a:rPr>
                <a:t>Bureau Derogatory Check</a:t>
              </a:r>
              <a:endParaRPr sz="1100"/>
            </a:p>
          </p:txBody>
        </p:sp>
      </p:grpSp>
      <p:sp>
        <p:nvSpPr>
          <p:cNvPr id="919" name="Google Shape;919;p84"/>
          <p:cNvSpPr txBox="1"/>
          <p:nvPr>
            <p:ph idx="1" type="body"/>
          </p:nvPr>
        </p:nvSpPr>
        <p:spPr>
          <a:xfrm>
            <a:off x="172800" y="1722574"/>
            <a:ext cx="8798400" cy="3277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sz="1100"/>
              <a:t>All OMPP customers have to pass through following policies in order to be eligible for limit/line increase on OMPP:</a:t>
            </a:r>
            <a:endParaRPr sz="1100"/>
          </a:p>
          <a:p>
            <a:pPr indent="-158750" lvl="0" marL="177800" rtl="0" algn="l">
              <a:lnSpc>
                <a:spcPct val="90000"/>
              </a:lnSpc>
              <a:spcBef>
                <a:spcPts val="400"/>
              </a:spcBef>
              <a:spcAft>
                <a:spcPts val="0"/>
              </a:spcAft>
              <a:buClr>
                <a:schemeClr val="dk1"/>
              </a:buClr>
              <a:buSzPts val="1100"/>
              <a:buChar char="•"/>
            </a:pPr>
            <a:r>
              <a:rPr lang="en" sz="1100"/>
              <a:t>Fraud Check: </a:t>
            </a:r>
            <a:endParaRPr sz="1100"/>
          </a:p>
          <a:p>
            <a:pPr indent="-158750" lvl="1" marL="520700" rtl="0" algn="l">
              <a:lnSpc>
                <a:spcPct val="90000"/>
              </a:lnSpc>
              <a:spcBef>
                <a:spcPts val="400"/>
              </a:spcBef>
              <a:spcAft>
                <a:spcPts val="0"/>
              </a:spcAft>
              <a:buClr>
                <a:schemeClr val="dk1"/>
              </a:buClr>
              <a:buSzPts val="1100"/>
              <a:buChar char="•"/>
            </a:pPr>
            <a:r>
              <a:rPr lang="en" sz="1100"/>
              <a:t>Device Fingerprinting</a:t>
            </a:r>
            <a:endParaRPr sz="1100"/>
          </a:p>
          <a:p>
            <a:pPr indent="-158750" lvl="1" marL="520700" rtl="0" algn="l">
              <a:lnSpc>
                <a:spcPct val="90000"/>
              </a:lnSpc>
              <a:spcBef>
                <a:spcPts val="400"/>
              </a:spcBef>
              <a:spcAft>
                <a:spcPts val="0"/>
              </a:spcAft>
              <a:buClr>
                <a:schemeClr val="dk1"/>
              </a:buClr>
              <a:buSzPts val="1100"/>
              <a:buChar char="•"/>
            </a:pPr>
            <a:r>
              <a:rPr lang="en" sz="1100"/>
              <a:t>OLA Money accounts are blocked for any user, if a fraudulent transaction is associated with that account and hence, are risky for OMPP</a:t>
            </a:r>
            <a:endParaRPr sz="1100"/>
          </a:p>
          <a:p>
            <a:pPr indent="-158750" lvl="0" marL="177800" rtl="0" algn="l">
              <a:lnSpc>
                <a:spcPct val="90000"/>
              </a:lnSpc>
              <a:spcBef>
                <a:spcPts val="400"/>
              </a:spcBef>
              <a:spcAft>
                <a:spcPts val="0"/>
              </a:spcAft>
              <a:buClr>
                <a:schemeClr val="dk1"/>
              </a:buClr>
              <a:buSzPts val="1100"/>
              <a:buChar char="•"/>
            </a:pPr>
            <a:r>
              <a:rPr lang="en" sz="1100"/>
              <a:t>Profile Check:</a:t>
            </a:r>
            <a:endParaRPr sz="1100"/>
          </a:p>
          <a:p>
            <a:pPr indent="-158750" lvl="1" marL="520700" rtl="0" algn="l">
              <a:lnSpc>
                <a:spcPct val="90000"/>
              </a:lnSpc>
              <a:spcBef>
                <a:spcPts val="400"/>
              </a:spcBef>
              <a:spcAft>
                <a:spcPts val="0"/>
              </a:spcAft>
              <a:buClr>
                <a:schemeClr val="dk1"/>
              </a:buClr>
              <a:buSzPts val="1100"/>
              <a:buChar char="•"/>
            </a:pPr>
            <a:r>
              <a:rPr lang="en" sz="1100"/>
              <a:t>Users not active on Ola Cabs for significant period of time (3 months) </a:t>
            </a:r>
            <a:endParaRPr sz="1100"/>
          </a:p>
          <a:p>
            <a:pPr indent="-158750" lvl="1" marL="520700" rtl="0" algn="l">
              <a:lnSpc>
                <a:spcPct val="90000"/>
              </a:lnSpc>
              <a:spcBef>
                <a:spcPts val="400"/>
              </a:spcBef>
              <a:spcAft>
                <a:spcPts val="0"/>
              </a:spcAft>
              <a:buClr>
                <a:schemeClr val="dk1"/>
              </a:buClr>
              <a:buSzPts val="1100"/>
              <a:buChar char="•"/>
            </a:pPr>
            <a:r>
              <a:rPr lang="en" sz="1100"/>
              <a:t>Users who have high number of pickups or drops to college/universities (proxy for students) - low chances of clearing dues (inability to pay)</a:t>
            </a:r>
            <a:endParaRPr sz="1100"/>
          </a:p>
          <a:p>
            <a:pPr indent="-158750" lvl="1" marL="520700" rtl="0" algn="l">
              <a:lnSpc>
                <a:spcPct val="90000"/>
              </a:lnSpc>
              <a:spcBef>
                <a:spcPts val="400"/>
              </a:spcBef>
              <a:spcAft>
                <a:spcPts val="0"/>
              </a:spcAft>
              <a:buClr>
                <a:schemeClr val="dk1"/>
              </a:buClr>
              <a:buSzPts val="1100"/>
              <a:buChar char="•"/>
            </a:pPr>
            <a:r>
              <a:rPr lang="en" sz="1100"/>
              <a:t>Users who have recently raised a concern related to safety, dispute with driver, trip abandoned, fare related issues - Recent unhappy OLA experience - high risk</a:t>
            </a:r>
            <a:endParaRPr sz="1100"/>
          </a:p>
          <a:p>
            <a:pPr indent="-158750" lvl="0" marL="177800" rtl="0" algn="l">
              <a:lnSpc>
                <a:spcPct val="90000"/>
              </a:lnSpc>
              <a:spcBef>
                <a:spcPts val="400"/>
              </a:spcBef>
              <a:spcAft>
                <a:spcPts val="0"/>
              </a:spcAft>
              <a:buClr>
                <a:schemeClr val="dk1"/>
              </a:buClr>
              <a:buSzPts val="1100"/>
              <a:buChar char="•"/>
            </a:pPr>
            <a:r>
              <a:rPr lang="en" sz="1100"/>
              <a:t>Ola Derogatory Check:</a:t>
            </a:r>
            <a:endParaRPr sz="1100"/>
          </a:p>
          <a:p>
            <a:pPr indent="-158750" lvl="1" marL="520700" rtl="0" algn="l">
              <a:lnSpc>
                <a:spcPct val="90000"/>
              </a:lnSpc>
              <a:spcBef>
                <a:spcPts val="400"/>
              </a:spcBef>
              <a:spcAft>
                <a:spcPts val="0"/>
              </a:spcAft>
              <a:buClr>
                <a:schemeClr val="dk1"/>
              </a:buClr>
              <a:buSzPts val="1100"/>
              <a:buChar char="•"/>
            </a:pPr>
            <a:r>
              <a:rPr lang="en" sz="1100"/>
              <a:t>Users who have high number of days past due (DPD) on other instruments like credit card, debit card, UPI or on OMPP </a:t>
            </a:r>
            <a:endParaRPr sz="1100"/>
          </a:p>
          <a:p>
            <a:pPr indent="-158750" lvl="0" marL="177800" rtl="0" algn="l">
              <a:lnSpc>
                <a:spcPct val="90000"/>
              </a:lnSpc>
              <a:spcBef>
                <a:spcPts val="400"/>
              </a:spcBef>
              <a:spcAft>
                <a:spcPts val="0"/>
              </a:spcAft>
              <a:buClr>
                <a:schemeClr val="dk1"/>
              </a:buClr>
              <a:buSzPts val="1100"/>
              <a:buChar char="•"/>
            </a:pPr>
            <a:r>
              <a:rPr lang="en" sz="1100"/>
              <a:t>Bureau Derogatory Check:</a:t>
            </a:r>
            <a:endParaRPr sz="1100"/>
          </a:p>
          <a:p>
            <a:pPr indent="-158750" lvl="1" marL="520700" rtl="0" algn="l">
              <a:lnSpc>
                <a:spcPct val="90000"/>
              </a:lnSpc>
              <a:spcBef>
                <a:spcPts val="400"/>
              </a:spcBef>
              <a:spcAft>
                <a:spcPts val="0"/>
              </a:spcAft>
              <a:buClr>
                <a:schemeClr val="dk1"/>
              </a:buClr>
              <a:buSzPts val="1100"/>
              <a:buChar char="•"/>
            </a:pPr>
            <a:r>
              <a:rPr lang="en" sz="1100"/>
              <a:t>Users who have filed willful default suit or are 90 days past due in last 12 months on bureau / very low bureau score (sub-prime) </a:t>
            </a:r>
            <a:endParaRPr sz="1100"/>
          </a:p>
          <a:p>
            <a:pPr indent="-158750" lvl="1" marL="520700" rtl="0" algn="l">
              <a:lnSpc>
                <a:spcPct val="90000"/>
              </a:lnSpc>
              <a:spcBef>
                <a:spcPts val="400"/>
              </a:spcBef>
              <a:spcAft>
                <a:spcPts val="0"/>
              </a:spcAft>
              <a:buClr>
                <a:schemeClr val="dk1"/>
              </a:buClr>
              <a:buSzPts val="1100"/>
              <a:buChar char="•"/>
            </a:pPr>
            <a:r>
              <a:rPr lang="en" sz="1100"/>
              <a:t>Users with high risk loans like gold loan/student loan/microfinance loans - considered risky for credit product</a:t>
            </a:r>
            <a:endParaRPr sz="1100"/>
          </a:p>
          <a:p>
            <a:pPr indent="-158750" lvl="1" marL="520700" rtl="0" algn="l">
              <a:lnSpc>
                <a:spcPct val="90000"/>
              </a:lnSpc>
              <a:spcBef>
                <a:spcPts val="400"/>
              </a:spcBef>
              <a:spcAft>
                <a:spcPts val="0"/>
              </a:spcAft>
              <a:buClr>
                <a:schemeClr val="dk1"/>
              </a:buClr>
              <a:buSzPts val="1100"/>
              <a:buChar char="•"/>
            </a:pPr>
            <a:r>
              <a:rPr lang="en" sz="1100"/>
              <a:t>Users whose score has deteriorated significantly in last 3 months is an early signal of credit risk (over-leverage or near to a delinquent trend) </a:t>
            </a:r>
            <a:endParaRPr sz="1100"/>
          </a:p>
          <a:p>
            <a:pPr indent="-114300" lvl="2" marL="863600" rtl="0" algn="l">
              <a:lnSpc>
                <a:spcPct val="90000"/>
              </a:lnSpc>
              <a:spcBef>
                <a:spcPts val="400"/>
              </a:spcBef>
              <a:spcAft>
                <a:spcPts val="0"/>
              </a:spcAft>
              <a:buClr>
                <a:schemeClr val="dk1"/>
              </a:buClr>
              <a:buSzPts val="900"/>
              <a:buNone/>
            </a:pPr>
            <a:r>
              <a:t/>
            </a:r>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85"/>
          <p:cNvSpPr/>
          <p:nvPr/>
        </p:nvSpPr>
        <p:spPr>
          <a:xfrm>
            <a:off x="1351784" y="492981"/>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Number of times delinquent</a:t>
            </a:r>
            <a:endParaRPr sz="1100"/>
          </a:p>
        </p:txBody>
      </p:sp>
      <p:sp>
        <p:nvSpPr>
          <p:cNvPr id="925" name="Google Shape;925;p85"/>
          <p:cNvSpPr/>
          <p:nvPr/>
        </p:nvSpPr>
        <p:spPr>
          <a:xfrm>
            <a:off x="1348127" y="765695"/>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Days or Cycles since delinquent</a:t>
            </a:r>
            <a:endParaRPr sz="1100"/>
          </a:p>
        </p:txBody>
      </p:sp>
      <p:sp>
        <p:nvSpPr>
          <p:cNvPr id="926" name="Google Shape;926;p85"/>
          <p:cNvSpPr/>
          <p:nvPr/>
        </p:nvSpPr>
        <p:spPr>
          <a:xfrm>
            <a:off x="171925" y="55925"/>
            <a:ext cx="5724000" cy="344700"/>
          </a:xfrm>
          <a:prstGeom prst="roundRect">
            <a:avLst>
              <a:gd fmla="val 16667" name="adj"/>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i="1" lang="en" sz="2000">
                <a:solidFill>
                  <a:schemeClr val="dk1"/>
                </a:solidFill>
                <a:latin typeface="Calibri"/>
                <a:ea typeface="Calibri"/>
                <a:cs typeface="Calibri"/>
                <a:sym typeface="Calibri"/>
              </a:rPr>
              <a:t>Predictive Features used in CLI Strategy and Modeling</a:t>
            </a:r>
            <a:endParaRPr sz="2000"/>
          </a:p>
        </p:txBody>
      </p:sp>
      <p:sp>
        <p:nvSpPr>
          <p:cNvPr id="927" name="Google Shape;927;p85"/>
          <p:cNvSpPr/>
          <p:nvPr/>
        </p:nvSpPr>
        <p:spPr>
          <a:xfrm>
            <a:off x="1351783" y="1309997"/>
            <a:ext cx="1483800" cy="274200"/>
          </a:xfrm>
          <a:prstGeom prst="roundRect">
            <a:avLst>
              <a:gd fmla="val 16667" name="adj"/>
            </a:avLst>
          </a:prstGeom>
          <a:solidFill>
            <a:srgbClr val="F7CAAC"/>
          </a:solid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chemeClr val="dk1"/>
                </a:solidFill>
                <a:latin typeface="Calibri"/>
                <a:ea typeface="Calibri"/>
                <a:cs typeface="Calibri"/>
                <a:sym typeface="Calibri"/>
              </a:rPr>
              <a:t>OLA Delinquency features</a:t>
            </a:r>
            <a:endParaRPr sz="1100"/>
          </a:p>
        </p:txBody>
      </p:sp>
      <p:grpSp>
        <p:nvGrpSpPr>
          <p:cNvPr id="928" name="Google Shape;928;p85"/>
          <p:cNvGrpSpPr/>
          <p:nvPr/>
        </p:nvGrpSpPr>
        <p:grpSpPr>
          <a:xfrm>
            <a:off x="7213644" y="2035482"/>
            <a:ext cx="1878633" cy="1972715"/>
            <a:chOff x="2960505" y="3628344"/>
            <a:chExt cx="2504844" cy="2630286"/>
          </a:xfrm>
        </p:grpSpPr>
        <p:cxnSp>
          <p:nvCxnSpPr>
            <p:cNvPr id="929" name="Google Shape;929;p85"/>
            <p:cNvCxnSpPr/>
            <p:nvPr/>
          </p:nvCxnSpPr>
          <p:spPr>
            <a:xfrm rot="10800000">
              <a:off x="3930869" y="3904074"/>
              <a:ext cx="0" cy="1371600"/>
            </a:xfrm>
            <a:prstGeom prst="straightConnector1">
              <a:avLst/>
            </a:prstGeom>
            <a:noFill/>
            <a:ln cap="flat" cmpd="sng" w="19050">
              <a:solidFill>
                <a:schemeClr val="accent1"/>
              </a:solidFill>
              <a:prstDash val="solid"/>
              <a:miter lim="800000"/>
              <a:headEnd len="sm" w="sm" type="none"/>
              <a:tailEnd len="med" w="med" type="triangle"/>
            </a:ln>
          </p:spPr>
        </p:cxnSp>
        <p:cxnSp>
          <p:nvCxnSpPr>
            <p:cNvPr id="930" name="Google Shape;930;p85"/>
            <p:cNvCxnSpPr/>
            <p:nvPr/>
          </p:nvCxnSpPr>
          <p:spPr>
            <a:xfrm>
              <a:off x="3930869" y="5234153"/>
              <a:ext cx="1371600" cy="0"/>
            </a:xfrm>
            <a:prstGeom prst="straightConnector1">
              <a:avLst/>
            </a:prstGeom>
            <a:noFill/>
            <a:ln cap="flat" cmpd="sng" w="19050">
              <a:solidFill>
                <a:schemeClr val="accent1"/>
              </a:solidFill>
              <a:prstDash val="solid"/>
              <a:miter lim="800000"/>
              <a:headEnd len="sm" w="sm" type="none"/>
              <a:tailEnd len="med" w="med" type="triangle"/>
            </a:ln>
          </p:spPr>
        </p:cxnSp>
        <p:cxnSp>
          <p:nvCxnSpPr>
            <p:cNvPr id="931" name="Google Shape;931;p85"/>
            <p:cNvCxnSpPr/>
            <p:nvPr/>
          </p:nvCxnSpPr>
          <p:spPr>
            <a:xfrm flipH="1">
              <a:off x="3100469" y="5229310"/>
              <a:ext cx="830400" cy="1005900"/>
            </a:xfrm>
            <a:prstGeom prst="straightConnector1">
              <a:avLst/>
            </a:prstGeom>
            <a:noFill/>
            <a:ln cap="flat" cmpd="sng" w="19050">
              <a:solidFill>
                <a:schemeClr val="accent1"/>
              </a:solidFill>
              <a:prstDash val="solid"/>
              <a:miter lim="800000"/>
              <a:headEnd len="sm" w="sm" type="none"/>
              <a:tailEnd len="med" w="med" type="triangle"/>
            </a:ln>
          </p:spPr>
        </p:cxnSp>
        <p:sp>
          <p:nvSpPr>
            <p:cNvPr id="932" name="Google Shape;932;p85"/>
            <p:cNvSpPr txBox="1"/>
            <p:nvPr/>
          </p:nvSpPr>
          <p:spPr>
            <a:xfrm>
              <a:off x="4595649" y="5034453"/>
              <a:ext cx="869700" cy="246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dk1"/>
                  </a:solidFill>
                  <a:latin typeface="Calibri"/>
                  <a:ea typeface="Calibri"/>
                  <a:cs typeface="Calibri"/>
                  <a:sym typeface="Calibri"/>
                </a:rPr>
                <a:t>Frequency</a:t>
              </a:r>
              <a:endParaRPr sz="1100"/>
            </a:p>
          </p:txBody>
        </p:sp>
        <p:sp>
          <p:nvSpPr>
            <p:cNvPr id="933" name="Google Shape;933;p85"/>
            <p:cNvSpPr txBox="1"/>
            <p:nvPr/>
          </p:nvSpPr>
          <p:spPr>
            <a:xfrm rot="-5400000">
              <a:off x="3397526" y="3940044"/>
              <a:ext cx="869700" cy="246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dk1"/>
                  </a:solidFill>
                  <a:latin typeface="Calibri"/>
                  <a:ea typeface="Calibri"/>
                  <a:cs typeface="Calibri"/>
                  <a:sym typeface="Calibri"/>
                </a:rPr>
                <a:t>Recency</a:t>
              </a:r>
              <a:endParaRPr sz="1100"/>
            </a:p>
          </p:txBody>
        </p:sp>
        <p:sp>
          <p:nvSpPr>
            <p:cNvPr id="934" name="Google Shape;934;p85"/>
            <p:cNvSpPr txBox="1"/>
            <p:nvPr/>
          </p:nvSpPr>
          <p:spPr>
            <a:xfrm rot="-3016524">
              <a:off x="2898196" y="5722500"/>
              <a:ext cx="869819" cy="24606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dk1"/>
                  </a:solidFill>
                  <a:latin typeface="Calibri"/>
                  <a:ea typeface="Calibri"/>
                  <a:cs typeface="Calibri"/>
                  <a:sym typeface="Calibri"/>
                </a:rPr>
                <a:t>Severity</a:t>
              </a:r>
              <a:endParaRPr sz="1100"/>
            </a:p>
          </p:txBody>
        </p:sp>
      </p:grpSp>
      <p:sp>
        <p:nvSpPr>
          <p:cNvPr id="935" name="Google Shape;935;p85"/>
          <p:cNvSpPr/>
          <p:nvPr/>
        </p:nvSpPr>
        <p:spPr>
          <a:xfrm>
            <a:off x="1348127" y="1036724"/>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Delinquent amount</a:t>
            </a:r>
            <a:endParaRPr sz="1100"/>
          </a:p>
        </p:txBody>
      </p:sp>
      <p:sp>
        <p:nvSpPr>
          <p:cNvPr id="936" name="Google Shape;936;p85"/>
          <p:cNvSpPr/>
          <p:nvPr/>
        </p:nvSpPr>
        <p:spPr>
          <a:xfrm>
            <a:off x="4412075" y="499470"/>
            <a:ext cx="1487400" cy="4308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Number of times limit exhausted</a:t>
            </a:r>
            <a:endParaRPr sz="1100"/>
          </a:p>
        </p:txBody>
      </p:sp>
      <p:sp>
        <p:nvSpPr>
          <p:cNvPr id="937" name="Google Shape;937;p85"/>
          <p:cNvSpPr/>
          <p:nvPr/>
        </p:nvSpPr>
        <p:spPr>
          <a:xfrm>
            <a:off x="4408425" y="930288"/>
            <a:ext cx="1487400" cy="3447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Ratio of limit spent to OMPP limit</a:t>
            </a:r>
            <a:endParaRPr sz="1100"/>
          </a:p>
        </p:txBody>
      </p:sp>
      <p:sp>
        <p:nvSpPr>
          <p:cNvPr id="938" name="Google Shape;938;p85"/>
          <p:cNvSpPr/>
          <p:nvPr/>
        </p:nvSpPr>
        <p:spPr>
          <a:xfrm>
            <a:off x="4412087" y="1316501"/>
            <a:ext cx="1483800" cy="274200"/>
          </a:xfrm>
          <a:prstGeom prst="roundRect">
            <a:avLst>
              <a:gd fmla="val 16667" name="adj"/>
            </a:avLst>
          </a:prstGeom>
          <a:solidFill>
            <a:srgbClr val="C4E0B2"/>
          </a:solid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chemeClr val="dk1"/>
                </a:solidFill>
                <a:latin typeface="Calibri"/>
                <a:ea typeface="Calibri"/>
                <a:cs typeface="Calibri"/>
                <a:sym typeface="Calibri"/>
              </a:rPr>
              <a:t>OMPP Utilization features</a:t>
            </a:r>
            <a:endParaRPr sz="1100"/>
          </a:p>
        </p:txBody>
      </p:sp>
      <p:sp>
        <p:nvSpPr>
          <p:cNvPr id="939" name="Google Shape;939;p85"/>
          <p:cNvSpPr/>
          <p:nvPr/>
        </p:nvSpPr>
        <p:spPr>
          <a:xfrm>
            <a:off x="5931032" y="499258"/>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Regular versus sporadic need of Ola Cab </a:t>
            </a:r>
            <a:endParaRPr sz="1100"/>
          </a:p>
        </p:txBody>
      </p:sp>
      <p:sp>
        <p:nvSpPr>
          <p:cNvPr id="940" name="Google Shape;940;p85"/>
          <p:cNvSpPr/>
          <p:nvPr/>
        </p:nvSpPr>
        <p:spPr>
          <a:xfrm>
            <a:off x="5927374" y="771972"/>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Monthly Spend on Ola</a:t>
            </a:r>
            <a:endParaRPr sz="1100"/>
          </a:p>
        </p:txBody>
      </p:sp>
      <p:sp>
        <p:nvSpPr>
          <p:cNvPr id="941" name="Google Shape;941;p85"/>
          <p:cNvSpPr/>
          <p:nvPr/>
        </p:nvSpPr>
        <p:spPr>
          <a:xfrm>
            <a:off x="5931030" y="1316274"/>
            <a:ext cx="1483800" cy="274200"/>
          </a:xfrm>
          <a:prstGeom prst="roundRect">
            <a:avLst>
              <a:gd fmla="val 16667" name="adj"/>
            </a:avLst>
          </a:prstGeom>
          <a:solidFill>
            <a:srgbClr val="C4E0B2"/>
          </a:solid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chemeClr val="dk1"/>
                </a:solidFill>
                <a:latin typeface="Calibri"/>
                <a:ea typeface="Calibri"/>
                <a:cs typeface="Calibri"/>
                <a:sym typeface="Calibri"/>
              </a:rPr>
              <a:t>OLA Mobility features</a:t>
            </a:r>
            <a:endParaRPr sz="1100"/>
          </a:p>
        </p:txBody>
      </p:sp>
      <p:sp>
        <p:nvSpPr>
          <p:cNvPr id="942" name="Google Shape;942;p85"/>
          <p:cNvSpPr/>
          <p:nvPr/>
        </p:nvSpPr>
        <p:spPr>
          <a:xfrm>
            <a:off x="5927374" y="1043000"/>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Share of wallet on Ola</a:t>
            </a:r>
            <a:endParaRPr sz="1100"/>
          </a:p>
        </p:txBody>
      </p:sp>
      <p:sp>
        <p:nvSpPr>
          <p:cNvPr id="943" name="Google Shape;943;p85"/>
          <p:cNvSpPr/>
          <p:nvPr/>
        </p:nvSpPr>
        <p:spPr>
          <a:xfrm>
            <a:off x="7465387" y="486434"/>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prime/airport/rental/os rides</a:t>
            </a:r>
            <a:endParaRPr sz="1100"/>
          </a:p>
        </p:txBody>
      </p:sp>
      <p:sp>
        <p:nvSpPr>
          <p:cNvPr id="944" name="Google Shape;944;p85"/>
          <p:cNvSpPr/>
          <p:nvPr/>
        </p:nvSpPr>
        <p:spPr>
          <a:xfrm>
            <a:off x="7461729" y="759149"/>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High limit on credit card, mortgage or auto loan</a:t>
            </a:r>
            <a:endParaRPr sz="1100"/>
          </a:p>
        </p:txBody>
      </p:sp>
      <p:sp>
        <p:nvSpPr>
          <p:cNvPr id="945" name="Google Shape;945;p85"/>
          <p:cNvSpPr/>
          <p:nvPr/>
        </p:nvSpPr>
        <p:spPr>
          <a:xfrm>
            <a:off x="7465386" y="1303450"/>
            <a:ext cx="1483800" cy="274200"/>
          </a:xfrm>
          <a:prstGeom prst="roundRect">
            <a:avLst>
              <a:gd fmla="val 16667" name="adj"/>
            </a:avLst>
          </a:prstGeom>
          <a:solidFill>
            <a:srgbClr val="C4E0B2"/>
          </a:solid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chemeClr val="dk1"/>
                </a:solidFill>
                <a:latin typeface="Calibri"/>
                <a:ea typeface="Calibri"/>
                <a:cs typeface="Calibri"/>
                <a:sym typeface="Calibri"/>
              </a:rPr>
              <a:t>High income proxy features</a:t>
            </a:r>
            <a:endParaRPr sz="1100"/>
          </a:p>
        </p:txBody>
      </p:sp>
      <p:sp>
        <p:nvSpPr>
          <p:cNvPr id="946" name="Google Shape;946;p85"/>
          <p:cNvSpPr/>
          <p:nvPr/>
        </p:nvSpPr>
        <p:spPr>
          <a:xfrm>
            <a:off x="7461729" y="1030177"/>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No personal cash loan</a:t>
            </a:r>
            <a:endParaRPr sz="1100"/>
          </a:p>
        </p:txBody>
      </p:sp>
      <p:sp>
        <p:nvSpPr>
          <p:cNvPr id="947" name="Google Shape;947;p85"/>
          <p:cNvSpPr/>
          <p:nvPr/>
        </p:nvSpPr>
        <p:spPr>
          <a:xfrm>
            <a:off x="2887325" y="499258"/>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Bureau Score</a:t>
            </a:r>
            <a:endParaRPr sz="1100"/>
          </a:p>
        </p:txBody>
      </p:sp>
      <p:sp>
        <p:nvSpPr>
          <p:cNvPr id="948" name="Google Shape;948;p85"/>
          <p:cNvSpPr/>
          <p:nvPr/>
        </p:nvSpPr>
        <p:spPr>
          <a:xfrm>
            <a:off x="2883668" y="771972"/>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Credit Card User</a:t>
            </a:r>
            <a:endParaRPr sz="1100"/>
          </a:p>
        </p:txBody>
      </p:sp>
      <p:sp>
        <p:nvSpPr>
          <p:cNvPr id="949" name="Google Shape;949;p85"/>
          <p:cNvSpPr/>
          <p:nvPr/>
        </p:nvSpPr>
        <p:spPr>
          <a:xfrm>
            <a:off x="2887325" y="1316274"/>
            <a:ext cx="1483800" cy="274200"/>
          </a:xfrm>
          <a:prstGeom prst="roundRect">
            <a:avLst>
              <a:gd fmla="val 16667" name="adj"/>
            </a:avLst>
          </a:prstGeom>
          <a:solidFill>
            <a:srgbClr val="FEE599"/>
          </a:solid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900">
                <a:solidFill>
                  <a:schemeClr val="dk1"/>
                </a:solidFill>
                <a:latin typeface="Calibri"/>
                <a:ea typeface="Calibri"/>
                <a:cs typeface="Calibri"/>
                <a:sym typeface="Calibri"/>
              </a:rPr>
              <a:t>Bureau features</a:t>
            </a:r>
            <a:endParaRPr sz="1100"/>
          </a:p>
        </p:txBody>
      </p:sp>
      <p:sp>
        <p:nvSpPr>
          <p:cNvPr id="950" name="Google Shape;950;p85"/>
          <p:cNvSpPr/>
          <p:nvPr/>
        </p:nvSpPr>
        <p:spPr>
          <a:xfrm>
            <a:off x="2883668" y="1043000"/>
            <a:ext cx="1487400" cy="2742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Delinquent behavior on bureau</a:t>
            </a:r>
            <a:endParaRPr sz="1100"/>
          </a:p>
        </p:txBody>
      </p:sp>
      <p:sp>
        <p:nvSpPr>
          <p:cNvPr id="951" name="Google Shape;951;p85"/>
          <p:cNvSpPr txBox="1"/>
          <p:nvPr>
            <p:ph idx="1" type="body"/>
          </p:nvPr>
        </p:nvSpPr>
        <p:spPr>
          <a:xfrm>
            <a:off x="95750" y="1437375"/>
            <a:ext cx="8454600" cy="3553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t/>
            </a:r>
            <a:endParaRPr sz="1100"/>
          </a:p>
          <a:p>
            <a:pPr indent="-184150" lvl="1" marL="520700" rtl="0" algn="l">
              <a:lnSpc>
                <a:spcPct val="90000"/>
              </a:lnSpc>
              <a:spcBef>
                <a:spcPts val="400"/>
              </a:spcBef>
              <a:spcAft>
                <a:spcPts val="0"/>
              </a:spcAft>
              <a:buClr>
                <a:schemeClr val="dk1"/>
              </a:buClr>
              <a:buSzPts val="1100"/>
              <a:buChar char="•"/>
            </a:pPr>
            <a:r>
              <a:rPr lang="en" sz="1100"/>
              <a:t>Ola Delinquency features: Recency, Frequency, Severity</a:t>
            </a:r>
            <a:endParaRPr sz="1100"/>
          </a:p>
          <a:p>
            <a:pPr indent="-184150" lvl="2" marL="863600" rtl="0" algn="l">
              <a:lnSpc>
                <a:spcPct val="90000"/>
              </a:lnSpc>
              <a:spcBef>
                <a:spcPts val="400"/>
              </a:spcBef>
              <a:spcAft>
                <a:spcPts val="0"/>
              </a:spcAft>
              <a:buClr>
                <a:schemeClr val="dk1"/>
              </a:buClr>
              <a:buSzPts val="1100"/>
              <a:buChar char="•"/>
            </a:pPr>
            <a:r>
              <a:rPr lang="en" sz="1100"/>
              <a:t>Users with repetitive delinquency (days past due) behavior in past have high risk</a:t>
            </a:r>
            <a:endParaRPr sz="1100"/>
          </a:p>
          <a:p>
            <a:pPr indent="-184150" lvl="2" marL="863600" rtl="0" algn="l">
              <a:lnSpc>
                <a:spcPct val="90000"/>
              </a:lnSpc>
              <a:spcBef>
                <a:spcPts val="400"/>
              </a:spcBef>
              <a:spcAft>
                <a:spcPts val="0"/>
              </a:spcAft>
              <a:buClr>
                <a:schemeClr val="dk1"/>
              </a:buClr>
              <a:buSzPts val="1100"/>
              <a:buChar char="•"/>
            </a:pPr>
            <a:r>
              <a:rPr lang="en" sz="1100"/>
              <a:t>Users who have shown one incident of risk (DPD) long time back but good behavior in recent times have low risk</a:t>
            </a:r>
            <a:endParaRPr sz="1100"/>
          </a:p>
          <a:p>
            <a:pPr indent="-184150" lvl="1" marL="520700" rtl="0" algn="l">
              <a:lnSpc>
                <a:spcPct val="90000"/>
              </a:lnSpc>
              <a:spcBef>
                <a:spcPts val="400"/>
              </a:spcBef>
              <a:spcAft>
                <a:spcPts val="0"/>
              </a:spcAft>
              <a:buClr>
                <a:schemeClr val="dk1"/>
              </a:buClr>
              <a:buSzPts val="1100"/>
              <a:buChar char="•"/>
            </a:pPr>
            <a:r>
              <a:rPr lang="en" sz="1100"/>
              <a:t>Bureau features:</a:t>
            </a:r>
            <a:endParaRPr sz="1100"/>
          </a:p>
          <a:p>
            <a:pPr indent="-184150" lvl="2" marL="863600" rtl="0" algn="l">
              <a:lnSpc>
                <a:spcPct val="90000"/>
              </a:lnSpc>
              <a:spcBef>
                <a:spcPts val="400"/>
              </a:spcBef>
              <a:spcAft>
                <a:spcPts val="0"/>
              </a:spcAft>
              <a:buClr>
                <a:schemeClr val="dk1"/>
              </a:buClr>
              <a:buSzPts val="1100"/>
              <a:buChar char="•"/>
            </a:pPr>
            <a:r>
              <a:rPr lang="en" sz="1100"/>
              <a:t>Users with Experian score &lt;710 are considered risky for any credit product</a:t>
            </a:r>
            <a:endParaRPr sz="1100"/>
          </a:p>
          <a:p>
            <a:pPr indent="-184150" lvl="2" marL="863600" rtl="0" algn="l">
              <a:lnSpc>
                <a:spcPct val="90000"/>
              </a:lnSpc>
              <a:spcBef>
                <a:spcPts val="400"/>
              </a:spcBef>
              <a:spcAft>
                <a:spcPts val="0"/>
              </a:spcAft>
              <a:buClr>
                <a:schemeClr val="dk1"/>
              </a:buClr>
              <a:buSzPts val="1100"/>
              <a:buChar char="•"/>
            </a:pPr>
            <a:r>
              <a:rPr lang="en" sz="1100"/>
              <a:t>Users with credit card on bureau and clean history are credit-worthy </a:t>
            </a:r>
            <a:endParaRPr sz="1100"/>
          </a:p>
          <a:p>
            <a:pPr indent="-184150" lvl="1" marL="520700" rtl="0" algn="l">
              <a:lnSpc>
                <a:spcPct val="90000"/>
              </a:lnSpc>
              <a:spcBef>
                <a:spcPts val="400"/>
              </a:spcBef>
              <a:spcAft>
                <a:spcPts val="0"/>
              </a:spcAft>
              <a:buClr>
                <a:schemeClr val="dk1"/>
              </a:buClr>
              <a:buSzPts val="1100"/>
              <a:buChar char="•"/>
            </a:pPr>
            <a:r>
              <a:rPr lang="en" sz="1100"/>
              <a:t>OMPP utilization features:</a:t>
            </a:r>
            <a:endParaRPr sz="1100"/>
          </a:p>
          <a:p>
            <a:pPr indent="-184150" lvl="2" marL="863600" rtl="0" algn="l">
              <a:lnSpc>
                <a:spcPct val="90000"/>
              </a:lnSpc>
              <a:spcBef>
                <a:spcPts val="400"/>
              </a:spcBef>
              <a:spcAft>
                <a:spcPts val="0"/>
              </a:spcAft>
              <a:buClr>
                <a:schemeClr val="dk1"/>
              </a:buClr>
              <a:buSzPts val="1100"/>
              <a:buChar char="•"/>
            </a:pPr>
            <a:r>
              <a:rPr lang="en" sz="1100"/>
              <a:t>High continuous utilization on OMPP signals OMPP is the most preferred payment method for these users</a:t>
            </a:r>
            <a:endParaRPr sz="1100"/>
          </a:p>
          <a:p>
            <a:pPr indent="-184150" lvl="2" marL="863600" rtl="0" algn="l">
              <a:lnSpc>
                <a:spcPct val="90000"/>
              </a:lnSpc>
              <a:spcBef>
                <a:spcPts val="400"/>
              </a:spcBef>
              <a:spcAft>
                <a:spcPts val="0"/>
              </a:spcAft>
              <a:buClr>
                <a:schemeClr val="dk1"/>
              </a:buClr>
              <a:buSzPts val="1100"/>
              <a:buChar char="•"/>
            </a:pPr>
            <a:r>
              <a:rPr lang="en" sz="1100"/>
              <a:t>Users exhausting their OMPP limits signals need for higher limit</a:t>
            </a:r>
            <a:endParaRPr sz="1100"/>
          </a:p>
          <a:p>
            <a:pPr indent="-184150" lvl="1" marL="520700" rtl="0" algn="l">
              <a:lnSpc>
                <a:spcPct val="90000"/>
              </a:lnSpc>
              <a:spcBef>
                <a:spcPts val="400"/>
              </a:spcBef>
              <a:spcAft>
                <a:spcPts val="0"/>
              </a:spcAft>
              <a:buClr>
                <a:schemeClr val="dk1"/>
              </a:buClr>
              <a:buSzPts val="1100"/>
              <a:buChar char="•"/>
            </a:pPr>
            <a:r>
              <a:rPr lang="en" sz="1100"/>
              <a:t>Ola Mobility features:</a:t>
            </a:r>
            <a:endParaRPr sz="1100"/>
          </a:p>
          <a:p>
            <a:pPr indent="-184150" lvl="2" marL="863600" rtl="0" algn="l">
              <a:lnSpc>
                <a:spcPct val="90000"/>
              </a:lnSpc>
              <a:spcBef>
                <a:spcPts val="400"/>
              </a:spcBef>
              <a:spcAft>
                <a:spcPts val="0"/>
              </a:spcAft>
              <a:buClr>
                <a:schemeClr val="dk1"/>
              </a:buClr>
              <a:buSzPts val="1100"/>
              <a:buChar char="•"/>
            </a:pPr>
            <a:r>
              <a:rPr lang="en" sz="1100"/>
              <a:t>Regular user of Ola month over month have high mobility need and is more likely to pay on time</a:t>
            </a:r>
            <a:endParaRPr sz="1100"/>
          </a:p>
          <a:p>
            <a:pPr indent="-184150" lvl="2" marL="863600" rtl="0" algn="l">
              <a:lnSpc>
                <a:spcPct val="90000"/>
              </a:lnSpc>
              <a:spcBef>
                <a:spcPts val="400"/>
              </a:spcBef>
              <a:spcAft>
                <a:spcPts val="0"/>
              </a:spcAft>
              <a:buClr>
                <a:schemeClr val="dk1"/>
              </a:buClr>
              <a:buSzPts val="1100"/>
              <a:buChar char="•"/>
            </a:pPr>
            <a:r>
              <a:rPr lang="en" sz="1100"/>
              <a:t>High monthly spend on Ola again shows high mobility need and hence, is more likely to pay on time</a:t>
            </a:r>
            <a:endParaRPr sz="1100"/>
          </a:p>
          <a:p>
            <a:pPr indent="-184150" lvl="2" marL="863600" rtl="0" algn="l">
              <a:lnSpc>
                <a:spcPct val="90000"/>
              </a:lnSpc>
              <a:spcBef>
                <a:spcPts val="400"/>
              </a:spcBef>
              <a:spcAft>
                <a:spcPts val="0"/>
              </a:spcAft>
              <a:buClr>
                <a:schemeClr val="dk1"/>
              </a:buClr>
              <a:buSzPts val="1100"/>
              <a:buChar char="•"/>
            </a:pPr>
            <a:r>
              <a:rPr lang="en" sz="1100"/>
              <a:t>High Share of wallet means user is loyal to Ola and hence, will not defer payment</a:t>
            </a:r>
            <a:endParaRPr sz="1100"/>
          </a:p>
          <a:p>
            <a:pPr indent="-184150" lvl="1" marL="520700" rtl="0" algn="l">
              <a:lnSpc>
                <a:spcPct val="90000"/>
              </a:lnSpc>
              <a:spcBef>
                <a:spcPts val="400"/>
              </a:spcBef>
              <a:spcAft>
                <a:spcPts val="0"/>
              </a:spcAft>
              <a:buClr>
                <a:schemeClr val="dk1"/>
              </a:buClr>
              <a:buSzPts val="1100"/>
              <a:buChar char="•"/>
            </a:pPr>
            <a:r>
              <a:rPr lang="en" sz="1100"/>
              <a:t>Income proxy features:</a:t>
            </a:r>
            <a:endParaRPr sz="1100"/>
          </a:p>
          <a:p>
            <a:pPr indent="-184150" lvl="2" marL="863600" rtl="0" algn="l">
              <a:lnSpc>
                <a:spcPct val="90000"/>
              </a:lnSpc>
              <a:spcBef>
                <a:spcPts val="400"/>
              </a:spcBef>
              <a:spcAft>
                <a:spcPts val="0"/>
              </a:spcAft>
              <a:buClr>
                <a:schemeClr val="dk1"/>
              </a:buClr>
              <a:buSzPts val="1100"/>
              <a:buChar char="•"/>
            </a:pPr>
            <a:r>
              <a:rPr lang="en" sz="1100"/>
              <a:t>Users with high % usage of airport/prime/rental/os rides are usually high income users and have high ability to pay</a:t>
            </a:r>
            <a:endParaRPr sz="1100"/>
          </a:p>
          <a:p>
            <a:pPr indent="-184150" lvl="2" marL="863600" rtl="0" algn="l">
              <a:lnSpc>
                <a:spcPct val="90000"/>
              </a:lnSpc>
              <a:spcBef>
                <a:spcPts val="400"/>
              </a:spcBef>
              <a:spcAft>
                <a:spcPts val="0"/>
              </a:spcAft>
              <a:buClr>
                <a:schemeClr val="dk1"/>
              </a:buClr>
              <a:buSzPts val="1100"/>
              <a:buChar char="•"/>
            </a:pPr>
            <a:r>
              <a:rPr lang="en" sz="1100"/>
              <a:t>Users with high limit on credit card/mortgage/auto loans are high income users and hence, have high ability to pay</a:t>
            </a:r>
            <a:endParaRPr sz="1100"/>
          </a:p>
          <a:p>
            <a:pPr indent="-114300" lvl="1" marL="520700" rtl="0" algn="l">
              <a:lnSpc>
                <a:spcPct val="90000"/>
              </a:lnSpc>
              <a:spcBef>
                <a:spcPts val="400"/>
              </a:spcBef>
              <a:spcAft>
                <a:spcPts val="0"/>
              </a:spcAft>
              <a:buClr>
                <a:schemeClr val="dk1"/>
              </a:buClr>
              <a:buSzPts val="900"/>
              <a:buNone/>
            </a:pPr>
            <a:r>
              <a:t/>
            </a:r>
            <a:endParaRPr sz="1100"/>
          </a:p>
          <a:p>
            <a:pPr indent="-114300" lvl="2" marL="863600" rtl="0" algn="l">
              <a:lnSpc>
                <a:spcPct val="90000"/>
              </a:lnSpc>
              <a:spcBef>
                <a:spcPts val="400"/>
              </a:spcBef>
              <a:spcAft>
                <a:spcPts val="0"/>
              </a:spcAft>
              <a:buClr>
                <a:schemeClr val="dk1"/>
              </a:buClr>
              <a:buSzPts val="900"/>
              <a:buNone/>
            </a:pPr>
            <a:r>
              <a:t/>
            </a:r>
            <a:endParaRPr sz="1100"/>
          </a:p>
          <a:p>
            <a:pPr indent="-114300" lvl="2" marL="863600" rtl="0" algn="l">
              <a:lnSpc>
                <a:spcPct val="90000"/>
              </a:lnSpc>
              <a:spcBef>
                <a:spcPts val="400"/>
              </a:spcBef>
              <a:spcAft>
                <a:spcPts val="0"/>
              </a:spcAft>
              <a:buClr>
                <a:schemeClr val="dk1"/>
              </a:buClr>
              <a:buSzPts val="900"/>
              <a:buNone/>
            </a:pPr>
            <a:r>
              <a:t/>
            </a:r>
            <a:endParaRPr sz="1100"/>
          </a:p>
        </p:txBody>
      </p:sp>
      <p:sp>
        <p:nvSpPr>
          <p:cNvPr id="952" name="Google Shape;952;p85"/>
          <p:cNvSpPr txBox="1"/>
          <p:nvPr/>
        </p:nvSpPr>
        <p:spPr>
          <a:xfrm>
            <a:off x="7721684" y="3391841"/>
            <a:ext cx="15573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dk1"/>
                </a:solidFill>
                <a:latin typeface="Calibri"/>
                <a:ea typeface="Calibri"/>
                <a:cs typeface="Calibri"/>
                <a:sym typeface="Calibri"/>
              </a:rPr>
              <a:t>Good predictive feature should ideally cover information from all three dimension – frequency, recency and severity</a:t>
            </a:r>
            <a:endParaRPr sz="1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sp>
        <p:nvSpPr>
          <p:cNvPr id="957" name="Google Shape;957;p86"/>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958" name="Google Shape;958;p86"/>
          <p:cNvSpPr txBox="1"/>
          <p:nvPr/>
        </p:nvSpPr>
        <p:spPr>
          <a:xfrm>
            <a:off x="5423923" y="1728396"/>
            <a:ext cx="35397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Reporting and Monitoring</a:t>
            </a:r>
            <a:endParaRPr b="0" i="0" sz="2500" u="none" cap="none" strike="noStrike">
              <a:solidFill>
                <a:srgbClr val="FFFFFF"/>
              </a:solidFill>
              <a:latin typeface="Calibri"/>
              <a:ea typeface="Calibri"/>
              <a:cs typeface="Calibri"/>
              <a:sym typeface="Calibri"/>
            </a:endParaRPr>
          </a:p>
        </p:txBody>
      </p:sp>
      <p:sp>
        <p:nvSpPr>
          <p:cNvPr id="959" name="Google Shape;959;p86"/>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3.3</a:t>
            </a:r>
            <a:endParaRPr sz="3600" u="sng">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grpSp>
        <p:nvGrpSpPr>
          <p:cNvPr id="964" name="Google Shape;964;p87"/>
          <p:cNvGrpSpPr/>
          <p:nvPr/>
        </p:nvGrpSpPr>
        <p:grpSpPr>
          <a:xfrm>
            <a:off x="3553850" y="350663"/>
            <a:ext cx="5508450" cy="4746975"/>
            <a:chOff x="3553850" y="122063"/>
            <a:chExt cx="5508450" cy="4746975"/>
          </a:xfrm>
        </p:grpSpPr>
        <p:pic>
          <p:nvPicPr>
            <p:cNvPr id="965" name="Google Shape;965;p87"/>
            <p:cNvPicPr preferRelativeResize="0"/>
            <p:nvPr/>
          </p:nvPicPr>
          <p:blipFill>
            <a:blip r:embed="rId3">
              <a:alphaModFix/>
            </a:blip>
            <a:stretch>
              <a:fillRect/>
            </a:stretch>
          </p:blipFill>
          <p:spPr>
            <a:xfrm>
              <a:off x="3553850" y="122063"/>
              <a:ext cx="5508449" cy="710500"/>
            </a:xfrm>
            <a:prstGeom prst="rect">
              <a:avLst/>
            </a:prstGeom>
            <a:noFill/>
            <a:ln>
              <a:noFill/>
            </a:ln>
          </p:spPr>
        </p:pic>
        <p:pic>
          <p:nvPicPr>
            <p:cNvPr id="966" name="Google Shape;966;p87"/>
            <p:cNvPicPr preferRelativeResize="0"/>
            <p:nvPr/>
          </p:nvPicPr>
          <p:blipFill>
            <a:blip r:embed="rId4">
              <a:alphaModFix/>
            </a:blip>
            <a:stretch>
              <a:fillRect/>
            </a:stretch>
          </p:blipFill>
          <p:spPr>
            <a:xfrm>
              <a:off x="3553850" y="865938"/>
              <a:ext cx="5508450" cy="2708391"/>
            </a:xfrm>
            <a:prstGeom prst="rect">
              <a:avLst/>
            </a:prstGeom>
            <a:noFill/>
            <a:ln>
              <a:noFill/>
            </a:ln>
          </p:spPr>
        </p:pic>
        <p:pic>
          <p:nvPicPr>
            <p:cNvPr id="967" name="Google Shape;967;p87"/>
            <p:cNvPicPr preferRelativeResize="0"/>
            <p:nvPr/>
          </p:nvPicPr>
          <p:blipFill>
            <a:blip r:embed="rId5">
              <a:alphaModFix/>
            </a:blip>
            <a:stretch>
              <a:fillRect/>
            </a:stretch>
          </p:blipFill>
          <p:spPr>
            <a:xfrm>
              <a:off x="3565875" y="3597387"/>
              <a:ext cx="5484377" cy="1271650"/>
            </a:xfrm>
            <a:prstGeom prst="rect">
              <a:avLst/>
            </a:prstGeom>
            <a:noFill/>
            <a:ln>
              <a:noFill/>
            </a:ln>
          </p:spPr>
        </p:pic>
      </p:grpSp>
      <p:sp>
        <p:nvSpPr>
          <p:cNvPr id="968" name="Google Shape;968;p87"/>
          <p:cNvSpPr txBox="1"/>
          <p:nvPr/>
        </p:nvSpPr>
        <p:spPr>
          <a:xfrm>
            <a:off x="257225" y="517175"/>
            <a:ext cx="3098100" cy="4123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Each CLI campaign is monitored closely for any adverse results on following metrics:</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34950" lvl="0" marL="342900" marR="0" rtl="0" algn="l">
              <a:spcBef>
                <a:spcPts val="0"/>
              </a:spcBef>
              <a:spcAft>
                <a:spcPts val="0"/>
              </a:spcAft>
              <a:buClr>
                <a:schemeClr val="dk1"/>
              </a:buClr>
              <a:buSzPts val="1100"/>
              <a:buFont typeface="Arial"/>
              <a:buChar char="●"/>
            </a:pPr>
            <a:r>
              <a:rPr b="0" i="0" lang="en" sz="1100" u="none" cap="none" strike="noStrike">
                <a:solidFill>
                  <a:schemeClr val="dk1"/>
                </a:solidFill>
                <a:latin typeface="Calibri"/>
                <a:ea typeface="Calibri"/>
                <a:cs typeface="Calibri"/>
                <a:sym typeface="Calibri"/>
              </a:rPr>
              <a:t>% 7DPD GMV </a:t>
            </a:r>
            <a:endParaRPr sz="1100"/>
          </a:p>
          <a:p>
            <a:pPr indent="-234950" lvl="0" marL="342900" marR="0" rtl="0" algn="l">
              <a:spcBef>
                <a:spcPts val="0"/>
              </a:spcBef>
              <a:spcAft>
                <a:spcPts val="0"/>
              </a:spcAft>
              <a:buClr>
                <a:schemeClr val="dk1"/>
              </a:buClr>
              <a:buSzPts val="1100"/>
              <a:buFont typeface="Arial"/>
              <a:buChar char="●"/>
            </a:pPr>
            <a:r>
              <a:rPr b="0" i="0" lang="en" sz="1100" u="none" cap="none" strike="noStrike">
                <a:solidFill>
                  <a:schemeClr val="dk1"/>
                </a:solidFill>
                <a:latin typeface="Calibri"/>
                <a:ea typeface="Calibri"/>
                <a:cs typeface="Calibri"/>
                <a:sym typeface="Calibri"/>
              </a:rPr>
              <a:t>% 30DPD GMV </a:t>
            </a:r>
            <a:endParaRPr sz="1100"/>
          </a:p>
          <a:p>
            <a:pPr indent="-234950" lvl="0" marL="342900" marR="0" rtl="0" algn="l">
              <a:spcBef>
                <a:spcPts val="0"/>
              </a:spcBef>
              <a:spcAft>
                <a:spcPts val="0"/>
              </a:spcAft>
              <a:buClr>
                <a:schemeClr val="dk1"/>
              </a:buClr>
              <a:buSzPts val="1100"/>
              <a:buFont typeface="Arial"/>
              <a:buChar char="●"/>
            </a:pPr>
            <a:r>
              <a:rPr b="0" i="0" lang="en" sz="1100" u="none" cap="none" strike="noStrike">
                <a:solidFill>
                  <a:schemeClr val="dk1"/>
                </a:solidFill>
                <a:latin typeface="Calibri"/>
                <a:ea typeface="Calibri"/>
                <a:cs typeface="Calibri"/>
                <a:sym typeface="Calibri"/>
              </a:rPr>
              <a:t>OMPP Extraction (OMPP GMV</a:t>
            </a:r>
            <a:r>
              <a:rPr lang="en" sz="1100">
                <a:solidFill>
                  <a:schemeClr val="dk1"/>
                </a:solidFill>
                <a:latin typeface="Calibri"/>
                <a:ea typeface="Calibri"/>
                <a:cs typeface="Calibri"/>
                <a:sym typeface="Calibri"/>
              </a:rPr>
              <a:t>/ C</a:t>
            </a:r>
            <a:r>
              <a:rPr b="0" i="0" lang="en" sz="1100" u="none" cap="none" strike="noStrike">
                <a:solidFill>
                  <a:schemeClr val="dk1"/>
                </a:solidFill>
                <a:latin typeface="Calibri"/>
                <a:ea typeface="Calibri"/>
                <a:cs typeface="Calibri"/>
                <a:sym typeface="Calibri"/>
              </a:rPr>
              <a:t>abs GMV) is expected to increase after limit change</a:t>
            </a:r>
            <a:endParaRPr sz="1100"/>
          </a:p>
          <a:p>
            <a:pPr indent="-234950" lvl="0" marL="342900" marR="0" rtl="0" algn="l">
              <a:spcBef>
                <a:spcPts val="0"/>
              </a:spcBef>
              <a:spcAft>
                <a:spcPts val="0"/>
              </a:spcAft>
              <a:buClr>
                <a:schemeClr val="dk1"/>
              </a:buClr>
              <a:buSzPts val="1100"/>
              <a:buFont typeface="Arial"/>
              <a:buChar char="●"/>
            </a:pPr>
            <a:r>
              <a:rPr b="0" i="0" lang="en" sz="1100" u="none" cap="none" strike="noStrike">
                <a:solidFill>
                  <a:schemeClr val="dk1"/>
                </a:solidFill>
                <a:latin typeface="Calibri"/>
                <a:ea typeface="Calibri"/>
                <a:cs typeface="Calibri"/>
                <a:sym typeface="Calibri"/>
              </a:rPr>
              <a:t>OMPP Penetration (OMPP rides</a:t>
            </a:r>
            <a:r>
              <a:rPr lang="en" sz="1100">
                <a:solidFill>
                  <a:schemeClr val="dk1"/>
                </a:solidFill>
                <a:latin typeface="Calibri"/>
                <a:ea typeface="Calibri"/>
                <a:cs typeface="Calibri"/>
                <a:sym typeface="Calibri"/>
              </a:rPr>
              <a:t>/C</a:t>
            </a:r>
            <a:r>
              <a:rPr b="0" i="0" lang="en" sz="1100" u="none" cap="none" strike="noStrike">
                <a:solidFill>
                  <a:schemeClr val="dk1"/>
                </a:solidFill>
                <a:latin typeface="Calibri"/>
                <a:ea typeface="Calibri"/>
                <a:cs typeface="Calibri"/>
                <a:sym typeface="Calibri"/>
              </a:rPr>
              <a:t>abs rides) is expected to increase after limit change</a:t>
            </a:r>
            <a:endParaRPr sz="1100"/>
          </a:p>
          <a:p>
            <a:pPr indent="-234950" lvl="0" marL="342900" marR="0" rtl="0" algn="l">
              <a:spcBef>
                <a:spcPts val="0"/>
              </a:spcBef>
              <a:spcAft>
                <a:spcPts val="0"/>
              </a:spcAft>
              <a:buClr>
                <a:schemeClr val="dk1"/>
              </a:buClr>
              <a:buSzPts val="1100"/>
              <a:buFont typeface="Arial"/>
              <a:buChar char="●"/>
            </a:pPr>
            <a:r>
              <a:rPr b="0" i="0" lang="en" sz="1100" u="none" cap="none" strike="noStrike">
                <a:solidFill>
                  <a:schemeClr val="dk1"/>
                </a:solidFill>
                <a:latin typeface="Calibri"/>
                <a:ea typeface="Calibri"/>
                <a:cs typeface="Calibri"/>
                <a:sym typeface="Calibri"/>
              </a:rPr>
              <a:t>OMPP </a:t>
            </a:r>
            <a:r>
              <a:rPr lang="en" sz="1100">
                <a:solidFill>
                  <a:schemeClr val="dk1"/>
                </a:solidFill>
                <a:latin typeface="Calibri"/>
                <a:ea typeface="Calibri"/>
                <a:cs typeface="Calibri"/>
                <a:sym typeface="Calibri"/>
              </a:rPr>
              <a:t>exhaustio</a:t>
            </a:r>
            <a:r>
              <a:rPr b="0" i="0" lang="en" sz="1100" u="none" cap="none" strike="noStrike">
                <a:solidFill>
                  <a:schemeClr val="dk1"/>
                </a:solidFill>
                <a:latin typeface="Calibri"/>
                <a:ea typeface="Calibri"/>
                <a:cs typeface="Calibri"/>
                <a:sym typeface="Calibri"/>
              </a:rPr>
              <a:t>n (</a:t>
            </a:r>
            <a:r>
              <a:rPr lang="en" sz="1100">
                <a:solidFill>
                  <a:schemeClr val="dk1"/>
                </a:solidFill>
                <a:latin typeface="Calibri"/>
                <a:ea typeface="Calibri"/>
                <a:cs typeface="Calibri"/>
                <a:sym typeface="Calibri"/>
              </a:rPr>
              <a:t>insufficient limit</a:t>
            </a:r>
            <a:r>
              <a:rPr b="0" i="0" lang="en" sz="1100" u="none" cap="none" strike="noStrike">
                <a:solidFill>
                  <a:schemeClr val="dk1"/>
                </a:solidFill>
                <a:latin typeface="Calibri"/>
                <a:ea typeface="Calibri"/>
                <a:cs typeface="Calibri"/>
                <a:sym typeface="Calibri"/>
              </a:rPr>
              <a:t>) is expected to </a:t>
            </a:r>
            <a:r>
              <a:rPr lang="en" sz="1100">
                <a:solidFill>
                  <a:schemeClr val="dk1"/>
                </a:solidFill>
                <a:latin typeface="Calibri"/>
                <a:ea typeface="Calibri"/>
                <a:cs typeface="Calibri"/>
                <a:sym typeface="Calibri"/>
              </a:rPr>
              <a:t>continuously reduce</a:t>
            </a:r>
            <a:endParaRPr sz="1100"/>
          </a:p>
        </p:txBody>
      </p:sp>
      <p:grpSp>
        <p:nvGrpSpPr>
          <p:cNvPr id="969" name="Google Shape;969;p87"/>
          <p:cNvGrpSpPr/>
          <p:nvPr/>
        </p:nvGrpSpPr>
        <p:grpSpPr>
          <a:xfrm>
            <a:off x="825038" y="3447897"/>
            <a:ext cx="1915481" cy="1412072"/>
            <a:chOff x="8649980" y="869526"/>
            <a:chExt cx="2553974" cy="1882763"/>
          </a:xfrm>
        </p:grpSpPr>
        <p:sp>
          <p:nvSpPr>
            <p:cNvPr id="970" name="Google Shape;970;p87"/>
            <p:cNvSpPr/>
            <p:nvPr/>
          </p:nvSpPr>
          <p:spPr>
            <a:xfrm>
              <a:off x="8650011" y="869526"/>
              <a:ext cx="273300" cy="914400"/>
            </a:xfrm>
            <a:prstGeom prst="upArrow">
              <a:avLst>
                <a:gd fmla="val 50000" name="adj1"/>
                <a:gd fmla="val 50000" name="adj2"/>
              </a:avLst>
            </a:prstGeom>
            <a:solidFill>
              <a:srgbClr val="385623"/>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71" name="Google Shape;971;p87"/>
            <p:cNvSpPr/>
            <p:nvPr/>
          </p:nvSpPr>
          <p:spPr>
            <a:xfrm rot="10800000">
              <a:off x="8649980" y="1929389"/>
              <a:ext cx="273300" cy="822900"/>
            </a:xfrm>
            <a:prstGeom prst="upArrow">
              <a:avLst>
                <a:gd fmla="val 50000" name="adj1"/>
                <a:gd fmla="val 50000" name="adj2"/>
              </a:avLst>
            </a:prstGeom>
            <a:solidFill>
              <a:srgbClr val="FF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972" name="Google Shape;972;p87"/>
            <p:cNvCxnSpPr/>
            <p:nvPr/>
          </p:nvCxnSpPr>
          <p:spPr>
            <a:xfrm>
              <a:off x="8692054" y="1864852"/>
              <a:ext cx="2511900" cy="0"/>
            </a:xfrm>
            <a:prstGeom prst="straightConnector1">
              <a:avLst/>
            </a:prstGeom>
            <a:noFill/>
            <a:ln cap="flat" cmpd="sng" w="19050">
              <a:solidFill>
                <a:schemeClr val="accent1"/>
              </a:solidFill>
              <a:prstDash val="dash"/>
              <a:miter lim="800000"/>
              <a:headEnd len="sm" w="sm" type="none"/>
              <a:tailEnd len="sm" w="sm" type="none"/>
            </a:ln>
          </p:spPr>
        </p:cxnSp>
        <p:sp>
          <p:nvSpPr>
            <p:cNvPr id="973" name="Google Shape;973;p87"/>
            <p:cNvSpPr/>
            <p:nvPr/>
          </p:nvSpPr>
          <p:spPr>
            <a:xfrm>
              <a:off x="9007364" y="1550806"/>
              <a:ext cx="1807800" cy="2286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Exhaustion </a:t>
              </a:r>
              <a:endParaRPr sz="1100"/>
            </a:p>
          </p:txBody>
        </p:sp>
        <p:sp>
          <p:nvSpPr>
            <p:cNvPr id="974" name="Google Shape;974;p87"/>
            <p:cNvSpPr/>
            <p:nvPr/>
          </p:nvSpPr>
          <p:spPr>
            <a:xfrm>
              <a:off x="9007364" y="1322206"/>
              <a:ext cx="1807800" cy="2286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Penetration</a:t>
              </a:r>
              <a:endParaRPr sz="1100"/>
            </a:p>
          </p:txBody>
        </p:sp>
        <p:sp>
          <p:nvSpPr>
            <p:cNvPr id="975" name="Google Shape;975;p87"/>
            <p:cNvSpPr/>
            <p:nvPr/>
          </p:nvSpPr>
          <p:spPr>
            <a:xfrm>
              <a:off x="9007364" y="1093606"/>
              <a:ext cx="1807800" cy="2286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Extraction</a:t>
              </a:r>
              <a:endParaRPr sz="1100"/>
            </a:p>
          </p:txBody>
        </p:sp>
        <p:sp>
          <p:nvSpPr>
            <p:cNvPr id="976" name="Google Shape;976;p87"/>
            <p:cNvSpPr/>
            <p:nvPr/>
          </p:nvSpPr>
          <p:spPr>
            <a:xfrm>
              <a:off x="9007364" y="1929278"/>
              <a:ext cx="1807800" cy="2286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GMV 7DPD</a:t>
              </a:r>
              <a:endParaRPr sz="1100"/>
            </a:p>
          </p:txBody>
        </p:sp>
        <p:sp>
          <p:nvSpPr>
            <p:cNvPr id="977" name="Google Shape;977;p87"/>
            <p:cNvSpPr/>
            <p:nvPr/>
          </p:nvSpPr>
          <p:spPr>
            <a:xfrm>
              <a:off x="9007364" y="2157878"/>
              <a:ext cx="1807800" cy="228600"/>
            </a:xfrm>
            <a:prstGeom prst="roundRect">
              <a:avLst>
                <a:gd fmla="val 16667" name="adj"/>
              </a:avLst>
            </a:prstGeom>
            <a:noFill/>
            <a:ln cap="flat" cmpd="sng" w="9525">
              <a:solidFill>
                <a:srgbClr val="D8E2F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GMV 30DPD</a:t>
              </a:r>
              <a:endParaRPr sz="1100"/>
            </a:p>
          </p:txBody>
        </p:sp>
      </p:grpSp>
      <p:sp>
        <p:nvSpPr>
          <p:cNvPr id="978" name="Google Shape;978;p87"/>
          <p:cNvSpPr txBox="1"/>
          <p:nvPr/>
        </p:nvSpPr>
        <p:spPr>
          <a:xfrm>
            <a:off x="1142095" y="4859969"/>
            <a:ext cx="1257900" cy="1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800">
                <a:solidFill>
                  <a:schemeClr val="dk1"/>
                </a:solidFill>
                <a:latin typeface="Calibri"/>
                <a:ea typeface="Calibri"/>
                <a:cs typeface="Calibri"/>
                <a:sym typeface="Calibri"/>
              </a:rPr>
              <a:t>Campaign monitoring metric</a:t>
            </a:r>
            <a:endParaRPr sz="1100"/>
          </a:p>
        </p:txBody>
      </p:sp>
      <p:sp>
        <p:nvSpPr>
          <p:cNvPr id="979" name="Google Shape;979;p87"/>
          <p:cNvSpPr/>
          <p:nvPr/>
        </p:nvSpPr>
        <p:spPr>
          <a:xfrm>
            <a:off x="171925" y="55925"/>
            <a:ext cx="5724000" cy="344700"/>
          </a:xfrm>
          <a:prstGeom prst="roundRect">
            <a:avLst>
              <a:gd fmla="val 16667" name="adj"/>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i="1" lang="en" sz="2400">
                <a:solidFill>
                  <a:schemeClr val="dk1"/>
                </a:solidFill>
                <a:latin typeface="Calibri"/>
                <a:ea typeface="Calibri"/>
                <a:cs typeface="Calibri"/>
                <a:sym typeface="Calibri"/>
              </a:rPr>
              <a:t>CLI reports</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88"/>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985" name="Google Shape;985;p88"/>
          <p:cNvSpPr txBox="1"/>
          <p:nvPr/>
        </p:nvSpPr>
        <p:spPr>
          <a:xfrm>
            <a:off x="5799220" y="1728396"/>
            <a:ext cx="28899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500"/>
              </a:spcBef>
              <a:spcAft>
                <a:spcPts val="0"/>
              </a:spcAft>
              <a:buClr>
                <a:srgbClr val="FFFFFF"/>
              </a:buClr>
              <a:buSzPts val="2500"/>
              <a:buFont typeface="Arial"/>
              <a:buNone/>
            </a:pPr>
            <a:r>
              <a:rPr lang="en" sz="2500">
                <a:solidFill>
                  <a:srgbClr val="FFFFFF"/>
                </a:solidFill>
                <a:latin typeface="Calibri"/>
                <a:ea typeface="Calibri"/>
                <a:cs typeface="Calibri"/>
                <a:sym typeface="Calibri"/>
              </a:rPr>
              <a:t>Current performance</a:t>
            </a:r>
            <a:endParaRPr b="0" i="0" sz="2500" u="none" cap="none" strike="noStrike">
              <a:solidFill>
                <a:srgbClr val="FFFFFF"/>
              </a:solidFill>
              <a:latin typeface="Calibri"/>
              <a:ea typeface="Calibri"/>
              <a:cs typeface="Calibri"/>
              <a:sym typeface="Calibri"/>
            </a:endParaRPr>
          </a:p>
        </p:txBody>
      </p:sp>
      <p:sp>
        <p:nvSpPr>
          <p:cNvPr id="986" name="Google Shape;986;p88"/>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3.4</a:t>
            </a:r>
            <a:endParaRPr sz="3600" u="sng">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89"/>
          <p:cNvSpPr txBox="1"/>
          <p:nvPr/>
        </p:nvSpPr>
        <p:spPr>
          <a:xfrm>
            <a:off x="143200" y="3059250"/>
            <a:ext cx="8846100" cy="19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highlight>
                  <a:srgbClr val="FFFFFF"/>
                </a:highlight>
              </a:rPr>
              <a:t>CLI</a:t>
            </a:r>
            <a:r>
              <a:rPr i="1" lang="en">
                <a:highlight>
                  <a:srgbClr val="FFFFFF"/>
                </a:highlight>
              </a:rPr>
              <a:t> Strategy:</a:t>
            </a:r>
            <a:endParaRPr i="1">
              <a:highlight>
                <a:srgbClr val="FFFFFF"/>
              </a:highlight>
            </a:endParaRPr>
          </a:p>
          <a:p>
            <a:pPr indent="-304800" lvl="0" marL="596900" rtl="0" algn="l">
              <a:lnSpc>
                <a:spcPct val="115000"/>
              </a:lnSpc>
              <a:spcBef>
                <a:spcPts val="1000"/>
              </a:spcBef>
              <a:spcAft>
                <a:spcPts val="0"/>
              </a:spcAft>
              <a:buClr>
                <a:srgbClr val="000000"/>
              </a:buClr>
              <a:buSzPts val="1200"/>
              <a:buChar char="●"/>
            </a:pPr>
            <a:r>
              <a:rPr lang="en" sz="1200"/>
              <a:t>Strategy has undergone major modifications on new risk insights. </a:t>
            </a:r>
            <a:endParaRPr sz="1200"/>
          </a:p>
          <a:p>
            <a:pPr indent="-292100" lvl="1" marL="914400" rtl="0" algn="l">
              <a:lnSpc>
                <a:spcPct val="115000"/>
              </a:lnSpc>
              <a:spcBef>
                <a:spcPts val="0"/>
              </a:spcBef>
              <a:spcAft>
                <a:spcPts val="0"/>
              </a:spcAft>
              <a:buClr>
                <a:srgbClr val="000000"/>
              </a:buClr>
              <a:buSzPts val="1000"/>
              <a:buChar char="○"/>
            </a:pPr>
            <a:r>
              <a:rPr lang="en" sz="1000"/>
              <a:t>Learnings implemented led to realized drop of 75-80 basis points in 30dpd GMV rate (see above chart) currently at (2.3%) - significantly lower than portfolio avg (3.5%)</a:t>
            </a:r>
            <a:endParaRPr sz="1000"/>
          </a:p>
          <a:p>
            <a:pPr indent="-304800" lvl="0" marL="596900" rtl="0" algn="l">
              <a:lnSpc>
                <a:spcPct val="115000"/>
              </a:lnSpc>
              <a:spcBef>
                <a:spcPts val="0"/>
              </a:spcBef>
              <a:spcAft>
                <a:spcPts val="0"/>
              </a:spcAft>
              <a:buClr>
                <a:srgbClr val="000000"/>
              </a:buClr>
              <a:buSzPts val="1200"/>
              <a:buChar char="●"/>
            </a:pPr>
            <a:r>
              <a:rPr lang="en" sz="1200"/>
              <a:t>% Users exhausting their OMPP (unmet credit need) has been consistently decreasing MoM.</a:t>
            </a:r>
            <a:endParaRPr sz="1200"/>
          </a:p>
          <a:p>
            <a:pPr indent="-292100" lvl="1" marL="914400" rtl="0" algn="l">
              <a:lnSpc>
                <a:spcPct val="115000"/>
              </a:lnSpc>
              <a:spcBef>
                <a:spcPts val="0"/>
              </a:spcBef>
              <a:spcAft>
                <a:spcPts val="0"/>
              </a:spcAft>
              <a:buClr>
                <a:srgbClr val="000000"/>
              </a:buClr>
              <a:buSzPts val="1000"/>
              <a:buChar char="○"/>
            </a:pPr>
            <a:r>
              <a:rPr lang="en" sz="1000"/>
              <a:t>Targeted 13% by March end. Currently at ~18%</a:t>
            </a:r>
            <a:endParaRPr sz="1000"/>
          </a:p>
          <a:p>
            <a:pPr indent="-304800" lvl="0" marL="596900" rtl="0" algn="l">
              <a:lnSpc>
                <a:spcPct val="115000"/>
              </a:lnSpc>
              <a:spcBef>
                <a:spcPts val="0"/>
              </a:spcBef>
              <a:spcAft>
                <a:spcPts val="0"/>
              </a:spcAft>
              <a:buClr>
                <a:srgbClr val="000000"/>
              </a:buClr>
              <a:buSzPts val="1200"/>
              <a:buChar char="●"/>
            </a:pPr>
            <a:r>
              <a:rPr lang="en" sz="1200"/>
              <a:t>"Best risk" users will get higher limits to enable them to use OMPP for potential external merchant needs</a:t>
            </a:r>
            <a:endParaRPr sz="1200"/>
          </a:p>
          <a:p>
            <a:pPr indent="-304800" lvl="0" marL="596900" rtl="0" algn="l">
              <a:lnSpc>
                <a:spcPct val="115000"/>
              </a:lnSpc>
              <a:spcBef>
                <a:spcPts val="0"/>
              </a:spcBef>
              <a:spcAft>
                <a:spcPts val="0"/>
              </a:spcAft>
              <a:buClr>
                <a:srgbClr val="000000"/>
              </a:buClr>
              <a:buSzPts val="1200"/>
              <a:buChar char="●"/>
            </a:pPr>
            <a:r>
              <a:rPr lang="en" sz="1200"/>
              <a:t>Automated bi-weekly CLI to be installed to reach steady state rule based line increases consistently every 2 weeks</a:t>
            </a:r>
            <a:endParaRPr sz="1200"/>
          </a:p>
        </p:txBody>
      </p:sp>
      <p:pic>
        <p:nvPicPr>
          <p:cNvPr id="992" name="Google Shape;992;p89"/>
          <p:cNvPicPr preferRelativeResize="0"/>
          <p:nvPr/>
        </p:nvPicPr>
        <p:blipFill>
          <a:blip r:embed="rId3">
            <a:alphaModFix/>
          </a:blip>
          <a:stretch>
            <a:fillRect/>
          </a:stretch>
        </p:blipFill>
        <p:spPr>
          <a:xfrm>
            <a:off x="914000" y="768725"/>
            <a:ext cx="6947383" cy="2290526"/>
          </a:xfrm>
          <a:prstGeom prst="rect">
            <a:avLst/>
          </a:prstGeom>
          <a:noFill/>
          <a:ln>
            <a:noFill/>
          </a:ln>
        </p:spPr>
      </p:pic>
      <p:sp>
        <p:nvSpPr>
          <p:cNvPr id="993" name="Google Shape;993;p89"/>
          <p:cNvSpPr txBox="1"/>
          <p:nvPr/>
        </p:nvSpPr>
        <p:spPr>
          <a:xfrm>
            <a:off x="99825" y="144250"/>
            <a:ext cx="87354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dk1"/>
                </a:solidFill>
                <a:latin typeface="Calibri"/>
                <a:ea typeface="Calibri"/>
                <a:cs typeface="Calibri"/>
                <a:sym typeface="Calibri"/>
              </a:rPr>
              <a:t>OMPP CLI - Impact on portfolio (1)</a:t>
            </a:r>
            <a:endParaRPr i="1" sz="24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90"/>
          <p:cNvSpPr txBox="1"/>
          <p:nvPr/>
        </p:nvSpPr>
        <p:spPr>
          <a:xfrm>
            <a:off x="238575" y="2938750"/>
            <a:ext cx="8596800" cy="19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a:solidFill>
                  <a:srgbClr val="434343"/>
                </a:solidFill>
                <a:highlight>
                  <a:srgbClr val="FFFFFF"/>
                </a:highlight>
              </a:rPr>
              <a:t>Portfolio status on credit limit:</a:t>
            </a:r>
            <a:endParaRPr i="1">
              <a:solidFill>
                <a:srgbClr val="434343"/>
              </a:solidFill>
              <a:highlight>
                <a:srgbClr val="FFFFFF"/>
              </a:highlight>
            </a:endParaRPr>
          </a:p>
          <a:p>
            <a:pPr indent="-304800" lvl="0" marL="596900" rtl="0" algn="l">
              <a:lnSpc>
                <a:spcPct val="115000"/>
              </a:lnSpc>
              <a:spcBef>
                <a:spcPts val="1000"/>
              </a:spcBef>
              <a:spcAft>
                <a:spcPts val="0"/>
              </a:spcAft>
              <a:buClr>
                <a:srgbClr val="434343"/>
              </a:buClr>
              <a:buSzPts val="1200"/>
              <a:buChar char="●"/>
            </a:pPr>
            <a:r>
              <a:rPr lang="en" sz="1200">
                <a:solidFill>
                  <a:srgbClr val="434343"/>
                </a:solidFill>
              </a:rPr>
              <a:t>Avg OMPP Limit for 10+cycle users has increased from ~1K to 2.5K so far. Targeted 4K by Mar-2019. </a:t>
            </a:r>
            <a:endParaRPr sz="1200">
              <a:solidFill>
                <a:srgbClr val="434343"/>
              </a:solidFill>
            </a:endParaRPr>
          </a:p>
          <a:p>
            <a:pPr indent="-292100" lvl="1" marL="914400" rtl="0" algn="l">
              <a:lnSpc>
                <a:spcPct val="115000"/>
              </a:lnSpc>
              <a:spcBef>
                <a:spcPts val="0"/>
              </a:spcBef>
              <a:spcAft>
                <a:spcPts val="0"/>
              </a:spcAft>
              <a:buClr>
                <a:srgbClr val="434343"/>
              </a:buClr>
              <a:buSzPts val="1000"/>
              <a:buChar char="○"/>
            </a:pPr>
            <a:r>
              <a:rPr lang="en" sz="1000">
                <a:solidFill>
                  <a:srgbClr val="434343"/>
                </a:solidFill>
              </a:rPr>
              <a:t>OMPP extraction for these users have increased from 68% to 82%. </a:t>
            </a:r>
            <a:r>
              <a:rPr lang="en" sz="1000">
                <a:solidFill>
                  <a:srgbClr val="434343"/>
                </a:solidFill>
              </a:rPr>
              <a:t>Targeted</a:t>
            </a:r>
            <a:r>
              <a:rPr lang="en" sz="1000">
                <a:solidFill>
                  <a:srgbClr val="434343"/>
                </a:solidFill>
              </a:rPr>
              <a:t> to reach 85% by Mar-2019</a:t>
            </a:r>
            <a:endParaRPr sz="1000">
              <a:solidFill>
                <a:srgbClr val="434343"/>
              </a:solidFill>
            </a:endParaRPr>
          </a:p>
          <a:p>
            <a:pPr indent="-304800" lvl="0" marL="596900" rtl="0" algn="l">
              <a:lnSpc>
                <a:spcPct val="115000"/>
              </a:lnSpc>
              <a:spcBef>
                <a:spcPts val="0"/>
              </a:spcBef>
              <a:spcAft>
                <a:spcPts val="0"/>
              </a:spcAft>
              <a:buClr>
                <a:srgbClr val="434343"/>
              </a:buClr>
              <a:buSzPts val="1200"/>
              <a:buChar char="●"/>
            </a:pPr>
            <a:r>
              <a:rPr lang="en" sz="1200">
                <a:solidFill>
                  <a:srgbClr val="434343"/>
                </a:solidFill>
              </a:rPr>
              <a:t>Avg OMPP Limit for 3 to 9 cycle users have increased from ~0.5K to 1.5K so far. Targeted 2K by Mar-2019. </a:t>
            </a:r>
            <a:endParaRPr sz="1200">
              <a:solidFill>
                <a:srgbClr val="434343"/>
              </a:solidFill>
            </a:endParaRPr>
          </a:p>
          <a:p>
            <a:pPr indent="-292100" lvl="1" marL="914400" rtl="0" algn="l">
              <a:lnSpc>
                <a:spcPct val="115000"/>
              </a:lnSpc>
              <a:spcBef>
                <a:spcPts val="0"/>
              </a:spcBef>
              <a:spcAft>
                <a:spcPts val="0"/>
              </a:spcAft>
              <a:buClr>
                <a:srgbClr val="434343"/>
              </a:buClr>
              <a:buSzPts val="1000"/>
              <a:buChar char="○"/>
            </a:pPr>
            <a:r>
              <a:rPr lang="en" sz="1000">
                <a:solidFill>
                  <a:srgbClr val="434343"/>
                </a:solidFill>
              </a:rPr>
              <a:t>OMPP extraction for these users have increased from 47% to 67%. Targeted to reach 75% by March-2019</a:t>
            </a:r>
            <a:endParaRPr sz="1000">
              <a:solidFill>
                <a:srgbClr val="434343"/>
              </a:solidFill>
            </a:endParaRPr>
          </a:p>
          <a:p>
            <a:pPr indent="-304800" lvl="0" marL="596900" rtl="0" algn="l">
              <a:lnSpc>
                <a:spcPct val="115000"/>
              </a:lnSpc>
              <a:spcBef>
                <a:spcPts val="0"/>
              </a:spcBef>
              <a:spcAft>
                <a:spcPts val="0"/>
              </a:spcAft>
              <a:buClr>
                <a:srgbClr val="434343"/>
              </a:buClr>
              <a:buSzPts val="1200"/>
              <a:buChar char="●"/>
            </a:pPr>
            <a:r>
              <a:rPr lang="en" sz="1200">
                <a:solidFill>
                  <a:srgbClr val="434343"/>
                </a:solidFill>
              </a:rPr>
              <a:t>Cycle 1 and 2 does not have line increases unless severe exhaustion use cases found.</a:t>
            </a:r>
            <a:endParaRPr sz="1200">
              <a:solidFill>
                <a:srgbClr val="434343"/>
              </a:solidFill>
            </a:endParaRPr>
          </a:p>
          <a:p>
            <a:pPr indent="-292100" lvl="1" marL="914400" rtl="0" algn="l">
              <a:lnSpc>
                <a:spcPct val="115000"/>
              </a:lnSpc>
              <a:spcBef>
                <a:spcPts val="0"/>
              </a:spcBef>
              <a:spcAft>
                <a:spcPts val="0"/>
              </a:spcAft>
              <a:buClr>
                <a:srgbClr val="434343"/>
              </a:buClr>
              <a:buSzPts val="1000"/>
              <a:buChar char="○"/>
            </a:pPr>
            <a:r>
              <a:rPr lang="en" sz="1000">
                <a:solidFill>
                  <a:srgbClr val="434343"/>
                </a:solidFill>
              </a:rPr>
              <a:t>Low and Grow discipline to control risk</a:t>
            </a:r>
            <a:endParaRPr sz="1000">
              <a:solidFill>
                <a:srgbClr val="434343"/>
              </a:solidFill>
            </a:endParaRPr>
          </a:p>
        </p:txBody>
      </p:sp>
      <p:pic>
        <p:nvPicPr>
          <p:cNvPr id="999" name="Google Shape;999;p90"/>
          <p:cNvPicPr preferRelativeResize="0"/>
          <p:nvPr/>
        </p:nvPicPr>
        <p:blipFill>
          <a:blip r:embed="rId3">
            <a:alphaModFix/>
          </a:blip>
          <a:stretch>
            <a:fillRect/>
          </a:stretch>
        </p:blipFill>
        <p:spPr>
          <a:xfrm>
            <a:off x="668875" y="719300"/>
            <a:ext cx="7301145" cy="2219450"/>
          </a:xfrm>
          <a:prstGeom prst="rect">
            <a:avLst/>
          </a:prstGeom>
          <a:noFill/>
          <a:ln>
            <a:noFill/>
          </a:ln>
        </p:spPr>
      </p:pic>
      <p:sp>
        <p:nvSpPr>
          <p:cNvPr id="1000" name="Google Shape;1000;p90"/>
          <p:cNvSpPr txBox="1"/>
          <p:nvPr/>
        </p:nvSpPr>
        <p:spPr>
          <a:xfrm>
            <a:off x="99825" y="144250"/>
            <a:ext cx="87354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2400">
                <a:solidFill>
                  <a:schemeClr val="dk1"/>
                </a:solidFill>
                <a:latin typeface="Calibri"/>
                <a:ea typeface="Calibri"/>
                <a:cs typeface="Calibri"/>
                <a:sym typeface="Calibri"/>
              </a:rPr>
              <a:t>OMPP CLI - Impact on portfolio (2)</a:t>
            </a:r>
            <a:endParaRPr i="1" sz="24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91"/>
          <p:cNvSpPr/>
          <p:nvPr/>
        </p:nvSpPr>
        <p:spPr>
          <a:xfrm>
            <a:off x="0" y="0"/>
            <a:ext cx="9144000" cy="5143500"/>
          </a:xfrm>
          <a:prstGeom prst="rect">
            <a:avLst/>
          </a:prstGeom>
          <a:solidFill>
            <a:srgbClr val="93C47D"/>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006" name="Google Shape;1006;p91"/>
          <p:cNvSpPr txBox="1"/>
          <p:nvPr/>
        </p:nvSpPr>
        <p:spPr>
          <a:xfrm>
            <a:off x="4452582" y="1728396"/>
            <a:ext cx="45108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Collections</a:t>
            </a:r>
            <a:endParaRPr sz="1100"/>
          </a:p>
        </p:txBody>
      </p:sp>
      <p:sp>
        <p:nvSpPr>
          <p:cNvPr id="1007" name="Google Shape;1007;p91"/>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4</a:t>
            </a:r>
            <a:endParaRPr sz="3600" u="sng">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92"/>
          <p:cNvSpPr/>
          <p:nvPr/>
        </p:nvSpPr>
        <p:spPr>
          <a:xfrm>
            <a:off x="305700" y="898900"/>
            <a:ext cx="8532600" cy="19044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2159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Collection comes at the end of credit life cycle and is one of the most important lever for managing the risk. An efficient collection strategy, helps in clearing caught-up capital, dispute resolution (and hence better NPS) and risk reduction</a:t>
            </a:r>
            <a:endParaRPr sz="1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Collection provides crucial feedbacks for building better strategy in underwriting/ Life cycle management and in improving the product. Eg. Customers from a particular geography or persona disputes (or threatens the collector); Repayment funnel sketcy.</a:t>
            </a:r>
            <a:endParaRPr sz="1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Two major business sub functions: Analytics and Ops. Analytics provides timely signals (proactive) and action strategy, Ops helps in effective execution (reactive)</a:t>
            </a:r>
            <a:endParaRPr sz="1200"/>
          </a:p>
        </p:txBody>
      </p:sp>
      <p:sp>
        <p:nvSpPr>
          <p:cNvPr id="1013" name="Google Shape;1013;p92"/>
          <p:cNvSpPr txBox="1"/>
          <p:nvPr>
            <p:ph type="title"/>
          </p:nvPr>
        </p:nvSpPr>
        <p:spPr>
          <a:xfrm>
            <a:off x="418409" y="170734"/>
            <a:ext cx="7886700" cy="59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300"/>
              <a:buFont typeface="Calibri"/>
              <a:buNone/>
            </a:pPr>
            <a:r>
              <a:rPr lang="en" sz="2400"/>
              <a:t>Collection Overview</a:t>
            </a:r>
            <a:endParaRPr sz="2400"/>
          </a:p>
        </p:txBody>
      </p:sp>
      <p:sp>
        <p:nvSpPr>
          <p:cNvPr id="1014" name="Google Shape;1014;p92"/>
          <p:cNvSpPr/>
          <p:nvPr/>
        </p:nvSpPr>
        <p:spPr>
          <a:xfrm>
            <a:off x="1868530" y="3658400"/>
            <a:ext cx="1356000" cy="441300"/>
          </a:xfrm>
          <a:prstGeom prst="roundRect">
            <a:avLst>
              <a:gd fmla="val 16667" name="adj"/>
            </a:avLst>
          </a:prstGeom>
          <a:solidFill>
            <a:srgbClr val="A0D050"/>
          </a:solidFill>
          <a:ln cap="flat" cmpd="sng" w="12700">
            <a:solidFill>
              <a:srgbClr val="DDE2B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Forgot to repay</a:t>
            </a:r>
            <a:endParaRPr sz="1100"/>
          </a:p>
        </p:txBody>
      </p:sp>
      <p:sp>
        <p:nvSpPr>
          <p:cNvPr id="1015" name="Google Shape;1015;p92"/>
          <p:cNvSpPr/>
          <p:nvPr/>
        </p:nvSpPr>
        <p:spPr>
          <a:xfrm>
            <a:off x="442475" y="3227125"/>
            <a:ext cx="4643700" cy="3249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Why does customer default? Major reasons are explained below:</a:t>
            </a:r>
            <a:endParaRPr sz="1100"/>
          </a:p>
        </p:txBody>
      </p:sp>
      <p:sp>
        <p:nvSpPr>
          <p:cNvPr id="1016" name="Google Shape;1016;p92"/>
          <p:cNvSpPr/>
          <p:nvPr/>
        </p:nvSpPr>
        <p:spPr>
          <a:xfrm>
            <a:off x="442474" y="3658400"/>
            <a:ext cx="1374300" cy="950400"/>
          </a:xfrm>
          <a:prstGeom prst="roundRect">
            <a:avLst>
              <a:gd fmla="val 16667"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100">
                <a:solidFill>
                  <a:schemeClr val="lt1"/>
                </a:solidFill>
                <a:latin typeface="Calibri"/>
                <a:ea typeface="Calibri"/>
                <a:cs typeface="Calibri"/>
                <a:sym typeface="Calibri"/>
              </a:rPr>
              <a:t>Tried repayment but due to product downtime not able to repay</a:t>
            </a:r>
            <a:endParaRPr sz="1100"/>
          </a:p>
        </p:txBody>
      </p:sp>
      <p:sp>
        <p:nvSpPr>
          <p:cNvPr id="1017" name="Google Shape;1017;p92"/>
          <p:cNvSpPr/>
          <p:nvPr/>
        </p:nvSpPr>
        <p:spPr>
          <a:xfrm>
            <a:off x="3276226" y="3658400"/>
            <a:ext cx="1083300" cy="950400"/>
          </a:xfrm>
          <a:prstGeom prst="roundRect">
            <a:avLst>
              <a:gd fmla="val 16667" name="adj"/>
            </a:avLst>
          </a:prstGeom>
          <a:solidFill>
            <a:srgbClr val="C8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Deterioration in financial health of customer </a:t>
            </a:r>
            <a:endParaRPr sz="1100"/>
          </a:p>
        </p:txBody>
      </p:sp>
      <p:sp>
        <p:nvSpPr>
          <p:cNvPr id="1018" name="Google Shape;1018;p92"/>
          <p:cNvSpPr/>
          <p:nvPr/>
        </p:nvSpPr>
        <p:spPr>
          <a:xfrm>
            <a:off x="5881998" y="3658400"/>
            <a:ext cx="1517400" cy="441300"/>
          </a:xfrm>
          <a:prstGeom prst="roundRect">
            <a:avLst>
              <a:gd fmla="val 16667" name="adj"/>
            </a:avLst>
          </a:prstGeom>
          <a:solidFill>
            <a:srgbClr val="FAD050"/>
          </a:solidFill>
          <a:ln cap="flat" cmpd="sng" w="12700">
            <a:solidFill>
              <a:srgbClr val="FA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Product proposition for the customer declines</a:t>
            </a:r>
            <a:endParaRPr sz="1100"/>
          </a:p>
        </p:txBody>
      </p:sp>
      <p:sp>
        <p:nvSpPr>
          <p:cNvPr id="1019" name="Google Shape;1019;p92"/>
          <p:cNvSpPr/>
          <p:nvPr/>
        </p:nvSpPr>
        <p:spPr>
          <a:xfrm>
            <a:off x="1881188" y="4162487"/>
            <a:ext cx="1332000" cy="441300"/>
          </a:xfrm>
          <a:prstGeom prst="roundRect">
            <a:avLst>
              <a:gd fmla="val 16667" name="adj"/>
            </a:avLst>
          </a:prstGeom>
          <a:solidFill>
            <a:srgbClr val="A0D050"/>
          </a:solidFill>
          <a:ln cap="flat" cmpd="sng" w="12700">
            <a:solidFill>
              <a:srgbClr val="DDE2B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Emergency in Customers’ life</a:t>
            </a:r>
            <a:endParaRPr sz="1100"/>
          </a:p>
        </p:txBody>
      </p:sp>
      <p:sp>
        <p:nvSpPr>
          <p:cNvPr id="1020" name="Google Shape;1020;p92"/>
          <p:cNvSpPr/>
          <p:nvPr/>
        </p:nvSpPr>
        <p:spPr>
          <a:xfrm>
            <a:off x="5881998" y="4162487"/>
            <a:ext cx="1517400" cy="441300"/>
          </a:xfrm>
          <a:prstGeom prst="roundRect">
            <a:avLst>
              <a:gd fmla="val 16667" name="adj"/>
            </a:avLst>
          </a:prstGeom>
          <a:solidFill>
            <a:srgbClr val="FAD050"/>
          </a:solidFill>
          <a:ln cap="flat" cmpd="sng" w="12700">
            <a:solidFill>
              <a:srgbClr val="FA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Disputes with product or service</a:t>
            </a:r>
            <a:endParaRPr sz="1100"/>
          </a:p>
        </p:txBody>
      </p:sp>
      <p:sp>
        <p:nvSpPr>
          <p:cNvPr id="1021" name="Google Shape;1021;p92"/>
          <p:cNvSpPr/>
          <p:nvPr/>
        </p:nvSpPr>
        <p:spPr>
          <a:xfrm>
            <a:off x="4422541" y="3658400"/>
            <a:ext cx="1396500" cy="945600"/>
          </a:xfrm>
          <a:prstGeom prst="roundRect">
            <a:avLst>
              <a:gd fmla="val 16667" name="adj"/>
            </a:avLst>
          </a:prstGeom>
          <a:solidFill>
            <a:srgbClr val="E6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Product awareness: long term repercussion of default on availing future loans  </a:t>
            </a:r>
            <a:endParaRPr sz="1100"/>
          </a:p>
        </p:txBody>
      </p:sp>
      <p:sp>
        <p:nvSpPr>
          <p:cNvPr id="1022" name="Google Shape;1022;p92"/>
          <p:cNvSpPr/>
          <p:nvPr/>
        </p:nvSpPr>
        <p:spPr>
          <a:xfrm>
            <a:off x="7462452" y="3658400"/>
            <a:ext cx="1116000" cy="950400"/>
          </a:xfrm>
          <a:prstGeom prst="roundRect">
            <a:avLst>
              <a:gd fmla="val 16667" name="adj"/>
            </a:avLst>
          </a:prstGeom>
          <a:solidFill>
            <a:srgbClr val="F59763"/>
          </a:solidFill>
          <a:ln cap="flat" cmpd="sng" w="12700">
            <a:solidFill>
              <a:srgbClr val="EE8D6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Fraudulent intent</a:t>
            </a:r>
            <a:endParaRPr sz="1100"/>
          </a:p>
        </p:txBody>
      </p:sp>
      <p:sp>
        <p:nvSpPr>
          <p:cNvPr id="1023" name="Google Shape;1023;p92"/>
          <p:cNvSpPr/>
          <p:nvPr/>
        </p:nvSpPr>
        <p:spPr>
          <a:xfrm>
            <a:off x="442474" y="4660218"/>
            <a:ext cx="8136000" cy="324900"/>
          </a:xfrm>
          <a:prstGeom prst="chevron">
            <a:avLst>
              <a:gd fmla="val 50000"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From left to right, Low to High derogatory behaviour ⇒ Recovery propensity decreases, collection efforts change</a:t>
            </a:r>
            <a:endParaRPr sz="11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7" name="Shape 1027"/>
        <p:cNvGrpSpPr/>
        <p:nvPr/>
      </p:nvGrpSpPr>
      <p:grpSpPr>
        <a:xfrm>
          <a:off x="0" y="0"/>
          <a:ext cx="0" cy="0"/>
          <a:chOff x="0" y="0"/>
          <a:chExt cx="0" cy="0"/>
        </a:xfrm>
      </p:grpSpPr>
      <p:sp>
        <p:nvSpPr>
          <p:cNvPr id="1028" name="Google Shape;1028;p93"/>
          <p:cNvSpPr txBox="1"/>
          <p:nvPr>
            <p:ph idx="1" type="body"/>
          </p:nvPr>
        </p:nvSpPr>
        <p:spPr>
          <a:xfrm>
            <a:off x="311700" y="838900"/>
            <a:ext cx="8520600" cy="46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a:solidFill>
                  <a:srgbClr val="000000"/>
                </a:solidFill>
              </a:rPr>
              <a:t>Collections Strategy and Ops revolves around 3 </a:t>
            </a:r>
            <a:r>
              <a:rPr lang="en" sz="1400" u="sng">
                <a:solidFill>
                  <a:srgbClr val="000000"/>
                </a:solidFill>
              </a:rPr>
              <a:t>Decisions</a:t>
            </a:r>
            <a:r>
              <a:rPr lang="en" sz="1400">
                <a:solidFill>
                  <a:srgbClr val="000000"/>
                </a:solidFill>
              </a:rPr>
              <a:t> that need to be taken:</a:t>
            </a:r>
            <a:endParaRPr sz="1400">
              <a:solidFill>
                <a:srgbClr val="000000"/>
              </a:solidFill>
            </a:endParaRPr>
          </a:p>
        </p:txBody>
      </p:sp>
      <p:sp>
        <p:nvSpPr>
          <p:cNvPr id="1029" name="Google Shape;1029;p93"/>
          <p:cNvSpPr txBox="1"/>
          <p:nvPr>
            <p:ph type="title"/>
          </p:nvPr>
        </p:nvSpPr>
        <p:spPr>
          <a:xfrm>
            <a:off x="311700" y="221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Collections </a:t>
            </a:r>
            <a:r>
              <a:rPr lang="en" sz="2400"/>
              <a:t>- (Decisions, Drivers, Actions)</a:t>
            </a:r>
            <a:endParaRPr sz="2400"/>
          </a:p>
        </p:txBody>
      </p:sp>
      <p:sp>
        <p:nvSpPr>
          <p:cNvPr id="1030" name="Google Shape;1030;p93"/>
          <p:cNvSpPr txBox="1"/>
          <p:nvPr/>
        </p:nvSpPr>
        <p:spPr>
          <a:xfrm>
            <a:off x="382750" y="2192125"/>
            <a:ext cx="831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t>For eg. if a credit card has been delinquent for 2 days then: Should we </a:t>
            </a:r>
            <a:r>
              <a:rPr lang="en" sz="1200" u="sng"/>
              <a:t>call after 2 days</a:t>
            </a:r>
            <a:r>
              <a:rPr lang="en" sz="1200"/>
              <a:t> vs. </a:t>
            </a:r>
            <a:r>
              <a:rPr lang="en" sz="1200" u="sng"/>
              <a:t>send sms immediately</a:t>
            </a:r>
            <a:r>
              <a:rPr lang="en" sz="1200"/>
              <a:t> vs. </a:t>
            </a:r>
            <a:r>
              <a:rPr lang="en" sz="1200" u="sng"/>
              <a:t>do nothing for 7 days</a:t>
            </a:r>
            <a:r>
              <a:rPr lang="en" sz="1200"/>
              <a:t> (self cure)</a:t>
            </a:r>
            <a:endParaRPr sz="1200"/>
          </a:p>
        </p:txBody>
      </p:sp>
      <p:graphicFrame>
        <p:nvGraphicFramePr>
          <p:cNvPr id="1031" name="Google Shape;1031;p93"/>
          <p:cNvGraphicFramePr/>
          <p:nvPr/>
        </p:nvGraphicFramePr>
        <p:xfrm>
          <a:off x="382750" y="1269360"/>
          <a:ext cx="3000000" cy="3000000"/>
        </p:xfrm>
        <a:graphic>
          <a:graphicData uri="http://schemas.openxmlformats.org/drawingml/2006/table">
            <a:tbl>
              <a:tblPr>
                <a:noFill/>
                <a:tableStyleId>{8E17FD01-A000-4B66-B9CA-C1D04B5D00F5}</a:tableStyleId>
              </a:tblPr>
              <a:tblGrid>
                <a:gridCol w="2631750"/>
                <a:gridCol w="2951350"/>
                <a:gridCol w="2473050"/>
              </a:tblGrid>
              <a:tr h="222025">
                <a:tc>
                  <a:txBody>
                    <a:bodyPr>
                      <a:noAutofit/>
                    </a:bodyPr>
                    <a:lstStyle/>
                    <a:p>
                      <a:pPr indent="0" lvl="0" marL="0" rtl="0" algn="ctr">
                        <a:lnSpc>
                          <a:spcPct val="115000"/>
                        </a:lnSpc>
                        <a:spcBef>
                          <a:spcPts val="0"/>
                        </a:spcBef>
                        <a:spcAft>
                          <a:spcPts val="0"/>
                        </a:spcAft>
                        <a:buNone/>
                      </a:pPr>
                      <a:r>
                        <a:rPr b="1" lang="en" sz="1200"/>
                        <a:t>Who </a:t>
                      </a:r>
                      <a:endParaRPr b="1" sz="1200"/>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FFF2CC"/>
                    </a:solidFill>
                  </a:tcPr>
                </a:tc>
                <a:tc>
                  <a:txBody>
                    <a:bodyPr>
                      <a:noAutofit/>
                    </a:bodyPr>
                    <a:lstStyle/>
                    <a:p>
                      <a:pPr indent="0" lvl="0" marL="0" rtl="0" algn="ctr">
                        <a:lnSpc>
                          <a:spcPct val="115000"/>
                        </a:lnSpc>
                        <a:spcBef>
                          <a:spcPts val="0"/>
                        </a:spcBef>
                        <a:spcAft>
                          <a:spcPts val="0"/>
                        </a:spcAft>
                        <a:buNone/>
                      </a:pPr>
                      <a:r>
                        <a:rPr b="1" lang="en" sz="1200">
                          <a:solidFill>
                            <a:srgbClr val="222222"/>
                          </a:solidFill>
                        </a:rPr>
                        <a:t>When </a:t>
                      </a:r>
                      <a:endParaRPr b="1" sz="1200">
                        <a:solidFill>
                          <a:srgbClr val="222222"/>
                        </a:solidFill>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D9EAD3"/>
                    </a:solidFill>
                  </a:tcPr>
                </a:tc>
                <a:tc>
                  <a:txBody>
                    <a:bodyPr>
                      <a:noAutofit/>
                    </a:bodyPr>
                    <a:lstStyle/>
                    <a:p>
                      <a:pPr indent="0" lvl="0" marL="0" rtl="0" algn="ctr">
                        <a:lnSpc>
                          <a:spcPct val="115000"/>
                        </a:lnSpc>
                        <a:spcBef>
                          <a:spcPts val="0"/>
                        </a:spcBef>
                        <a:spcAft>
                          <a:spcPts val="0"/>
                        </a:spcAft>
                        <a:buNone/>
                      </a:pPr>
                      <a:r>
                        <a:rPr b="1" lang="en" sz="1200">
                          <a:solidFill>
                            <a:srgbClr val="222222"/>
                          </a:solidFill>
                        </a:rPr>
                        <a:t>How </a:t>
                      </a:r>
                      <a:endParaRPr b="1" sz="1200">
                        <a:solidFill>
                          <a:srgbClr val="222222"/>
                        </a:solidFill>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CFE2F3"/>
                    </a:solidFill>
                  </a:tcPr>
                </a:tc>
              </a:tr>
              <a:tr h="119225">
                <a:tc rowSpan="6">
                  <a:txBody>
                    <a:bodyPr>
                      <a:noAutofit/>
                    </a:bodyPr>
                    <a:lstStyle/>
                    <a:p>
                      <a:pPr indent="0" lvl="0" marL="0" rtl="0" algn="ctr">
                        <a:lnSpc>
                          <a:spcPct val="115000"/>
                        </a:lnSpc>
                        <a:spcBef>
                          <a:spcPts val="0"/>
                        </a:spcBef>
                        <a:spcAft>
                          <a:spcPts val="1600"/>
                        </a:spcAft>
                        <a:buNone/>
                      </a:pPr>
                      <a:r>
                        <a:rPr lang="en" sz="1200">
                          <a:solidFill>
                            <a:schemeClr val="dk2"/>
                          </a:solidFill>
                        </a:rPr>
                        <a:t>Which customer to take an action on collecting</a:t>
                      </a:r>
                      <a:endParaRPr sz="1200">
                        <a:solidFill>
                          <a:srgbClr val="222222"/>
                        </a:solidFill>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FFF2CC"/>
                    </a:solidFill>
                  </a:tcPr>
                </a:tc>
                <a:tc rowSpan="6">
                  <a:txBody>
                    <a:bodyPr>
                      <a:noAutofit/>
                    </a:bodyPr>
                    <a:lstStyle/>
                    <a:p>
                      <a:pPr indent="0" lvl="0" marL="0" rtl="0" algn="ctr">
                        <a:lnSpc>
                          <a:spcPct val="115000"/>
                        </a:lnSpc>
                        <a:spcBef>
                          <a:spcPts val="0"/>
                        </a:spcBef>
                        <a:spcAft>
                          <a:spcPts val="1600"/>
                        </a:spcAft>
                        <a:buNone/>
                      </a:pPr>
                      <a:r>
                        <a:rPr lang="en" sz="1200">
                          <a:solidFill>
                            <a:schemeClr val="dk2"/>
                          </a:solidFill>
                        </a:rPr>
                        <a:t>When should this action be taken after the account becomes due</a:t>
                      </a:r>
                      <a:endParaRPr sz="1200">
                        <a:solidFill>
                          <a:srgbClr val="222222"/>
                        </a:solidFill>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D9EAD3"/>
                    </a:solidFill>
                  </a:tcPr>
                </a:tc>
                <a:tc rowSpan="6">
                  <a:txBody>
                    <a:bodyPr>
                      <a:noAutofit/>
                    </a:bodyPr>
                    <a:lstStyle/>
                    <a:p>
                      <a:pPr indent="0" lvl="0" marL="0" rtl="0" algn="ctr">
                        <a:lnSpc>
                          <a:spcPct val="115000"/>
                        </a:lnSpc>
                        <a:spcBef>
                          <a:spcPts val="0"/>
                        </a:spcBef>
                        <a:spcAft>
                          <a:spcPts val="1600"/>
                        </a:spcAft>
                        <a:buNone/>
                      </a:pPr>
                      <a:r>
                        <a:rPr lang="en" sz="1200">
                          <a:solidFill>
                            <a:schemeClr val="dk2"/>
                          </a:solidFill>
                        </a:rPr>
                        <a:t>What action is to be taken to get the best return</a:t>
                      </a:r>
                      <a:endParaRPr sz="1200">
                        <a:solidFill>
                          <a:srgbClr val="222222"/>
                        </a:solidFill>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CFE2F3"/>
                    </a:solidFill>
                  </a:tcPr>
                </a:tc>
              </a:tr>
              <a:tr h="64600">
                <a:tc vMerge="1"/>
                <a:tc vMerge="1"/>
                <a:tc vMerge="1"/>
              </a:tr>
              <a:tr h="64600">
                <a:tc vMerge="1"/>
                <a:tc vMerge="1"/>
                <a:tc vMerge="1"/>
              </a:tr>
              <a:tr h="119225">
                <a:tc vMerge="1"/>
                <a:tc vMerge="1"/>
                <a:tc vMerge="1"/>
              </a:tr>
              <a:tr h="64600">
                <a:tc vMerge="1"/>
                <a:tc vMerge="1"/>
                <a:tc vMerge="1"/>
              </a:tr>
              <a:tr h="224075">
                <a:tc vMerge="1"/>
                <a:tc vMerge="1"/>
                <a:tc vMerge="1"/>
              </a:tr>
            </a:tbl>
          </a:graphicData>
        </a:graphic>
      </p:graphicFrame>
      <p:sp>
        <p:nvSpPr>
          <p:cNvPr id="1032" name="Google Shape;1032;p93"/>
          <p:cNvSpPr txBox="1"/>
          <p:nvPr/>
        </p:nvSpPr>
        <p:spPr>
          <a:xfrm>
            <a:off x="374425" y="2936450"/>
            <a:ext cx="8520600" cy="10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Parameters that </a:t>
            </a:r>
            <a:r>
              <a:rPr lang="en" u="sng"/>
              <a:t>drive</a:t>
            </a:r>
            <a:r>
              <a:rPr lang="en"/>
              <a:t> these 3 decisions are fundamentally:</a:t>
            </a:r>
            <a:endParaRPr/>
          </a:p>
          <a:p>
            <a:pPr indent="-304800" lvl="0" marL="457200" rtl="0" algn="l">
              <a:spcBef>
                <a:spcPts val="0"/>
              </a:spcBef>
              <a:spcAft>
                <a:spcPts val="0"/>
              </a:spcAft>
              <a:buClr>
                <a:srgbClr val="000000"/>
              </a:buClr>
              <a:buSzPts val="1200"/>
              <a:buFont typeface="Arial"/>
              <a:buChar char="●"/>
            </a:pPr>
            <a:r>
              <a:rPr lang="en" sz="1200"/>
              <a:t>ROI - Collect back maximum amount with minimum cost of collection actions</a:t>
            </a:r>
            <a:endParaRPr sz="1200"/>
          </a:p>
          <a:p>
            <a:pPr indent="-304800" lvl="0" marL="457200" rtl="0" algn="l">
              <a:spcBef>
                <a:spcPts val="0"/>
              </a:spcBef>
              <a:spcAft>
                <a:spcPts val="0"/>
              </a:spcAft>
              <a:buClr>
                <a:srgbClr val="000000"/>
              </a:buClr>
              <a:buSzPts val="1200"/>
              <a:buFont typeface="Arial"/>
              <a:buChar char="●"/>
            </a:pPr>
            <a:r>
              <a:rPr lang="en" sz="1200"/>
              <a:t>Effectiveness - Absolute collectability since bad debt should be minimized even if investment is needed</a:t>
            </a:r>
            <a:endParaRPr sz="1200"/>
          </a:p>
          <a:p>
            <a:pPr indent="-304800" lvl="0" marL="457200" rtl="0" algn="l">
              <a:spcBef>
                <a:spcPts val="0"/>
              </a:spcBef>
              <a:spcAft>
                <a:spcPts val="0"/>
              </a:spcAft>
              <a:buClr>
                <a:srgbClr val="000000"/>
              </a:buClr>
              <a:buSzPts val="1200"/>
              <a:buFont typeface="Arial"/>
              <a:buChar char="●"/>
            </a:pPr>
            <a:r>
              <a:rPr lang="en" sz="1200"/>
              <a:t>NPS - Customer satisfaction during the collection process since it can always trigger attrition.</a:t>
            </a:r>
            <a:endParaRPr sz="1200"/>
          </a:p>
        </p:txBody>
      </p:sp>
      <p:sp>
        <p:nvSpPr>
          <p:cNvPr id="1033" name="Google Shape;1033;p93"/>
          <p:cNvSpPr txBox="1"/>
          <p:nvPr/>
        </p:nvSpPr>
        <p:spPr>
          <a:xfrm>
            <a:off x="311700" y="3966950"/>
            <a:ext cx="8520600" cy="10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 Postpaid specific collections </a:t>
            </a:r>
            <a:r>
              <a:rPr lang="en" u="sng"/>
              <a:t>action</a:t>
            </a:r>
            <a:endParaRPr u="sng"/>
          </a:p>
          <a:p>
            <a:pPr indent="-304800" lvl="0" marL="457200" rtl="0" algn="l">
              <a:spcBef>
                <a:spcPts val="0"/>
              </a:spcBef>
              <a:spcAft>
                <a:spcPts val="0"/>
              </a:spcAft>
              <a:buSzPts val="1200"/>
              <a:buChar char="●"/>
            </a:pPr>
            <a:r>
              <a:rPr lang="en" sz="1200"/>
              <a:t>Actions: Push w/ fallback to SMS, SMS, IVR, Call, Field (Yet to start)</a:t>
            </a:r>
            <a:endParaRPr sz="1200"/>
          </a:p>
          <a:p>
            <a:pPr indent="-304800" lvl="0" marL="457200" rtl="0" algn="l">
              <a:spcBef>
                <a:spcPts val="0"/>
              </a:spcBef>
              <a:spcAft>
                <a:spcPts val="0"/>
              </a:spcAft>
              <a:buSzPts val="1200"/>
              <a:buChar char="●"/>
            </a:pPr>
            <a:r>
              <a:rPr lang="en" sz="1200"/>
              <a:t>Biz Functions: Analytics, Product, Operations</a:t>
            </a:r>
            <a:endParaRPr sz="1200"/>
          </a:p>
          <a:p>
            <a:pPr indent="-304800" lvl="0" marL="457200" rtl="0" algn="l">
              <a:spcBef>
                <a:spcPts val="0"/>
              </a:spcBef>
              <a:spcAft>
                <a:spcPts val="0"/>
              </a:spcAft>
              <a:buSzPts val="1200"/>
              <a:buChar char="●"/>
            </a:pPr>
            <a:r>
              <a:rPr lang="en" sz="1200"/>
              <a:t>Stakeholders: Internal, External 3rd party vendors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9"/>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275" name="Google Shape;275;p49"/>
          <p:cNvSpPr txBox="1"/>
          <p:nvPr/>
        </p:nvSpPr>
        <p:spPr>
          <a:xfrm>
            <a:off x="5423924" y="1728396"/>
            <a:ext cx="32652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b="0" i="0" lang="en" sz="2500" u="none" cap="none" strike="noStrike">
                <a:solidFill>
                  <a:srgbClr val="FFFFFF"/>
                </a:solidFill>
                <a:latin typeface="Calibri"/>
                <a:ea typeface="Calibri"/>
                <a:cs typeface="Calibri"/>
                <a:sym typeface="Calibri"/>
              </a:rPr>
              <a:t>Underwriting</a:t>
            </a:r>
            <a:endParaRPr b="0" i="0" sz="2500" u="none" cap="none" strike="noStrike">
              <a:solidFill>
                <a:srgbClr val="FFFFFF"/>
              </a:solidFill>
              <a:latin typeface="Calibri"/>
              <a:ea typeface="Calibri"/>
              <a:cs typeface="Calibri"/>
              <a:sym typeface="Calibri"/>
            </a:endParaRPr>
          </a:p>
        </p:txBody>
      </p:sp>
      <p:sp>
        <p:nvSpPr>
          <p:cNvPr id="276" name="Google Shape;276;p49"/>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2</a:t>
            </a:r>
            <a:endParaRPr sz="3600" u="sng">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Google Shape;1038;p94"/>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039" name="Google Shape;1039;p94"/>
          <p:cNvSpPr txBox="1"/>
          <p:nvPr/>
        </p:nvSpPr>
        <p:spPr>
          <a:xfrm>
            <a:off x="4761850" y="1728400"/>
            <a:ext cx="4201800" cy="16866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Strategy</a:t>
            </a:r>
            <a:endParaRPr b="0" i="0" sz="2500" u="none" cap="none" strike="noStrike">
              <a:solidFill>
                <a:srgbClr val="FFFFFF"/>
              </a:solidFill>
              <a:latin typeface="Calibri"/>
              <a:ea typeface="Calibri"/>
              <a:cs typeface="Calibri"/>
              <a:sym typeface="Calibri"/>
            </a:endParaRPr>
          </a:p>
        </p:txBody>
      </p:sp>
      <p:sp>
        <p:nvSpPr>
          <p:cNvPr id="1040" name="Google Shape;1040;p94"/>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4.1</a:t>
            </a:r>
            <a:endParaRPr sz="3600" u="sng">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95"/>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Collections Strategy</a:t>
            </a:r>
            <a:endParaRPr sz="2400"/>
          </a:p>
        </p:txBody>
      </p:sp>
      <p:sp>
        <p:nvSpPr>
          <p:cNvPr id="1046" name="Google Shape;1046;p95"/>
          <p:cNvSpPr txBox="1"/>
          <p:nvPr/>
        </p:nvSpPr>
        <p:spPr>
          <a:xfrm>
            <a:off x="235500" y="740875"/>
            <a:ext cx="8679000" cy="41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a:t>
            </a:r>
            <a:r>
              <a:rPr lang="en" sz="1200"/>
              <a:t>Payment: </a:t>
            </a:r>
            <a:r>
              <a:rPr b="1" i="1" lang="en" sz="1200"/>
              <a:t>f (connectability, efficiency, deterrents) </a:t>
            </a:r>
            <a:endParaRPr b="1" i="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1) </a:t>
            </a:r>
            <a:r>
              <a:rPr lang="en" sz="1200"/>
              <a:t>Connectability: Push = (~82%), SMS = </a:t>
            </a:r>
            <a:r>
              <a:rPr lang="en" sz="1200">
                <a:solidFill>
                  <a:schemeClr val="dk1"/>
                </a:solidFill>
              </a:rPr>
              <a:t>(~80%), </a:t>
            </a:r>
            <a:r>
              <a:rPr lang="en" sz="1200"/>
              <a:t>IVR (~50%); Call = (~35%)</a:t>
            </a:r>
            <a:endParaRPr sz="1200"/>
          </a:p>
          <a:p>
            <a:pPr indent="0" lvl="0" marL="0" rtl="0" algn="l">
              <a:spcBef>
                <a:spcPts val="0"/>
              </a:spcBef>
              <a:spcAft>
                <a:spcPts val="0"/>
              </a:spcAft>
              <a:buNone/>
            </a:pPr>
            <a:r>
              <a:t/>
            </a:r>
            <a:endParaRPr sz="1200"/>
          </a:p>
          <a:p>
            <a:pPr indent="457200" lvl="0" marL="0" rtl="0" algn="l">
              <a:spcBef>
                <a:spcPts val="0"/>
              </a:spcBef>
              <a:spcAft>
                <a:spcPts val="0"/>
              </a:spcAft>
              <a:buNone/>
            </a:pPr>
            <a:r>
              <a:rPr lang="en" sz="1200"/>
              <a:t>Strategies to improve connectability:</a:t>
            </a:r>
            <a:endParaRPr sz="1200"/>
          </a:p>
          <a:p>
            <a:pPr indent="-304800" lvl="0" marL="914400" rtl="0" algn="l">
              <a:spcBef>
                <a:spcPts val="0"/>
              </a:spcBef>
              <a:spcAft>
                <a:spcPts val="0"/>
              </a:spcAft>
              <a:buSzPts val="1200"/>
              <a:buChar char="●"/>
            </a:pPr>
            <a:r>
              <a:rPr lang="en" sz="1200"/>
              <a:t>Identify AM vs. PM preference of a customer for picking up manual calls</a:t>
            </a:r>
            <a:endParaRPr sz="1200"/>
          </a:p>
          <a:p>
            <a:pPr indent="-304800" lvl="0" marL="914400" rtl="0" algn="l">
              <a:spcBef>
                <a:spcPts val="0"/>
              </a:spcBef>
              <a:spcAft>
                <a:spcPts val="0"/>
              </a:spcAft>
              <a:buSzPts val="1200"/>
              <a:buChar char="●"/>
            </a:pPr>
            <a:r>
              <a:rPr lang="en" sz="1200"/>
              <a:t>Connect on alternate phone no. of the user from based on login activity on a dual SIM device </a:t>
            </a:r>
            <a:endParaRPr sz="1200"/>
          </a:p>
          <a:p>
            <a:pPr indent="-304800" lvl="0" marL="914400" rtl="0" algn="l">
              <a:spcBef>
                <a:spcPts val="0"/>
              </a:spcBef>
              <a:spcAft>
                <a:spcPts val="0"/>
              </a:spcAft>
              <a:buSzPts val="1200"/>
              <a:buChar char="●"/>
            </a:pPr>
            <a:r>
              <a:rPr lang="en" sz="1200"/>
              <a:t>Bureau based alternate contact info for bureau hits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1"/>
                </a:solidFill>
              </a:rPr>
              <a:t>2) Efficiency: Matching the delinquency stage with appropriate channel based on person of customer gives best efficiency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rPr lang="en" sz="1200">
                <a:solidFill>
                  <a:schemeClr val="dk1"/>
                </a:solidFill>
              </a:rPr>
              <a:t>Strategies to improve efficiency:</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Actively source signals from sloppy payers who are given most effective collections action earlier than others</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Timing the actions from different channels based on previous repayment behavior (at a customer level)</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Month end surge in payments to be capitalised by launch of fixed cycle feature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3) Deterrent: </a:t>
            </a:r>
            <a:r>
              <a:rPr lang="en" sz="1200">
                <a:solidFill>
                  <a:schemeClr val="dk1"/>
                </a:solidFill>
              </a:rPr>
              <a:t>Mobility need was the only deterrent till late payment got added starting Jan 2019</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Strategies to add deterrents:</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Communication (true threat) of ola credit score in medium stage delinquency (30 - 60)</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Communication (false threat) of legal action in late stage delinquency (60-90)</a:t>
            </a:r>
            <a:endParaRPr sz="12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0" name="Shape 1050"/>
        <p:cNvGrpSpPr/>
        <p:nvPr/>
      </p:nvGrpSpPr>
      <p:grpSpPr>
        <a:xfrm>
          <a:off x="0" y="0"/>
          <a:ext cx="0" cy="0"/>
          <a:chOff x="0" y="0"/>
          <a:chExt cx="0" cy="0"/>
        </a:xfrm>
      </p:grpSpPr>
      <p:sp>
        <p:nvSpPr>
          <p:cNvPr id="1051" name="Google Shape;1051;p96"/>
          <p:cNvSpPr txBox="1"/>
          <p:nvPr>
            <p:ph type="title"/>
          </p:nvPr>
        </p:nvSpPr>
        <p:spPr>
          <a:xfrm>
            <a:off x="311700" y="83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Collection Strategy Impact</a:t>
            </a:r>
            <a:r>
              <a:rPr lang="en" sz="2400">
                <a:latin typeface="Calibri"/>
                <a:ea typeface="Calibri"/>
                <a:cs typeface="Calibri"/>
                <a:sym typeface="Calibri"/>
              </a:rPr>
              <a:t>ed by</a:t>
            </a:r>
            <a:endParaRPr sz="2400">
              <a:latin typeface="Calibri"/>
              <a:ea typeface="Calibri"/>
              <a:cs typeface="Calibri"/>
              <a:sym typeface="Calibri"/>
            </a:endParaRPr>
          </a:p>
        </p:txBody>
      </p:sp>
      <p:sp>
        <p:nvSpPr>
          <p:cNvPr id="1052" name="Google Shape;1052;p96"/>
          <p:cNvSpPr txBox="1"/>
          <p:nvPr>
            <p:ph idx="1" type="body"/>
          </p:nvPr>
        </p:nvSpPr>
        <p:spPr>
          <a:xfrm>
            <a:off x="190400" y="613400"/>
            <a:ext cx="8641800" cy="437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Ride Behavior </a:t>
            </a:r>
            <a:endParaRPr>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C</a:t>
            </a:r>
            <a:r>
              <a:rPr lang="en" sz="1200">
                <a:latin typeface="Calibri"/>
                <a:ea typeface="Calibri"/>
                <a:cs typeface="Calibri"/>
                <a:sym typeface="Calibri"/>
              </a:rPr>
              <a:t>ollection (from 0 - 15 days bucket) largely dependent on the customer ride need. Good deterrent.</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Customer makes the payment, when (s)he is in the need for ride - 45% customers took ride in next 1 hours just after making repayment</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With increase in use cases for Postpaid with external merchants, this will diminish </a:t>
            </a:r>
            <a:endParaRPr sz="12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Cycle of the customer</a:t>
            </a:r>
            <a:endParaRPr>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First 2 cycles customers show higher defaults compared to rest of the cycles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10</a:t>
            </a:r>
            <a:r>
              <a:rPr lang="en" sz="1200">
                <a:latin typeface="Calibri"/>
                <a:ea typeface="Calibri"/>
                <a:cs typeface="Calibri"/>
                <a:sym typeface="Calibri"/>
              </a:rPr>
              <a:t>+ cycles, DPD values are constant. Returning and reliable customer with lowest risk profile</a:t>
            </a:r>
            <a:endParaRPr sz="12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Deterrents vs. Need case</a:t>
            </a:r>
            <a:endParaRPr>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No major deterrent to delay or skip payment. Industry uses late payment, credit bureau reporting etc</a:t>
            </a:r>
            <a:endParaRPr sz="1200">
              <a:latin typeface="Calibri"/>
              <a:ea typeface="Calibri"/>
              <a:cs typeface="Calibri"/>
              <a:sym typeface="Calibri"/>
            </a:endParaRPr>
          </a:p>
          <a:p>
            <a:pPr indent="-304800" lvl="2" marL="1371600" rtl="0" algn="l">
              <a:spcBef>
                <a:spcPts val="0"/>
              </a:spcBef>
              <a:spcAft>
                <a:spcPts val="0"/>
              </a:spcAft>
              <a:buSzPts val="1200"/>
              <a:buFont typeface="Calibri"/>
              <a:buChar char="■"/>
            </a:pPr>
            <a:r>
              <a:rPr lang="en" sz="1200">
                <a:latin typeface="Calibri"/>
                <a:ea typeface="Calibri"/>
                <a:cs typeface="Calibri"/>
                <a:sym typeface="Calibri"/>
              </a:rPr>
              <a:t>Late payment live on 90%+ population of postpaid</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Ride/Mobility driven need to repay. Easy availability of alternate modes to travel when payment blocks Ola.</a:t>
            </a:r>
            <a:endParaRPr sz="1200">
              <a:latin typeface="Calibri"/>
              <a:ea typeface="Calibri"/>
              <a:cs typeface="Calibri"/>
              <a:sym typeface="Calibri"/>
            </a:endParaRPr>
          </a:p>
          <a:p>
            <a:pPr indent="-304800" lvl="2" marL="1371600" rtl="0" algn="l">
              <a:spcBef>
                <a:spcPts val="0"/>
              </a:spcBef>
              <a:spcAft>
                <a:spcPts val="0"/>
              </a:spcAft>
              <a:buSzPts val="1200"/>
              <a:buFont typeface="Calibri"/>
              <a:buChar char="■"/>
            </a:pPr>
            <a:r>
              <a:rPr lang="en" sz="1200">
                <a:latin typeface="Calibri"/>
                <a:ea typeface="Calibri"/>
                <a:cs typeface="Calibri"/>
                <a:sym typeface="Calibri"/>
              </a:rPr>
              <a:t>External merchant adoption to expand need. </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Lack of strong contactability of customer. Phone number limits the reach.</a:t>
            </a:r>
            <a:endParaRPr sz="1200">
              <a:latin typeface="Calibri"/>
              <a:ea typeface="Calibri"/>
              <a:cs typeface="Calibri"/>
              <a:sym typeface="Calibri"/>
            </a:endParaRPr>
          </a:p>
          <a:p>
            <a:pPr indent="-317500" lvl="2" marL="1371600" rtl="0" algn="l">
              <a:spcBef>
                <a:spcPts val="0"/>
              </a:spcBef>
              <a:spcAft>
                <a:spcPts val="0"/>
              </a:spcAft>
              <a:buSzPts val="1400"/>
              <a:buFont typeface="Calibri"/>
              <a:buChar char="■"/>
            </a:pPr>
            <a:r>
              <a:rPr lang="en" sz="1200">
                <a:latin typeface="Calibri"/>
                <a:ea typeface="Calibri"/>
                <a:cs typeface="Calibri"/>
                <a:sym typeface="Calibri"/>
              </a:rPr>
              <a:t>Leveraging bureau for alternate contact. KYC based Upgrade ensures good contactability on high ticket loans</a:t>
            </a:r>
            <a:endParaRPr sz="12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Macro factors</a:t>
            </a:r>
            <a:endParaRPr>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Cabs supply scenario and drop in mobility need during festivals impacts repayments in those cohorts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Irregular riders on Ola (High ATS + LF) returning on OMPP during times of long weekends and bandhs cure slowly</a:t>
            </a:r>
            <a:endParaRPr sz="12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6" name="Shape 1056"/>
        <p:cNvGrpSpPr/>
        <p:nvPr/>
      </p:nvGrpSpPr>
      <p:grpSpPr>
        <a:xfrm>
          <a:off x="0" y="0"/>
          <a:ext cx="0" cy="0"/>
          <a:chOff x="0" y="0"/>
          <a:chExt cx="0" cy="0"/>
        </a:xfrm>
      </p:grpSpPr>
      <p:sp>
        <p:nvSpPr>
          <p:cNvPr id="1057" name="Google Shape;1057;p97"/>
          <p:cNvSpPr/>
          <p:nvPr/>
        </p:nvSpPr>
        <p:spPr>
          <a:xfrm>
            <a:off x="6270175" y="2049300"/>
            <a:ext cx="2752500" cy="12429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Early indicator of risk suggests  7DPD is 2% higher than good week. </a:t>
            </a:r>
            <a:endParaRPr sz="11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lt1"/>
              </a:solidFill>
              <a:latin typeface="Calibri"/>
              <a:ea typeface="Calibri"/>
              <a:cs typeface="Calibri"/>
              <a:sym typeface="Calibri"/>
            </a:endParaRPr>
          </a:p>
          <a:p>
            <a:pPr indent="0" lvl="0" marL="0" marR="0" rtl="0" algn="l">
              <a:spcBef>
                <a:spcPts val="0"/>
              </a:spcBef>
              <a:spcAft>
                <a:spcPts val="0"/>
              </a:spcAft>
              <a:buNone/>
            </a:pPr>
            <a:r>
              <a:rPr lang="en" sz="1100">
                <a:solidFill>
                  <a:schemeClr val="lt1"/>
                </a:solidFill>
                <a:latin typeface="Calibri"/>
                <a:ea typeface="Calibri"/>
                <a:cs typeface="Calibri"/>
                <a:sym typeface="Calibri"/>
              </a:rPr>
              <a:t>RCA performed to identify segments which are not performing upto expectation. </a:t>
            </a:r>
            <a:endParaRPr sz="11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lt1"/>
              </a:solidFill>
              <a:latin typeface="Calibri"/>
              <a:ea typeface="Calibri"/>
              <a:cs typeface="Calibri"/>
              <a:sym typeface="Calibri"/>
            </a:endParaRPr>
          </a:p>
          <a:p>
            <a:pPr indent="0" lvl="0" marL="0" marR="0" rtl="0" algn="l">
              <a:spcBef>
                <a:spcPts val="0"/>
              </a:spcBef>
              <a:spcAft>
                <a:spcPts val="0"/>
              </a:spcAft>
              <a:buNone/>
            </a:pPr>
            <a:r>
              <a:rPr lang="en" sz="1100">
                <a:solidFill>
                  <a:schemeClr val="lt1"/>
                </a:solidFill>
                <a:latin typeface="Calibri"/>
                <a:ea typeface="Calibri"/>
                <a:cs typeface="Calibri"/>
                <a:sym typeface="Calibri"/>
              </a:rPr>
              <a:t>Specific action plan was devised</a:t>
            </a:r>
            <a:endParaRPr sz="1100">
              <a:solidFill>
                <a:schemeClr val="lt1"/>
              </a:solidFill>
              <a:latin typeface="Calibri"/>
              <a:ea typeface="Calibri"/>
              <a:cs typeface="Calibri"/>
              <a:sym typeface="Calibri"/>
            </a:endParaRPr>
          </a:p>
        </p:txBody>
      </p:sp>
      <p:sp>
        <p:nvSpPr>
          <p:cNvPr id="1058" name="Google Shape;1058;p97"/>
          <p:cNvSpPr/>
          <p:nvPr/>
        </p:nvSpPr>
        <p:spPr>
          <a:xfrm>
            <a:off x="6270172" y="3354451"/>
            <a:ext cx="2752500" cy="4956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28 DPD has gap of 0.5%, increased calling performed for specific segment</a:t>
            </a:r>
            <a:endParaRPr sz="1100">
              <a:solidFill>
                <a:schemeClr val="lt1"/>
              </a:solidFill>
              <a:latin typeface="Calibri"/>
              <a:ea typeface="Calibri"/>
              <a:cs typeface="Calibri"/>
              <a:sym typeface="Calibri"/>
            </a:endParaRPr>
          </a:p>
        </p:txBody>
      </p:sp>
      <p:sp>
        <p:nvSpPr>
          <p:cNvPr id="1059" name="Google Shape;1059;p97"/>
          <p:cNvSpPr/>
          <p:nvPr/>
        </p:nvSpPr>
        <p:spPr>
          <a:xfrm>
            <a:off x="6270172" y="3912241"/>
            <a:ext cx="2752500" cy="4500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Based on action, bad rate conversion started reaching at 56 DPD level</a:t>
            </a:r>
            <a:endParaRPr sz="1100">
              <a:solidFill>
                <a:schemeClr val="lt1"/>
              </a:solidFill>
              <a:latin typeface="Calibri"/>
              <a:ea typeface="Calibri"/>
              <a:cs typeface="Calibri"/>
              <a:sym typeface="Calibri"/>
            </a:endParaRPr>
          </a:p>
        </p:txBody>
      </p:sp>
      <p:sp>
        <p:nvSpPr>
          <p:cNvPr id="1060" name="Google Shape;1060;p97"/>
          <p:cNvSpPr/>
          <p:nvPr/>
        </p:nvSpPr>
        <p:spPr>
          <a:xfrm>
            <a:off x="6270172" y="4455253"/>
            <a:ext cx="2752500" cy="4500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Final impact at 91 DPD was 1BP. Then special actions was revoked</a:t>
            </a:r>
            <a:endParaRPr sz="1100">
              <a:solidFill>
                <a:schemeClr val="lt1"/>
              </a:solidFill>
              <a:latin typeface="Calibri"/>
              <a:ea typeface="Calibri"/>
              <a:cs typeface="Calibri"/>
              <a:sym typeface="Calibri"/>
            </a:endParaRPr>
          </a:p>
        </p:txBody>
      </p:sp>
      <p:sp>
        <p:nvSpPr>
          <p:cNvPr id="1061" name="Google Shape;1061;p97"/>
          <p:cNvSpPr/>
          <p:nvPr/>
        </p:nvSpPr>
        <p:spPr>
          <a:xfrm>
            <a:off x="5660194" y="3421372"/>
            <a:ext cx="489300" cy="407100"/>
          </a:xfrm>
          <a:prstGeom prst="ellipse">
            <a:avLst/>
          </a:prstGeom>
          <a:solidFill>
            <a:srgbClr val="92D05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2</a:t>
            </a:r>
            <a:endParaRPr sz="1100"/>
          </a:p>
        </p:txBody>
      </p:sp>
      <p:sp>
        <p:nvSpPr>
          <p:cNvPr id="1062" name="Google Shape;1062;p97"/>
          <p:cNvSpPr/>
          <p:nvPr/>
        </p:nvSpPr>
        <p:spPr>
          <a:xfrm>
            <a:off x="5654836" y="3875332"/>
            <a:ext cx="489300" cy="407100"/>
          </a:xfrm>
          <a:prstGeom prst="ellipse">
            <a:avLst/>
          </a:prstGeom>
          <a:solidFill>
            <a:srgbClr val="92D05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3</a:t>
            </a:r>
            <a:endParaRPr sz="1100"/>
          </a:p>
        </p:txBody>
      </p:sp>
      <p:sp>
        <p:nvSpPr>
          <p:cNvPr id="1063" name="Google Shape;1063;p97"/>
          <p:cNvSpPr/>
          <p:nvPr/>
        </p:nvSpPr>
        <p:spPr>
          <a:xfrm>
            <a:off x="5674482" y="4498777"/>
            <a:ext cx="489300" cy="407100"/>
          </a:xfrm>
          <a:prstGeom prst="ellipse">
            <a:avLst/>
          </a:prstGeom>
          <a:solidFill>
            <a:srgbClr val="92D05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4</a:t>
            </a:r>
            <a:endParaRPr sz="1100"/>
          </a:p>
        </p:txBody>
      </p:sp>
      <p:sp>
        <p:nvSpPr>
          <p:cNvPr id="1064" name="Google Shape;1064;p97"/>
          <p:cNvSpPr/>
          <p:nvPr/>
        </p:nvSpPr>
        <p:spPr>
          <a:xfrm>
            <a:off x="5685604" y="2214156"/>
            <a:ext cx="489300" cy="407100"/>
          </a:xfrm>
          <a:prstGeom prst="ellipse">
            <a:avLst/>
          </a:prstGeom>
          <a:solidFill>
            <a:srgbClr val="92D05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1</a:t>
            </a:r>
            <a:endParaRPr sz="1400">
              <a:solidFill>
                <a:schemeClr val="lt1"/>
              </a:solidFill>
              <a:latin typeface="Calibri"/>
              <a:ea typeface="Calibri"/>
              <a:cs typeface="Calibri"/>
              <a:sym typeface="Calibri"/>
            </a:endParaRPr>
          </a:p>
        </p:txBody>
      </p:sp>
      <p:sp>
        <p:nvSpPr>
          <p:cNvPr id="1065" name="Google Shape;1065;p97"/>
          <p:cNvSpPr/>
          <p:nvPr/>
        </p:nvSpPr>
        <p:spPr>
          <a:xfrm>
            <a:off x="177677" y="844233"/>
            <a:ext cx="1154700" cy="510300"/>
          </a:xfrm>
          <a:prstGeom prst="roundRect">
            <a:avLst>
              <a:gd fmla="val 16667"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100">
                <a:solidFill>
                  <a:schemeClr val="lt1"/>
                </a:solidFill>
                <a:latin typeface="Calibri"/>
                <a:ea typeface="Calibri"/>
                <a:cs typeface="Calibri"/>
                <a:sym typeface="Calibri"/>
              </a:rPr>
              <a:t>Segments based on Cash/Cashless</a:t>
            </a:r>
            <a:endParaRPr sz="1100"/>
          </a:p>
        </p:txBody>
      </p:sp>
      <p:sp>
        <p:nvSpPr>
          <p:cNvPr id="1066" name="Google Shape;1066;p97"/>
          <p:cNvSpPr/>
          <p:nvPr/>
        </p:nvSpPr>
        <p:spPr>
          <a:xfrm>
            <a:off x="1432373" y="844233"/>
            <a:ext cx="1154700" cy="510300"/>
          </a:xfrm>
          <a:prstGeom prst="roundRect">
            <a:avLst>
              <a:gd fmla="val 16667"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100">
                <a:solidFill>
                  <a:schemeClr val="lt1"/>
                </a:solidFill>
                <a:latin typeface="Calibri"/>
                <a:ea typeface="Calibri"/>
                <a:cs typeface="Calibri"/>
                <a:sym typeface="Calibri"/>
              </a:rPr>
              <a:t>Tenure on OMPP (New Vs old) </a:t>
            </a:r>
            <a:endParaRPr sz="1100"/>
          </a:p>
        </p:txBody>
      </p:sp>
      <p:sp>
        <p:nvSpPr>
          <p:cNvPr id="1067" name="Google Shape;1067;p97"/>
          <p:cNvSpPr/>
          <p:nvPr/>
        </p:nvSpPr>
        <p:spPr>
          <a:xfrm>
            <a:off x="2687068" y="844233"/>
            <a:ext cx="1154700" cy="510300"/>
          </a:xfrm>
          <a:prstGeom prst="roundRect">
            <a:avLst>
              <a:gd fmla="val 16667"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100">
                <a:solidFill>
                  <a:schemeClr val="lt1"/>
                </a:solidFill>
                <a:latin typeface="Calibri"/>
                <a:ea typeface="Calibri"/>
                <a:cs typeface="Calibri"/>
                <a:sym typeface="Calibri"/>
              </a:rPr>
              <a:t>Credit risk</a:t>
            </a:r>
            <a:endParaRPr sz="1100"/>
          </a:p>
        </p:txBody>
      </p:sp>
      <p:sp>
        <p:nvSpPr>
          <p:cNvPr id="1068" name="Google Shape;1068;p97"/>
          <p:cNvSpPr/>
          <p:nvPr/>
        </p:nvSpPr>
        <p:spPr>
          <a:xfrm>
            <a:off x="3931354" y="844233"/>
            <a:ext cx="1265100" cy="510300"/>
          </a:xfrm>
          <a:prstGeom prst="roundRect">
            <a:avLst>
              <a:gd fmla="val 16667"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000">
                <a:solidFill>
                  <a:schemeClr val="lt1"/>
                </a:solidFill>
                <a:latin typeface="Calibri"/>
                <a:ea typeface="Calibri"/>
                <a:cs typeface="Calibri"/>
                <a:sym typeface="Calibri"/>
              </a:rPr>
              <a:t>Behavioral changes on Ola before/after OMPP activation  </a:t>
            </a:r>
            <a:endParaRPr sz="1000"/>
          </a:p>
        </p:txBody>
      </p:sp>
      <p:sp>
        <p:nvSpPr>
          <p:cNvPr id="1069" name="Google Shape;1069;p97"/>
          <p:cNvSpPr/>
          <p:nvPr/>
        </p:nvSpPr>
        <p:spPr>
          <a:xfrm>
            <a:off x="5307520" y="841150"/>
            <a:ext cx="1265100" cy="513600"/>
          </a:xfrm>
          <a:prstGeom prst="roundRect">
            <a:avLst>
              <a:gd fmla="val 16667"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100">
                <a:solidFill>
                  <a:schemeClr val="lt1"/>
                </a:solidFill>
                <a:latin typeface="Calibri"/>
                <a:ea typeface="Calibri"/>
                <a:cs typeface="Calibri"/>
                <a:sym typeface="Calibri"/>
              </a:rPr>
              <a:t>Credit risk change outside Ola (Bureau)</a:t>
            </a:r>
            <a:endParaRPr sz="1100"/>
          </a:p>
        </p:txBody>
      </p:sp>
      <p:sp>
        <p:nvSpPr>
          <p:cNvPr id="1070" name="Google Shape;1070;p97"/>
          <p:cNvSpPr/>
          <p:nvPr/>
        </p:nvSpPr>
        <p:spPr>
          <a:xfrm>
            <a:off x="177677" y="1412571"/>
            <a:ext cx="6395100" cy="1833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Analytics</a:t>
            </a:r>
            <a:endParaRPr sz="1400">
              <a:solidFill>
                <a:schemeClr val="lt1"/>
              </a:solidFill>
              <a:latin typeface="Calibri"/>
              <a:ea typeface="Calibri"/>
              <a:cs typeface="Calibri"/>
              <a:sym typeface="Calibri"/>
            </a:endParaRPr>
          </a:p>
        </p:txBody>
      </p:sp>
      <p:sp>
        <p:nvSpPr>
          <p:cNvPr id="1071" name="Google Shape;1071;p97"/>
          <p:cNvSpPr/>
          <p:nvPr/>
        </p:nvSpPr>
        <p:spPr>
          <a:xfrm>
            <a:off x="6533450" y="1412574"/>
            <a:ext cx="207000" cy="381300"/>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72" name="Google Shape;1072;p97"/>
          <p:cNvSpPr/>
          <p:nvPr/>
        </p:nvSpPr>
        <p:spPr>
          <a:xfrm>
            <a:off x="5685603" y="1794011"/>
            <a:ext cx="3336900" cy="255300"/>
          </a:xfrm>
          <a:prstGeom prst="roundRect">
            <a:avLst>
              <a:gd fmla="val 16667"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100">
                <a:solidFill>
                  <a:schemeClr val="lt1"/>
                </a:solidFill>
                <a:latin typeface="Calibri"/>
                <a:ea typeface="Calibri"/>
                <a:cs typeface="Calibri"/>
                <a:sym typeface="Calibri"/>
              </a:rPr>
              <a:t>Ops/Actions</a:t>
            </a:r>
            <a:endParaRPr sz="1100"/>
          </a:p>
        </p:txBody>
      </p:sp>
      <p:sp>
        <p:nvSpPr>
          <p:cNvPr id="1073" name="Google Shape;1073;p97"/>
          <p:cNvSpPr txBox="1"/>
          <p:nvPr>
            <p:ph type="title"/>
          </p:nvPr>
        </p:nvSpPr>
        <p:spPr>
          <a:xfrm>
            <a:off x="177685" y="121285"/>
            <a:ext cx="7886700" cy="591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alibri"/>
              <a:buNone/>
            </a:pPr>
            <a:r>
              <a:rPr lang="en" sz="2400"/>
              <a:t>Analytics (Strategy) ==&gt; Actions (Ops)</a:t>
            </a:r>
            <a:endParaRPr sz="2400"/>
          </a:p>
        </p:txBody>
      </p:sp>
      <p:pic>
        <p:nvPicPr>
          <p:cNvPr id="1074" name="Google Shape;1074;p97"/>
          <p:cNvPicPr preferRelativeResize="0"/>
          <p:nvPr/>
        </p:nvPicPr>
        <p:blipFill rotWithShape="1">
          <a:blip r:embed="rId3">
            <a:alphaModFix/>
          </a:blip>
          <a:srcRect b="3600" l="2233" r="1926" t="3600"/>
          <a:stretch/>
        </p:blipFill>
        <p:spPr>
          <a:xfrm>
            <a:off x="177675" y="1794000"/>
            <a:ext cx="4731875" cy="2980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8" name="Shape 1078"/>
        <p:cNvGrpSpPr/>
        <p:nvPr/>
      </p:nvGrpSpPr>
      <p:grpSpPr>
        <a:xfrm>
          <a:off x="0" y="0"/>
          <a:ext cx="0" cy="0"/>
          <a:chOff x="0" y="0"/>
          <a:chExt cx="0" cy="0"/>
        </a:xfrm>
      </p:grpSpPr>
      <p:sp>
        <p:nvSpPr>
          <p:cNvPr id="1079" name="Google Shape;1079;p98"/>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080" name="Google Shape;1080;p98"/>
          <p:cNvSpPr txBox="1"/>
          <p:nvPr/>
        </p:nvSpPr>
        <p:spPr>
          <a:xfrm>
            <a:off x="4761850" y="1728400"/>
            <a:ext cx="4201800" cy="16866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Operations</a:t>
            </a:r>
            <a:endParaRPr b="0" i="0" sz="2500" u="none" cap="none" strike="noStrike">
              <a:solidFill>
                <a:srgbClr val="FFFFFF"/>
              </a:solidFill>
              <a:latin typeface="Calibri"/>
              <a:ea typeface="Calibri"/>
              <a:cs typeface="Calibri"/>
              <a:sym typeface="Calibri"/>
            </a:endParaRPr>
          </a:p>
        </p:txBody>
      </p:sp>
      <p:sp>
        <p:nvSpPr>
          <p:cNvPr id="1081" name="Google Shape;1081;p98"/>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4.2</a:t>
            </a:r>
            <a:endParaRPr sz="3600" u="sng">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5" name="Shape 1085"/>
        <p:cNvGrpSpPr/>
        <p:nvPr/>
      </p:nvGrpSpPr>
      <p:grpSpPr>
        <a:xfrm>
          <a:off x="0" y="0"/>
          <a:ext cx="0" cy="0"/>
          <a:chOff x="0" y="0"/>
          <a:chExt cx="0" cy="0"/>
        </a:xfrm>
      </p:grpSpPr>
      <p:sp>
        <p:nvSpPr>
          <p:cNvPr id="1086" name="Google Shape;1086;p99"/>
          <p:cNvSpPr txBox="1"/>
          <p:nvPr>
            <p:ph type="title"/>
          </p:nvPr>
        </p:nvSpPr>
        <p:spPr>
          <a:xfrm>
            <a:off x="83100" y="9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Operations by Buckets - Lending in general</a:t>
            </a:r>
            <a:endParaRPr sz="2400">
              <a:latin typeface="Calibri"/>
              <a:ea typeface="Calibri"/>
              <a:cs typeface="Calibri"/>
              <a:sym typeface="Calibri"/>
            </a:endParaRPr>
          </a:p>
        </p:txBody>
      </p:sp>
      <p:cxnSp>
        <p:nvCxnSpPr>
          <p:cNvPr id="1087" name="Google Shape;1087;p99"/>
          <p:cNvCxnSpPr/>
          <p:nvPr/>
        </p:nvCxnSpPr>
        <p:spPr>
          <a:xfrm>
            <a:off x="235500" y="4933950"/>
            <a:ext cx="8776500" cy="0"/>
          </a:xfrm>
          <a:prstGeom prst="straightConnector1">
            <a:avLst/>
          </a:prstGeom>
          <a:noFill/>
          <a:ln cap="flat" cmpd="sng" w="76200">
            <a:solidFill>
              <a:schemeClr val="dk2"/>
            </a:solidFill>
            <a:prstDash val="solid"/>
            <a:round/>
            <a:headEnd len="med" w="med" type="none"/>
            <a:tailEnd len="med" w="med" type="none"/>
          </a:ln>
        </p:spPr>
      </p:cxnSp>
      <p:cxnSp>
        <p:nvCxnSpPr>
          <p:cNvPr id="1088" name="Google Shape;1088;p99"/>
          <p:cNvCxnSpPr/>
          <p:nvPr/>
        </p:nvCxnSpPr>
        <p:spPr>
          <a:xfrm>
            <a:off x="2377925" y="876450"/>
            <a:ext cx="0" cy="32955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99"/>
          <p:cNvCxnSpPr/>
          <p:nvPr/>
        </p:nvCxnSpPr>
        <p:spPr>
          <a:xfrm>
            <a:off x="4607650" y="952650"/>
            <a:ext cx="0" cy="32955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99"/>
          <p:cNvCxnSpPr/>
          <p:nvPr/>
        </p:nvCxnSpPr>
        <p:spPr>
          <a:xfrm>
            <a:off x="6963200" y="895725"/>
            <a:ext cx="0" cy="3295500"/>
          </a:xfrm>
          <a:prstGeom prst="straightConnector1">
            <a:avLst/>
          </a:prstGeom>
          <a:noFill/>
          <a:ln cap="flat" cmpd="sng" w="9525">
            <a:solidFill>
              <a:schemeClr val="dk2"/>
            </a:solidFill>
            <a:prstDash val="solid"/>
            <a:round/>
            <a:headEnd len="med" w="med" type="none"/>
            <a:tailEnd len="med" w="med" type="none"/>
          </a:ln>
        </p:spPr>
      </p:cxnSp>
      <p:grpSp>
        <p:nvGrpSpPr>
          <p:cNvPr id="1091" name="Google Shape;1091;p99"/>
          <p:cNvGrpSpPr/>
          <p:nvPr/>
        </p:nvGrpSpPr>
        <p:grpSpPr>
          <a:xfrm>
            <a:off x="76200" y="748675"/>
            <a:ext cx="9026600" cy="3677150"/>
            <a:chOff x="0" y="1129675"/>
            <a:chExt cx="9026600" cy="3677150"/>
          </a:xfrm>
        </p:grpSpPr>
        <p:sp>
          <p:nvSpPr>
            <p:cNvPr id="1092" name="Google Shape;1092;p99"/>
            <p:cNvSpPr/>
            <p:nvPr/>
          </p:nvSpPr>
          <p:spPr>
            <a:xfrm>
              <a:off x="127775" y="1129675"/>
              <a:ext cx="1306800" cy="26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0 to 30 DPD*</a:t>
              </a:r>
              <a:endParaRPr>
                <a:latin typeface="Calibri"/>
                <a:ea typeface="Calibri"/>
                <a:cs typeface="Calibri"/>
                <a:sym typeface="Calibri"/>
              </a:endParaRPr>
            </a:p>
          </p:txBody>
        </p:sp>
        <p:sp>
          <p:nvSpPr>
            <p:cNvPr id="1093" name="Google Shape;1093;p99"/>
            <p:cNvSpPr/>
            <p:nvPr/>
          </p:nvSpPr>
          <p:spPr>
            <a:xfrm>
              <a:off x="2496850" y="1129675"/>
              <a:ext cx="1306800" cy="26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30 to 60 DPD</a:t>
              </a:r>
              <a:endParaRPr>
                <a:latin typeface="Calibri"/>
                <a:ea typeface="Calibri"/>
                <a:cs typeface="Calibri"/>
                <a:sym typeface="Calibri"/>
              </a:endParaRPr>
            </a:p>
          </p:txBody>
        </p:sp>
        <p:sp>
          <p:nvSpPr>
            <p:cNvPr id="1094" name="Google Shape;1094;p99"/>
            <p:cNvSpPr/>
            <p:nvPr/>
          </p:nvSpPr>
          <p:spPr>
            <a:xfrm>
              <a:off x="4865925" y="1129675"/>
              <a:ext cx="1306800" cy="26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60 to 90 DPD</a:t>
              </a:r>
              <a:endParaRPr>
                <a:latin typeface="Calibri"/>
                <a:ea typeface="Calibri"/>
                <a:cs typeface="Calibri"/>
                <a:sym typeface="Calibri"/>
              </a:endParaRPr>
            </a:p>
          </p:txBody>
        </p:sp>
        <p:sp>
          <p:nvSpPr>
            <p:cNvPr id="1095" name="Google Shape;1095;p99"/>
            <p:cNvSpPr/>
            <p:nvPr/>
          </p:nvSpPr>
          <p:spPr>
            <a:xfrm>
              <a:off x="7235000" y="1129675"/>
              <a:ext cx="1306800" cy="26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90+ DPD</a:t>
              </a:r>
              <a:endParaRPr>
                <a:latin typeface="Calibri"/>
                <a:ea typeface="Calibri"/>
                <a:cs typeface="Calibri"/>
                <a:sym typeface="Calibri"/>
              </a:endParaRPr>
            </a:p>
          </p:txBody>
        </p:sp>
        <p:sp>
          <p:nvSpPr>
            <p:cNvPr id="1096" name="Google Shape;1096;p99"/>
            <p:cNvSpPr txBox="1"/>
            <p:nvPr/>
          </p:nvSpPr>
          <p:spPr>
            <a:xfrm>
              <a:off x="0" y="1511325"/>
              <a:ext cx="2326200" cy="3295500"/>
            </a:xfrm>
            <a:prstGeom prst="rect">
              <a:avLst/>
            </a:prstGeom>
            <a:noFill/>
            <a:ln>
              <a:noFill/>
            </a:ln>
          </p:spPr>
          <p:txBody>
            <a:bodyPr anchorCtr="0" anchor="t" bIns="91425" lIns="91425" spcFirstLastPara="1" rIns="91425" wrap="square" tIns="91425">
              <a:noAutofit/>
            </a:bodyPr>
            <a:lstStyle/>
            <a:p>
              <a:pPr indent="-304800" lvl="0" marL="285750" rtl="0" algn="l">
                <a:spcBef>
                  <a:spcPts val="0"/>
                </a:spcBef>
                <a:spcAft>
                  <a:spcPts val="0"/>
                </a:spcAft>
                <a:buSzPts val="1200"/>
                <a:buFont typeface="Calibri"/>
                <a:buChar char="●"/>
              </a:pPr>
              <a:r>
                <a:rPr lang="en" sz="1200">
                  <a:latin typeface="Calibri"/>
                  <a:ea typeface="Calibri"/>
                  <a:cs typeface="Calibri"/>
                  <a:sym typeface="Calibri"/>
                </a:rPr>
                <a:t>Communication starts from D-1 (1 day prior to default)</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Reminder messaging spaced at regular intervals - Basis customer frequency</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Modes of Communication </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SMS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Email</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Push</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IVR</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Internal Calling team of 15 - better experience</a:t>
              </a:r>
              <a:endParaRPr sz="1200">
                <a:latin typeface="Calibri"/>
                <a:ea typeface="Calibri"/>
                <a:cs typeface="Calibri"/>
                <a:sym typeface="Calibri"/>
              </a:endParaRPr>
            </a:p>
          </p:txBody>
        </p:sp>
        <p:sp>
          <p:nvSpPr>
            <p:cNvPr id="1097" name="Google Shape;1097;p99"/>
            <p:cNvSpPr txBox="1"/>
            <p:nvPr/>
          </p:nvSpPr>
          <p:spPr>
            <a:xfrm>
              <a:off x="2376975" y="1518900"/>
              <a:ext cx="2109900" cy="2839500"/>
            </a:xfrm>
            <a:prstGeom prst="rect">
              <a:avLst/>
            </a:prstGeom>
            <a:noFill/>
            <a:ln>
              <a:noFill/>
            </a:ln>
          </p:spPr>
          <p:txBody>
            <a:bodyPr anchorCtr="0" anchor="t" bIns="91425" lIns="91425" spcFirstLastPara="1" rIns="91425" wrap="square" tIns="91425">
              <a:noAutofit/>
            </a:bodyPr>
            <a:lstStyle/>
            <a:p>
              <a:pPr indent="-304800" lvl="0" marL="285750" rtl="0" algn="l">
                <a:spcBef>
                  <a:spcPts val="0"/>
                </a:spcBef>
                <a:spcAft>
                  <a:spcPts val="0"/>
                </a:spcAft>
                <a:buSzPts val="1200"/>
                <a:buFont typeface="Calibri"/>
                <a:buChar char="●"/>
              </a:pPr>
              <a:r>
                <a:rPr lang="en" sz="1200">
                  <a:latin typeface="Calibri"/>
                  <a:ea typeface="Calibri"/>
                  <a:cs typeface="Calibri"/>
                  <a:sym typeface="Calibri"/>
                </a:rPr>
                <a:t>Increase in the frequency of communication</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Tonality also goes up </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Modes of Communication </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SMS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Email</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Push</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IVR</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Outsourced to external agency with 15 agents </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Fully integrated environment </a:t>
              </a:r>
              <a:endParaRPr sz="1200">
                <a:latin typeface="Calibri"/>
                <a:ea typeface="Calibri"/>
                <a:cs typeface="Calibri"/>
                <a:sym typeface="Calibri"/>
              </a:endParaRPr>
            </a:p>
          </p:txBody>
        </p:sp>
        <p:sp>
          <p:nvSpPr>
            <p:cNvPr id="1098" name="Google Shape;1098;p99"/>
            <p:cNvSpPr txBox="1"/>
            <p:nvPr/>
          </p:nvSpPr>
          <p:spPr>
            <a:xfrm>
              <a:off x="4600575" y="1581525"/>
              <a:ext cx="2326200" cy="2688900"/>
            </a:xfrm>
            <a:prstGeom prst="rect">
              <a:avLst/>
            </a:prstGeom>
            <a:noFill/>
            <a:ln>
              <a:noFill/>
            </a:ln>
          </p:spPr>
          <p:txBody>
            <a:bodyPr anchorCtr="0" anchor="t" bIns="91425" lIns="91425" spcFirstLastPara="1" rIns="91425" wrap="square" tIns="91425">
              <a:noAutofit/>
            </a:bodyPr>
            <a:lstStyle/>
            <a:p>
              <a:pPr indent="-304800" lvl="0" marL="285750" rtl="0" algn="l">
                <a:spcBef>
                  <a:spcPts val="0"/>
                </a:spcBef>
                <a:spcAft>
                  <a:spcPts val="0"/>
                </a:spcAft>
                <a:buSzPts val="1200"/>
                <a:buFont typeface="Calibri"/>
                <a:buChar char="●"/>
              </a:pPr>
              <a:r>
                <a:rPr lang="en" sz="1200">
                  <a:latin typeface="Calibri"/>
                  <a:ea typeface="Calibri"/>
                  <a:cs typeface="Calibri"/>
                  <a:sym typeface="Calibri"/>
                </a:rPr>
                <a:t>Base outsources to 3rd party agency ideally to manage scaling up easily</a:t>
              </a:r>
              <a:endParaRPr sz="1200">
                <a:latin typeface="Calibri"/>
                <a:ea typeface="Calibri"/>
                <a:cs typeface="Calibri"/>
                <a:sym typeface="Calibri"/>
              </a:endParaRPr>
            </a:p>
            <a:p>
              <a:pPr indent="-304800" lvl="0" marL="285750" marR="0" rtl="0" algn="l">
                <a:lnSpc>
                  <a:spcPct val="100000"/>
                </a:lnSpc>
                <a:spcBef>
                  <a:spcPts val="0"/>
                </a:spcBef>
                <a:spcAft>
                  <a:spcPts val="0"/>
                </a:spcAft>
                <a:buClr>
                  <a:srgbClr val="000000"/>
                </a:buClr>
                <a:buSzPts val="1200"/>
                <a:buFont typeface="Calibri"/>
                <a:buChar char="●"/>
              </a:pPr>
              <a:r>
                <a:rPr lang="en" sz="1200">
                  <a:latin typeface="Calibri"/>
                  <a:ea typeface="Calibri"/>
                  <a:cs typeface="Calibri"/>
                  <a:sym typeface="Calibri"/>
                </a:rPr>
                <a:t>Commission based model in place </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Threat of Impact on Credit Score </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Communication in sync with the pitch from the agency</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SMS / IVR are placed at moderate intervals</a:t>
              </a:r>
              <a:endParaRPr sz="1200">
                <a:latin typeface="Calibri"/>
                <a:ea typeface="Calibri"/>
                <a:cs typeface="Calibri"/>
                <a:sym typeface="Calibri"/>
              </a:endParaRPr>
            </a:p>
          </p:txBody>
        </p:sp>
        <p:sp>
          <p:nvSpPr>
            <p:cNvPr id="1099" name="Google Shape;1099;p99"/>
            <p:cNvSpPr txBox="1"/>
            <p:nvPr/>
          </p:nvSpPr>
          <p:spPr>
            <a:xfrm>
              <a:off x="6995900" y="1555475"/>
              <a:ext cx="2030700" cy="2715000"/>
            </a:xfrm>
            <a:prstGeom prst="rect">
              <a:avLst/>
            </a:prstGeom>
            <a:noFill/>
            <a:ln>
              <a:noFill/>
            </a:ln>
          </p:spPr>
          <p:txBody>
            <a:bodyPr anchorCtr="0" anchor="t" bIns="91425" lIns="91425" spcFirstLastPara="1" rIns="91425" wrap="square" tIns="91425">
              <a:noAutofit/>
            </a:bodyPr>
            <a:lstStyle/>
            <a:p>
              <a:pPr indent="-304800" lvl="0" marL="285750" rtl="0" algn="l">
                <a:spcBef>
                  <a:spcPts val="0"/>
                </a:spcBef>
                <a:spcAft>
                  <a:spcPts val="0"/>
                </a:spcAft>
                <a:buSzPts val="1200"/>
                <a:buFont typeface="Calibri"/>
                <a:buChar char="●"/>
              </a:pPr>
              <a:r>
                <a:rPr lang="en" sz="1200">
                  <a:latin typeface="Calibri"/>
                  <a:ea typeface="Calibri"/>
                  <a:cs typeface="Calibri"/>
                  <a:sym typeface="Calibri"/>
                </a:rPr>
                <a:t>Constitutes the Hard collection part</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External agency based calling</a:t>
              </a:r>
              <a:endParaRPr sz="1200">
                <a:latin typeface="Calibri"/>
                <a:ea typeface="Calibri"/>
                <a:cs typeface="Calibri"/>
                <a:sym typeface="Calibri"/>
              </a:endParaRPr>
            </a:p>
            <a:p>
              <a:pPr indent="-304800" lvl="0" marL="285750" marR="0" rtl="0" algn="l">
                <a:lnSpc>
                  <a:spcPct val="100000"/>
                </a:lnSpc>
                <a:spcBef>
                  <a:spcPts val="0"/>
                </a:spcBef>
                <a:spcAft>
                  <a:spcPts val="0"/>
                </a:spcAft>
                <a:buClr>
                  <a:srgbClr val="000000"/>
                </a:buClr>
                <a:buSzPts val="1200"/>
                <a:buFont typeface="Calibri"/>
                <a:buChar char="●"/>
              </a:pPr>
              <a:r>
                <a:rPr lang="en" sz="1200">
                  <a:latin typeface="Calibri"/>
                  <a:ea typeface="Calibri"/>
                  <a:cs typeface="Calibri"/>
                  <a:sym typeface="Calibri"/>
                </a:rPr>
                <a:t>Commission based model </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Severe threats and messaging opted</a:t>
              </a:r>
              <a:endParaRPr sz="1200">
                <a:latin typeface="Calibri"/>
                <a:ea typeface="Calibri"/>
                <a:cs typeface="Calibri"/>
                <a:sym typeface="Calibri"/>
              </a:endParaRPr>
            </a:p>
            <a:p>
              <a:pPr indent="-304800" lvl="0" marL="285750" rtl="0" algn="l">
                <a:spcBef>
                  <a:spcPts val="0"/>
                </a:spcBef>
                <a:spcAft>
                  <a:spcPts val="0"/>
                </a:spcAft>
                <a:buSzPts val="1200"/>
                <a:buFont typeface="Calibri"/>
                <a:buChar char="●"/>
              </a:pPr>
              <a:r>
                <a:rPr lang="en" sz="1200">
                  <a:latin typeface="Calibri"/>
                  <a:ea typeface="Calibri"/>
                  <a:cs typeface="Calibri"/>
                  <a:sym typeface="Calibri"/>
                </a:rPr>
                <a:t>SMS &amp; IVR are also used for conveying high severity</a:t>
              </a:r>
              <a:endParaRPr sz="1200">
                <a:latin typeface="Calibri"/>
                <a:ea typeface="Calibri"/>
                <a:cs typeface="Calibri"/>
                <a:sym typeface="Calibri"/>
              </a:endParaRPr>
            </a:p>
          </p:txBody>
        </p:sp>
      </p:grpSp>
      <p:sp>
        <p:nvSpPr>
          <p:cNvPr id="1100" name="Google Shape;1100;p99"/>
          <p:cNvSpPr txBox="1"/>
          <p:nvPr/>
        </p:nvSpPr>
        <p:spPr>
          <a:xfrm>
            <a:off x="235500" y="4496025"/>
            <a:ext cx="18450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*DPD is days past due</a:t>
            </a:r>
            <a:endParaRPr sz="1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4" name="Shape 1104"/>
        <p:cNvGrpSpPr/>
        <p:nvPr/>
      </p:nvGrpSpPr>
      <p:grpSpPr>
        <a:xfrm>
          <a:off x="0" y="0"/>
          <a:ext cx="0" cy="0"/>
          <a:chOff x="0" y="0"/>
          <a:chExt cx="0" cy="0"/>
        </a:xfrm>
      </p:grpSpPr>
      <p:sp>
        <p:nvSpPr>
          <p:cNvPr id="1105" name="Google Shape;1105;p100"/>
          <p:cNvSpPr txBox="1"/>
          <p:nvPr>
            <p:ph type="title"/>
          </p:nvPr>
        </p:nvSpPr>
        <p:spPr>
          <a:xfrm>
            <a:off x="398675" y="122726"/>
            <a:ext cx="7886700" cy="532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alibri"/>
              <a:buNone/>
            </a:pPr>
            <a:r>
              <a:rPr lang="en" sz="2400"/>
              <a:t>Collections Cadence in first 30 days </a:t>
            </a:r>
            <a:endParaRPr sz="2400"/>
          </a:p>
        </p:txBody>
      </p:sp>
      <p:graphicFrame>
        <p:nvGraphicFramePr>
          <p:cNvPr id="1106" name="Google Shape;1106;p100"/>
          <p:cNvGraphicFramePr/>
          <p:nvPr/>
        </p:nvGraphicFramePr>
        <p:xfrm>
          <a:off x="765810" y="1371601"/>
          <a:ext cx="3000000" cy="3000000"/>
        </p:xfrm>
        <a:graphic>
          <a:graphicData uri="http://schemas.openxmlformats.org/drawingml/2006/table">
            <a:tbl>
              <a:tblPr>
                <a:noFill/>
                <a:tableStyleId>{8E17FD01-A000-4B66-B9CA-C1D04B5D00F5}</a:tableStyleId>
              </a:tblPr>
              <a:tblGrid>
                <a:gridCol w="878250"/>
                <a:gridCol w="114150"/>
                <a:gridCol w="114150"/>
                <a:gridCol w="114150"/>
                <a:gridCol w="114150"/>
                <a:gridCol w="114150"/>
                <a:gridCol w="114150"/>
                <a:gridCol w="518150"/>
                <a:gridCol w="114150"/>
                <a:gridCol w="114150"/>
                <a:gridCol w="219550"/>
                <a:gridCol w="166875"/>
                <a:gridCol w="518150"/>
                <a:gridCol w="166875"/>
                <a:gridCol w="219550"/>
                <a:gridCol w="166875"/>
                <a:gridCol w="166875"/>
                <a:gridCol w="465450"/>
                <a:gridCol w="166875"/>
                <a:gridCol w="166875"/>
                <a:gridCol w="166875"/>
                <a:gridCol w="166875"/>
                <a:gridCol w="272250"/>
                <a:gridCol w="166875"/>
                <a:gridCol w="166875"/>
                <a:gridCol w="272250"/>
                <a:gridCol w="166875"/>
                <a:gridCol w="166875"/>
                <a:gridCol w="166875"/>
                <a:gridCol w="166875"/>
                <a:gridCol w="272250"/>
                <a:gridCol w="166875"/>
              </a:tblGrid>
              <a:tr h="235350">
                <a:tc>
                  <a:txBody>
                    <a:bodyPr>
                      <a:noAutofit/>
                    </a:bodyPr>
                    <a:lstStyle/>
                    <a:p>
                      <a:pPr indent="0" lvl="0" marL="0" marR="0" rtl="0" algn="ctr">
                        <a:spcBef>
                          <a:spcPts val="0"/>
                        </a:spcBef>
                        <a:spcAft>
                          <a:spcPts val="0"/>
                        </a:spcAft>
                        <a:buNone/>
                      </a:pPr>
                      <a:r>
                        <a:rPr b="1" lang="en" sz="800" u="none" cap="none" strike="noStrike"/>
                        <a:t>DPD</a:t>
                      </a:r>
                      <a:endParaRPr sz="1100"/>
                    </a:p>
                  </a:txBody>
                  <a:tcPr marT="0" marB="0" marR="21425" marL="214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0</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3</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4</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5</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6</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7</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8</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9</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10</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11</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12</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13</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14</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15</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16</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17</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18</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19</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20</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21</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22</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23</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24</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25</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26</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27</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28</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29</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800" u="none" cap="none" strike="noStrike"/>
                        <a:t>30</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338925">
                <a:tc>
                  <a:txBody>
                    <a:bodyPr>
                      <a:noAutofit/>
                    </a:bodyPr>
                    <a:lstStyle/>
                    <a:p>
                      <a:pPr indent="0" lvl="0" marL="0" marR="0" rtl="0" algn="ctr">
                        <a:spcBef>
                          <a:spcPts val="0"/>
                        </a:spcBef>
                        <a:spcAft>
                          <a:spcPts val="0"/>
                        </a:spcAft>
                        <a:buNone/>
                      </a:pPr>
                      <a:r>
                        <a:rPr b="1" lang="en" sz="800" u="none" cap="none" strike="noStrike"/>
                        <a:t>Outbound Call</a:t>
                      </a:r>
                      <a:endParaRPr b="1" sz="800" u="none" cap="none" strike="noStrike"/>
                    </a:p>
                  </a:txBody>
                  <a:tcPr marT="0" marB="0" marR="21425" marL="214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1" lang="en" sz="800" u="none" cap="none" strike="noStrike"/>
                        <a:t>&gt;1000</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1" lang="en" sz="800" u="none" cap="none" strike="noStrike"/>
                        <a:t>&gt;1000</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1" lang="en" sz="800" u="none" cap="none" strike="noStrike"/>
                        <a:t>&gt;500</a:t>
                      </a:r>
                      <a:endParaRPr sz="1100"/>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1" lang="en" sz="800"/>
                        <a:t>ALL</a:t>
                      </a:r>
                      <a:endParaRPr b="1"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1" lang="en" sz="800"/>
                        <a:t>ALL</a:t>
                      </a:r>
                      <a:endParaRPr b="1"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b="1" lang="en" sz="800"/>
                        <a:t>ALL</a:t>
                      </a:r>
                      <a:endParaRPr b="1"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38925">
                <a:tc>
                  <a:txBody>
                    <a:bodyPr>
                      <a:noAutofit/>
                    </a:bodyPr>
                    <a:lstStyle/>
                    <a:p>
                      <a:pPr indent="0" lvl="0" marL="0" marR="0" rtl="0" algn="ctr">
                        <a:spcBef>
                          <a:spcPts val="0"/>
                        </a:spcBef>
                        <a:spcAft>
                          <a:spcPts val="0"/>
                        </a:spcAft>
                        <a:buNone/>
                      </a:pPr>
                      <a:r>
                        <a:rPr b="1" lang="en" sz="800" u="none" cap="none" strike="noStrike"/>
                        <a:t>SMS</a:t>
                      </a:r>
                      <a:endParaRPr sz="1100"/>
                    </a:p>
                  </a:txBody>
                  <a:tcPr marT="0" marB="0" marR="21425" marL="214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8925">
                <a:tc>
                  <a:txBody>
                    <a:bodyPr>
                      <a:noAutofit/>
                    </a:bodyPr>
                    <a:lstStyle/>
                    <a:p>
                      <a:pPr indent="0" lvl="0" marL="0" marR="0" rtl="0" algn="ctr">
                        <a:spcBef>
                          <a:spcPts val="0"/>
                        </a:spcBef>
                        <a:spcAft>
                          <a:spcPts val="0"/>
                        </a:spcAft>
                        <a:buNone/>
                      </a:pPr>
                      <a:r>
                        <a:rPr b="1" lang="en" sz="800" u="none" cap="none" strike="noStrike"/>
                        <a:t>PUSH</a:t>
                      </a:r>
                      <a:endParaRPr sz="1100"/>
                    </a:p>
                  </a:txBody>
                  <a:tcPr marT="0" marB="0" marR="21425" marL="214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8925">
                <a:tc>
                  <a:txBody>
                    <a:bodyPr>
                      <a:noAutofit/>
                    </a:bodyPr>
                    <a:lstStyle/>
                    <a:p>
                      <a:pPr indent="0" lvl="0" marL="0" marR="0" rtl="0" algn="ctr">
                        <a:spcBef>
                          <a:spcPts val="0"/>
                        </a:spcBef>
                        <a:spcAft>
                          <a:spcPts val="0"/>
                        </a:spcAft>
                        <a:buNone/>
                      </a:pPr>
                      <a:r>
                        <a:rPr b="1" lang="en" sz="800" u="none" cap="none" strike="noStrike"/>
                        <a:t>Email</a:t>
                      </a:r>
                      <a:endParaRPr sz="1100"/>
                    </a:p>
                  </a:txBody>
                  <a:tcPr marT="0" marB="0" marR="21425" marL="214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8925">
                <a:tc>
                  <a:txBody>
                    <a:bodyPr>
                      <a:noAutofit/>
                    </a:bodyPr>
                    <a:lstStyle/>
                    <a:p>
                      <a:pPr indent="0" lvl="0" marL="0" marR="0" rtl="0" algn="ctr">
                        <a:spcBef>
                          <a:spcPts val="0"/>
                        </a:spcBef>
                        <a:spcAft>
                          <a:spcPts val="0"/>
                        </a:spcAft>
                        <a:buNone/>
                      </a:pPr>
                      <a:r>
                        <a:rPr b="1" lang="en" sz="800" u="none" cap="none" strike="noStrike"/>
                        <a:t>IVR</a:t>
                      </a:r>
                      <a:endParaRPr sz="1100"/>
                    </a:p>
                  </a:txBody>
                  <a:tcPr marT="0" marB="0" marR="21425" marL="2142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800" u="none" cap="none" strike="noStrike"/>
                    </a:p>
                  </a:txBody>
                  <a:tcPr marT="0" marB="0" marR="21425" marL="2142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bl>
          </a:graphicData>
        </a:graphic>
      </p:graphicFrame>
      <p:sp>
        <p:nvSpPr>
          <p:cNvPr id="1107" name="Google Shape;1107;p100"/>
          <p:cNvSpPr/>
          <p:nvPr/>
        </p:nvSpPr>
        <p:spPr>
          <a:xfrm>
            <a:off x="765800" y="834625"/>
            <a:ext cx="7052400" cy="370500"/>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lang="en" sz="1400">
                <a:solidFill>
                  <a:schemeClr val="dk1"/>
                </a:solidFill>
                <a:latin typeface="Calibri"/>
                <a:ea typeface="Calibri"/>
                <a:cs typeface="Calibri"/>
                <a:sym typeface="Calibri"/>
              </a:rPr>
              <a:t>We have five communication channels to remind customers to repay their outstanding due. </a:t>
            </a:r>
            <a:endParaRPr sz="1100"/>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108" name="Google Shape;1108;p100"/>
          <p:cNvSpPr/>
          <p:nvPr/>
        </p:nvSpPr>
        <p:spPr>
          <a:xfrm>
            <a:off x="765800" y="3773775"/>
            <a:ext cx="3312900" cy="1095300"/>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u="sng">
                <a:solidFill>
                  <a:schemeClr val="dk1"/>
                </a:solidFill>
                <a:latin typeface="Calibri"/>
                <a:ea typeface="Calibri"/>
                <a:cs typeface="Calibri"/>
                <a:sym typeface="Calibri"/>
              </a:rPr>
              <a:t>Push </a:t>
            </a:r>
            <a:br>
              <a:rPr lang="en" sz="1200" u="sng">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Rs.{{total_due_amount}} Ola Money Postpaid amount is due! Please pay by {{grace_date}} to avoid paying any late fee. Click here to pay now.</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sp>
        <p:nvSpPr>
          <p:cNvPr id="1109" name="Google Shape;1109;p100"/>
          <p:cNvSpPr/>
          <p:nvPr/>
        </p:nvSpPr>
        <p:spPr>
          <a:xfrm>
            <a:off x="4276775" y="3773775"/>
            <a:ext cx="3541200" cy="1115100"/>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u="sng">
                <a:solidFill>
                  <a:schemeClr val="dk1"/>
                </a:solidFill>
                <a:latin typeface="Calibri"/>
                <a:ea typeface="Calibri"/>
                <a:cs typeface="Calibri"/>
                <a:sym typeface="Calibri"/>
              </a:rPr>
              <a:t>SMS</a:t>
            </a:r>
            <a:endParaRPr sz="1100" u="sng"/>
          </a:p>
          <a:p>
            <a:pPr indent="0" lvl="0" marL="0" marR="0" rtl="0" algn="ctr">
              <a:spcBef>
                <a:spcPts val="0"/>
              </a:spcBef>
              <a:spcAft>
                <a:spcPts val="0"/>
              </a:spcAft>
              <a:buNone/>
            </a:pPr>
            <a:r>
              <a:rPr lang="en" sz="1200">
                <a:solidFill>
                  <a:schemeClr val="dk1"/>
                </a:solidFill>
                <a:latin typeface="Calibri"/>
                <a:ea typeface="Calibri"/>
                <a:cs typeface="Calibri"/>
                <a:sym typeface="Calibri"/>
              </a:rPr>
              <a:t>Your ₹{{total_due_amount}} Ola Money Postpaid amount is due since {{biling_cycle}}. Daily ₹{{per_day_fine}} late fee will be added to your Postpaid dues from today. Pay now to avoid more extra charges : http://bit.ly/2zeq7sV</a:t>
            </a:r>
            <a:endParaRPr sz="11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sp>
        <p:nvSpPr>
          <p:cNvPr id="1114" name="Google Shape;1114;p101"/>
          <p:cNvSpPr txBox="1"/>
          <p:nvPr>
            <p:ph type="title"/>
          </p:nvPr>
        </p:nvSpPr>
        <p:spPr>
          <a:xfrm>
            <a:off x="257762" y="243285"/>
            <a:ext cx="7886700" cy="519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Calibri"/>
              <a:buNone/>
            </a:pPr>
            <a:r>
              <a:rPr lang="en" sz="2400"/>
              <a:t>Internal Calling Ops Performance</a:t>
            </a:r>
            <a:endParaRPr sz="2400"/>
          </a:p>
        </p:txBody>
      </p:sp>
      <p:graphicFrame>
        <p:nvGraphicFramePr>
          <p:cNvPr id="1115" name="Google Shape;1115;p101"/>
          <p:cNvGraphicFramePr/>
          <p:nvPr/>
        </p:nvGraphicFramePr>
        <p:xfrm>
          <a:off x="257762" y="876308"/>
          <a:ext cx="3000000" cy="3000000"/>
        </p:xfrm>
        <a:graphic>
          <a:graphicData uri="http://schemas.openxmlformats.org/drawingml/2006/table">
            <a:tbl>
              <a:tblPr>
                <a:noFill/>
                <a:tableStyleId>{95A522AA-7032-4DCC-855E-6AD6AA389737}</a:tableStyleId>
              </a:tblPr>
              <a:tblGrid>
                <a:gridCol w="550225"/>
                <a:gridCol w="973075"/>
                <a:gridCol w="761675"/>
                <a:gridCol w="1249075"/>
                <a:gridCol w="761675"/>
                <a:gridCol w="761675"/>
                <a:gridCol w="1147500"/>
                <a:gridCol w="761675"/>
                <a:gridCol w="761675"/>
                <a:gridCol w="761675"/>
              </a:tblGrid>
              <a:tr h="728625">
                <a:tc>
                  <a:txBody>
                    <a:bodyPr>
                      <a:noAutofit/>
                    </a:bodyPr>
                    <a:lstStyle/>
                    <a:p>
                      <a:pPr indent="0" lvl="0" marL="0" marR="0" rtl="0" algn="ctr">
                        <a:spcBef>
                          <a:spcPts val="0"/>
                        </a:spcBef>
                        <a:spcAft>
                          <a:spcPts val="0"/>
                        </a:spcAft>
                        <a:buNone/>
                      </a:pPr>
                      <a:r>
                        <a:rPr lang="en" sz="1000" u="none" cap="none" strike="noStrike"/>
                        <a:t>Week No</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Agents Allocated</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GMV for Connected Customers</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Paid GMV from connect (excluded customers who paid due to need for ride) (A)</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Paid % from Connect customers </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GMV for non-connected customers</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Paid GMV from non connect (excluded customers paid due to need for ride)</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Paid % from Non connect customers </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Cost of Collection  (B)</a:t>
                      </a:r>
                      <a:endParaRPr b="0" i="0" sz="1000" u="none" cap="none" strike="noStrike">
                        <a:solidFill>
                          <a:srgbClr val="000000"/>
                        </a:solidFill>
                        <a:latin typeface="Arial"/>
                        <a:ea typeface="Arial"/>
                        <a:cs typeface="Arial"/>
                        <a:sym typeface="Arial"/>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GMV Recovered for every Rs1 spent (A/B)</a:t>
                      </a:r>
                      <a:endParaRPr b="0" i="0" sz="1000" u="none" cap="none" strike="noStrike">
                        <a:solidFill>
                          <a:srgbClr val="000000"/>
                        </a:solidFill>
                        <a:latin typeface="Calibri"/>
                        <a:ea typeface="Calibri"/>
                        <a:cs typeface="Calibri"/>
                        <a:sym typeface="Calibri"/>
                      </a:endParaRPr>
                    </a:p>
                  </a:txBody>
                  <a:tcPr marT="7075" marB="0" marR="7075" marL="7075" anchor="ctr"/>
                </a:tc>
              </a:tr>
              <a:tr h="182150">
                <a:tc>
                  <a:txBody>
                    <a:bodyPr>
                      <a:noAutofit/>
                    </a:bodyPr>
                    <a:lstStyle/>
                    <a:p>
                      <a:pPr indent="0" lvl="0" marL="0" marR="0" rtl="0" algn="ctr">
                        <a:spcBef>
                          <a:spcPts val="0"/>
                        </a:spcBef>
                        <a:spcAft>
                          <a:spcPts val="0"/>
                        </a:spcAft>
                        <a:buNone/>
                      </a:pPr>
                      <a:r>
                        <a:rPr lang="en" sz="1000" u="none" cap="none" strike="noStrike"/>
                        <a:t>W50</a:t>
                      </a:r>
                      <a:endParaRPr b="0" i="0" sz="1000" u="none" cap="none" strike="noStrike">
                        <a:solidFill>
                          <a:srgbClr val="000000"/>
                        </a:solidFill>
                        <a:latin typeface="Arial"/>
                        <a:ea typeface="Arial"/>
                        <a:cs typeface="Arial"/>
                        <a:sym typeface="Arial"/>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15</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89,07,187</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26,97,562</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30.29%</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2,29,64,029</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13,86,880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6.04%</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1,75,000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15.41</a:t>
                      </a:r>
                      <a:endParaRPr b="0" i="0" sz="1000" u="none" cap="none" strike="noStrike">
                        <a:solidFill>
                          <a:srgbClr val="000000"/>
                        </a:solidFill>
                        <a:latin typeface="Calibri"/>
                        <a:ea typeface="Calibri"/>
                        <a:cs typeface="Calibri"/>
                        <a:sym typeface="Calibri"/>
                      </a:endParaRPr>
                    </a:p>
                  </a:txBody>
                  <a:tcPr marT="7075" marB="0" marR="7075" marL="7075" anchor="ctr"/>
                </a:tc>
              </a:tr>
              <a:tr h="182150">
                <a:tc>
                  <a:txBody>
                    <a:bodyPr>
                      <a:noAutofit/>
                    </a:bodyPr>
                    <a:lstStyle/>
                    <a:p>
                      <a:pPr indent="0" lvl="0" marL="0" marR="0" rtl="0" algn="ctr">
                        <a:spcBef>
                          <a:spcPts val="0"/>
                        </a:spcBef>
                        <a:spcAft>
                          <a:spcPts val="0"/>
                        </a:spcAft>
                        <a:buNone/>
                      </a:pPr>
                      <a:r>
                        <a:rPr lang="en" sz="1000" u="none" cap="none" strike="noStrike"/>
                        <a:t>W51</a:t>
                      </a:r>
                      <a:endParaRPr b="0" i="0" sz="1000" u="none" cap="none" strike="noStrike">
                        <a:solidFill>
                          <a:srgbClr val="000000"/>
                        </a:solidFill>
                        <a:latin typeface="Arial"/>
                        <a:ea typeface="Arial"/>
                        <a:cs typeface="Arial"/>
                        <a:sym typeface="Arial"/>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15</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87,32,516</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20,89,616</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23.93%</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2,37,23,020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9,98,739</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4.21%</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1,75,000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11.94</a:t>
                      </a:r>
                      <a:endParaRPr b="0" i="0" sz="1000" u="none" cap="none" strike="noStrike">
                        <a:solidFill>
                          <a:srgbClr val="000000"/>
                        </a:solidFill>
                        <a:latin typeface="Calibri"/>
                        <a:ea typeface="Calibri"/>
                        <a:cs typeface="Calibri"/>
                        <a:sym typeface="Calibri"/>
                      </a:endParaRPr>
                    </a:p>
                  </a:txBody>
                  <a:tcPr marT="7075" marB="0" marR="7075" marL="7075" anchor="ctr"/>
                </a:tc>
              </a:tr>
              <a:tr h="182150">
                <a:tc>
                  <a:txBody>
                    <a:bodyPr>
                      <a:noAutofit/>
                    </a:bodyPr>
                    <a:lstStyle/>
                    <a:p>
                      <a:pPr indent="0" lvl="0" marL="0" marR="0" rtl="0" algn="ctr">
                        <a:spcBef>
                          <a:spcPts val="0"/>
                        </a:spcBef>
                        <a:spcAft>
                          <a:spcPts val="0"/>
                        </a:spcAft>
                        <a:buNone/>
                      </a:pPr>
                      <a:r>
                        <a:rPr lang="en" sz="1000" u="none" cap="none" strike="noStrike"/>
                        <a:t>W52</a:t>
                      </a:r>
                      <a:endParaRPr b="0" i="0" sz="1000" u="none" cap="none" strike="noStrike">
                        <a:solidFill>
                          <a:srgbClr val="000000"/>
                        </a:solidFill>
                        <a:latin typeface="Arial"/>
                        <a:ea typeface="Arial"/>
                        <a:cs typeface="Arial"/>
                        <a:sym typeface="Arial"/>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15</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88,12,387</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19,08,712</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21.65%</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2,20,16,876</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8,22,656</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3.74%</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1,75,000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10.91</a:t>
                      </a:r>
                      <a:endParaRPr b="0" i="0" sz="1000" u="none" cap="none" strike="noStrike">
                        <a:solidFill>
                          <a:srgbClr val="000000"/>
                        </a:solidFill>
                        <a:latin typeface="Calibri"/>
                        <a:ea typeface="Calibri"/>
                        <a:cs typeface="Calibri"/>
                        <a:sym typeface="Calibri"/>
                      </a:endParaRPr>
                    </a:p>
                  </a:txBody>
                  <a:tcPr marT="7075" marB="0" marR="7075" marL="7075" anchor="ctr"/>
                </a:tc>
              </a:tr>
              <a:tr h="182150">
                <a:tc>
                  <a:txBody>
                    <a:bodyPr>
                      <a:noAutofit/>
                    </a:bodyPr>
                    <a:lstStyle/>
                    <a:p>
                      <a:pPr indent="0" lvl="0" marL="0" marR="0" rtl="0" algn="ctr">
                        <a:spcBef>
                          <a:spcPts val="0"/>
                        </a:spcBef>
                        <a:spcAft>
                          <a:spcPts val="0"/>
                        </a:spcAft>
                        <a:buNone/>
                      </a:pPr>
                      <a:r>
                        <a:rPr lang="en" sz="1000" u="none" cap="none" strike="noStrike"/>
                        <a:t>W1</a:t>
                      </a:r>
                      <a:endParaRPr b="0" i="0" sz="1000" u="none" cap="none" strike="noStrike">
                        <a:solidFill>
                          <a:srgbClr val="000000"/>
                        </a:solidFill>
                        <a:latin typeface="Arial"/>
                        <a:ea typeface="Arial"/>
                        <a:cs typeface="Arial"/>
                        <a:sym typeface="Arial"/>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15</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72,30,381</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12,82,339</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17.74%</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1,48,66,323</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8,32,761</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5.60%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1,75,000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7.33</a:t>
                      </a:r>
                      <a:endParaRPr b="0" i="0" sz="1000" u="none" cap="none" strike="noStrike">
                        <a:solidFill>
                          <a:srgbClr val="000000"/>
                        </a:solidFill>
                        <a:latin typeface="Calibri"/>
                        <a:ea typeface="Calibri"/>
                        <a:cs typeface="Calibri"/>
                        <a:sym typeface="Calibri"/>
                      </a:endParaRPr>
                    </a:p>
                  </a:txBody>
                  <a:tcPr marT="7075" marB="0" marR="7075" marL="7075" anchor="ctr"/>
                </a:tc>
              </a:tr>
              <a:tr h="182150">
                <a:tc>
                  <a:txBody>
                    <a:bodyPr>
                      <a:noAutofit/>
                    </a:bodyPr>
                    <a:lstStyle/>
                    <a:p>
                      <a:pPr indent="0" lvl="0" marL="0" marR="0" rtl="0" algn="ctr">
                        <a:spcBef>
                          <a:spcPts val="0"/>
                        </a:spcBef>
                        <a:spcAft>
                          <a:spcPts val="0"/>
                        </a:spcAft>
                        <a:buNone/>
                      </a:pPr>
                      <a:r>
                        <a:rPr lang="en" sz="1000" u="none" cap="none" strike="noStrike"/>
                        <a:t>W2</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13</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94,41,477</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22,05,361</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23.36%</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1,75,08,322</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9,80,173</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5.60%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1,75,000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12.60</a:t>
                      </a:r>
                      <a:endParaRPr b="0" i="0" sz="1000" u="none" cap="none" strike="noStrike">
                        <a:solidFill>
                          <a:srgbClr val="000000"/>
                        </a:solidFill>
                        <a:latin typeface="Calibri"/>
                        <a:ea typeface="Calibri"/>
                        <a:cs typeface="Calibri"/>
                        <a:sym typeface="Calibri"/>
                      </a:endParaRPr>
                    </a:p>
                  </a:txBody>
                  <a:tcPr marT="7075" marB="0" marR="7075" marL="7075" anchor="ctr"/>
                </a:tc>
              </a:tr>
              <a:tr h="182150">
                <a:tc>
                  <a:txBody>
                    <a:bodyPr>
                      <a:noAutofit/>
                    </a:bodyPr>
                    <a:lstStyle/>
                    <a:p>
                      <a:pPr indent="0" lvl="0" marL="0" marR="0" rtl="0" algn="ctr">
                        <a:spcBef>
                          <a:spcPts val="0"/>
                        </a:spcBef>
                        <a:spcAft>
                          <a:spcPts val="0"/>
                        </a:spcAft>
                        <a:buNone/>
                      </a:pPr>
                      <a:r>
                        <a:rPr lang="en" sz="1000" u="none" cap="none" strike="noStrike"/>
                        <a:t>W3</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13</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88,05,576</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22,56,722</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25.64%</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1,33,20,381</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849,249</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6.38%</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1,75,000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12.90</a:t>
                      </a:r>
                      <a:endParaRPr b="0" i="0" sz="1000" u="none" cap="none" strike="noStrike">
                        <a:solidFill>
                          <a:srgbClr val="000000"/>
                        </a:solidFill>
                        <a:latin typeface="Calibri"/>
                        <a:ea typeface="Calibri"/>
                        <a:cs typeface="Calibri"/>
                        <a:sym typeface="Calibri"/>
                      </a:endParaRPr>
                    </a:p>
                  </a:txBody>
                  <a:tcPr marT="7075" marB="0" marR="7075" marL="7075" anchor="ctr"/>
                </a:tc>
              </a:tr>
              <a:tr h="182150">
                <a:tc>
                  <a:txBody>
                    <a:bodyPr>
                      <a:noAutofit/>
                    </a:bodyPr>
                    <a:lstStyle/>
                    <a:p>
                      <a:pPr indent="0" lvl="0" marL="0" marR="0" rtl="0" algn="ctr">
                        <a:spcBef>
                          <a:spcPts val="0"/>
                        </a:spcBef>
                        <a:spcAft>
                          <a:spcPts val="0"/>
                        </a:spcAft>
                        <a:buNone/>
                      </a:pPr>
                      <a:r>
                        <a:rPr lang="en" sz="1000" u="none" cap="none" strike="noStrike"/>
                        <a:t>W4</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15</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98,47,529</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17,23,367</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17.50%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2,25,67,402</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9,09,592</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4.03%</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1,75,000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9.85</a:t>
                      </a:r>
                      <a:endParaRPr b="0" i="0" sz="1000" u="none" cap="none" strike="noStrike">
                        <a:solidFill>
                          <a:srgbClr val="000000"/>
                        </a:solidFill>
                        <a:latin typeface="Calibri"/>
                        <a:ea typeface="Calibri"/>
                        <a:cs typeface="Calibri"/>
                        <a:sym typeface="Calibri"/>
                      </a:endParaRPr>
                    </a:p>
                  </a:txBody>
                  <a:tcPr marT="7075" marB="0" marR="7075" marL="7075" anchor="ctr"/>
                </a:tc>
              </a:tr>
              <a:tr h="182150">
                <a:tc>
                  <a:txBody>
                    <a:bodyPr>
                      <a:noAutofit/>
                    </a:bodyPr>
                    <a:lstStyle/>
                    <a:p>
                      <a:pPr indent="0" lvl="0" marL="0" marR="0" rtl="0" algn="ctr">
                        <a:spcBef>
                          <a:spcPts val="0"/>
                        </a:spcBef>
                        <a:spcAft>
                          <a:spcPts val="0"/>
                        </a:spcAft>
                        <a:buNone/>
                      </a:pPr>
                      <a:r>
                        <a:rPr lang="en" sz="1000" u="none" cap="none" strike="noStrike"/>
                        <a:t> </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1,41,63,679</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12,25,000</a:t>
                      </a:r>
                      <a:endParaRPr b="0" i="0" sz="1000" u="none" cap="none" strike="noStrike">
                        <a:solidFill>
                          <a:srgbClr val="000000"/>
                        </a:solidFill>
                        <a:latin typeface="Calibri"/>
                        <a:ea typeface="Calibri"/>
                        <a:cs typeface="Calibri"/>
                        <a:sym typeface="Calibri"/>
                      </a:endParaRPr>
                    </a:p>
                  </a:txBody>
                  <a:tcPr marT="7075" marB="0" marR="7075" marL="7075" anchor="ctr"/>
                </a:tc>
                <a:tc>
                  <a:txBody>
                    <a:bodyPr>
                      <a:noAutofit/>
                    </a:bodyPr>
                    <a:lstStyle/>
                    <a:p>
                      <a:pPr indent="0" lvl="0" marL="0" marR="0" rtl="0" algn="ctr">
                        <a:spcBef>
                          <a:spcPts val="0"/>
                        </a:spcBef>
                        <a:spcAft>
                          <a:spcPts val="0"/>
                        </a:spcAft>
                        <a:buNone/>
                      </a:pPr>
                      <a:r>
                        <a:rPr lang="en" sz="1000" u="none" cap="none" strike="noStrike"/>
                        <a:t>₹ 11.56</a:t>
                      </a:r>
                      <a:endParaRPr b="0" i="0" sz="1000" u="none" cap="none" strike="noStrike">
                        <a:solidFill>
                          <a:srgbClr val="000000"/>
                        </a:solidFill>
                        <a:latin typeface="Calibri"/>
                        <a:ea typeface="Calibri"/>
                        <a:cs typeface="Calibri"/>
                        <a:sym typeface="Calibri"/>
                      </a:endParaRPr>
                    </a:p>
                  </a:txBody>
                  <a:tcPr marT="7075" marB="0" marR="7075" marL="7075" anchor="ctr"/>
                </a:tc>
              </a:tr>
            </a:tbl>
          </a:graphicData>
        </a:graphic>
      </p:graphicFrame>
      <p:sp>
        <p:nvSpPr>
          <p:cNvPr id="1116" name="Google Shape;1116;p101"/>
          <p:cNvSpPr/>
          <p:nvPr/>
        </p:nvSpPr>
        <p:spPr>
          <a:xfrm>
            <a:off x="5554175" y="3176150"/>
            <a:ext cx="3193500" cy="432900"/>
          </a:xfrm>
          <a:prstGeom prst="roundRect">
            <a:avLst>
              <a:gd fmla="val 16667" name="adj"/>
            </a:avLst>
          </a:prstGeom>
          <a:solidFill>
            <a:schemeClr val="lt1"/>
          </a:solidFill>
          <a:ln cap="flat" cmpd="sng" w="28575">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For every rupee we put into outbound calling campaign , we recover Rs 11.5</a:t>
            </a:r>
            <a:endParaRPr sz="1200">
              <a:solidFill>
                <a:schemeClr val="dk1"/>
              </a:solidFill>
              <a:latin typeface="Calibri"/>
              <a:ea typeface="Calibri"/>
              <a:cs typeface="Calibri"/>
              <a:sym typeface="Calibri"/>
            </a:endParaRPr>
          </a:p>
        </p:txBody>
      </p:sp>
      <p:pic>
        <p:nvPicPr>
          <p:cNvPr id="1117" name="Google Shape;1117;p101"/>
          <p:cNvPicPr preferRelativeResize="0"/>
          <p:nvPr/>
        </p:nvPicPr>
        <p:blipFill rotWithShape="1">
          <a:blip r:embed="rId3">
            <a:alphaModFix/>
          </a:blip>
          <a:srcRect b="0" l="0" r="0" t="0"/>
          <a:stretch/>
        </p:blipFill>
        <p:spPr>
          <a:xfrm>
            <a:off x="257750" y="3214525"/>
            <a:ext cx="4131000" cy="18006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1" name="Shape 1121"/>
        <p:cNvGrpSpPr/>
        <p:nvPr/>
      </p:nvGrpSpPr>
      <p:grpSpPr>
        <a:xfrm>
          <a:off x="0" y="0"/>
          <a:ext cx="0" cy="0"/>
          <a:chOff x="0" y="0"/>
          <a:chExt cx="0" cy="0"/>
        </a:xfrm>
      </p:grpSpPr>
      <p:sp>
        <p:nvSpPr>
          <p:cNvPr id="1122" name="Google Shape;1122;p102"/>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123" name="Google Shape;1123;p102"/>
          <p:cNvSpPr txBox="1"/>
          <p:nvPr/>
        </p:nvSpPr>
        <p:spPr>
          <a:xfrm>
            <a:off x="4761850" y="1728400"/>
            <a:ext cx="4201800" cy="16866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Capabilities</a:t>
            </a:r>
            <a:endParaRPr b="0" i="0" sz="2500" u="none" cap="none" strike="noStrike">
              <a:solidFill>
                <a:srgbClr val="FFFFFF"/>
              </a:solidFill>
              <a:latin typeface="Calibri"/>
              <a:ea typeface="Calibri"/>
              <a:cs typeface="Calibri"/>
              <a:sym typeface="Calibri"/>
            </a:endParaRPr>
          </a:p>
        </p:txBody>
      </p:sp>
      <p:sp>
        <p:nvSpPr>
          <p:cNvPr id="1124" name="Google Shape;1124;p102"/>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4.3</a:t>
            </a:r>
            <a:endParaRPr sz="3600" u="sng">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p103"/>
          <p:cNvSpPr txBox="1"/>
          <p:nvPr>
            <p:ph type="title"/>
          </p:nvPr>
        </p:nvSpPr>
        <p:spPr>
          <a:xfrm>
            <a:off x="311700" y="9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Channel</a:t>
            </a:r>
            <a:r>
              <a:rPr lang="en">
                <a:latin typeface="Calibri"/>
                <a:ea typeface="Calibri"/>
                <a:cs typeface="Calibri"/>
                <a:sym typeface="Calibri"/>
              </a:rPr>
              <a:t> Capabilities</a:t>
            </a:r>
            <a:endParaRPr>
              <a:latin typeface="Calibri"/>
              <a:ea typeface="Calibri"/>
              <a:cs typeface="Calibri"/>
              <a:sym typeface="Calibri"/>
            </a:endParaRPr>
          </a:p>
        </p:txBody>
      </p:sp>
      <p:sp>
        <p:nvSpPr>
          <p:cNvPr id="1130" name="Google Shape;1130;p103"/>
          <p:cNvSpPr/>
          <p:nvPr/>
        </p:nvSpPr>
        <p:spPr>
          <a:xfrm>
            <a:off x="186200" y="897400"/>
            <a:ext cx="4314900" cy="13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Communication Channels </a:t>
            </a:r>
            <a:endParaRPr b="1">
              <a:latin typeface="Calibri"/>
              <a:ea typeface="Calibri"/>
              <a:cs typeface="Calibri"/>
              <a:sym typeface="Calibri"/>
            </a:endParaRPr>
          </a:p>
          <a:p>
            <a:pPr indent="-304800" lvl="0" marL="228600" rtl="0" algn="l">
              <a:spcBef>
                <a:spcPts val="0"/>
              </a:spcBef>
              <a:spcAft>
                <a:spcPts val="0"/>
              </a:spcAft>
              <a:buSzPts val="1200"/>
              <a:buChar char="●"/>
            </a:pPr>
            <a:r>
              <a:rPr lang="en" sz="1200">
                <a:latin typeface="Calibri"/>
                <a:ea typeface="Calibri"/>
                <a:cs typeface="Calibri"/>
                <a:sym typeface="Calibri"/>
              </a:rPr>
              <a:t>SMS / Email / Push notifications</a:t>
            </a:r>
            <a:endParaRPr sz="1200">
              <a:latin typeface="Calibri"/>
              <a:ea typeface="Calibri"/>
              <a:cs typeface="Calibri"/>
              <a:sym typeface="Calibri"/>
            </a:endParaRPr>
          </a:p>
          <a:p>
            <a:pPr indent="-304800" lvl="0" marL="228600" rtl="0" algn="l">
              <a:spcBef>
                <a:spcPts val="0"/>
              </a:spcBef>
              <a:spcAft>
                <a:spcPts val="0"/>
              </a:spcAft>
              <a:buSzPts val="1200"/>
              <a:buChar char="●"/>
            </a:pPr>
            <a:r>
              <a:rPr lang="en" sz="1200">
                <a:latin typeface="Calibri"/>
                <a:ea typeface="Calibri"/>
                <a:cs typeface="Calibri"/>
                <a:sym typeface="Calibri"/>
              </a:rPr>
              <a:t>IVR currently has been outsourced to 1Point1, </a:t>
            </a:r>
            <a:endParaRPr sz="1200">
              <a:latin typeface="Calibri"/>
              <a:ea typeface="Calibri"/>
              <a:cs typeface="Calibri"/>
              <a:sym typeface="Calibri"/>
            </a:endParaRPr>
          </a:p>
          <a:p>
            <a:pPr indent="-304800" lvl="1" marL="914400" rtl="0" algn="l">
              <a:spcBef>
                <a:spcPts val="0"/>
              </a:spcBef>
              <a:spcAft>
                <a:spcPts val="0"/>
              </a:spcAft>
              <a:buSzPts val="1200"/>
              <a:buChar char="○"/>
            </a:pPr>
            <a:r>
              <a:rPr lang="en" sz="1200">
                <a:latin typeface="Calibri"/>
                <a:ea typeface="Calibri"/>
                <a:cs typeface="Calibri"/>
                <a:sym typeface="Calibri"/>
              </a:rPr>
              <a:t>Daily capacity of </a:t>
            </a:r>
            <a:r>
              <a:rPr b="1" lang="en" sz="1200">
                <a:latin typeface="Calibri"/>
                <a:ea typeface="Calibri"/>
                <a:cs typeface="Calibri"/>
                <a:sym typeface="Calibri"/>
              </a:rPr>
              <a:t>1L</a:t>
            </a:r>
            <a:r>
              <a:rPr lang="en" sz="1200">
                <a:latin typeface="Calibri"/>
                <a:ea typeface="Calibri"/>
                <a:cs typeface="Calibri"/>
                <a:sym typeface="Calibri"/>
              </a:rPr>
              <a:t>, Fully integrated, can schedule SMS basis how much time customer has listened to script </a:t>
            </a:r>
            <a:endParaRPr sz="1200">
              <a:latin typeface="Calibri"/>
              <a:ea typeface="Calibri"/>
              <a:cs typeface="Calibri"/>
              <a:sym typeface="Calibri"/>
            </a:endParaRPr>
          </a:p>
        </p:txBody>
      </p:sp>
      <p:sp>
        <p:nvSpPr>
          <p:cNvPr id="1131" name="Google Shape;1131;p103"/>
          <p:cNvSpPr/>
          <p:nvPr/>
        </p:nvSpPr>
        <p:spPr>
          <a:xfrm>
            <a:off x="4586225" y="897400"/>
            <a:ext cx="4314900" cy="143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Outbound calling Capacity</a:t>
            </a:r>
            <a:endParaRPr b="1">
              <a:latin typeface="Calibri"/>
              <a:ea typeface="Calibri"/>
              <a:cs typeface="Calibri"/>
              <a:sym typeface="Calibri"/>
            </a:endParaRPr>
          </a:p>
          <a:p>
            <a:pPr indent="-304800" lvl="0" marL="228600" rtl="0" algn="l">
              <a:spcBef>
                <a:spcPts val="0"/>
              </a:spcBef>
              <a:spcAft>
                <a:spcPts val="0"/>
              </a:spcAft>
              <a:buSzPts val="1200"/>
              <a:buFont typeface="Calibri"/>
              <a:buChar char="●"/>
            </a:pPr>
            <a:r>
              <a:rPr lang="en" sz="1200">
                <a:latin typeface="Calibri"/>
                <a:ea typeface="Calibri"/>
                <a:cs typeface="Calibri"/>
                <a:sym typeface="Calibri"/>
              </a:rPr>
              <a:t>4 different set ups handling 4 different buckets </a:t>
            </a:r>
            <a:endParaRPr sz="1200">
              <a:latin typeface="Calibri"/>
              <a:ea typeface="Calibri"/>
              <a:cs typeface="Calibri"/>
              <a:sym typeface="Calibri"/>
            </a:endParaRPr>
          </a:p>
          <a:p>
            <a:pPr indent="-304800" lvl="0" marL="228600" rtl="0" algn="l">
              <a:spcBef>
                <a:spcPts val="0"/>
              </a:spcBef>
              <a:spcAft>
                <a:spcPts val="0"/>
              </a:spcAft>
              <a:buSzPts val="1200"/>
              <a:buFont typeface="Calibri"/>
              <a:buChar char="●"/>
            </a:pPr>
            <a:r>
              <a:rPr lang="en" sz="1200">
                <a:latin typeface="Calibri"/>
                <a:ea typeface="Calibri"/>
                <a:cs typeface="Calibri"/>
                <a:sym typeface="Calibri"/>
              </a:rPr>
              <a:t>0 - 30 handled internally (</a:t>
            </a:r>
            <a:r>
              <a:rPr b="1" lang="en" sz="1200">
                <a:latin typeface="Calibri"/>
                <a:ea typeface="Calibri"/>
                <a:cs typeface="Calibri"/>
                <a:sym typeface="Calibri"/>
              </a:rPr>
              <a:t>15 seats</a:t>
            </a:r>
            <a:r>
              <a:rPr lang="en" sz="1200">
                <a:latin typeface="Calibri"/>
                <a:ea typeface="Calibri"/>
                <a:cs typeface="Calibri"/>
                <a:sym typeface="Calibri"/>
              </a:rPr>
              <a:t>, with auto-dailler) </a:t>
            </a:r>
            <a:endParaRPr sz="1200">
              <a:latin typeface="Calibri"/>
              <a:ea typeface="Calibri"/>
              <a:cs typeface="Calibri"/>
              <a:sym typeface="Calibri"/>
            </a:endParaRPr>
          </a:p>
          <a:p>
            <a:pPr indent="-304800" lvl="0" marL="228600" rtl="0" algn="l">
              <a:spcBef>
                <a:spcPts val="0"/>
              </a:spcBef>
              <a:spcAft>
                <a:spcPts val="0"/>
              </a:spcAft>
              <a:buSzPts val="1200"/>
              <a:buChar char="●"/>
            </a:pPr>
            <a:r>
              <a:rPr lang="en" sz="1200">
                <a:latin typeface="Calibri"/>
                <a:ea typeface="Calibri"/>
                <a:cs typeface="Calibri"/>
                <a:sym typeface="Calibri"/>
              </a:rPr>
              <a:t>30 - 60 with 1Point1, - </a:t>
            </a:r>
            <a:r>
              <a:rPr b="1" lang="en" sz="1200">
                <a:latin typeface="Calibri"/>
                <a:ea typeface="Calibri"/>
                <a:cs typeface="Calibri"/>
                <a:sym typeface="Calibri"/>
              </a:rPr>
              <a:t>15 seats</a:t>
            </a:r>
            <a:endParaRPr b="1" sz="1200">
              <a:latin typeface="Calibri"/>
              <a:ea typeface="Calibri"/>
              <a:cs typeface="Calibri"/>
              <a:sym typeface="Calibri"/>
            </a:endParaRPr>
          </a:p>
          <a:p>
            <a:pPr indent="-304800" lvl="0" marL="228600" rtl="0" algn="l">
              <a:spcBef>
                <a:spcPts val="0"/>
              </a:spcBef>
              <a:spcAft>
                <a:spcPts val="0"/>
              </a:spcAft>
              <a:buSzPts val="1200"/>
              <a:buChar char="●"/>
            </a:pPr>
            <a:r>
              <a:rPr lang="en" sz="1200">
                <a:latin typeface="Calibri"/>
                <a:ea typeface="Calibri"/>
                <a:cs typeface="Calibri"/>
                <a:sym typeface="Calibri"/>
              </a:rPr>
              <a:t>60 - 90 With Dhruv Agency - </a:t>
            </a:r>
            <a:r>
              <a:rPr b="1" lang="en" sz="1200">
                <a:latin typeface="Calibri"/>
                <a:ea typeface="Calibri"/>
                <a:cs typeface="Calibri"/>
                <a:sym typeface="Calibri"/>
              </a:rPr>
              <a:t>10 seats </a:t>
            </a:r>
            <a:endParaRPr b="1" sz="1200">
              <a:latin typeface="Calibri"/>
              <a:ea typeface="Calibri"/>
              <a:cs typeface="Calibri"/>
              <a:sym typeface="Calibri"/>
            </a:endParaRPr>
          </a:p>
          <a:p>
            <a:pPr indent="-304800" lvl="0" marL="228600" rtl="0" algn="l">
              <a:spcBef>
                <a:spcPts val="0"/>
              </a:spcBef>
              <a:spcAft>
                <a:spcPts val="0"/>
              </a:spcAft>
              <a:buSzPts val="1200"/>
              <a:buChar char="●"/>
            </a:pPr>
            <a:r>
              <a:rPr lang="en" sz="1200">
                <a:latin typeface="Calibri"/>
                <a:ea typeface="Calibri"/>
                <a:cs typeface="Calibri"/>
                <a:sym typeface="Calibri"/>
              </a:rPr>
              <a:t>90+ with Samaya Agency - </a:t>
            </a:r>
            <a:r>
              <a:rPr b="1" lang="en" sz="1200">
                <a:latin typeface="Calibri"/>
                <a:ea typeface="Calibri"/>
                <a:cs typeface="Calibri"/>
                <a:sym typeface="Calibri"/>
              </a:rPr>
              <a:t>10</a:t>
            </a:r>
            <a:r>
              <a:rPr lang="en" sz="1200">
                <a:latin typeface="Calibri"/>
                <a:ea typeface="Calibri"/>
                <a:cs typeface="Calibri"/>
                <a:sym typeface="Calibri"/>
              </a:rPr>
              <a:t> </a:t>
            </a:r>
            <a:r>
              <a:rPr b="1" lang="en" sz="1200">
                <a:latin typeface="Calibri"/>
                <a:ea typeface="Calibri"/>
                <a:cs typeface="Calibri"/>
                <a:sym typeface="Calibri"/>
              </a:rPr>
              <a:t>seats</a:t>
            </a:r>
            <a:r>
              <a:rPr lang="en" sz="1200">
                <a:latin typeface="Calibri"/>
                <a:ea typeface="Calibri"/>
                <a:cs typeface="Calibri"/>
                <a:sym typeface="Calibri"/>
              </a:rPr>
              <a:t> </a:t>
            </a:r>
            <a:endParaRPr sz="1200">
              <a:latin typeface="Calibri"/>
              <a:ea typeface="Calibri"/>
              <a:cs typeface="Calibri"/>
              <a:sym typeface="Calibri"/>
            </a:endParaRPr>
          </a:p>
        </p:txBody>
      </p:sp>
      <p:sp>
        <p:nvSpPr>
          <p:cNvPr id="1132" name="Google Shape;1132;p103"/>
          <p:cNvSpPr/>
          <p:nvPr/>
        </p:nvSpPr>
        <p:spPr>
          <a:xfrm>
            <a:off x="3473075" y="2878800"/>
            <a:ext cx="1552800" cy="432600"/>
          </a:xfrm>
          <a:prstGeom prst="rect">
            <a:avLst/>
          </a:prstGeom>
          <a:gradFill>
            <a:gsLst>
              <a:gs pos="0">
                <a:srgbClr val="70A5DA"/>
              </a:gs>
              <a:gs pos="50000">
                <a:srgbClr val="539BDB"/>
              </a:gs>
              <a:gs pos="100000">
                <a:srgbClr val="4288C8"/>
              </a:gs>
            </a:gsLst>
            <a:lin ang="5400012" scaled="0"/>
          </a:gra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Collections Ops Calling</a:t>
            </a:r>
            <a:endParaRPr sz="1400">
              <a:solidFill>
                <a:schemeClr val="lt1"/>
              </a:solidFill>
              <a:latin typeface="Calibri"/>
              <a:ea typeface="Calibri"/>
              <a:cs typeface="Calibri"/>
              <a:sym typeface="Calibri"/>
            </a:endParaRPr>
          </a:p>
        </p:txBody>
      </p:sp>
      <p:sp>
        <p:nvSpPr>
          <p:cNvPr id="1133" name="Google Shape;1133;p103"/>
          <p:cNvSpPr/>
          <p:nvPr/>
        </p:nvSpPr>
        <p:spPr>
          <a:xfrm>
            <a:off x="5829300" y="3631176"/>
            <a:ext cx="1528500" cy="364800"/>
          </a:xfrm>
          <a:prstGeom prst="rect">
            <a:avLst/>
          </a:prstGeom>
          <a:gradFill>
            <a:gsLst>
              <a:gs pos="0">
                <a:srgbClr val="70A5DA"/>
              </a:gs>
              <a:gs pos="50000">
                <a:srgbClr val="539BDB"/>
              </a:gs>
              <a:gs pos="100000">
                <a:srgbClr val="4288C8"/>
              </a:gs>
            </a:gsLst>
            <a:lin ang="5400012" scaled="0"/>
          </a:gra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Late Collections (60+ DPD)</a:t>
            </a:r>
            <a:endParaRPr sz="1400">
              <a:solidFill>
                <a:schemeClr val="lt1"/>
              </a:solidFill>
              <a:latin typeface="Calibri"/>
              <a:ea typeface="Calibri"/>
              <a:cs typeface="Calibri"/>
              <a:sym typeface="Calibri"/>
            </a:endParaRPr>
          </a:p>
        </p:txBody>
      </p:sp>
      <p:sp>
        <p:nvSpPr>
          <p:cNvPr id="1134" name="Google Shape;1134;p103"/>
          <p:cNvSpPr/>
          <p:nvPr/>
        </p:nvSpPr>
        <p:spPr>
          <a:xfrm>
            <a:off x="1100350" y="3555000"/>
            <a:ext cx="1538100" cy="364800"/>
          </a:xfrm>
          <a:prstGeom prst="rect">
            <a:avLst/>
          </a:prstGeom>
          <a:gradFill>
            <a:gsLst>
              <a:gs pos="0">
                <a:srgbClr val="70A5DA"/>
              </a:gs>
              <a:gs pos="50000">
                <a:srgbClr val="539BDB"/>
              </a:gs>
              <a:gs pos="100000">
                <a:srgbClr val="4288C8"/>
              </a:gs>
            </a:gsLst>
            <a:lin ang="5400012" scaled="0"/>
          </a:gradFill>
          <a:ln>
            <a:noFill/>
          </a:ln>
          <a:effectLst>
            <a:outerShdw blurRad="57150" rotWithShape="0" algn="ctr" dir="5400000" dist="19050">
              <a:srgbClr val="000000">
                <a:alpha val="6275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Early Collections (0-60 DPD)</a:t>
            </a:r>
            <a:endParaRPr sz="1400">
              <a:solidFill>
                <a:schemeClr val="lt1"/>
              </a:solidFill>
              <a:latin typeface="Calibri"/>
              <a:ea typeface="Calibri"/>
              <a:cs typeface="Calibri"/>
              <a:sym typeface="Calibri"/>
            </a:endParaRPr>
          </a:p>
        </p:txBody>
      </p:sp>
      <p:cxnSp>
        <p:nvCxnSpPr>
          <p:cNvPr id="1135" name="Google Shape;1135;p103"/>
          <p:cNvCxnSpPr>
            <a:stCxn id="1132" idx="1"/>
            <a:endCxn id="1134" idx="0"/>
          </p:cNvCxnSpPr>
          <p:nvPr/>
        </p:nvCxnSpPr>
        <p:spPr>
          <a:xfrm flipH="1">
            <a:off x="1869275" y="3095100"/>
            <a:ext cx="1603800" cy="459900"/>
          </a:xfrm>
          <a:prstGeom prst="bentConnector2">
            <a:avLst/>
          </a:prstGeom>
          <a:noFill/>
          <a:ln cap="flat" cmpd="sng" w="28575">
            <a:solidFill>
              <a:schemeClr val="accent1"/>
            </a:solidFill>
            <a:prstDash val="solid"/>
            <a:miter lim="800000"/>
            <a:headEnd len="sm" w="sm" type="none"/>
            <a:tailEnd len="med" w="med" type="triangle"/>
          </a:ln>
        </p:spPr>
      </p:cxnSp>
      <p:cxnSp>
        <p:nvCxnSpPr>
          <p:cNvPr id="1136" name="Google Shape;1136;p103"/>
          <p:cNvCxnSpPr>
            <a:stCxn id="1132" idx="3"/>
            <a:endCxn id="1133" idx="0"/>
          </p:cNvCxnSpPr>
          <p:nvPr/>
        </p:nvCxnSpPr>
        <p:spPr>
          <a:xfrm>
            <a:off x="5025875" y="3095100"/>
            <a:ext cx="1567800" cy="536100"/>
          </a:xfrm>
          <a:prstGeom prst="bentConnector2">
            <a:avLst/>
          </a:prstGeom>
          <a:noFill/>
          <a:ln cap="flat" cmpd="sng" w="28575">
            <a:solidFill>
              <a:schemeClr val="accent1"/>
            </a:solidFill>
            <a:prstDash val="solid"/>
            <a:miter lim="800000"/>
            <a:headEnd len="sm" w="sm" type="none"/>
            <a:tailEnd len="med" w="med" type="triangle"/>
          </a:ln>
        </p:spPr>
      </p:cxnSp>
      <p:sp>
        <p:nvSpPr>
          <p:cNvPr id="1137" name="Google Shape;1137;p103"/>
          <p:cNvSpPr txBox="1"/>
          <p:nvPr/>
        </p:nvSpPr>
        <p:spPr>
          <a:xfrm>
            <a:off x="5667425" y="3919700"/>
            <a:ext cx="197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Payment is commission based structure on amount collected</a:t>
            </a:r>
            <a:endParaRPr/>
          </a:p>
        </p:txBody>
      </p:sp>
      <p:sp>
        <p:nvSpPr>
          <p:cNvPr id="1138" name="Google Shape;1138;p103"/>
          <p:cNvSpPr txBox="1"/>
          <p:nvPr/>
        </p:nvSpPr>
        <p:spPr>
          <a:xfrm>
            <a:off x="882700" y="3919700"/>
            <a:ext cx="19734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Payment is fixed cost structure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id="281" name="Google Shape;281;p50"/>
          <p:cNvPicPr preferRelativeResize="0"/>
          <p:nvPr/>
        </p:nvPicPr>
        <p:blipFill>
          <a:blip r:embed="rId3">
            <a:alphaModFix/>
          </a:blip>
          <a:stretch>
            <a:fillRect/>
          </a:stretch>
        </p:blipFill>
        <p:spPr>
          <a:xfrm>
            <a:off x="7451025" y="1114538"/>
            <a:ext cx="1463375" cy="672038"/>
          </a:xfrm>
          <a:prstGeom prst="rect">
            <a:avLst/>
          </a:prstGeom>
          <a:noFill/>
          <a:ln>
            <a:noFill/>
          </a:ln>
        </p:spPr>
      </p:pic>
      <p:sp>
        <p:nvSpPr>
          <p:cNvPr id="282" name="Google Shape;282;p50"/>
          <p:cNvSpPr/>
          <p:nvPr/>
        </p:nvSpPr>
        <p:spPr>
          <a:xfrm>
            <a:off x="225625" y="2713175"/>
            <a:ext cx="7177500" cy="16326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u="sng">
                <a:solidFill>
                  <a:schemeClr val="dk1"/>
                </a:solidFill>
                <a:latin typeface="Calibri"/>
                <a:ea typeface="Calibri"/>
                <a:cs typeface="Calibri"/>
                <a:sym typeface="Calibri"/>
              </a:rPr>
              <a:t>WHAT</a:t>
            </a:r>
            <a:endParaRPr u="sng">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OMPP </a:t>
            </a:r>
            <a:r>
              <a:rPr lang="en" sz="1100">
                <a:solidFill>
                  <a:schemeClr val="dk1"/>
                </a:solidFill>
                <a:latin typeface="Calibri"/>
                <a:ea typeface="Calibri"/>
                <a:cs typeface="Calibri"/>
                <a:sym typeface="Calibri"/>
              </a:rPr>
              <a:t>enablement is completely data-driven that combines the pillars of credit risk in Ola cabs use case</a:t>
            </a:r>
            <a:endParaRPr sz="1100"/>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OFS uses a mix of Ola data (focus on cashless, loyalty, ride need)+</a:t>
            </a:r>
            <a:r>
              <a:rPr lang="en" sz="1100">
                <a:solidFill>
                  <a:schemeClr val="dk1"/>
                </a:solidFill>
                <a:latin typeface="Calibri"/>
                <a:ea typeface="Calibri"/>
                <a:cs typeface="Calibri"/>
                <a:sym typeface="Calibri"/>
              </a:rPr>
              <a:t> Bureau data for U/W. Alt data in exploration stage</a:t>
            </a:r>
            <a:endParaRPr sz="1100"/>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Underwriting strategies are</a:t>
            </a:r>
            <a:r>
              <a:rPr lang="en" sz="1100">
                <a:solidFill>
                  <a:schemeClr val="dk1"/>
                </a:solidFill>
                <a:latin typeface="Calibri"/>
                <a:ea typeface="Calibri"/>
                <a:cs typeface="Calibri"/>
                <a:sym typeface="Calibri"/>
              </a:rPr>
              <a:t> constantly monitored, investigated and restructured → Catching up with new risk trends</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Line assignment manages early adopters risk (CAC) which has to get offset by returning customer’s business</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Process for constant feedback loop from both LCM and Collections in place for robust strategy refinement</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Marketing cost is non-existent other than product interventions in the initial phase of campaign launch</a:t>
            </a:r>
            <a:endParaRPr sz="1100">
              <a:solidFill>
                <a:schemeClr val="dk1"/>
              </a:solidFill>
              <a:latin typeface="Calibri"/>
              <a:ea typeface="Calibri"/>
              <a:cs typeface="Calibri"/>
              <a:sym typeface="Calibri"/>
            </a:endParaRPr>
          </a:p>
        </p:txBody>
      </p:sp>
      <p:sp>
        <p:nvSpPr>
          <p:cNvPr id="283" name="Google Shape;283;p50"/>
          <p:cNvSpPr/>
          <p:nvPr/>
        </p:nvSpPr>
        <p:spPr>
          <a:xfrm>
            <a:off x="191200" y="761725"/>
            <a:ext cx="7212000" cy="17991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u="sng">
                <a:solidFill>
                  <a:schemeClr val="dk1"/>
                </a:solidFill>
                <a:latin typeface="Calibri"/>
                <a:ea typeface="Calibri"/>
                <a:cs typeface="Calibri"/>
                <a:sym typeface="Calibri"/>
              </a:rPr>
              <a:t>WHY</a:t>
            </a:r>
            <a:endParaRPr u="sng">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Lending is balancing risk and revenue → Quality of books to achieve this right mix is determined by u</a:t>
            </a:r>
            <a:r>
              <a:rPr lang="en" sz="1100">
                <a:solidFill>
                  <a:schemeClr val="dk1"/>
                </a:solidFill>
                <a:latin typeface="Calibri"/>
                <a:ea typeface="Calibri"/>
                <a:cs typeface="Calibri"/>
                <a:sym typeface="Calibri"/>
              </a:rPr>
              <a:t>nderwriting</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Customer acquisition is biased usually towards high risk (credit hungry will adopt fast). Keeping off such unwanted early adopters is key to manage customer acquisition cost (</a:t>
            </a:r>
            <a:r>
              <a:rPr lang="en" sz="1100">
                <a:solidFill>
                  <a:schemeClr val="dk1"/>
                </a:solidFill>
                <a:latin typeface="Calibri"/>
                <a:ea typeface="Calibri"/>
                <a:cs typeface="Calibri"/>
                <a:sym typeface="Calibri"/>
              </a:rPr>
              <a:t>CAC)</a:t>
            </a:r>
            <a:r>
              <a:rPr lang="en" sz="1100">
                <a:solidFill>
                  <a:schemeClr val="dk1"/>
                </a:solidFill>
                <a:latin typeface="Calibri"/>
                <a:ea typeface="Calibri"/>
                <a:cs typeface="Calibri"/>
                <a:sym typeface="Calibri"/>
              </a:rPr>
              <a:t> as eventual losses constitute CAC</a:t>
            </a:r>
            <a:endParaRPr sz="1100"/>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Lack of a strong deterrent in OMPP (viz. bureau reporting, interest charges) gives little room for risk control</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Credit worthiness keep evolving in customer lifespan. U/W waits for right signals in recent past and predicts potential  performance in future. </a:t>
            </a:r>
            <a:endParaRPr sz="1100">
              <a:solidFill>
                <a:schemeClr val="dk1"/>
              </a:solidFill>
              <a:latin typeface="Calibri"/>
              <a:ea typeface="Calibri"/>
              <a:cs typeface="Calibri"/>
              <a:sym typeface="Calibri"/>
            </a:endParaRPr>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External factors like macroeconomics and cabs business fluctuations in Ola are difficult to predict → Baked into worst case scenarios of enablement campaigns</a:t>
            </a:r>
            <a:endParaRPr sz="1100"/>
          </a:p>
        </p:txBody>
      </p:sp>
      <p:sp>
        <p:nvSpPr>
          <p:cNvPr id="284" name="Google Shape;284;p50"/>
          <p:cNvSpPr/>
          <p:nvPr/>
        </p:nvSpPr>
        <p:spPr>
          <a:xfrm>
            <a:off x="266000" y="4559600"/>
            <a:ext cx="8419800" cy="4308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Customers’ show great loyalty if credit product is offered to them at right time, also many customers prefer the lending product for convenience</a:t>
            </a:r>
            <a:endParaRPr sz="1100"/>
          </a:p>
        </p:txBody>
      </p:sp>
      <p:sp>
        <p:nvSpPr>
          <p:cNvPr id="285" name="Google Shape;285;p50"/>
          <p:cNvSpPr txBox="1"/>
          <p:nvPr>
            <p:ph type="title"/>
          </p:nvPr>
        </p:nvSpPr>
        <p:spPr>
          <a:xfrm>
            <a:off x="265275" y="170725"/>
            <a:ext cx="8039700" cy="467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300"/>
              <a:buFont typeface="Calibri"/>
              <a:buNone/>
            </a:pPr>
            <a:r>
              <a:rPr lang="en" sz="2300"/>
              <a:t>Underwriting in OMPP </a:t>
            </a:r>
            <a:endParaRPr sz="2300"/>
          </a:p>
        </p:txBody>
      </p:sp>
      <p:pic>
        <p:nvPicPr>
          <p:cNvPr id="286" name="Google Shape;286;p50"/>
          <p:cNvPicPr preferRelativeResize="0"/>
          <p:nvPr/>
        </p:nvPicPr>
        <p:blipFill rotWithShape="1">
          <a:blip r:embed="rId4">
            <a:alphaModFix/>
          </a:blip>
          <a:srcRect b="15229" l="12720" r="10651" t="10410"/>
          <a:stretch/>
        </p:blipFill>
        <p:spPr>
          <a:xfrm>
            <a:off x="7403287" y="2636987"/>
            <a:ext cx="1627700" cy="172106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sp>
        <p:nvSpPr>
          <p:cNvPr id="1143" name="Google Shape;1143;p104"/>
          <p:cNvSpPr txBox="1"/>
          <p:nvPr>
            <p:ph type="title"/>
          </p:nvPr>
        </p:nvSpPr>
        <p:spPr>
          <a:xfrm>
            <a:off x="289950" y="15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 capabilities</a:t>
            </a:r>
            <a:endParaRPr/>
          </a:p>
        </p:txBody>
      </p:sp>
      <p:sp>
        <p:nvSpPr>
          <p:cNvPr id="1144" name="Google Shape;1144;p104"/>
          <p:cNvSpPr txBox="1"/>
          <p:nvPr>
            <p:ph idx="1" type="body"/>
          </p:nvPr>
        </p:nvSpPr>
        <p:spPr>
          <a:xfrm>
            <a:off x="311700" y="711150"/>
            <a:ext cx="8477100" cy="19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000000"/>
                </a:solidFill>
              </a:rPr>
              <a:t>Clevertap:</a:t>
            </a:r>
            <a:r>
              <a:rPr lang="en" sz="1200">
                <a:solidFill>
                  <a:srgbClr val="000000"/>
                </a:solidFill>
              </a:rPr>
              <a:t> Workflow management tool that is being used for </a:t>
            </a:r>
            <a:r>
              <a:rPr lang="en" sz="1200">
                <a:solidFill>
                  <a:schemeClr val="dk1"/>
                </a:solidFill>
              </a:rPr>
              <a:t>s</a:t>
            </a:r>
            <a:r>
              <a:rPr lang="en" sz="1200">
                <a:solidFill>
                  <a:schemeClr val="dk1"/>
                </a:solidFill>
              </a:rPr>
              <a:t>ending ~65K reminders for collections daily</a:t>
            </a:r>
            <a:endParaRPr sz="1200">
              <a:solidFill>
                <a:srgbClr val="000000"/>
              </a:solidFill>
            </a:endParaRPr>
          </a:p>
          <a:p>
            <a:pPr indent="-304800" lvl="0" marL="457200" rtl="0" algn="l">
              <a:lnSpc>
                <a:spcPct val="100000"/>
              </a:lnSpc>
              <a:spcBef>
                <a:spcPts val="1600"/>
              </a:spcBef>
              <a:spcAft>
                <a:spcPts val="0"/>
              </a:spcAft>
              <a:buClr>
                <a:schemeClr val="dk1"/>
              </a:buClr>
              <a:buSzPts val="1200"/>
              <a:buChar char="●"/>
            </a:pPr>
            <a:r>
              <a:rPr lang="en" sz="1200">
                <a:solidFill>
                  <a:schemeClr val="dk1"/>
                </a:solidFill>
              </a:rPr>
              <a:t>Dynamic segmentation, trigger based real time contextual communication</a:t>
            </a:r>
            <a:endParaRPr b="1"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Integrated with Push/SMS/Email</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Integration of Call and IVR scheduled by Mar</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Realtime A/B testing &amp; scale up of learnings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Feedback looping through CRM to increase efficiency </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Easy to build decision rules → Fast to execute actions</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 sz="1200">
                <a:solidFill>
                  <a:schemeClr val="dk1"/>
                </a:solidFill>
              </a:rPr>
              <a:t>Plan to migrate all Late fees, Repayments, Fixed Cycle, Standing Instructions communications by Mar end</a:t>
            </a:r>
            <a:endParaRPr sz="1200">
              <a:solidFill>
                <a:schemeClr val="dk1"/>
              </a:solidFill>
            </a:endParaRPr>
          </a:p>
          <a:p>
            <a:pPr indent="0" lvl="0" marL="0" marR="0" rtl="0" algn="l">
              <a:lnSpc>
                <a:spcPct val="100000"/>
              </a:lnSpc>
              <a:spcBef>
                <a:spcPts val="0"/>
              </a:spcBef>
              <a:spcAft>
                <a:spcPts val="0"/>
              </a:spcAft>
              <a:buNone/>
            </a:pPr>
            <a:r>
              <a:t/>
            </a:r>
            <a:endParaRPr sz="1200">
              <a:solidFill>
                <a:schemeClr val="dk1"/>
              </a:solidFill>
            </a:endParaRPr>
          </a:p>
        </p:txBody>
      </p:sp>
      <p:grpSp>
        <p:nvGrpSpPr>
          <p:cNvPr id="1145" name="Google Shape;1145;p104"/>
          <p:cNvGrpSpPr/>
          <p:nvPr/>
        </p:nvGrpSpPr>
        <p:grpSpPr>
          <a:xfrm>
            <a:off x="468672" y="3838506"/>
            <a:ext cx="6557735" cy="1099323"/>
            <a:chOff x="311700" y="3124942"/>
            <a:chExt cx="8440900" cy="1466156"/>
          </a:xfrm>
        </p:grpSpPr>
        <p:sp>
          <p:nvSpPr>
            <p:cNvPr id="1146" name="Google Shape;1146;p104"/>
            <p:cNvSpPr/>
            <p:nvPr/>
          </p:nvSpPr>
          <p:spPr>
            <a:xfrm>
              <a:off x="311700" y="3655975"/>
              <a:ext cx="1342500" cy="31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Internal Calling</a:t>
              </a:r>
              <a:endParaRPr sz="1000">
                <a:latin typeface="Calibri"/>
                <a:ea typeface="Calibri"/>
                <a:cs typeface="Calibri"/>
                <a:sym typeface="Calibri"/>
              </a:endParaRPr>
            </a:p>
          </p:txBody>
        </p:sp>
        <p:cxnSp>
          <p:nvCxnSpPr>
            <p:cNvPr id="1147" name="Google Shape;1147;p104"/>
            <p:cNvCxnSpPr>
              <a:stCxn id="1146" idx="3"/>
              <a:endCxn id="1148" idx="1"/>
            </p:cNvCxnSpPr>
            <p:nvPr/>
          </p:nvCxnSpPr>
          <p:spPr>
            <a:xfrm flipH="1" rot="10800000">
              <a:off x="1654200" y="3266575"/>
              <a:ext cx="624300" cy="5445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148" name="Google Shape;1148;p104"/>
            <p:cNvSpPr/>
            <p:nvPr/>
          </p:nvSpPr>
          <p:spPr>
            <a:xfrm>
              <a:off x="2278500" y="3143250"/>
              <a:ext cx="1342500" cy="24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Not Picked</a:t>
              </a:r>
              <a:endParaRPr sz="1000">
                <a:latin typeface="Calibri"/>
                <a:ea typeface="Calibri"/>
                <a:cs typeface="Calibri"/>
                <a:sym typeface="Calibri"/>
              </a:endParaRPr>
            </a:p>
          </p:txBody>
        </p:sp>
        <p:cxnSp>
          <p:nvCxnSpPr>
            <p:cNvPr id="1149" name="Google Shape;1149;p104"/>
            <p:cNvCxnSpPr>
              <a:stCxn id="1146" idx="3"/>
              <a:endCxn id="1150" idx="1"/>
            </p:cNvCxnSpPr>
            <p:nvPr/>
          </p:nvCxnSpPr>
          <p:spPr>
            <a:xfrm>
              <a:off x="1654200" y="3811075"/>
              <a:ext cx="624300" cy="9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150" name="Google Shape;1150;p104"/>
            <p:cNvSpPr/>
            <p:nvPr/>
          </p:nvSpPr>
          <p:spPr>
            <a:xfrm>
              <a:off x="2278500" y="3687775"/>
              <a:ext cx="1342500" cy="24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Promise to Pay</a:t>
              </a:r>
              <a:endParaRPr sz="1000">
                <a:latin typeface="Calibri"/>
                <a:ea typeface="Calibri"/>
                <a:cs typeface="Calibri"/>
                <a:sym typeface="Calibri"/>
              </a:endParaRPr>
            </a:p>
          </p:txBody>
        </p:sp>
        <p:cxnSp>
          <p:nvCxnSpPr>
            <p:cNvPr id="1151" name="Google Shape;1151;p104"/>
            <p:cNvCxnSpPr>
              <a:stCxn id="1150" idx="3"/>
              <a:endCxn id="1152" idx="1"/>
            </p:cNvCxnSpPr>
            <p:nvPr/>
          </p:nvCxnSpPr>
          <p:spPr>
            <a:xfrm>
              <a:off x="3621000" y="3811075"/>
              <a:ext cx="324300" cy="1500"/>
            </a:xfrm>
            <a:prstGeom prst="straightConnector1">
              <a:avLst/>
            </a:prstGeom>
            <a:noFill/>
            <a:ln cap="flat" cmpd="sng" w="9525">
              <a:solidFill>
                <a:schemeClr val="dk2"/>
              </a:solidFill>
              <a:prstDash val="solid"/>
              <a:round/>
              <a:headEnd len="med" w="med" type="none"/>
              <a:tailEnd len="med" w="med" type="none"/>
            </a:ln>
          </p:spPr>
        </p:cxnSp>
        <p:sp>
          <p:nvSpPr>
            <p:cNvPr id="1152" name="Google Shape;1152;p104"/>
            <p:cNvSpPr/>
            <p:nvPr/>
          </p:nvSpPr>
          <p:spPr>
            <a:xfrm>
              <a:off x="3945375" y="3689575"/>
              <a:ext cx="1417200" cy="24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Run IVR </a:t>
              </a:r>
              <a:endParaRPr sz="1000">
                <a:latin typeface="Calibri"/>
                <a:ea typeface="Calibri"/>
                <a:cs typeface="Calibri"/>
                <a:sym typeface="Calibri"/>
              </a:endParaRPr>
            </a:p>
          </p:txBody>
        </p:sp>
        <p:sp>
          <p:nvSpPr>
            <p:cNvPr id="1153" name="Google Shape;1153;p104"/>
            <p:cNvSpPr/>
            <p:nvPr/>
          </p:nvSpPr>
          <p:spPr>
            <a:xfrm>
              <a:off x="3900750" y="3143250"/>
              <a:ext cx="1461900" cy="24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Try on Sunday</a:t>
              </a:r>
              <a:endParaRPr sz="1000">
                <a:latin typeface="Calibri"/>
                <a:ea typeface="Calibri"/>
                <a:cs typeface="Calibri"/>
                <a:sym typeface="Calibri"/>
              </a:endParaRPr>
            </a:p>
          </p:txBody>
        </p:sp>
        <p:cxnSp>
          <p:nvCxnSpPr>
            <p:cNvPr id="1154" name="Google Shape;1154;p104"/>
            <p:cNvCxnSpPr>
              <a:endCxn id="1153" idx="1"/>
            </p:cNvCxnSpPr>
            <p:nvPr/>
          </p:nvCxnSpPr>
          <p:spPr>
            <a:xfrm>
              <a:off x="3621150" y="3265050"/>
              <a:ext cx="279600" cy="15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104"/>
            <p:cNvCxnSpPr>
              <a:stCxn id="1146" idx="3"/>
            </p:cNvCxnSpPr>
            <p:nvPr/>
          </p:nvCxnSpPr>
          <p:spPr>
            <a:xfrm>
              <a:off x="1654200" y="3811075"/>
              <a:ext cx="612900" cy="5895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156" name="Google Shape;1156;p104"/>
            <p:cNvSpPr/>
            <p:nvPr/>
          </p:nvSpPr>
          <p:spPr>
            <a:xfrm>
              <a:off x="2278500" y="4232300"/>
              <a:ext cx="1342500" cy="24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Refused to Pay</a:t>
              </a:r>
              <a:endParaRPr sz="1000">
                <a:latin typeface="Calibri"/>
                <a:ea typeface="Calibri"/>
                <a:cs typeface="Calibri"/>
                <a:sym typeface="Calibri"/>
              </a:endParaRPr>
            </a:p>
          </p:txBody>
        </p:sp>
        <p:sp>
          <p:nvSpPr>
            <p:cNvPr id="1157" name="Google Shape;1157;p104"/>
            <p:cNvSpPr/>
            <p:nvPr/>
          </p:nvSpPr>
          <p:spPr>
            <a:xfrm>
              <a:off x="3945376" y="4235897"/>
              <a:ext cx="2330700" cy="3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Transfer to Field after 4 days with daily Push till then</a:t>
              </a:r>
              <a:endParaRPr sz="1000">
                <a:latin typeface="Calibri"/>
                <a:ea typeface="Calibri"/>
                <a:cs typeface="Calibri"/>
                <a:sym typeface="Calibri"/>
              </a:endParaRPr>
            </a:p>
          </p:txBody>
        </p:sp>
        <p:cxnSp>
          <p:nvCxnSpPr>
            <p:cNvPr id="1158" name="Google Shape;1158;p104"/>
            <p:cNvCxnSpPr/>
            <p:nvPr/>
          </p:nvCxnSpPr>
          <p:spPr>
            <a:xfrm>
              <a:off x="3621000" y="4357400"/>
              <a:ext cx="324300" cy="1800"/>
            </a:xfrm>
            <a:prstGeom prst="straightConnector1">
              <a:avLst/>
            </a:prstGeom>
            <a:noFill/>
            <a:ln cap="flat" cmpd="sng" w="9525">
              <a:solidFill>
                <a:schemeClr val="dk2"/>
              </a:solidFill>
              <a:prstDash val="solid"/>
              <a:round/>
              <a:headEnd len="med" w="med" type="none"/>
              <a:tailEnd len="med" w="med" type="none"/>
            </a:ln>
          </p:spPr>
        </p:cxnSp>
        <p:sp>
          <p:nvSpPr>
            <p:cNvPr id="1159" name="Google Shape;1159;p104"/>
            <p:cNvSpPr/>
            <p:nvPr/>
          </p:nvSpPr>
          <p:spPr>
            <a:xfrm>
              <a:off x="5616088" y="3124942"/>
              <a:ext cx="1897500" cy="31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Transfer to agency</a:t>
              </a:r>
              <a:endParaRPr sz="1000">
                <a:latin typeface="Calibri"/>
                <a:ea typeface="Calibri"/>
                <a:cs typeface="Calibri"/>
                <a:sym typeface="Calibri"/>
              </a:endParaRPr>
            </a:p>
          </p:txBody>
        </p:sp>
        <p:cxnSp>
          <p:nvCxnSpPr>
            <p:cNvPr id="1160" name="Google Shape;1160;p104"/>
            <p:cNvCxnSpPr/>
            <p:nvPr/>
          </p:nvCxnSpPr>
          <p:spPr>
            <a:xfrm>
              <a:off x="5338388" y="3265650"/>
              <a:ext cx="279600" cy="1800"/>
            </a:xfrm>
            <a:prstGeom prst="straightConnector1">
              <a:avLst/>
            </a:prstGeom>
            <a:noFill/>
            <a:ln cap="flat" cmpd="sng" w="9525">
              <a:solidFill>
                <a:schemeClr val="dk2"/>
              </a:solidFill>
              <a:prstDash val="solid"/>
              <a:round/>
              <a:headEnd len="med" w="med" type="none"/>
              <a:tailEnd len="med" w="med" type="none"/>
            </a:ln>
          </p:spPr>
        </p:cxnSp>
        <p:sp>
          <p:nvSpPr>
            <p:cNvPr id="1161" name="Google Shape;1161;p104"/>
            <p:cNvSpPr/>
            <p:nvPr/>
          </p:nvSpPr>
          <p:spPr>
            <a:xfrm>
              <a:off x="5616075" y="3576925"/>
              <a:ext cx="1417200" cy="4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Customer Not Paid</a:t>
              </a:r>
              <a:endParaRPr sz="1000">
                <a:latin typeface="Calibri"/>
                <a:ea typeface="Calibri"/>
                <a:cs typeface="Calibri"/>
                <a:sym typeface="Calibri"/>
              </a:endParaRPr>
            </a:p>
          </p:txBody>
        </p:sp>
        <p:cxnSp>
          <p:nvCxnSpPr>
            <p:cNvPr id="1162" name="Google Shape;1162;p104"/>
            <p:cNvCxnSpPr/>
            <p:nvPr/>
          </p:nvCxnSpPr>
          <p:spPr>
            <a:xfrm>
              <a:off x="5338388" y="3811975"/>
              <a:ext cx="279600" cy="180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104"/>
            <p:cNvSpPr/>
            <p:nvPr/>
          </p:nvSpPr>
          <p:spPr>
            <a:xfrm>
              <a:off x="7335400" y="3689575"/>
              <a:ext cx="1417200" cy="24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Send legal SMS</a:t>
              </a:r>
              <a:endParaRPr sz="1000">
                <a:latin typeface="Calibri"/>
                <a:ea typeface="Calibri"/>
                <a:cs typeface="Calibri"/>
                <a:sym typeface="Calibri"/>
              </a:endParaRPr>
            </a:p>
          </p:txBody>
        </p:sp>
        <p:cxnSp>
          <p:nvCxnSpPr>
            <p:cNvPr id="1164" name="Google Shape;1164;p104"/>
            <p:cNvCxnSpPr/>
            <p:nvPr/>
          </p:nvCxnSpPr>
          <p:spPr>
            <a:xfrm>
              <a:off x="7055613" y="3810175"/>
              <a:ext cx="279600" cy="1800"/>
            </a:xfrm>
            <a:prstGeom prst="straightConnector1">
              <a:avLst/>
            </a:prstGeom>
            <a:noFill/>
            <a:ln cap="flat" cmpd="sng" w="9525">
              <a:solidFill>
                <a:schemeClr val="dk2"/>
              </a:solidFill>
              <a:prstDash val="solid"/>
              <a:round/>
              <a:headEnd len="med" w="med" type="none"/>
              <a:tailEnd len="med" w="med" type="none"/>
            </a:ln>
          </p:spPr>
        </p:cxnSp>
      </p:grpSp>
      <p:sp>
        <p:nvSpPr>
          <p:cNvPr id="1165" name="Google Shape;1165;p104"/>
          <p:cNvSpPr/>
          <p:nvPr/>
        </p:nvSpPr>
        <p:spPr>
          <a:xfrm>
            <a:off x="311700" y="3208475"/>
            <a:ext cx="3403800" cy="2325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u="sng">
                <a:latin typeface="Calibri"/>
                <a:ea typeface="Calibri"/>
                <a:cs typeface="Calibri"/>
                <a:sym typeface="Calibri"/>
              </a:rPr>
              <a:t>Example flow implemented on Clevertap</a:t>
            </a:r>
            <a:endParaRPr sz="1200" u="sng">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9" name="Shape 1169"/>
        <p:cNvGrpSpPr/>
        <p:nvPr/>
      </p:nvGrpSpPr>
      <p:grpSpPr>
        <a:xfrm>
          <a:off x="0" y="0"/>
          <a:ext cx="0" cy="0"/>
          <a:chOff x="0" y="0"/>
          <a:chExt cx="0" cy="0"/>
        </a:xfrm>
      </p:grpSpPr>
      <p:sp>
        <p:nvSpPr>
          <p:cNvPr id="1170" name="Google Shape;1170;p105"/>
          <p:cNvSpPr txBox="1"/>
          <p:nvPr>
            <p:ph type="title"/>
          </p:nvPr>
        </p:nvSpPr>
        <p:spPr>
          <a:xfrm>
            <a:off x="238625" y="83000"/>
            <a:ext cx="8276700" cy="5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2400"/>
              <a:t>Reporting capabilities (</a:t>
            </a:r>
            <a:r>
              <a:rPr lang="en" sz="2400"/>
              <a:t>MIS) - OFS MSTR</a:t>
            </a:r>
            <a:endParaRPr sz="2400"/>
          </a:p>
        </p:txBody>
      </p:sp>
      <p:pic>
        <p:nvPicPr>
          <p:cNvPr id="1171" name="Google Shape;1171;p105"/>
          <p:cNvPicPr preferRelativeResize="0"/>
          <p:nvPr>
            <p:ph idx="1" type="body"/>
          </p:nvPr>
        </p:nvPicPr>
        <p:blipFill rotWithShape="1">
          <a:blip r:embed="rId3">
            <a:alphaModFix/>
          </a:blip>
          <a:srcRect b="0" l="0" r="0" t="0"/>
          <a:stretch/>
        </p:blipFill>
        <p:spPr>
          <a:xfrm>
            <a:off x="511075" y="1809625"/>
            <a:ext cx="7886700" cy="3024600"/>
          </a:xfrm>
          <a:prstGeom prst="rect">
            <a:avLst/>
          </a:prstGeom>
          <a:noFill/>
          <a:ln>
            <a:noFill/>
          </a:ln>
        </p:spPr>
      </p:pic>
      <p:sp>
        <p:nvSpPr>
          <p:cNvPr id="1172" name="Google Shape;1172;p105"/>
          <p:cNvSpPr/>
          <p:nvPr/>
        </p:nvSpPr>
        <p:spPr>
          <a:xfrm>
            <a:off x="4565750" y="2485825"/>
            <a:ext cx="511866" cy="487134"/>
          </a:xfrm>
          <a:prstGeom prst="flowChartTerminator">
            <a:avLst/>
          </a:prstGeom>
          <a:noFill/>
          <a:ln cap="flat" cmpd="sng" w="28575">
            <a:solidFill>
              <a:srgbClr val="0000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05"/>
          <p:cNvSpPr/>
          <p:nvPr/>
        </p:nvSpPr>
        <p:spPr>
          <a:xfrm>
            <a:off x="355525" y="764175"/>
            <a:ext cx="8403300" cy="8523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MSTR, is being used for extensively as alert system and risk control tower in collection and measuring business health.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the delinquency related metrics are further </a:t>
            </a:r>
            <a:r>
              <a:rPr lang="en" sz="1200">
                <a:solidFill>
                  <a:schemeClr val="dk1"/>
                </a:solidFill>
                <a:latin typeface="Calibri"/>
                <a:ea typeface="Calibri"/>
                <a:cs typeface="Calibri"/>
                <a:sym typeface="Calibri"/>
              </a:rPr>
              <a:t>segmented</a:t>
            </a:r>
            <a:r>
              <a:rPr lang="en" sz="1200">
                <a:solidFill>
                  <a:schemeClr val="dk1"/>
                </a:solidFill>
                <a:latin typeface="Calibri"/>
                <a:ea typeface="Calibri"/>
                <a:cs typeface="Calibri"/>
                <a:sym typeface="Calibri"/>
              </a:rPr>
              <a:t> at Cash/Cashless on Ola (while Underwritten), Geography, number of cycle on OMPP etc. </a:t>
            </a:r>
            <a:endParaRPr sz="1200">
              <a:solidFill>
                <a:schemeClr val="dk1"/>
              </a:solidFill>
              <a:latin typeface="Calibri"/>
              <a:ea typeface="Calibri"/>
              <a:cs typeface="Calibri"/>
              <a:sym typeface="Calibri"/>
            </a:endParaRPr>
          </a:p>
          <a:p>
            <a:pPr indent="-304800" lvl="1" marL="9144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segmented measurement helps in </a:t>
            </a:r>
            <a:r>
              <a:rPr lang="en" sz="1200">
                <a:solidFill>
                  <a:schemeClr val="dk1"/>
                </a:solidFill>
                <a:latin typeface="Calibri"/>
                <a:ea typeface="Calibri"/>
                <a:cs typeface="Calibri"/>
                <a:sym typeface="Calibri"/>
              </a:rPr>
              <a:t>understanding</a:t>
            </a:r>
            <a:r>
              <a:rPr lang="en" sz="1200">
                <a:solidFill>
                  <a:schemeClr val="dk1"/>
                </a:solidFill>
                <a:latin typeface="Calibri"/>
                <a:ea typeface="Calibri"/>
                <a:cs typeface="Calibri"/>
                <a:sym typeface="Calibri"/>
              </a:rPr>
              <a:t> focus group of collection actions.</a:t>
            </a:r>
            <a:endParaRPr sz="1200">
              <a:solidFill>
                <a:schemeClr val="dk1"/>
              </a:solidFill>
              <a:latin typeface="Calibri"/>
              <a:ea typeface="Calibri"/>
              <a:cs typeface="Calibri"/>
              <a:sym typeface="Calibri"/>
            </a:endParaRPr>
          </a:p>
        </p:txBody>
      </p:sp>
      <p:sp>
        <p:nvSpPr>
          <p:cNvPr id="1174" name="Google Shape;1174;p105"/>
          <p:cNvSpPr/>
          <p:nvPr/>
        </p:nvSpPr>
        <p:spPr>
          <a:xfrm>
            <a:off x="3248575" y="2485825"/>
            <a:ext cx="511866" cy="487134"/>
          </a:xfrm>
          <a:prstGeom prst="flowChartTerminator">
            <a:avLst/>
          </a:prstGeom>
          <a:noFill/>
          <a:ln cap="flat" cmpd="sng" w="28575">
            <a:solidFill>
              <a:srgbClr val="0000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05"/>
          <p:cNvSpPr/>
          <p:nvPr/>
        </p:nvSpPr>
        <p:spPr>
          <a:xfrm>
            <a:off x="5952750" y="2485825"/>
            <a:ext cx="660474" cy="487134"/>
          </a:xfrm>
          <a:prstGeom prst="flowChartTerminator">
            <a:avLst/>
          </a:prstGeom>
          <a:noFill/>
          <a:ln cap="flat" cmpd="sng" w="28575">
            <a:solidFill>
              <a:srgbClr val="0000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106"/>
          <p:cNvSpPr txBox="1"/>
          <p:nvPr>
            <p:ph type="title"/>
          </p:nvPr>
        </p:nvSpPr>
        <p:spPr>
          <a:xfrm>
            <a:off x="311700" y="12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Product Capabilities (Interventions)</a:t>
            </a:r>
            <a:endParaRPr>
              <a:latin typeface="Calibri"/>
              <a:ea typeface="Calibri"/>
              <a:cs typeface="Calibri"/>
              <a:sym typeface="Calibri"/>
            </a:endParaRPr>
          </a:p>
        </p:txBody>
      </p:sp>
      <p:sp>
        <p:nvSpPr>
          <p:cNvPr id="1181" name="Google Shape;1181;p106"/>
          <p:cNvSpPr txBox="1"/>
          <p:nvPr>
            <p:ph idx="1" type="body"/>
          </p:nvPr>
        </p:nvSpPr>
        <p:spPr>
          <a:xfrm>
            <a:off x="311700" y="863550"/>
            <a:ext cx="8520600" cy="4086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Calibri"/>
              <a:buChar char="●"/>
            </a:pPr>
            <a:r>
              <a:rPr lang="en">
                <a:latin typeface="Calibri"/>
                <a:ea typeface="Calibri"/>
                <a:cs typeface="Calibri"/>
                <a:sym typeface="Calibri"/>
              </a:rPr>
              <a:t>Late Payment Fees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Customers to get 15 days + 7 days time to repay back the dues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Post 7 days, variable late payment fees to be applied basis balance due- Rs 1, Rs 2, Rs 3</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Processes in place to take care of customer issues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Live on External Merchants</a:t>
            </a:r>
            <a:endParaRPr sz="1800">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Customers will be able to make payments on external merchants using Postpaid</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Increase the use cases for Postpaid and reduce the dependency on Cabs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Error Handling for Repayment</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More intuitive repayment product flow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Customer to get real time update on issues, ride unblock to be handled to avoid customer issues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Fixed Cycle </a:t>
            </a:r>
            <a:endParaRPr sz="1800">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Currently cycle starts when customer takes the first ride and it's for next 15 days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Going forward, customers to be moved to two fixed cycles - 10th &amp; 25th</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Easier for customers to remember and make repayment on time, easier for managing calling</a:t>
            </a:r>
            <a:endParaRPr>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5" name="Shape 1185"/>
        <p:cNvGrpSpPr/>
        <p:nvPr/>
      </p:nvGrpSpPr>
      <p:grpSpPr>
        <a:xfrm>
          <a:off x="0" y="0"/>
          <a:ext cx="0" cy="0"/>
          <a:chOff x="0" y="0"/>
          <a:chExt cx="0" cy="0"/>
        </a:xfrm>
      </p:grpSpPr>
      <p:sp>
        <p:nvSpPr>
          <p:cNvPr id="1186" name="Google Shape;1186;p107"/>
          <p:cNvSpPr txBox="1"/>
          <p:nvPr>
            <p:ph type="title"/>
          </p:nvPr>
        </p:nvSpPr>
        <p:spPr>
          <a:xfrm>
            <a:off x="311700" y="16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Strategy Formulation Capabilities (</a:t>
            </a:r>
            <a:r>
              <a:rPr lang="en">
                <a:latin typeface="Calibri"/>
                <a:ea typeface="Calibri"/>
                <a:cs typeface="Calibri"/>
                <a:sym typeface="Calibri"/>
              </a:rPr>
              <a:t>Learnings)</a:t>
            </a:r>
            <a:endParaRPr>
              <a:latin typeface="Calibri"/>
              <a:ea typeface="Calibri"/>
              <a:cs typeface="Calibri"/>
              <a:sym typeface="Calibri"/>
            </a:endParaRPr>
          </a:p>
        </p:txBody>
      </p:sp>
      <p:sp>
        <p:nvSpPr>
          <p:cNvPr id="1187" name="Google Shape;1187;p107"/>
          <p:cNvSpPr txBox="1"/>
          <p:nvPr>
            <p:ph idx="1" type="body"/>
          </p:nvPr>
        </p:nvSpPr>
        <p:spPr>
          <a:xfrm>
            <a:off x="311700" y="733400"/>
            <a:ext cx="8644200" cy="40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Unbalanced growth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Too many new customer acquisition in short span leads to higher proportion of first cycle GMV</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First cycle has higher defaults and thus leads to increase in overall defaults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The growth to be managed in balanced fashion while acquiring the customers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Repayment Issues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Bug in the repayment funnel created impact on the collection, it impacted only certain Android app version that too customers who tried making repayment using “Saved Cards”. </a:t>
            </a:r>
            <a:endParaRPr>
              <a:latin typeface="Calibri"/>
              <a:ea typeface="Calibri"/>
              <a:cs typeface="Calibri"/>
              <a:sym typeface="Calibri"/>
            </a:endParaRPr>
          </a:p>
          <a:p>
            <a:pPr indent="-317500" lvl="2" marL="1371600" rtl="0" algn="l">
              <a:spcBef>
                <a:spcPts val="0"/>
              </a:spcBef>
              <a:spcAft>
                <a:spcPts val="0"/>
              </a:spcAft>
              <a:buSzPts val="1400"/>
              <a:buFont typeface="Calibri"/>
              <a:buChar char="■"/>
            </a:pPr>
            <a:r>
              <a:rPr lang="en">
                <a:latin typeface="Calibri"/>
                <a:ea typeface="Calibri"/>
                <a:cs typeface="Calibri"/>
                <a:sym typeface="Calibri"/>
              </a:rPr>
              <a:t>Tracking payment gateway success rates every week to keep track of each customer failure on repayment and quick reaction mechanism to handle such cases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Customer Pain areas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Customers unhappy about certain issues, refuse to pay the due amount</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Issues could be - Cancellation charges, driver denied duty, driver insisting on cash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Routing such cases back to In-House calling for better resolution</a:t>
            </a: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1" name="Shape 1191"/>
        <p:cNvGrpSpPr/>
        <p:nvPr/>
      </p:nvGrpSpPr>
      <p:grpSpPr>
        <a:xfrm>
          <a:off x="0" y="0"/>
          <a:ext cx="0" cy="0"/>
          <a:chOff x="0" y="0"/>
          <a:chExt cx="0" cy="0"/>
        </a:xfrm>
      </p:grpSpPr>
      <p:sp>
        <p:nvSpPr>
          <p:cNvPr id="1192" name="Google Shape;1192;p108"/>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193" name="Google Shape;1193;p108"/>
          <p:cNvSpPr txBox="1"/>
          <p:nvPr/>
        </p:nvSpPr>
        <p:spPr>
          <a:xfrm>
            <a:off x="4761850" y="1728400"/>
            <a:ext cx="42018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Reporting &amp; Monitoring</a:t>
            </a:r>
            <a:endParaRPr b="0" i="0" sz="2500" u="none" cap="none" strike="noStrike">
              <a:solidFill>
                <a:srgbClr val="FFFFFF"/>
              </a:solidFill>
              <a:latin typeface="Calibri"/>
              <a:ea typeface="Calibri"/>
              <a:cs typeface="Calibri"/>
              <a:sym typeface="Calibri"/>
            </a:endParaRPr>
          </a:p>
        </p:txBody>
      </p:sp>
      <p:sp>
        <p:nvSpPr>
          <p:cNvPr id="1194" name="Google Shape;1194;p108"/>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4.4</a:t>
            </a:r>
            <a:endParaRPr sz="3600" u="sng">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8" name="Shape 1198"/>
        <p:cNvGrpSpPr/>
        <p:nvPr/>
      </p:nvGrpSpPr>
      <p:grpSpPr>
        <a:xfrm>
          <a:off x="0" y="0"/>
          <a:ext cx="0" cy="0"/>
          <a:chOff x="0" y="0"/>
          <a:chExt cx="0" cy="0"/>
        </a:xfrm>
      </p:grpSpPr>
      <p:sp>
        <p:nvSpPr>
          <p:cNvPr id="1199" name="Google Shape;1199;p109"/>
          <p:cNvSpPr txBox="1"/>
          <p:nvPr>
            <p:ph idx="1" type="body"/>
          </p:nvPr>
        </p:nvSpPr>
        <p:spPr>
          <a:xfrm>
            <a:off x="373925" y="803275"/>
            <a:ext cx="8141400" cy="3234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Roll rate</a:t>
            </a:r>
            <a:endParaRPr sz="1800"/>
          </a:p>
          <a:p>
            <a:pPr indent="-304800" lvl="0" marL="457200" rtl="0" algn="l">
              <a:lnSpc>
                <a:spcPct val="150000"/>
              </a:lnSpc>
              <a:spcBef>
                <a:spcPts val="800"/>
              </a:spcBef>
              <a:spcAft>
                <a:spcPts val="0"/>
              </a:spcAft>
              <a:buSzPts val="1200"/>
              <a:buChar char="•"/>
            </a:pPr>
            <a:r>
              <a:rPr lang="en" sz="1200"/>
              <a:t>Weekly cohorts checked for 3 major </a:t>
            </a:r>
            <a:r>
              <a:rPr lang="en" sz="1200" u="sng"/>
              <a:t>milestones</a:t>
            </a:r>
            <a:r>
              <a:rPr lang="en" sz="1200"/>
              <a:t>: 30, 60 and 90 DPD</a:t>
            </a:r>
            <a:endParaRPr sz="1200"/>
          </a:p>
          <a:p>
            <a:pPr indent="-304800" lvl="0" marL="457200" rtl="0" algn="l">
              <a:lnSpc>
                <a:spcPct val="150000"/>
              </a:lnSpc>
              <a:spcBef>
                <a:spcPts val="0"/>
              </a:spcBef>
              <a:spcAft>
                <a:spcPts val="0"/>
              </a:spcAft>
              <a:buSzPts val="1200"/>
              <a:buChar char="•"/>
            </a:pPr>
            <a:r>
              <a:rPr lang="en" sz="1200"/>
              <a:t>MSTR enables deep diving at a specific segment viz. “</a:t>
            </a:r>
            <a:r>
              <a:rPr lang="en" sz="1200" u="sng"/>
              <a:t>Mumbai collections affected by bandh on cash early </a:t>
            </a:r>
            <a:r>
              <a:rPr lang="en" sz="1200" u="sng"/>
              <a:t>adopters</a:t>
            </a:r>
            <a:r>
              <a:rPr lang="en" sz="1200"/>
              <a:t>”</a:t>
            </a:r>
            <a:endParaRPr sz="1200"/>
          </a:p>
          <a:p>
            <a:pPr indent="-304800" lvl="0" marL="457200" rtl="0" algn="l">
              <a:lnSpc>
                <a:spcPct val="150000"/>
              </a:lnSpc>
              <a:spcBef>
                <a:spcPts val="0"/>
              </a:spcBef>
              <a:spcAft>
                <a:spcPts val="0"/>
              </a:spcAft>
              <a:buSzPts val="1200"/>
              <a:buChar char="•"/>
            </a:pPr>
            <a:r>
              <a:rPr lang="en" sz="1200"/>
              <a:t>Split by every 7 day buckets of DPD there is RCA at a </a:t>
            </a:r>
            <a:r>
              <a:rPr lang="en" sz="1200" u="sng"/>
              <a:t>granular</a:t>
            </a:r>
            <a:r>
              <a:rPr lang="en" sz="1200"/>
              <a:t> level that helps decisive focused reaction to repayments</a:t>
            </a:r>
            <a:endParaRPr sz="1200"/>
          </a:p>
          <a:p>
            <a:pPr indent="0" lvl="0" marL="0" rtl="0" algn="l">
              <a:spcBef>
                <a:spcPts val="800"/>
              </a:spcBef>
              <a:spcAft>
                <a:spcPts val="0"/>
              </a:spcAft>
              <a:buNone/>
            </a:pPr>
            <a:r>
              <a:t/>
            </a:r>
            <a:endParaRPr sz="1200"/>
          </a:p>
          <a:p>
            <a:pPr indent="0" lvl="0" marL="0" rtl="0" algn="l">
              <a:spcBef>
                <a:spcPts val="800"/>
              </a:spcBef>
              <a:spcAft>
                <a:spcPts val="0"/>
              </a:spcAft>
              <a:buClr>
                <a:schemeClr val="dk1"/>
              </a:buClr>
              <a:buSzPts val="1100"/>
              <a:buFont typeface="Arial"/>
              <a:buNone/>
            </a:pPr>
            <a:r>
              <a:rPr lang="en" sz="1800"/>
              <a:t>Cure</a:t>
            </a:r>
            <a:r>
              <a:rPr lang="en" sz="1800"/>
              <a:t> rate</a:t>
            </a:r>
            <a:endParaRPr sz="1800"/>
          </a:p>
          <a:p>
            <a:pPr indent="-304800" lvl="0" marL="457200" rtl="0" algn="l">
              <a:lnSpc>
                <a:spcPct val="150000"/>
              </a:lnSpc>
              <a:spcBef>
                <a:spcPts val="800"/>
              </a:spcBef>
              <a:spcAft>
                <a:spcPts val="0"/>
              </a:spcAft>
              <a:buSzPts val="1200"/>
              <a:buChar char="•"/>
            </a:pPr>
            <a:r>
              <a:rPr lang="en" sz="1200"/>
              <a:t>Curing targets set using back calculating </a:t>
            </a:r>
            <a:r>
              <a:rPr lang="en" sz="1200" u="sng"/>
              <a:t>desired</a:t>
            </a:r>
            <a:r>
              <a:rPr lang="en" sz="1200"/>
              <a:t> 30 DPD (eg. 3.5%): Green, Amber, Red for each 7 days curing period</a:t>
            </a:r>
            <a:endParaRPr sz="1200"/>
          </a:p>
          <a:p>
            <a:pPr indent="-304800" lvl="0" marL="457200" rtl="0" algn="l">
              <a:lnSpc>
                <a:spcPct val="150000"/>
              </a:lnSpc>
              <a:spcBef>
                <a:spcPts val="0"/>
              </a:spcBef>
              <a:spcAft>
                <a:spcPts val="0"/>
              </a:spcAft>
              <a:buSzPts val="1200"/>
              <a:buChar char="•"/>
            </a:pPr>
            <a:r>
              <a:rPr lang="en" sz="1200"/>
              <a:t>What </a:t>
            </a:r>
            <a:r>
              <a:rPr lang="en" sz="1200" u="sng"/>
              <a:t>works</a:t>
            </a:r>
            <a:r>
              <a:rPr lang="en" sz="1200"/>
              <a:t> and what </a:t>
            </a:r>
            <a:r>
              <a:rPr lang="en" sz="1200" u="sng"/>
              <a:t>doesn’t</a:t>
            </a:r>
            <a:r>
              <a:rPr lang="en" sz="1200"/>
              <a:t> is constantly monitored to catch up with risk trends evolution</a:t>
            </a:r>
            <a:endParaRPr sz="1200"/>
          </a:p>
          <a:p>
            <a:pPr indent="-304800" lvl="0" marL="457200" rtl="0" algn="l">
              <a:lnSpc>
                <a:spcPct val="150000"/>
              </a:lnSpc>
              <a:spcBef>
                <a:spcPts val="0"/>
              </a:spcBef>
              <a:spcAft>
                <a:spcPts val="0"/>
              </a:spcAft>
              <a:buSzPts val="1200"/>
              <a:buChar char="•"/>
            </a:pPr>
            <a:r>
              <a:rPr lang="en" sz="1200" u="sng"/>
              <a:t>Log</a:t>
            </a:r>
            <a:r>
              <a:rPr lang="en" sz="1200"/>
              <a:t> of actions and impact maintained for streamlined learning</a:t>
            </a:r>
            <a:endParaRPr sz="1200"/>
          </a:p>
        </p:txBody>
      </p:sp>
      <p:sp>
        <p:nvSpPr>
          <p:cNvPr id="1200" name="Google Shape;1200;p109"/>
          <p:cNvSpPr txBox="1"/>
          <p:nvPr>
            <p:ph type="title"/>
          </p:nvPr>
        </p:nvSpPr>
        <p:spPr>
          <a:xfrm>
            <a:off x="373919" y="166072"/>
            <a:ext cx="7886700" cy="63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Calibri"/>
              <a:buNone/>
            </a:pPr>
            <a:r>
              <a:rPr lang="en" sz="2400"/>
              <a:t>Collections Monitoring - Roll rate &amp; Cure rate</a:t>
            </a:r>
            <a:endParaRPr sz="2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4" name="Shape 1204"/>
        <p:cNvGrpSpPr/>
        <p:nvPr/>
      </p:nvGrpSpPr>
      <p:grpSpPr>
        <a:xfrm>
          <a:off x="0" y="0"/>
          <a:ext cx="0" cy="0"/>
          <a:chOff x="0" y="0"/>
          <a:chExt cx="0" cy="0"/>
        </a:xfrm>
      </p:grpSpPr>
      <p:sp>
        <p:nvSpPr>
          <p:cNvPr id="1205" name="Google Shape;1205;p110"/>
          <p:cNvSpPr txBox="1"/>
          <p:nvPr>
            <p:ph type="title"/>
          </p:nvPr>
        </p:nvSpPr>
        <p:spPr>
          <a:xfrm>
            <a:off x="550269" y="175872"/>
            <a:ext cx="7886700" cy="63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Calibri"/>
              <a:buNone/>
            </a:pPr>
            <a:r>
              <a:rPr lang="en" sz="2400"/>
              <a:t>Weekly Collections Monitoring - Roll Rate</a:t>
            </a:r>
            <a:endParaRPr sz="2400"/>
          </a:p>
        </p:txBody>
      </p:sp>
      <p:graphicFrame>
        <p:nvGraphicFramePr>
          <p:cNvPr id="1206" name="Google Shape;1206;p110"/>
          <p:cNvGraphicFramePr/>
          <p:nvPr/>
        </p:nvGraphicFramePr>
        <p:xfrm>
          <a:off x="550269" y="922615"/>
          <a:ext cx="3000000" cy="3000000"/>
        </p:xfrm>
        <a:graphic>
          <a:graphicData uri="http://schemas.openxmlformats.org/drawingml/2006/table">
            <a:tbl>
              <a:tblPr>
                <a:noFill/>
                <a:tableStyleId>{8E17FD01-A000-4B66-B9CA-C1D04B5D00F5}</a:tableStyleId>
              </a:tblPr>
              <a:tblGrid>
                <a:gridCol w="463925"/>
                <a:gridCol w="463925"/>
                <a:gridCol w="463925"/>
                <a:gridCol w="463925"/>
                <a:gridCol w="463925"/>
                <a:gridCol w="463925"/>
                <a:gridCol w="463925"/>
                <a:gridCol w="463925"/>
                <a:gridCol w="463925"/>
                <a:gridCol w="463925"/>
                <a:gridCol w="463925"/>
                <a:gridCol w="463925"/>
                <a:gridCol w="463925"/>
                <a:gridCol w="463925"/>
                <a:gridCol w="463925"/>
                <a:gridCol w="463925"/>
                <a:gridCol w="463925"/>
              </a:tblGrid>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DPD</a:t>
                      </a:r>
                      <a:endParaRPr b="0" i="0" sz="700" u="none" cap="none" strike="noStrike">
                        <a:solidFill>
                          <a:srgbClr val="000000"/>
                        </a:solidFill>
                        <a:latin typeface="Arial"/>
                        <a:ea typeface="Arial"/>
                        <a:cs typeface="Arial"/>
                        <a:sym typeface="Arial"/>
                      </a:endParaRPr>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04-Feb</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28-Jan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07-Jan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31-Dec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24-Dec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10-Dec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03-Dec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26-Nov</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19-Nov</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12-Nov</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05-Nov</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29-Oct</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22-Oct</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11.53%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E8D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10.92%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D3A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10.27%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10.72%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8CD9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11.54%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E8D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11.62%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3EBD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11.07%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D8B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10.33%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7C07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12.17%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14.11%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6E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2E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20.13%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A2A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7D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12.11%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14.23%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E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14.01%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7EA"/>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BC182"/>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6.96%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C38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6.97%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C38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EC28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7.73%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0C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7.12%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EC993"/>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8.46%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8.54%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8.93%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2F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13.15%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959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10.40%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2D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7.42%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AD4A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8.63%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8.46%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8.74%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7CC9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5.36%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ADAB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5.08%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C28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5.03%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FAF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5.64%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F3E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6.75%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1E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6.55%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7E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9.20%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9FA2"/>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7.45%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ED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5.27%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D2A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1F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8F7"/>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4.16%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E1C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4.07%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0D6A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3.87%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4.27%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FE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E3C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5.31%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BD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8E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4.55%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6.55%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B0B2"/>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5.75%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CC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C28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4.32%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CF5F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F2E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3F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3.32%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1DDB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3.18%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4C58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EF6F3"/>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4.08%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E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4.03%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6E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3.64%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5.07%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CB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4.48%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4D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3.44%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F3E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EAD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3.31%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DDCBB"/>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CDBB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2.75%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E2C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7E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CE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3.13%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4.38%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FC2"/>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3.78%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9D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2.48%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2.81%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EAD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EBD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2.96%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2.87%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4F2E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9D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C386"/>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CF5F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2E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3.01%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9E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1F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FC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3.44%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7D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C58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7D9B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FE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F7F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2.55%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2.41%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6D0"/>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2.25%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9CD9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2.97%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EE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2.73%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9E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3F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2C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3.06%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BD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DCF9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7D9B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6D0"/>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2.38%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6D0"/>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0D0A2"/>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5CB9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2.79%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EE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8E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2.26%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3.32%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6C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DE0"/>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8B2"/>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E0C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AD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3EBD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0D6A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2D1A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8CD9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2.38%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7E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8C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2.65%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BD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3E4C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FE3"/>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F1E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1.99%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6D0"/>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E0C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DDCB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1D0A2"/>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2.79%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AC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AD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F7F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FAF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1.92%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F7F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5F2E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E2"/>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DDCB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FD0A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84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1D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2.23%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DE0"/>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CF5F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FAF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CF5F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DDCB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ACD9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D7B1"/>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1.96%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2F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F2E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3E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FAF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FF0E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FDCB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BCE9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D6A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0C3"/>
                    </a:solidFill>
                  </a:tcPr>
                </a:tc>
              </a:tr>
              <a:tr h="196450">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E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AE1C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3.57%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BD4A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F7F5"/>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E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8D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DE0"/>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5.98%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3B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CD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3.32%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4.26%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3F6"/>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3.92%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F4E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4.12%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4.21%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3.96%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8F7"/>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EF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2.97%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5D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EE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3.23%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9CC"/>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3.33%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5C7"/>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FD0A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2.11%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2.23%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2.27%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3E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2.06%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F1E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0C99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FD0A1"/>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r>
              <a:tr h="196450">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1.96%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2E4"/>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3E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5F0"/>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F1E9"/>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1.55%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1DDB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CCE9E"/>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D7B0"/>
                    </a:solidFill>
                  </a:tcPr>
                </a:tc>
                <a:tc>
                  <a:txBody>
                    <a:bodyPr>
                      <a:noAutofit/>
                    </a:bodyPr>
                    <a:lstStyle/>
                    <a:p>
                      <a:pPr indent="0" lvl="0" marL="0" marR="0" rtl="0" algn="ctr">
                        <a:spcBef>
                          <a:spcPts val="0"/>
                        </a:spcBef>
                        <a:spcAft>
                          <a:spcPts val="0"/>
                        </a:spcAft>
                        <a:buNone/>
                      </a:pPr>
                      <a:r>
                        <a:rPr b="0" i="0" lang="en" sz="700" u="none" cap="none" strike="noStrike">
                          <a:solidFill>
                            <a:srgbClr val="000000"/>
                          </a:solidFill>
                          <a:latin typeface="Arial"/>
                          <a:ea typeface="Arial"/>
                          <a:cs typeface="Arial"/>
                          <a:sym typeface="Arial"/>
                        </a:rPr>
                        <a:t>1.35%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9E1C5"/>
                    </a:solidFill>
                  </a:tcPr>
                </a:tc>
              </a:tr>
            </a:tbl>
          </a:graphicData>
        </a:graphic>
      </p:graphicFrame>
      <p:sp>
        <p:nvSpPr>
          <p:cNvPr id="1207" name="Google Shape;1207;p110"/>
          <p:cNvSpPr/>
          <p:nvPr/>
        </p:nvSpPr>
        <p:spPr>
          <a:xfrm>
            <a:off x="550269" y="4623163"/>
            <a:ext cx="7886700" cy="3135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Percentage of customers moved to higher delinquency bucket on weekly basis</a:t>
            </a:r>
            <a:endParaRPr sz="12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111"/>
          <p:cNvSpPr/>
          <p:nvPr/>
        </p:nvSpPr>
        <p:spPr>
          <a:xfrm>
            <a:off x="6778350" y="996225"/>
            <a:ext cx="2031000" cy="31905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Noto Sans Symbols"/>
              <a:buChar char="➢"/>
            </a:pPr>
            <a:r>
              <a:rPr lang="en" sz="1100">
                <a:solidFill>
                  <a:schemeClr val="dk1"/>
                </a:solidFill>
                <a:latin typeface="Calibri"/>
                <a:ea typeface="Calibri"/>
                <a:cs typeface="Calibri"/>
                <a:sym typeface="Calibri"/>
              </a:rPr>
              <a:t>Current 7 DPD is trending at </a:t>
            </a:r>
            <a:r>
              <a:rPr b="1" lang="en" sz="1100">
                <a:solidFill>
                  <a:schemeClr val="dk1"/>
                </a:solidFill>
                <a:latin typeface="Calibri"/>
                <a:ea typeface="Calibri"/>
                <a:cs typeface="Calibri"/>
                <a:sym typeface="Calibri"/>
              </a:rPr>
              <a:t>10-11%</a:t>
            </a:r>
            <a:endParaRPr b="1" sz="11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1" sz="1100">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Noto Sans Symbols"/>
              <a:buChar char="➢"/>
            </a:pPr>
            <a:r>
              <a:rPr lang="en" sz="1100">
                <a:solidFill>
                  <a:schemeClr val="dk1"/>
                </a:solidFill>
                <a:latin typeface="Calibri"/>
                <a:ea typeface="Calibri"/>
                <a:cs typeface="Calibri"/>
                <a:sym typeface="Calibri"/>
              </a:rPr>
              <a:t>C</a:t>
            </a:r>
            <a:r>
              <a:rPr lang="en" sz="1100">
                <a:solidFill>
                  <a:schemeClr val="dk1"/>
                </a:solidFill>
                <a:latin typeface="Calibri"/>
                <a:ea typeface="Calibri"/>
                <a:cs typeface="Calibri"/>
                <a:sym typeface="Calibri"/>
              </a:rPr>
              <a:t>urrent recovery rate is at </a:t>
            </a:r>
            <a:r>
              <a:rPr b="1" lang="en" sz="1100">
                <a:solidFill>
                  <a:schemeClr val="dk1"/>
                </a:solidFill>
                <a:latin typeface="Calibri"/>
                <a:ea typeface="Calibri"/>
                <a:cs typeface="Calibri"/>
                <a:sym typeface="Calibri"/>
              </a:rPr>
              <a:t>88.5% </a:t>
            </a:r>
            <a:r>
              <a:rPr lang="en" sz="1100">
                <a:solidFill>
                  <a:schemeClr val="dk1"/>
                </a:solidFill>
                <a:latin typeface="Calibri"/>
                <a:ea typeface="Calibri"/>
                <a:cs typeface="Calibri"/>
                <a:sym typeface="Calibri"/>
              </a:rPr>
              <a:t>from 7 DPD to 91 DPD</a:t>
            </a:r>
            <a:endParaRPr sz="11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100">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Noto Sans Symbols"/>
              <a:buChar char="➢"/>
            </a:pPr>
            <a:r>
              <a:rPr b="1" lang="en" sz="1100">
                <a:solidFill>
                  <a:schemeClr val="dk1"/>
                </a:solidFill>
                <a:latin typeface="Calibri"/>
                <a:ea typeface="Calibri"/>
                <a:cs typeface="Calibri"/>
                <a:sym typeface="Calibri"/>
              </a:rPr>
              <a:t>~</a:t>
            </a:r>
            <a:r>
              <a:rPr b="1" lang="en" sz="1100">
                <a:solidFill>
                  <a:schemeClr val="dk1"/>
                </a:solidFill>
                <a:latin typeface="Calibri"/>
                <a:ea typeface="Calibri"/>
                <a:cs typeface="Calibri"/>
                <a:sym typeface="Calibri"/>
              </a:rPr>
              <a:t>65%</a:t>
            </a:r>
            <a:r>
              <a:rPr lang="en" sz="1100">
                <a:solidFill>
                  <a:schemeClr val="dk1"/>
                </a:solidFill>
                <a:latin typeface="Calibri"/>
                <a:ea typeface="Calibri"/>
                <a:cs typeface="Calibri"/>
                <a:sym typeface="Calibri"/>
              </a:rPr>
              <a:t> of amount cures from 7 to 28 DPD</a:t>
            </a:r>
            <a:endParaRPr sz="11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100">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Noto Sans Symbols"/>
              <a:buChar char="➢"/>
            </a:pPr>
            <a:r>
              <a:rPr lang="en" sz="1100">
                <a:solidFill>
                  <a:schemeClr val="dk1"/>
                </a:solidFill>
                <a:latin typeface="Calibri"/>
                <a:ea typeface="Calibri"/>
                <a:cs typeface="Calibri"/>
                <a:sym typeface="Calibri"/>
              </a:rPr>
              <a:t>Similarly </a:t>
            </a:r>
            <a:r>
              <a:rPr b="1" lang="en" sz="1100">
                <a:solidFill>
                  <a:schemeClr val="dk1"/>
                </a:solidFill>
                <a:latin typeface="Calibri"/>
                <a:ea typeface="Calibri"/>
                <a:cs typeface="Calibri"/>
                <a:sym typeface="Calibri"/>
              </a:rPr>
              <a:t>~50%</a:t>
            </a:r>
            <a:r>
              <a:rPr lang="en" sz="1100">
                <a:solidFill>
                  <a:schemeClr val="dk1"/>
                </a:solidFill>
                <a:latin typeface="Calibri"/>
                <a:ea typeface="Calibri"/>
                <a:cs typeface="Calibri"/>
                <a:sym typeface="Calibri"/>
              </a:rPr>
              <a:t> of amount cures from 28 to 56 DPD </a:t>
            </a:r>
            <a:endParaRPr sz="11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100">
              <a:solidFill>
                <a:schemeClr val="dk1"/>
              </a:solidFill>
              <a:latin typeface="Calibri"/>
              <a:ea typeface="Calibri"/>
              <a:cs typeface="Calibri"/>
              <a:sym typeface="Calibri"/>
            </a:endParaRPr>
          </a:p>
          <a:p>
            <a:pPr indent="-222250" lvl="0" marL="215900" marR="0" rtl="0" algn="l">
              <a:spcBef>
                <a:spcPts val="0"/>
              </a:spcBef>
              <a:spcAft>
                <a:spcPts val="0"/>
              </a:spcAft>
              <a:buClr>
                <a:schemeClr val="dk1"/>
              </a:buClr>
              <a:buSzPts val="1100"/>
              <a:buFont typeface="Noto Sans Symbols"/>
              <a:buChar char="➢"/>
            </a:pPr>
            <a:r>
              <a:rPr b="1" lang="en" sz="1100">
                <a:solidFill>
                  <a:schemeClr val="dk1"/>
                </a:solidFill>
                <a:latin typeface="Calibri"/>
                <a:ea typeface="Calibri"/>
                <a:cs typeface="Calibri"/>
                <a:sym typeface="Calibri"/>
              </a:rPr>
              <a:t>~30%</a:t>
            </a:r>
            <a:r>
              <a:rPr lang="en" sz="1100">
                <a:solidFill>
                  <a:schemeClr val="dk1"/>
                </a:solidFill>
                <a:latin typeface="Calibri"/>
                <a:ea typeface="Calibri"/>
                <a:cs typeface="Calibri"/>
                <a:sym typeface="Calibri"/>
              </a:rPr>
              <a:t> amount cures from 56 to 91 DPD</a:t>
            </a:r>
            <a:endParaRPr sz="1400">
              <a:solidFill>
                <a:schemeClr val="dk1"/>
              </a:solidFill>
              <a:latin typeface="Calibri"/>
              <a:ea typeface="Calibri"/>
              <a:cs typeface="Calibri"/>
              <a:sym typeface="Calibri"/>
            </a:endParaRPr>
          </a:p>
        </p:txBody>
      </p:sp>
      <p:sp>
        <p:nvSpPr>
          <p:cNvPr id="1213" name="Google Shape;1213;p111"/>
          <p:cNvSpPr txBox="1"/>
          <p:nvPr>
            <p:ph type="title"/>
          </p:nvPr>
        </p:nvSpPr>
        <p:spPr>
          <a:xfrm>
            <a:off x="618851" y="97495"/>
            <a:ext cx="7886700" cy="666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alibri"/>
              <a:buNone/>
            </a:pPr>
            <a:r>
              <a:rPr lang="en" sz="2400"/>
              <a:t>Portfolio Collections Reporting - Curing Rates </a:t>
            </a:r>
            <a:endParaRPr sz="2400"/>
          </a:p>
        </p:txBody>
      </p:sp>
      <p:graphicFrame>
        <p:nvGraphicFramePr>
          <p:cNvPr id="1214" name="Google Shape;1214;p111"/>
          <p:cNvGraphicFramePr/>
          <p:nvPr/>
        </p:nvGraphicFramePr>
        <p:xfrm>
          <a:off x="5930129" y="996228"/>
          <a:ext cx="3000000" cy="3000000"/>
        </p:xfrm>
        <a:graphic>
          <a:graphicData uri="http://schemas.openxmlformats.org/drawingml/2006/table">
            <a:tbl>
              <a:tblPr>
                <a:noFill/>
                <a:tableStyleId>{BE054757-B00A-4772-A3D6-54753B630E06}</a:tableStyleId>
              </a:tblPr>
              <a:tblGrid>
                <a:gridCol w="619125"/>
              </a:tblGrid>
              <a:tr h="195150">
                <a:tc>
                  <a:txBody>
                    <a:bodyPr>
                      <a:noAutofit/>
                    </a:bodyPr>
                    <a:lstStyle/>
                    <a:p>
                      <a:pPr indent="0" lvl="0" marL="0" marR="0" rtl="0" algn="ctr">
                        <a:spcBef>
                          <a:spcPts val="0"/>
                        </a:spcBef>
                        <a:spcAft>
                          <a:spcPts val="0"/>
                        </a:spcAft>
                        <a:buNone/>
                      </a:pPr>
                      <a:r>
                        <a:rPr b="1" lang="en" sz="800" u="none" cap="none" strike="noStrike"/>
                        <a:t>Avg Curing %</a:t>
                      </a:r>
                      <a:endParaRPr b="1" i="0" sz="800" u="none" cap="none" strike="noStrike">
                        <a:solidFill>
                          <a:srgbClr val="000000"/>
                        </a:solidFill>
                        <a:latin typeface="Arial"/>
                        <a:ea typeface="Arial"/>
                        <a:cs typeface="Arial"/>
                        <a:sym typeface="Arial"/>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35.40%</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25.80%</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23.95%</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20.57%</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15.68%</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10.52%</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9.79%</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7.24%</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6.25%</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6.48%</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7.25%</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8.28%</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tc>
              </a:tr>
              <a:tr h="195150">
                <a:tc>
                  <a:txBody>
                    <a:bodyPr>
                      <a:noAutofit/>
                    </a:bodyPr>
                    <a:lstStyle/>
                    <a:p>
                      <a:pPr indent="0" lvl="0" marL="0" marR="0" rtl="0" algn="ctr">
                        <a:spcBef>
                          <a:spcPts val="0"/>
                        </a:spcBef>
                        <a:spcAft>
                          <a:spcPts val="0"/>
                        </a:spcAft>
                        <a:buNone/>
                      </a:pPr>
                      <a:r>
                        <a:rPr lang="en" sz="800" u="none" cap="none" strike="noStrike"/>
                        <a:t>63.77%</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47.11%</a:t>
                      </a:r>
                      <a:endParaRPr b="0" i="0" sz="800" u="none" cap="none" strike="noStrike">
                        <a:solidFill>
                          <a:srgbClr val="000000"/>
                        </a:solidFill>
                        <a:latin typeface="Calibri"/>
                        <a:ea typeface="Calibri"/>
                        <a:cs typeface="Calibri"/>
                        <a:sym typeface="Calibri"/>
                      </a:endParaRPr>
                    </a:p>
                  </a:txBody>
                  <a:tcPr marT="7150" marB="0" marR="7150" marL="7150" anchor="ctr"/>
                </a:tc>
              </a:tr>
              <a:tr h="195150">
                <a:tc>
                  <a:txBody>
                    <a:bodyPr>
                      <a:noAutofit/>
                    </a:bodyPr>
                    <a:lstStyle/>
                    <a:p>
                      <a:pPr indent="0" lvl="0" marL="0" marR="0" rtl="0" algn="ctr">
                        <a:spcBef>
                          <a:spcPts val="0"/>
                        </a:spcBef>
                        <a:spcAft>
                          <a:spcPts val="0"/>
                        </a:spcAft>
                        <a:buNone/>
                      </a:pPr>
                      <a:r>
                        <a:rPr lang="en" sz="800" u="none" cap="none" strike="noStrike"/>
                        <a:t>28.59%</a:t>
                      </a:r>
                      <a:endParaRPr b="0" i="0" sz="800" u="none" cap="none" strike="noStrike">
                        <a:solidFill>
                          <a:srgbClr val="000000"/>
                        </a:solidFill>
                        <a:latin typeface="Calibri"/>
                        <a:ea typeface="Calibri"/>
                        <a:cs typeface="Calibri"/>
                        <a:sym typeface="Calibri"/>
                      </a:endParaRPr>
                    </a:p>
                  </a:txBody>
                  <a:tcPr marT="7150" marB="0" marR="7150" marL="7150" anchor="ctr"/>
                </a:tc>
              </a:tr>
            </a:tbl>
          </a:graphicData>
        </a:graphic>
      </p:graphicFrame>
      <p:graphicFrame>
        <p:nvGraphicFramePr>
          <p:cNvPr id="1215" name="Google Shape;1215;p111"/>
          <p:cNvGraphicFramePr/>
          <p:nvPr/>
        </p:nvGraphicFramePr>
        <p:xfrm>
          <a:off x="627697" y="996228"/>
          <a:ext cx="3000000" cy="3000000"/>
        </p:xfrm>
        <a:graphic>
          <a:graphicData uri="http://schemas.openxmlformats.org/drawingml/2006/table">
            <a:tbl>
              <a:tblPr>
                <a:noFill/>
                <a:tableStyleId>{8E17FD01-A000-4B66-B9CA-C1D04B5D00F5}</a:tableStyleId>
              </a:tblPr>
              <a:tblGrid>
                <a:gridCol w="419575"/>
                <a:gridCol w="419575"/>
                <a:gridCol w="419575"/>
                <a:gridCol w="419575"/>
                <a:gridCol w="419575"/>
                <a:gridCol w="419575"/>
                <a:gridCol w="419575"/>
                <a:gridCol w="419575"/>
                <a:gridCol w="419575"/>
                <a:gridCol w="419575"/>
                <a:gridCol w="419575"/>
                <a:gridCol w="419575"/>
              </a:tblGrid>
              <a:tr h="19515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 </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04-Feb</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28-Jan</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rPr>
                        <a:t>21-Jan</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rPr>
                        <a:t>14-Jan</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rPr>
                        <a:t>07-Jan</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rPr>
                        <a:t>31-Dec</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rPr>
                        <a:t>24-Dec</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rPr>
                        <a:t>17-Dec</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rPr>
                        <a:t>10-Dec</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rPr>
                        <a:t>03-Dec</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rPr>
                        <a:t>26-Nov</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7_14</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36.80%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39.50%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38.20%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14_21</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25.40%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25.50%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28.40%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21_28</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25.30%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28.80%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25.80%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28_35</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35_42</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42_49</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49_56</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56_63</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63_70</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70_77</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77_84</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84_91</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t/>
                      </a:r>
                      <a:endParaRPr b="1"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7_28</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61.20%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64.80%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66.70%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61.40%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59.60%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56.40%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65.00%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68.50%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67.50%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62.70%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67.70%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28_56</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45.20%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44.10%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44.70%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44.80%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44.70%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46.80%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48.80%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52.10%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48.60%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48.50%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5150">
                <a:tc>
                  <a:txBody>
                    <a:bodyPr>
                      <a:noAutofit/>
                    </a:bodyPr>
                    <a:lstStyle/>
                    <a:p>
                      <a:pPr indent="0" lvl="0" marL="0" marR="0" rtl="0" algn="ctr">
                        <a:spcBef>
                          <a:spcPts val="0"/>
                        </a:spcBef>
                        <a:spcAft>
                          <a:spcPts val="0"/>
                        </a:spcAft>
                        <a:buNone/>
                      </a:pPr>
                      <a:r>
                        <a:rPr b="1" i="0" lang="en" sz="600" u="none" cap="none" strike="noStrike">
                          <a:solidFill>
                            <a:srgbClr val="000000"/>
                          </a:solidFill>
                        </a:rPr>
                        <a:t>56_91</a:t>
                      </a:r>
                      <a:endParaRPr b="1"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216" name="Google Shape;1216;p111"/>
          <p:cNvSpPr/>
          <p:nvPr/>
        </p:nvSpPr>
        <p:spPr>
          <a:xfrm>
            <a:off x="627700" y="4421776"/>
            <a:ext cx="8082000" cy="3591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The percentage of amount recovered from delinquent accounts in each 7 day curing period </a:t>
            </a:r>
            <a:endParaRPr sz="12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112"/>
          <p:cNvSpPr txBox="1"/>
          <p:nvPr>
            <p:ph type="title"/>
          </p:nvPr>
        </p:nvSpPr>
        <p:spPr>
          <a:xfrm>
            <a:off x="411525" y="173871"/>
            <a:ext cx="7984500" cy="621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Calibri"/>
              <a:buNone/>
            </a:pPr>
            <a:r>
              <a:rPr lang="en" sz="2400"/>
              <a:t>MoM Roll Rate and Cure Rate</a:t>
            </a:r>
            <a:endParaRPr sz="2400"/>
          </a:p>
        </p:txBody>
      </p:sp>
      <p:sp>
        <p:nvSpPr>
          <p:cNvPr id="1222" name="Google Shape;1222;p112"/>
          <p:cNvSpPr/>
          <p:nvPr/>
        </p:nvSpPr>
        <p:spPr>
          <a:xfrm>
            <a:off x="782138" y="1278527"/>
            <a:ext cx="3019200" cy="274200"/>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30/60/90 DPD numbers at monthly level</a:t>
            </a:r>
            <a:endParaRPr sz="1100">
              <a:solidFill>
                <a:schemeClr val="dk1"/>
              </a:solidFill>
              <a:latin typeface="Calibri"/>
              <a:ea typeface="Calibri"/>
              <a:cs typeface="Calibri"/>
              <a:sym typeface="Calibri"/>
            </a:endParaRPr>
          </a:p>
        </p:txBody>
      </p:sp>
      <p:sp>
        <p:nvSpPr>
          <p:cNvPr id="1223" name="Google Shape;1223;p112"/>
          <p:cNvSpPr/>
          <p:nvPr/>
        </p:nvSpPr>
        <p:spPr>
          <a:xfrm>
            <a:off x="5065122" y="1278526"/>
            <a:ext cx="3330900" cy="274200"/>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dk1"/>
                </a:solidFill>
                <a:latin typeface="Calibri"/>
                <a:ea typeface="Calibri"/>
                <a:cs typeface="Calibri"/>
                <a:sym typeface="Calibri"/>
              </a:rPr>
              <a:t>Bucket wise curing rate at monthly level </a:t>
            </a:r>
            <a:endParaRPr sz="1200">
              <a:solidFill>
                <a:schemeClr val="dk1"/>
              </a:solidFill>
              <a:latin typeface="Calibri"/>
              <a:ea typeface="Calibri"/>
              <a:cs typeface="Calibri"/>
              <a:sym typeface="Calibri"/>
            </a:endParaRPr>
          </a:p>
        </p:txBody>
      </p:sp>
      <p:graphicFrame>
        <p:nvGraphicFramePr>
          <p:cNvPr id="1224" name="Google Shape;1224;p112"/>
          <p:cNvGraphicFramePr/>
          <p:nvPr/>
        </p:nvGraphicFramePr>
        <p:xfrm>
          <a:off x="782138" y="1859822"/>
          <a:ext cx="3000000" cy="3000000"/>
        </p:xfrm>
        <a:graphic>
          <a:graphicData uri="http://schemas.openxmlformats.org/drawingml/2006/table">
            <a:tbl>
              <a:tblPr>
                <a:noFill/>
                <a:tableStyleId>{07495B62-5827-471B-9D5D-24953148CADE}</a:tableStyleId>
              </a:tblPr>
              <a:tblGrid>
                <a:gridCol w="754775"/>
                <a:gridCol w="754775"/>
                <a:gridCol w="754775"/>
                <a:gridCol w="754775"/>
              </a:tblGrid>
              <a:tr h="150000">
                <a:tc>
                  <a:txBody>
                    <a:bodyPr>
                      <a:noAutofit/>
                    </a:bodyPr>
                    <a:lstStyle/>
                    <a:p>
                      <a:pPr indent="0" lvl="0" marL="0" marR="0" rtl="0" algn="ctr">
                        <a:spcBef>
                          <a:spcPts val="0"/>
                        </a:spcBef>
                        <a:spcAft>
                          <a:spcPts val="0"/>
                        </a:spcAft>
                        <a:buNone/>
                      </a:pPr>
                      <a:r>
                        <a:rPr b="1" lang="en" sz="1200" u="none" cap="none" strike="noStrike"/>
                        <a:t>Month</a:t>
                      </a:r>
                      <a:endParaRPr b="1" sz="1100"/>
                    </a:p>
                  </a:txBody>
                  <a:tcPr marT="14300" marB="14300" marR="21425" marL="21425" anchor="b">
                    <a:solidFill>
                      <a:srgbClr val="D0CECE"/>
                    </a:solidFill>
                  </a:tcPr>
                </a:tc>
                <a:tc>
                  <a:txBody>
                    <a:bodyPr>
                      <a:noAutofit/>
                    </a:bodyPr>
                    <a:lstStyle/>
                    <a:p>
                      <a:pPr indent="0" lvl="0" marL="0" marR="0" rtl="0" algn="ctr">
                        <a:spcBef>
                          <a:spcPts val="0"/>
                        </a:spcBef>
                        <a:spcAft>
                          <a:spcPts val="0"/>
                        </a:spcAft>
                        <a:buNone/>
                      </a:pPr>
                      <a:r>
                        <a:rPr b="1" lang="en" sz="1200" u="none" cap="none" strike="noStrike"/>
                        <a:t>30 DPD</a:t>
                      </a:r>
                      <a:endParaRPr b="1" sz="1100"/>
                    </a:p>
                  </a:txBody>
                  <a:tcPr marT="14300" marB="14300" marR="21425" marL="21425" anchor="b">
                    <a:solidFill>
                      <a:srgbClr val="D0CECE"/>
                    </a:solidFill>
                  </a:tcPr>
                </a:tc>
                <a:tc>
                  <a:txBody>
                    <a:bodyPr>
                      <a:noAutofit/>
                    </a:bodyPr>
                    <a:lstStyle/>
                    <a:p>
                      <a:pPr indent="0" lvl="0" marL="0" marR="0" rtl="0" algn="ctr">
                        <a:spcBef>
                          <a:spcPts val="0"/>
                        </a:spcBef>
                        <a:spcAft>
                          <a:spcPts val="0"/>
                        </a:spcAft>
                        <a:buNone/>
                      </a:pPr>
                      <a:r>
                        <a:rPr b="1" lang="en" sz="1200" u="none" cap="none" strike="noStrike"/>
                        <a:t>60 DPD</a:t>
                      </a:r>
                      <a:endParaRPr b="1" sz="1100"/>
                    </a:p>
                  </a:txBody>
                  <a:tcPr marT="14300" marB="14300" marR="21425" marL="21425" anchor="b">
                    <a:solidFill>
                      <a:srgbClr val="D0CECE"/>
                    </a:solidFill>
                  </a:tcPr>
                </a:tc>
                <a:tc>
                  <a:txBody>
                    <a:bodyPr>
                      <a:noAutofit/>
                    </a:bodyPr>
                    <a:lstStyle/>
                    <a:p>
                      <a:pPr indent="0" lvl="0" marL="0" marR="0" rtl="0" algn="ctr">
                        <a:spcBef>
                          <a:spcPts val="0"/>
                        </a:spcBef>
                        <a:spcAft>
                          <a:spcPts val="0"/>
                        </a:spcAft>
                        <a:buNone/>
                      </a:pPr>
                      <a:r>
                        <a:rPr b="1" lang="en" sz="1200" u="none" cap="none" strike="noStrike"/>
                        <a:t>90 DPD</a:t>
                      </a:r>
                      <a:endParaRPr b="1" sz="1100"/>
                    </a:p>
                  </a:txBody>
                  <a:tcPr marT="14300" marB="14300" marR="21425" marL="21425" anchor="b">
                    <a:solidFill>
                      <a:srgbClr val="D0CECE"/>
                    </a:solidFill>
                  </a:tcPr>
                </a:tc>
              </a:tr>
              <a:tr h="150000">
                <a:tc>
                  <a:txBody>
                    <a:bodyPr>
                      <a:noAutofit/>
                    </a:bodyPr>
                    <a:lstStyle/>
                    <a:p>
                      <a:pPr indent="0" lvl="0" marL="0" marR="0" rtl="0" algn="ctr">
                        <a:spcBef>
                          <a:spcPts val="0"/>
                        </a:spcBef>
                        <a:spcAft>
                          <a:spcPts val="0"/>
                        </a:spcAft>
                        <a:buNone/>
                      </a:pPr>
                      <a:r>
                        <a:rPr lang="en" sz="1200" u="none" cap="none" strike="noStrike"/>
                        <a:t>May'18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3.29%</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2.32%</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1.47%</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Jun'18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5.12%</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2.64%</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2.03%</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July'18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3.66%</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2.10%</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1.58%</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Aug'18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3.57%</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1.83%</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1.27%</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Sep'18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3.59%</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1.74%</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1.37%</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Oct'18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3.98%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2.11%</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1.59%</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Nov'18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3.97%</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2.07%</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1.55%</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Dec'18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5.01%</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2.85%</a:t>
                      </a:r>
                      <a:endParaRPr sz="1100"/>
                    </a:p>
                  </a:txBody>
                  <a:tcPr marT="14300" marB="14300" marR="21425" marL="21425" anchor="b"/>
                </a:tc>
                <a:tc>
                  <a:txBody>
                    <a:bodyPr>
                      <a:noAutofit/>
                    </a:bodyPr>
                    <a:lstStyle/>
                    <a:p>
                      <a:pPr indent="0" lvl="0" marL="0" marR="0" rtl="0" algn="ctr">
                        <a:spcBef>
                          <a:spcPts val="0"/>
                        </a:spcBef>
                        <a:spcAft>
                          <a:spcPts val="0"/>
                        </a:spcAft>
                        <a:buNone/>
                      </a:pPr>
                      <a:r>
                        <a:t/>
                      </a:r>
                      <a:endParaRPr sz="1200" u="none" cap="none" strike="noStrike"/>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Jan'19</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3.77%</a:t>
                      </a:r>
                      <a:endParaRPr sz="1100"/>
                    </a:p>
                  </a:txBody>
                  <a:tcPr marT="14300" marB="14300" marR="21425" marL="21425" anchor="b"/>
                </a:tc>
                <a:tc>
                  <a:txBody>
                    <a:bodyPr>
                      <a:noAutofit/>
                    </a:bodyPr>
                    <a:lstStyle/>
                    <a:p>
                      <a:pPr indent="0" lvl="0" marL="0" marR="0" rtl="0" algn="ctr">
                        <a:spcBef>
                          <a:spcPts val="0"/>
                        </a:spcBef>
                        <a:spcAft>
                          <a:spcPts val="0"/>
                        </a:spcAft>
                        <a:buNone/>
                      </a:pPr>
                      <a:r>
                        <a:t/>
                      </a:r>
                      <a:endParaRPr sz="1200" u="none" cap="none" strike="noStrike"/>
                    </a:p>
                  </a:txBody>
                  <a:tcPr marT="14300" marB="14300" marR="21425" marL="21425" anchor="b"/>
                </a:tc>
                <a:tc>
                  <a:txBody>
                    <a:bodyPr>
                      <a:noAutofit/>
                    </a:bodyPr>
                    <a:lstStyle/>
                    <a:p>
                      <a:pPr indent="0" lvl="0" marL="0" marR="0" rtl="0" algn="ctr">
                        <a:spcBef>
                          <a:spcPts val="0"/>
                        </a:spcBef>
                        <a:spcAft>
                          <a:spcPts val="0"/>
                        </a:spcAft>
                        <a:buNone/>
                      </a:pPr>
                      <a:r>
                        <a:t/>
                      </a:r>
                      <a:endParaRPr sz="1200" u="none" cap="none" strike="noStrike"/>
                    </a:p>
                  </a:txBody>
                  <a:tcPr marT="14300" marB="14300" marR="21425" marL="21425" anchor="b"/>
                </a:tc>
              </a:tr>
            </a:tbl>
          </a:graphicData>
        </a:graphic>
      </p:graphicFrame>
      <p:graphicFrame>
        <p:nvGraphicFramePr>
          <p:cNvPr id="1225" name="Google Shape;1225;p112"/>
          <p:cNvGraphicFramePr/>
          <p:nvPr/>
        </p:nvGraphicFramePr>
        <p:xfrm>
          <a:off x="5065122" y="1859822"/>
          <a:ext cx="3000000" cy="3000000"/>
        </p:xfrm>
        <a:graphic>
          <a:graphicData uri="http://schemas.openxmlformats.org/drawingml/2006/table">
            <a:tbl>
              <a:tblPr>
                <a:noFill/>
                <a:tableStyleId>{07495B62-5827-471B-9D5D-24953148CADE}</a:tableStyleId>
              </a:tblPr>
              <a:tblGrid>
                <a:gridCol w="832750"/>
                <a:gridCol w="832750"/>
                <a:gridCol w="832750"/>
                <a:gridCol w="832750"/>
              </a:tblGrid>
              <a:tr h="150000">
                <a:tc>
                  <a:txBody>
                    <a:bodyPr>
                      <a:noAutofit/>
                    </a:bodyPr>
                    <a:lstStyle/>
                    <a:p>
                      <a:pPr indent="0" lvl="0" marL="0" marR="0" rtl="0" algn="ctr">
                        <a:spcBef>
                          <a:spcPts val="0"/>
                        </a:spcBef>
                        <a:spcAft>
                          <a:spcPts val="0"/>
                        </a:spcAft>
                        <a:buNone/>
                      </a:pPr>
                      <a:r>
                        <a:rPr b="1" lang="en" sz="1200" u="none" cap="none" strike="noStrike"/>
                        <a:t>Month</a:t>
                      </a:r>
                      <a:endParaRPr b="1" sz="1100"/>
                    </a:p>
                  </a:txBody>
                  <a:tcPr marT="14300" marB="14300" marR="21425" marL="21425" anchor="b">
                    <a:solidFill>
                      <a:srgbClr val="D0CECE"/>
                    </a:solidFill>
                  </a:tcPr>
                </a:tc>
                <a:tc>
                  <a:txBody>
                    <a:bodyPr>
                      <a:noAutofit/>
                    </a:bodyPr>
                    <a:lstStyle/>
                    <a:p>
                      <a:pPr indent="0" lvl="0" marL="0" marR="0" rtl="0" algn="ctr">
                        <a:spcBef>
                          <a:spcPts val="0"/>
                        </a:spcBef>
                        <a:spcAft>
                          <a:spcPts val="0"/>
                        </a:spcAft>
                        <a:buNone/>
                      </a:pPr>
                      <a:r>
                        <a:rPr b="1" lang="en" sz="1200" u="none" cap="none" strike="noStrike"/>
                        <a:t>&lt;30 DPD</a:t>
                      </a:r>
                      <a:endParaRPr b="1" sz="1100"/>
                    </a:p>
                  </a:txBody>
                  <a:tcPr marT="14300" marB="14300" marR="21425" marL="21425" anchor="b">
                    <a:solidFill>
                      <a:srgbClr val="D0CECE"/>
                    </a:solidFill>
                  </a:tcPr>
                </a:tc>
                <a:tc>
                  <a:txBody>
                    <a:bodyPr>
                      <a:noAutofit/>
                    </a:bodyPr>
                    <a:lstStyle/>
                    <a:p>
                      <a:pPr indent="0" lvl="0" marL="0" marR="0" rtl="0" algn="ctr">
                        <a:spcBef>
                          <a:spcPts val="0"/>
                        </a:spcBef>
                        <a:spcAft>
                          <a:spcPts val="0"/>
                        </a:spcAft>
                        <a:buNone/>
                      </a:pPr>
                      <a:r>
                        <a:rPr b="1" lang="en" sz="1200" u="none" cap="none" strike="noStrike"/>
                        <a:t>31-60 DPD</a:t>
                      </a:r>
                      <a:endParaRPr b="1" sz="1100"/>
                    </a:p>
                  </a:txBody>
                  <a:tcPr marT="14300" marB="14300" marR="21425" marL="21425" anchor="b">
                    <a:solidFill>
                      <a:srgbClr val="D0CECE"/>
                    </a:solidFill>
                  </a:tcPr>
                </a:tc>
                <a:tc>
                  <a:txBody>
                    <a:bodyPr>
                      <a:noAutofit/>
                    </a:bodyPr>
                    <a:lstStyle/>
                    <a:p>
                      <a:pPr indent="0" lvl="0" marL="0" marR="0" rtl="0" algn="ctr">
                        <a:spcBef>
                          <a:spcPts val="0"/>
                        </a:spcBef>
                        <a:spcAft>
                          <a:spcPts val="0"/>
                        </a:spcAft>
                        <a:buNone/>
                      </a:pPr>
                      <a:r>
                        <a:rPr b="1" lang="en" sz="1200" u="none" cap="none" strike="noStrike"/>
                        <a:t>61-90 DPD</a:t>
                      </a:r>
                      <a:endParaRPr b="1" sz="1100"/>
                    </a:p>
                  </a:txBody>
                  <a:tcPr marT="14300" marB="14300" marR="21425" marL="21425" anchor="b">
                    <a:solidFill>
                      <a:srgbClr val="D0CECE"/>
                    </a:solidFill>
                  </a:tcPr>
                </a:tc>
              </a:tr>
              <a:tr h="150000">
                <a:tc>
                  <a:txBody>
                    <a:bodyPr>
                      <a:noAutofit/>
                    </a:bodyPr>
                    <a:lstStyle/>
                    <a:p>
                      <a:pPr indent="0" lvl="0" marL="0" marR="0" rtl="0" algn="ctr">
                        <a:spcBef>
                          <a:spcPts val="0"/>
                        </a:spcBef>
                        <a:spcAft>
                          <a:spcPts val="0"/>
                        </a:spcAft>
                        <a:buNone/>
                      </a:pPr>
                      <a:r>
                        <a:rPr lang="en" sz="1200" u="none" cap="none" strike="noStrike"/>
                        <a:t>May'18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96.71%</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29.48%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36.64%</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Jun'18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94.88%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48.44%</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23.11%</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July'18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96.34%</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42.62%</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24.76%</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Aug'18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96.43%</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48.74%</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30.60%</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Sep'18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96.41%</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51.53%</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21.26%</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Oct'18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96.02%</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46.98%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24.64%</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Nov'18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96.03%</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47.86%</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25.12%</a:t>
                      </a:r>
                      <a:endParaRPr sz="1100"/>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Dec'18</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94.99%</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43.11%</a:t>
                      </a:r>
                      <a:endParaRPr sz="1100"/>
                    </a:p>
                  </a:txBody>
                  <a:tcPr marT="14300" marB="14300" marR="21425" marL="21425" anchor="b"/>
                </a:tc>
                <a:tc>
                  <a:txBody>
                    <a:bodyPr>
                      <a:noAutofit/>
                    </a:bodyPr>
                    <a:lstStyle/>
                    <a:p>
                      <a:pPr indent="0" lvl="0" marL="0" marR="0" rtl="0" algn="ctr">
                        <a:spcBef>
                          <a:spcPts val="0"/>
                        </a:spcBef>
                        <a:spcAft>
                          <a:spcPts val="0"/>
                        </a:spcAft>
                        <a:buNone/>
                      </a:pPr>
                      <a:r>
                        <a:t/>
                      </a:r>
                      <a:endParaRPr sz="1200" u="none" cap="none" strike="noStrike"/>
                    </a:p>
                  </a:txBody>
                  <a:tcPr marT="14300" marB="14300" marR="21425" marL="21425" anchor="b"/>
                </a:tc>
              </a:tr>
              <a:tr h="150000">
                <a:tc>
                  <a:txBody>
                    <a:bodyPr>
                      <a:noAutofit/>
                    </a:bodyPr>
                    <a:lstStyle/>
                    <a:p>
                      <a:pPr indent="0" lvl="0" marL="0" marR="0" rtl="0" algn="ctr">
                        <a:spcBef>
                          <a:spcPts val="0"/>
                        </a:spcBef>
                        <a:spcAft>
                          <a:spcPts val="0"/>
                        </a:spcAft>
                        <a:buNone/>
                      </a:pPr>
                      <a:r>
                        <a:rPr lang="en" sz="1200" u="none" cap="none" strike="noStrike"/>
                        <a:t>Jan'19</a:t>
                      </a:r>
                      <a:endParaRPr sz="1100"/>
                    </a:p>
                  </a:txBody>
                  <a:tcPr marT="14300" marB="14300" marR="21425" marL="21425" anchor="b"/>
                </a:tc>
                <a:tc>
                  <a:txBody>
                    <a:bodyPr>
                      <a:noAutofit/>
                    </a:bodyPr>
                    <a:lstStyle/>
                    <a:p>
                      <a:pPr indent="0" lvl="0" marL="0" marR="0" rtl="0" algn="ctr">
                        <a:spcBef>
                          <a:spcPts val="0"/>
                        </a:spcBef>
                        <a:spcAft>
                          <a:spcPts val="0"/>
                        </a:spcAft>
                        <a:buNone/>
                      </a:pPr>
                      <a:r>
                        <a:rPr lang="en" sz="1200" u="none" cap="none" strike="noStrike"/>
                        <a:t>96.23%</a:t>
                      </a:r>
                      <a:endParaRPr sz="1100"/>
                    </a:p>
                  </a:txBody>
                  <a:tcPr marT="14300" marB="14300" marR="21425" marL="21425" anchor="b"/>
                </a:tc>
                <a:tc>
                  <a:txBody>
                    <a:bodyPr>
                      <a:noAutofit/>
                    </a:bodyPr>
                    <a:lstStyle/>
                    <a:p>
                      <a:pPr indent="0" lvl="0" marL="0" marR="0" rtl="0" algn="ctr">
                        <a:spcBef>
                          <a:spcPts val="0"/>
                        </a:spcBef>
                        <a:spcAft>
                          <a:spcPts val="0"/>
                        </a:spcAft>
                        <a:buNone/>
                      </a:pPr>
                      <a:r>
                        <a:t/>
                      </a:r>
                      <a:endParaRPr sz="1200" u="none" cap="none" strike="noStrike"/>
                    </a:p>
                  </a:txBody>
                  <a:tcPr marT="14300" marB="14300" marR="21425" marL="21425" anchor="b"/>
                </a:tc>
                <a:tc>
                  <a:txBody>
                    <a:bodyPr>
                      <a:noAutofit/>
                    </a:bodyPr>
                    <a:lstStyle/>
                    <a:p>
                      <a:pPr indent="0" lvl="0" marL="0" marR="0" rtl="0" algn="ctr">
                        <a:spcBef>
                          <a:spcPts val="0"/>
                        </a:spcBef>
                        <a:spcAft>
                          <a:spcPts val="0"/>
                        </a:spcAft>
                        <a:buNone/>
                      </a:pPr>
                      <a:r>
                        <a:t/>
                      </a:r>
                      <a:endParaRPr sz="1200" u="none" cap="none" strike="noStrike"/>
                    </a:p>
                  </a:txBody>
                  <a:tcPr marT="14300" marB="14300" marR="21425" marL="21425" anchor="b"/>
                </a:tc>
              </a:tr>
            </a:tbl>
          </a:graphicData>
        </a:graphic>
      </p:graphicFrame>
      <p:sp>
        <p:nvSpPr>
          <p:cNvPr id="1226" name="Google Shape;1226;p112"/>
          <p:cNvSpPr txBox="1"/>
          <p:nvPr/>
        </p:nvSpPr>
        <p:spPr>
          <a:xfrm>
            <a:off x="235500" y="4308375"/>
            <a:ext cx="51306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Jun - single cash campaign with just 4K activations</a:t>
            </a:r>
            <a:endParaRPr sz="1000"/>
          </a:p>
          <a:p>
            <a:pPr indent="0" lvl="0" marL="0" rtl="0" algn="l">
              <a:spcBef>
                <a:spcPts val="0"/>
              </a:spcBef>
              <a:spcAft>
                <a:spcPts val="0"/>
              </a:spcAft>
              <a:buNone/>
            </a:pPr>
            <a:r>
              <a:rPr lang="en" sz="1000"/>
              <a:t>Oct - cash activations started to flow in (continues in Nov)</a:t>
            </a:r>
            <a:endParaRPr sz="1000"/>
          </a:p>
          <a:p>
            <a:pPr indent="0" lvl="0" marL="0" rtl="0" algn="l">
              <a:spcBef>
                <a:spcPts val="0"/>
              </a:spcBef>
              <a:spcAft>
                <a:spcPts val="0"/>
              </a:spcAft>
              <a:buNone/>
            </a:pPr>
            <a:r>
              <a:rPr lang="en" sz="1000"/>
              <a:t>Dec - Due to holidays</a:t>
            </a:r>
            <a:endParaRPr sz="1000"/>
          </a:p>
          <a:p>
            <a:pPr indent="0" lvl="0" marL="0" rtl="0" algn="l">
              <a:spcBef>
                <a:spcPts val="0"/>
              </a:spcBef>
              <a:spcAft>
                <a:spcPts val="0"/>
              </a:spcAft>
              <a:buNone/>
            </a:pPr>
            <a:r>
              <a:rPr lang="en" sz="1000"/>
              <a:t>Jan - Pre-cash levels of risk in spite of 35% activations from cash (late fee benefits)</a:t>
            </a:r>
            <a:endParaRPr sz="10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Google Shape;1231;p113"/>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232" name="Google Shape;1232;p113"/>
          <p:cNvSpPr txBox="1"/>
          <p:nvPr/>
        </p:nvSpPr>
        <p:spPr>
          <a:xfrm>
            <a:off x="4761850" y="1728400"/>
            <a:ext cx="42018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Current Performance</a:t>
            </a:r>
            <a:endParaRPr b="0" i="0" sz="2500" u="none" cap="none" strike="noStrike">
              <a:solidFill>
                <a:srgbClr val="FFFFFF"/>
              </a:solidFill>
              <a:latin typeface="Calibri"/>
              <a:ea typeface="Calibri"/>
              <a:cs typeface="Calibri"/>
              <a:sym typeface="Calibri"/>
            </a:endParaRPr>
          </a:p>
        </p:txBody>
      </p:sp>
      <p:sp>
        <p:nvSpPr>
          <p:cNvPr id="1233" name="Google Shape;1233;p113"/>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4.5</a:t>
            </a:r>
            <a:endParaRPr sz="3600" u="sng">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292" name="Google Shape;292;p51"/>
          <p:cNvSpPr txBox="1"/>
          <p:nvPr/>
        </p:nvSpPr>
        <p:spPr>
          <a:xfrm>
            <a:off x="5423924" y="1728396"/>
            <a:ext cx="32652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500"/>
              </a:spcBef>
              <a:spcAft>
                <a:spcPts val="0"/>
              </a:spcAft>
              <a:buClr>
                <a:srgbClr val="FFFFFF"/>
              </a:buClr>
              <a:buSzPts val="2500"/>
              <a:buFont typeface="Arial"/>
              <a:buNone/>
            </a:pPr>
            <a:r>
              <a:rPr b="0" i="0" lang="en" sz="2500" u="none" cap="none" strike="noStrike">
                <a:solidFill>
                  <a:srgbClr val="FFFFFF"/>
                </a:solidFill>
                <a:latin typeface="Calibri"/>
                <a:ea typeface="Calibri"/>
                <a:cs typeface="Calibri"/>
                <a:sym typeface="Calibri"/>
              </a:rPr>
              <a:t>Process flow</a:t>
            </a:r>
            <a:endParaRPr b="0" i="0" sz="2500" u="none" cap="none" strike="noStrike">
              <a:solidFill>
                <a:srgbClr val="FFFFFF"/>
              </a:solidFill>
              <a:latin typeface="Calibri"/>
              <a:ea typeface="Calibri"/>
              <a:cs typeface="Calibri"/>
              <a:sym typeface="Calibri"/>
            </a:endParaRPr>
          </a:p>
        </p:txBody>
      </p:sp>
      <p:sp>
        <p:nvSpPr>
          <p:cNvPr id="293" name="Google Shape;293;p51"/>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2.1</a:t>
            </a:r>
            <a:endParaRPr sz="3600" u="sng">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7" name="Shape 1237"/>
        <p:cNvGrpSpPr/>
        <p:nvPr/>
      </p:nvGrpSpPr>
      <p:grpSpPr>
        <a:xfrm>
          <a:off x="0" y="0"/>
          <a:ext cx="0" cy="0"/>
          <a:chOff x="0" y="0"/>
          <a:chExt cx="0" cy="0"/>
        </a:xfrm>
      </p:grpSpPr>
      <p:sp>
        <p:nvSpPr>
          <p:cNvPr id="1238" name="Google Shape;1238;p114"/>
          <p:cNvSpPr txBox="1"/>
          <p:nvPr>
            <p:ph type="title"/>
          </p:nvPr>
        </p:nvSpPr>
        <p:spPr>
          <a:xfrm>
            <a:off x="347950" y="234519"/>
            <a:ext cx="7886700" cy="568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Calibri"/>
              <a:buNone/>
            </a:pPr>
            <a:r>
              <a:rPr lang="en" sz="2400"/>
              <a:t>Monthly Collections Cohorts </a:t>
            </a:r>
            <a:endParaRPr sz="2400"/>
          </a:p>
        </p:txBody>
      </p:sp>
      <p:graphicFrame>
        <p:nvGraphicFramePr>
          <p:cNvPr id="1239" name="Google Shape;1239;p114"/>
          <p:cNvGraphicFramePr/>
          <p:nvPr/>
        </p:nvGraphicFramePr>
        <p:xfrm>
          <a:off x="628650" y="1013460"/>
          <a:ext cx="3000000" cy="3000000"/>
        </p:xfrm>
        <a:graphic>
          <a:graphicData uri="http://schemas.openxmlformats.org/drawingml/2006/table">
            <a:tbl>
              <a:tblPr>
                <a:noFill/>
                <a:tableStyleId>{8E17FD01-A000-4B66-B9CA-C1D04B5D00F5}</a:tableStyleId>
              </a:tblPr>
              <a:tblGrid>
                <a:gridCol w="663600"/>
                <a:gridCol w="663600"/>
                <a:gridCol w="663600"/>
                <a:gridCol w="663600"/>
                <a:gridCol w="663600"/>
                <a:gridCol w="663600"/>
                <a:gridCol w="663600"/>
                <a:gridCol w="663600"/>
                <a:gridCol w="663600"/>
                <a:gridCol w="663600"/>
                <a:gridCol w="663600"/>
                <a:gridCol w="663600"/>
              </a:tblGrid>
              <a:tr h="277575">
                <a:tc>
                  <a:txBody>
                    <a:bodyPr>
                      <a:noAutofit/>
                    </a:bodyPr>
                    <a:lstStyle/>
                    <a:p>
                      <a:pPr indent="0" lvl="0" marL="0" marR="0" rtl="0" algn="ctr">
                        <a:spcBef>
                          <a:spcPts val="0"/>
                        </a:spcBef>
                        <a:spcAft>
                          <a:spcPts val="0"/>
                        </a:spcAft>
                        <a:buNone/>
                      </a:pPr>
                      <a:r>
                        <a:rPr b="1" lang="en" sz="1000" u="none" cap="none" strike="noStrike">
                          <a:latin typeface="Calibri"/>
                          <a:ea typeface="Calibri"/>
                          <a:cs typeface="Calibri"/>
                          <a:sym typeface="Calibri"/>
                        </a:rPr>
                        <a:t>Month</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GMV in CR</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M-1**</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M+1</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M+2</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M+3</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M+4</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M+5</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M+6</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M+7</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M+8</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231850">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May'18</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46.00</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7.05%</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86.90%</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96.05%</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97.76%</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98.15%</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98.23%</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98.28%</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98.29%</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98.32%</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98.34%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7575">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Jun'18</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52.41</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7.64%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87.76%</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97.41%</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98.21%</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98.59%</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98.68%</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98.70%</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98.74%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98.75%</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7575">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Jul'18</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53.6</a:t>
                      </a:r>
                      <a:r>
                        <a:rPr lang="en" sz="1000">
                          <a:latin typeface="Calibri"/>
                          <a:ea typeface="Calibri"/>
                          <a:cs typeface="Calibri"/>
                          <a:sym typeface="Calibri"/>
                        </a:rPr>
                        <a:t>6</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7.23%</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87.54%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97.53%</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98.43%</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98.85%</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98.96%</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98.99%</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99.01%</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7575">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Aug'18</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54.5</a:t>
                      </a:r>
                      <a:r>
                        <a:rPr lang="en" sz="1000">
                          <a:latin typeface="Calibri"/>
                          <a:ea typeface="Calibri"/>
                          <a:cs typeface="Calibri"/>
                          <a:sym typeface="Calibri"/>
                        </a:rPr>
                        <a:t>7</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7.33%</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88.54%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97.53%</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98.48%</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98.82%</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98.96%</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98.99%</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7575">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Sep'18</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53.96</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7.56%</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87.00%</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97.24%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98.11%</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98.63%</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98.74%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7575">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Oct'18</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58.06</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9.37%</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90.12%</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97.24%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98.22%</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98.64%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7575">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Nov'18</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48.44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13.99%</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88.24%</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96.39%</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97.65%</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7575">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Dec'18</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69.10</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20.97%</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89.71%</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97.18%</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7575">
                <a:tc>
                  <a:txBody>
                    <a:bodyPr>
                      <a:noAutofit/>
                    </a:bodyPr>
                    <a:lstStyle/>
                    <a:p>
                      <a:pPr indent="0" lvl="0" marL="0" marR="0" rtl="0" algn="ctr">
                        <a:spcBef>
                          <a:spcPts val="0"/>
                        </a:spcBef>
                        <a:spcAft>
                          <a:spcPts val="0"/>
                        </a:spcAft>
                        <a:buNone/>
                      </a:pPr>
                      <a:r>
                        <a:rPr b="1" lang="en" sz="1000" u="none" cap="none" strike="noStrike">
                          <a:latin typeface="Calibri"/>
                          <a:ea typeface="Calibri"/>
                          <a:cs typeface="Calibri"/>
                          <a:sym typeface="Calibri"/>
                        </a:rPr>
                        <a:t>Jan'19</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73.60</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20.41%</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0" lang="en" sz="1000" u="none" cap="none" strike="noStrike">
                          <a:solidFill>
                            <a:srgbClr val="000000"/>
                          </a:solidFill>
                          <a:latin typeface="Calibri"/>
                          <a:ea typeface="Calibri"/>
                          <a:cs typeface="Calibri"/>
                          <a:sym typeface="Calibri"/>
                        </a:rPr>
                        <a:t>91.11%</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1" lang="en" sz="1000" u="none" cap="none" strike="noStrike">
                          <a:solidFill>
                            <a:srgbClr val="0070C0"/>
                          </a:solidFill>
                          <a:latin typeface="Calibri"/>
                          <a:ea typeface="Calibri"/>
                          <a:cs typeface="Calibri"/>
                          <a:sym typeface="Calibri"/>
                        </a:rPr>
                        <a:t>97.7</a:t>
                      </a:r>
                      <a:r>
                        <a:rPr b="1" lang="en" sz="1000">
                          <a:solidFill>
                            <a:srgbClr val="0070C0"/>
                          </a:solidFill>
                          <a:latin typeface="Calibri"/>
                          <a:ea typeface="Calibri"/>
                          <a:cs typeface="Calibri"/>
                          <a:sym typeface="Calibri"/>
                        </a:rPr>
                        <a:t>5</a:t>
                      </a:r>
                      <a:r>
                        <a:rPr b="1" lang="en" sz="1000" u="none" cap="none" strike="noStrike">
                          <a:solidFill>
                            <a:srgbClr val="0070C0"/>
                          </a:solidFill>
                          <a:latin typeface="Calibri"/>
                          <a:ea typeface="Calibri"/>
                          <a:cs typeface="Calibri"/>
                          <a:sym typeface="Calibri"/>
                        </a:rPr>
                        <a:t>%*</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77575">
                <a:tc>
                  <a:txBody>
                    <a:bodyPr>
                      <a:noAutofit/>
                    </a:bodyPr>
                    <a:lstStyle/>
                    <a:p>
                      <a:pPr indent="0" lvl="0" marL="0" marR="0" rtl="0" algn="ctr">
                        <a:spcBef>
                          <a:spcPts val="0"/>
                        </a:spcBef>
                        <a:spcAft>
                          <a:spcPts val="0"/>
                        </a:spcAft>
                        <a:buNone/>
                      </a:pPr>
                      <a:r>
                        <a:rPr b="1" lang="en" sz="1000" u="none" cap="none" strike="noStrike">
                          <a:solidFill>
                            <a:srgbClr val="000000"/>
                          </a:solidFill>
                          <a:latin typeface="Calibri"/>
                          <a:ea typeface="Calibri"/>
                          <a:cs typeface="Calibri"/>
                          <a:sym typeface="Calibri"/>
                        </a:rPr>
                        <a:t>Feb'19</a:t>
                      </a:r>
                      <a:endParaRPr b="1"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 sz="1000">
                          <a:latin typeface="Calibri"/>
                          <a:ea typeface="Calibri"/>
                          <a:cs typeface="Calibri"/>
                          <a:sym typeface="Calibri"/>
                        </a:rPr>
                        <a:t>89.00</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 sz="1000">
                          <a:solidFill>
                            <a:srgbClr val="0070C0"/>
                          </a:solidFill>
                          <a:latin typeface="Calibri"/>
                          <a:ea typeface="Calibri"/>
                          <a:cs typeface="Calibri"/>
                          <a:sym typeface="Calibri"/>
                        </a:rPr>
                        <a:t>22.00%*</a:t>
                      </a:r>
                      <a:endParaRPr b="1" sz="1000">
                        <a:solidFill>
                          <a:srgbClr val="4A86E8"/>
                        </a:solidFill>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rPr b="1" lang="en" sz="1000" u="none" cap="none" strike="noStrike">
                          <a:solidFill>
                            <a:srgbClr val="0070C0"/>
                          </a:solidFill>
                          <a:latin typeface="Calibri"/>
                          <a:ea typeface="Calibri"/>
                          <a:cs typeface="Calibri"/>
                          <a:sym typeface="Calibri"/>
                        </a:rPr>
                        <a:t>9</a:t>
                      </a:r>
                      <a:r>
                        <a:rPr b="1" lang="en" sz="1000">
                          <a:solidFill>
                            <a:srgbClr val="0070C0"/>
                          </a:solidFill>
                          <a:latin typeface="Calibri"/>
                          <a:ea typeface="Calibri"/>
                          <a:cs typeface="Calibri"/>
                          <a:sym typeface="Calibri"/>
                        </a:rPr>
                        <a:t>1</a:t>
                      </a:r>
                      <a:r>
                        <a:rPr b="1" lang="en" sz="1000" u="none" cap="none" strike="noStrike">
                          <a:solidFill>
                            <a:srgbClr val="0070C0"/>
                          </a:solidFill>
                          <a:latin typeface="Calibri"/>
                          <a:ea typeface="Calibri"/>
                          <a:cs typeface="Calibri"/>
                          <a:sym typeface="Calibri"/>
                        </a:rPr>
                        <a:t>.</a:t>
                      </a:r>
                      <a:r>
                        <a:rPr b="1" lang="en" sz="1000">
                          <a:solidFill>
                            <a:srgbClr val="0070C0"/>
                          </a:solidFill>
                          <a:latin typeface="Calibri"/>
                          <a:ea typeface="Calibri"/>
                          <a:cs typeface="Calibri"/>
                          <a:sym typeface="Calibri"/>
                        </a:rPr>
                        <a:t>80</a:t>
                      </a:r>
                      <a:r>
                        <a:rPr b="1" lang="en" sz="1000" u="none" cap="none" strike="noStrike">
                          <a:solidFill>
                            <a:srgbClr val="0070C0"/>
                          </a:solidFill>
                          <a:latin typeface="Calibri"/>
                          <a:ea typeface="Calibri"/>
                          <a:cs typeface="Calibri"/>
                          <a:sym typeface="Calibri"/>
                        </a:rPr>
                        <a:t>%*</a:t>
                      </a:r>
                      <a:endParaRPr b="1" sz="1000" u="none" cap="none" strike="noStrike">
                        <a:solidFill>
                          <a:srgbClr val="0070C0"/>
                        </a:solidFill>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spcBef>
                          <a:spcPts val="0"/>
                        </a:spcBef>
                        <a:spcAft>
                          <a:spcPts val="0"/>
                        </a:spcAft>
                        <a:buNone/>
                      </a:pPr>
                      <a:r>
                        <a:t/>
                      </a:r>
                      <a:endParaRPr sz="1000"/>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13150" marB="13150" marR="19725" marL="197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240" name="Google Shape;1240;p114"/>
          <p:cNvSpPr txBox="1"/>
          <p:nvPr/>
        </p:nvSpPr>
        <p:spPr>
          <a:xfrm>
            <a:off x="239575" y="4536075"/>
            <a:ext cx="8677200" cy="468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900">
                <a:solidFill>
                  <a:schemeClr val="dk1"/>
                </a:solidFill>
                <a:latin typeface="Calibri"/>
                <a:ea typeface="Calibri"/>
                <a:cs typeface="Calibri"/>
                <a:sym typeface="Calibri"/>
              </a:rPr>
              <a:t>* Projected numbers for February and March based on curing rate and late fee roll-out population being 95% in Feb’19 </a:t>
            </a:r>
            <a:endParaRPr i="1" sz="900">
              <a:solidFill>
                <a:schemeClr val="dk1"/>
              </a:solidFill>
              <a:latin typeface="Calibri"/>
              <a:ea typeface="Calibri"/>
              <a:cs typeface="Calibri"/>
              <a:sym typeface="Calibri"/>
            </a:endParaRPr>
          </a:p>
          <a:p>
            <a:pPr indent="0" lvl="0" marL="0" marR="0" rtl="0" algn="l">
              <a:spcBef>
                <a:spcPts val="0"/>
              </a:spcBef>
              <a:spcAft>
                <a:spcPts val="0"/>
              </a:spcAft>
              <a:buNone/>
            </a:pPr>
            <a:r>
              <a:rPr i="1" lang="en" sz="900">
                <a:solidFill>
                  <a:schemeClr val="dk1"/>
                </a:solidFill>
                <a:latin typeface="Calibri"/>
                <a:ea typeface="Calibri"/>
                <a:cs typeface="Calibri"/>
                <a:sym typeface="Calibri"/>
              </a:rPr>
              <a:t>**M-1 is payment received before due date (i.e within 15 days of cycle start date till Nov’19. After softblock was introduced in Dec’19, this is pmts within 22 days of cycle start date)</a:t>
            </a:r>
            <a:endParaRPr i="1" sz="9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4" name="Shape 1244"/>
        <p:cNvGrpSpPr/>
        <p:nvPr/>
      </p:nvGrpSpPr>
      <p:grpSpPr>
        <a:xfrm>
          <a:off x="0" y="0"/>
          <a:ext cx="0" cy="0"/>
          <a:chOff x="0" y="0"/>
          <a:chExt cx="0" cy="0"/>
        </a:xfrm>
      </p:grpSpPr>
      <p:sp>
        <p:nvSpPr>
          <p:cNvPr id="1245" name="Google Shape;1245;p115"/>
          <p:cNvSpPr txBox="1"/>
          <p:nvPr>
            <p:ph type="title"/>
          </p:nvPr>
        </p:nvSpPr>
        <p:spPr>
          <a:xfrm>
            <a:off x="400050" y="273844"/>
            <a:ext cx="7886700" cy="411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2400"/>
              <a:t>Portfolio Risk Reporting - </a:t>
            </a:r>
            <a:r>
              <a:rPr lang="en" sz="2400"/>
              <a:t>Business Health </a:t>
            </a:r>
            <a:endParaRPr sz="2400"/>
          </a:p>
        </p:txBody>
      </p:sp>
      <p:sp>
        <p:nvSpPr>
          <p:cNvPr descr="data:image/png;base64,iVBORw0KGgoAAAANSUhEUgAABLAAAALmCAYAAABSJm0fAAAgAElEQVR4Xuzde7AVVdrn+Ucs5C6ggIAWoqACiiB3ROUqyE3HQgoVuQtoEd3xdnTPRM9E9D8zf8ytI6a7JxAR5ColiGgVKBSIqEgJIgoUgghaoCIgoNxBQGDiWdN53n02Z++Tz8PJc3IfvhnxRlV51srM/cm1Ms3fu9bK6y5fvnxZ2BBAAAEEEEAAAQQQQAABBBBAAAEEEEipwHUEWCm9MpwWAggggAACCCCAAAIIIIAAAggggEAQIMCiI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DAVQtcvHhRzp07JzVq1JDrrrvuqvfHDhBAAAEEEEAAAQQQyBQgwKI9IIAAAggggMBVCXz//fcye/ZsOX36tDRq1EjGjRsnN99881Xtk8oIlJfAggULZOvWreFw9erVkylTpkjdunWv+vDbtm2T+fPnF+1n1KhR0rZt26veLztAAAEEEEDgWhUgwLpWrzy/GwEEEEDgqgQyX3pL21HVqlXDC3GrVq2ka9euIeSpTKOUsi0ee+wx6dOnT2ks/L2cBH799VeZNWuW7N27NxyxefPmMn78eKlevbrpDLL3U5Zhj+lEyrgwAVYZg7I7BBBAAAEEEhIgwEoIlt0igAACCFRuAUuAlS1x6623ytNPPy233HJLwSNdvnxZXn/9ddmyZUvRb3n88cfloYceKvjfVll+AAFW/itJgFVZWjq/AwEEEECgsgsQYFX2K8zvQwABBBBIROBqAiw9oZo1a8rYsWPDaJhC3/bt2yd//vOf5eeff5a77rpLRo4cGdbCYkuHAAFW2QRYOlV25syZop669e/fX/r165dz50whTEf75ywQQAABBCqPAAFW5bmW/BIEEEAAgXIUiDtqQ192T5w4EUYobdiwQU6dOlV0ljqVcPLkyVKnTp1yPHMOda0JEGARYF1rbZ7fiwACCCBQOQUIsCrndeVXIYAAAggkLBA3wMo8jTNnzsjcuXNlz5494R/rOljDhw+XTp06JXy27P5aFiDAIsC6lts/vx0BBBBAoPIIEGBVnmvJL0EAAQQQKEcBT4Clp6fhlU5DunDhQjhb/SrZc889V6kWdS/Hy8ChYggQYBFgxWgmFEEAAQQQQCD1AgRYqb9EnCACCCCAQBoFvAGWTiecOnWqHD16NPws7xfh0mjCOaVTgACLACudLZOzQgABBBBAwCZAgGXzojQCCCCAAAJBwBtgxQ0TVq9eLatWrQrHql69ujz//PPSrFmzvPrWOvoFwYMHD8rHH38su3btkpMnT4r+M53aWL9+/bAgu35NsLSvJcY57vHjx0Nwd+zYsfAbogWw9XjfffedfPTRR/Ltt98WLZCti9zffffd0rdv31KPn41y+vRp+fTTT+WLL76Qw4cPh990/fXXy8033ywdOnSQrl27Sq1atWK35HPnzsnWrVvDGmY//fRT0eg5vS5NmjQJU0Dbt28vVatWjb3PzHPUxe8vXrwY6urvvv3226Vz587Spk0bqVKlSux95ioYt82VdqDs/dSrV0+mTJkidevWLa2qlPU1uXTpkuzdu1fWr18fRjVGbVevs57XvffeKz169AjtuLQtV1/ObrOl7WfUqFFhRGW05VrEXUdf6pp4eu5Re4r63P333y99+vQJfZ4NAQQQQAABBIoLEGDRIhBAAAEEEHAIeAOs7BFYd9xxh4wfP16qVatW7CzihELZp22po+fx5ptvytdffx0Cnlybvli3bt1a/vjHP4ZwpaQtznFLCrAefPBBeeONN+Srr77KeQ56/EcffTS81JcW5miosXbtWnnvvfeKQqaSzleDJt3nI488knef6qIh2NKlS+Xs2bN5W4l+dfGpp56S++67L+90UA2qPvzwQ1mzZk3ec9SD3XTTTfLMM8+EQOtqtooMsMr6mqjDgQMHQrv58ccf87Jo2+ndu3e41hps5drKM8C68cYb5fXXX5dffvkl5/louPr000/LPffcczWXnboIIIAAAghUOgECrEp3SflBCCCAAALlIeANsHTkxcKFC0Vf7HXr1auXDBo06IpTjhMKZVeKW0dH/MyePVsOHToUm0qDtrFjx4oGNZ7jZgdYOmpJzyNa0D7fiWgQMWzYMOnSpUvOYhoMaSD3+eefx/pNus/u3bvL0KFDSww3NLz64IMPZOXKlXkDvsyDaUgyYsSIMBqrpE3PccmSJeEc84WGmXU1NFR3nWrq3SoqwCrra6K//8svvwzhlf6muFvHjh1DuJgrxMrVl3VUl350Qduubvp7dCRZdO10lFRm8KxttFWrVkWnlT0CS0czaiCqH3MobdMQa+LEidK0adPSivJ3BBBAAAEErhkBAqxr5lLzQxFAAAEEylLAE2DpdD0NjqL1r/K9pMYNozJ/U5w6+hI+f/582bFjR6iqQY5O1XvsscfCdDgd5aRTnLZv3y7vvvtu0cu7ltXQSV/Ss4OAOMfNNR1Lj68BgwZ5OsVPgz2dVrVixQrZvXt30c9r1KiRTJ48WerUqXPFZdRAQc9VR19Fm5bXcKply5bhfPU3bd68OZSLRlPpb9WvQOrxs7dvvvkmXKtosX0N7gYMGCAPPPBACPH0mDqKRn+7hhJRqKGB04QJE+T3v//9FfvcuHFjCLCisjrCSt11upuOCtPfrqOLli9fXuy3N2jQQCZNmhSmxnm2igiwkrgmP/zwg7z66qtFAZCaaSikI+miKaF6vfR66HWOQi69/mPGjCkWLmU6xu3L33//ffgAQ7TfaBpsrmuSHWBF5aK2pNMNa9euHfanIyGz+5sGttrftI+wIYAAAggggIAIARatAAEEEEAAAYdA3JdeDSU0vNH1k9atW1cUiJQ2WidOKJR92nHqZL+E62ghHTVU0ugUHSGlL+z6n7ppSKAhUuPGjYsdOs5xSwqwNOwZPXq03HnnnVdcgeygTcMmHYmUOcIlqpQdNunaUfqbShotlv2bSgrGNHzRaV46Wk43HWmj0zxLGgWlZd9///0wbTEKpnSNLQ0eMrfsEEnXZtJQSkO77K2kkUuPP/54CGs8W0UEWGV9TdRE+5yOwNKttP6TfXydBqttraR2Hrcvl0WApSMZNUwraTquts1XXnmlKOBu2LChvPjiiyHkYkMAAQQQQAABAizaAAIIIIAAAi6BzJde6w505I0GHLpIeq4tTiiUXTdOncxRIb/73e/CaKEWLVrkPI9NmzbJ4sWLi8KZZ5999oopcnGOmx1glRZA6Anpou464ua3334L51fSiBcdcaPTvHQRet3yBUPRj8ycxqmjW0aOHCm6eHa0ZQc++cIPraMjumbMmCH79u0Lu9DF9nXR/cyFuLN//8MPPxxGiOXajhw5ItOnTy8aAaejdZ577jnXaJzyDrCSuCbZa8fpWmN63XJNC9TAa968eWF9Nd3yLThfXgGWhpXaLkoKLaN2sGzZsvBRBd10eqKWv9o10Kz3J8ojgAACCCCQVgFGYKX1ynBeCCCAAAKpFvAGWDqKSUfTtGvXLu8C4nFCoWygOHU+++yzEEjpFifA0lEhuuh4FCJpcKBT3jK3OMfNDnBKC4V0/9l11ExDi8wte1TMkCFDwpSyfNupU6dk2rRp4QuFumWPmNI1inQkzP79+8Pf45zrJ598IjrFTTcd+aULh2eOANNASo+p6yrpVlqApSGQTonUerrpNEL9XZYvHUYG2QFWWXWsXKFQUtdER1VFX2vU6a7ZIwE9/UHrlFeA9Yc//EG6deuWlz/XlwvL6pqxHwQQQAABBApZgACrkK8e544AAgggUGEC3gArOmFdI0lHM+UajREnFPK8sO/cuVPmzJlTtIh8aQtcxwGOc65xwqjsY8Wpo9My9SuBuumIJx2xoiOg8m061e+1114TDQt006mBOkUwGjGl4ZEaRWtwlcVC6tmhWZzROHHs45Qp7wAriWsS53d6+kN5BlijRo0SHUmXb/vuu+/CtN1z586FYnHqeGyogwACCCCAQCEKEGAV4lXjnBFAAAEEKlwg7qgNPVENRHRh8jVr1oTF0aO1kvKFGHFCIc8Lu35FTV+Qf/zxx6Lqt956a5iep4u555qSlQ88zrnGCaOyjxGnTuZ1sKwZpF8X1LWrdCtpJFH2gus68qlHjx7hy4U6TdG6lbSouY7Q6tu3b1hEPlqE3LrfOOXLO8BK6prE+a2ZZeK0Sy0fty9f7RpYccKo7GPEqWN1oTwCCCCAAAKFKkCAVahXjvNGAAEEEKhQgbgvvZknqSGGfiHtzTffLJoKpV+1++Mf/+j6sp8nwNI6e/fuDSOMdKpc5qbhlU7L0imCOlVQFzjXxdNL2+IEBXHCKGuAVVbBTEkBVkkLqUfnp19C1IXndd0s/cphSYvFl2Sma2Wp+549e4r9Wdfhqlu3rtxzzz3BXtck80wVzHWdynMNrCSvSebv0xFK+iVNXc9Mw1idmhkFwyU55BudF7cvE2CVdifg7wgggAACCCQrQICVrC97RwABBBCopAJxX3qzf3721/V0epp+ja5p06bFisYJhbwBltbTta30S3u6blOuF39dRFpHB/Xu3TsELLm2OOdaaAGW/lb9gqROh9MvDEZTurINNHzSa6cjqfTrh6UFfjoab8WKFbJ+/fqiELOkfWqIpaPidAFvPcbVbJUpwFK/jz76SD744IOiL3rGsSHAiqNEGQQQQAABBNItQICV7uvD2SGAAAIIpFTAG2Dpz/nHP/4Rpi1FwZEu6v7QQw+Va4ClB9PjHzx4MHz1TEezZI/Iik5IRwP16dNHevXqVeIUw8oaYEW/X8OrrVu3ii7UfuDAgZyBn07FfPrpp+WWW24ptdXqVM5PP/1U9CuPGiaWFCJqcKWjsp566im58cYbS91nrgKVJcDKNYJNQ2A11697Zm56raKF+Amw3M2HiggggAACCKRGgAArNZeCE0EAAQQQKCSBqwmwsqci6TTCZ555ptwDrGxvDVX++c9/hmmOu3btKjbCRcOUnj17ysCBA68YEZSWACt7MfYk2pOOoNP1zL788sswfS07fNL1sXRB+DghVnR+OqpIp8FpsKn/d+LEiWKnrgv+6z6962RVZIBVVtdE3ZcsWRICP92icE/DX/1CY0lbnHap9eL2ZaYQJtGj2CcCCCCAAALxBQiw4ltREgEEEEAAgSKBuC+9JZFlvwi3a9dORo4cWeEBVuYJaGDw+eefyzvvvCMagOimI7H0K3933HGH+VyTmEKY/bVAncqn0zF1RE55bUeOHJG//vWv8vXXXxcdUtcP0+vpWRBfR2LpqKFFixaF0XHRpqPfBg0a5PpZ5RlgJXVN1OSVV14pGiUY5+uZBFiu5kIlBBBAAAEEUitAgJXaS8OJIYAAAgikWaAsA6y0jMAqyVtDrMWLF4f1oHTTtZ4GDBiQigBLT2LZsmVhCqRuudYTS7od6dS2V199VTSY1E3XC5syZUr4uqF305FdGtgcPXo07KJZs2YhPNSpcNatPAOspK6JrkW2dOnS8NN1bTa10PXB8m0EWNaWQnkEEEAAAQTSLUCAle7rw9khgAACCKRU4GoCrM8++yyEQtH22GOPhTWmMrfMF/bf/e53MmHChPB1uqt5Yddparpwe7QguU4JzF57K3v/cUZOxQkK4uzHc+zs9cSuZqRSdPy33347rAmmm4ZRY8aMEf3yoNdevRcuXCj79u0Lu7jtttvCWlkaxOTbrqaNZe63vAOsJK5JnDaWbRm3TlxnphCm9GbMaSGAAAIIXDMCBFjXzKXmhyKAAAIIlKVA3Jfe7GNmj9bJNS1v586dMmfOnKKRT0OGDJFHHnkk50/I3m9Ji1br2kpTp04tGtWjgZiuraTnkGs7duxYqKMBlG7e0WJJBVj6m15++WXRqXy66SgsDft03ah8m06R1K/Z3XvvvVesV7VmzRr529/+FqrrVwVHjx4dvjCYb1u5cqW8//77oUiNGjVk4sSJIaiKNg0ON2/eXHSOJX15MnP/OpXwtddek23btoV/rGtr6aguz2Lu5R1gJXFNMsOoOIFunP4QecftywRYZXkHZV8IIIAAAgjYBQiw7GbUQAABBBBAIPbCz5lUuj7Qm2++WRRk6N9yhUgayEyfPr0oOLr55pvDtCn9z+ytpP2WFGBpKKILYW/cuLEonNFFsLt3737FwuxaQMtrKPPee+8VfSVv+PDh0rlz52KnEGekS1IBlp6IjlbTqYTRl/waNWoURk01bNiwxJaqI6LUQb8sqKOg9Ct/bdu2LTLIXm9Jg6ixY8fmDI90ut/MmTPDgu66lbQWl47omjdvXlEgqcFZvlFYe/fuDQFm9GXI1q1bhyDNs65WeQdYSVyT7FFdug6bXhMNC7M3nXapoVQ0pVP/XhZfIdQ+OW3aNDl58mQ4ZJcuXWTYsGEl9h39u4aP8+fPLzq9UaNGhXaWb8sOyeLU4XaMAAIIIIDAtSJAgHWtXGl+JwIIIIBAmQrEHbWha0fpC+/u3btFg55ffvml6Dx05NO4ceOkZcuWV5ybjhB64403ioVdjRs3Fg2cdO0fHRmkoZAGI2vXrhUdKZW55Xph13BmxowZol8c1E2/5qYv1b1795YmTZqE/WoQpOep4ZWugZUZDE2ePPmK6XQVHWCplQYF0bQ//V0abOhv0rAt+nqfBjk6sk1HV0XXQQOhESNGSPv27Yv49PfqNMINGzYU/TNdz0qneeqC+1FoosHh9u3bi+1PPYcOHXrF1EwtO3fu3PB1x2jT69mvXz/RcCoaBacjh3Sklo7o0v+um56jBnKtWrVyteGKCLDK+ppoH9JA99ChQ0UGN910U/DT/qPuGlxpe9WvaKp35pZv3ay4fVnDRF2XTPuQbtrHBg8eLPfff7/89ttv4Z9lTjUlwHI1VyohgAACCCCQU4AAi8aBAAIIIICAQyDzpddRPYQSTzzxhHTt2jXnCI7ssCnfcfQFvnbt2kWjQ/KNONmyZUtYgyv7JT/f/nV/f/zjH0W/sJe9VXSApeejYY+GWN98803sy6FmuiC9Bl363zM3z/60vk411ECspJFBOkJr9uzZxUKY0k5Wz0tHyGko5hl9pfuviAAriWuigZCuJRan3aqbjoTTdd+iLddoprgBlu5n+fLl8uGHH5Z42fr37x8CtWgjwCqtdfN3BBBAAAEEbAIEWDYvSiOAAAIIIBAEribA0pEjOvXorrvuKlVzz549YepZNGKqpAr6sq4hjI7o+fOf/xyK5Auw9O/Rgu6ZI1pynUyDBg1k5MiRcuutt5ZYJA0Blp6YBhs6akzXttIRQPk2DZh06qAGctnhVVTPsj/dhy4grwFGvjXFNEx66623wvTFaGRbrvPU/ejaZxpy6sg471ZRAVYS1+Trr78OIVa+/qDXVkcq6gL8s2bNKhodVdIXNLP7so6007XGtG5JmwabOrVT+2X2RoDlbaHUQwABBBBAIJ4AAVY8J0ohgAACCCBQTMASYGm4oS/EOvVPR9M0b97cFEhoAKHrPG3atClMk9LgQ/epC3trANOjR4/w3zNHfJQWYOmP0emNutbS+vXrwwu5TtOK9q3T7vR8H3744VLPNy0BVnSBNNz49NNPw1Q8nSoYjdhREw3hdO0idcsXNGVebN2ffjlS12H66aefivan9TWM1IXtNWSKpirG6Sp6HdVdpz3qyKwocNNz1MCwW7duYbpiaV8qjHOsigywkrgmuoaZXl9dyy2y0/6ga5516NBBHnzwwRDgZq9Zpetm6UcLsk0tI7D096jnqlWrwlRFnVaox9apgwMHDpSOHTsWXRJGYMVpnZRB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BQsALfnjotp3+7WGbnf0v1aqL/x4ZAeQgQYJWHMsdAAAEEEEAAAQQQQAABBBBAoIIENLj6H7/YXqbhVfRT7q93o/zfHe6toF/GYa8lAQKsa+lq81sRQAABBBBAAAEEEEAAAQSuOYFpu/fKX344kNjv/r8euFfa1b8xsf2zYwRUoGACrBMnTsiXX34pGzZskHbt2knfvn1zXsFLly7Jli1bZM2aNXL48GG5fPmyVK9eXdq0aSMDBgyQ+vXrl1j36NGjsnLlStmxY4f8+uuvct1110nDhg2lT58+0r59e6lSpUqxeufOnZPly5fLpk2b5LfffpOmTZvKH/7wB/n9739P60IAAQQQQAABBBBAAAEEEEAgFQL/4Yvtsu3YicTOJYkA68KFC7J792757LPPwvv5mDFjwnt9ru3AgQPy7rvvyp49e0TrXn/99eEdfeDAgdKiRYvwfp9rsx4rMUh2nFcg1QGWhlYaDun//fzzzyGI0q1///7Sr1+/En/YxYsXZcmSJfL555+H8jVr1pSqVavKqVOnRP9Wq1YtGTdunDRr1qxY/e+//15mz54tp0+fDg29du3aodGfOXMmNPSOHTvKsGHDwt90i46zefPm8LcmTZrIxx9/HDrWhAkTCLHoeAgggAACCCCAAAIIIIAAAqkQKJQAS9/Bv/rqK1m/fr3s3bs3vHfr1rx5cx6hb6kAACAASURBVBk/fnzOAGvjxo3y9ttvh/L6/q85gA44iQamPProo2EQTGaI5T1WKi7oNXoSqQ2wjh8/LlOnTpVjx46FRnbLLbeEBqijpPIFWDt37pS5c+dKtWrVZMSIEdKqVatQXxvu4sWLZdu2bXL33XeH9FYbtm7acLXOrl27pG3btjJ8+PDQMTQA0/0tWrQoHFvr6P50O3jwoEyfPl0eeOABGTp0aDjG/v375ZVXXgmBlv6zaPvggw/C7xgyZEjRMa/R9sbPRgABBBBAAAEEEEAAAQQQKGeBQgmwFixYIFu3bg06OqjkpptuEh1ski/AOnLkSHg31wEwGlLpYBedPaUzs3QG17Jly8L/fv755+WOO+4okvccq5wvG4fLEkhtgKWNb+HChWHan4ZEOnIqamC5AiwNnF5//fUwfbBXr14yaNCgYj9XpxNqwz5//nxovNEoLO0QM2fODKHX5MmTpUGDBkX1dJ86DHHt2rVhGuEzzzwTwqrt27fLvHnz5Lnnnguhl24akul+dIriyJEjwz/TUGvGjBmhzJNPPpl32CKtEwEEEEAAAQQQQAABBBBAAIGyFiiUAEtHUek7eI8ePaRRo0ZhGaH58+fnDbD0/f/Pf/5ziWV0RJa+t+uoruwcwXOs7OuyevVqWbVqVVjmKMoAyvrasb9/FUhtgFXSRSotwNJpgtOmTQujtHQan85zzdx0pNWcOXPCPFodZdW5c+fw53Xr1snSpUuldevWMnr06KJpglFdHYWl9Ro3biyTJk0KwxHjBFjaWbSzHTp0KNSrV68ebQ8BBBBAAAEEEEAAAQQQQACBchUolAArG0VnUJUWYOna13/7299yhkh//etf5e9//7t07do1LAuUa4tzLAKscm22VxysUgVYOnRQAyzdXnzxxWIjqaJfriO0dN2qzPRVhxTq+lUPP/xwsal/UZ19+/aFUVQ6QmvKlClSt27doimEOl1w8ODBxaYQ6mgr7Ri6Dtdbb70VFnbXcmwIIIAAAggggAACCCCAAAIIlLdAZQ6wogEnOt3whRdekBtv/NevIeogllmzZsm3334rjz/+uDz00EMEWOXd+MrweJUqwIqmAur6VVHQFCchLW1kV7Qel04RjKYe6uiqN998M0xX1HBKv27wySefhMXidfRXnTp1wnpYOuxx1KhRV4zqKsNryK4QQAABBBBAAAEEEEAAAQQQyClQmQMsfTfXKYQ6guqee+6RJ554Igxm0Q+0LV++PHwUTtfQGjt2rNSoUYMAq4D7CQGWSKlra5UUYOk114Xdow7x22+/ScOGDUNnadmyZfgCgnagiRMnhnCLDQEEEEAAAQQQQAABBBBAAIGKEKjMAVb0bv7OO++Ifo1Q19CKNl2/WkOtp556qtjIrJKuAVMIK6Jl2o5JgHUVAVYu6m+++SZ81bB3797Sp08f2xXJU1qnJLIhgAACCCCAAAIIIIAAAgikTyDNy8ZU9gDr4MGDYbF2XVZIZ2Tp8j864ERnUenUQl3i56677srbaEoLsKIZX7rPOFuuj8/FqUuZkgUIsMo4wDp79qy8+uqrYcrgmDFjwtcOVqxYET7pqZ8B1c96du/ePXzG07oRYFnFKI8AAggggAACCCCAAAIIlI8AAda/rj1VVuKlhUp6nJ9//llmzpwpx44dC2tad+vWLbxv60gsra9L/+j/1imEOpUw11basQiwyuqq+vdDgFWGAZZ2kPfeey981XD8+PGhAy1atEiaNWsmHTp0CJ8A1S8gDhkyJO/icf7LmUzNX85fkP/y1bfy1YmTcuLCb8kcpIz3emPV30nrunXkX1q1kJtuqFrGe8+/O7x83LjZ3PCyeUWlcbO54WXzop3h5RPw1aJ/4uYTsNWindm80ly6Mo/A0mV9PvzwQ+nSpUsYaaXTBjO31atXy6pVq+S+++6TkSNH5lyfurQAq6TrG+27Xbt2Yd9syQpUqgAr+grhpUuXZPLkydK4ceMr9PJ9hTDXZzVL+gphSZflhx9+CKOvOnXqJP369ZPZs2fL+fPnw8LvtWrVkugLCDpKa9KkSVKzZs1kr24Z7F0fWv/ms3/IkXPny2Bv5b+LBtVukJe7tpM6v/tduRwcLx8zbjY3vGxemaEC97P4drSz+FaZJXGzueFl8+J+5vPCzedG//S5pbVWZQ2wdJqgfmVwz5498uyzz0r79u2vuATfffddGKGl79/6sbfMrxRmFibASmvr/dfzqlQBln4BcNq0aXL06NHwJcAWLVoUuwIaIM2ZMyeMgho+fLh07tw5/F1HTC1dulRat24to0ePviKRjT7LqYFYruBJ963rXumoKw3PNESbOnWq3H777cWSWP3ioXagXF9JTFuT+T+375Y1Px1J22mZzufRxg3lP7RpaarjLYyXTw43mxteNq+oNG42N7xsXrQzvHwCvlr0T9x8ArZatDObV9pLV9YAS9ej0gBr7969MmrUKGnbtu0VlyKa+qdrY+V7DyfASnsrFqlUAZZO4dMRVlu2bJFHHnlEBg8eXGz44KFDh+Tll18O4ZIGUdHXAaMGfcMNN4TwSb8mGG26z2XLloWQK9eQRC2rXzv4y1/+Ik8//bTcf//9En25sNADrBHrNsmx8xfS35LznGG9G6rKooc6lctvwMvHjJvNDS+bV1QaN5sbXjYv2hlePgFfLfonbj4BWy3amc0r7aUra4CVmQE89NBDYQ2s7CmEa9euFf1Coa5/pUv9aJBV0kaAlfZWXMkCLOXW0VI6Eqpq1arhU5mawGoD1mR28eLFYRG3Nm3ahHRWF1rXLRo9tWvXrjAKa8SIEWF4oXYG3Z+uY6Vlxo0bJy1bXjmSRxeNe+WVV8JoK62r+42GMhb6FMIBa9anvxXHOMOVfbrHKHX1RfDyGeJmc8PL5hWVxs3mhpfNi3aGl0/AV4v+iZtPwFaLdmbzSnvpyhpgZWYA+t81A9D1pzUDyHyf12V8NNzSkCvXRoCV9lZcCQMsbaT61b+PPvooNFgNojTM0umFFy9elPr164fU9ZZbbil2dX766acw9FCnH2oApV8M1NDqzJkzofH37NlTBg4ceEWaqzvZv3+/6MJxTzzxRLHRWzoSLHMR96+//lp27NhRUIu48+CydWK8bF688OHlE/DVon/a3PCyeXE/w8sn4KtF/8TNJ2CrRTuzeaW9dGUOsPS9//333w8fVNP/riOsqlWrVux9Xr8QqQu8R4NYSrpengDr4MGDcuDAgZAz5PvCYdrbR6GcX6WaQhih6xRBDY/WrFkjhw8fLmrEOvJqwIABoXGVtGl4tXLlyhAy6YgtDa50OmGfPn3CYnD66U3Lpp3niy++CIHaiRMnQijWt29f6d69u3lfluOWZVkeXDZNvGxevPDh5RPw1aJ/2tzwsnlxP8PLJ+CrRf/EzSdgq0U7s3mlvXRlDrDUXt+9da1p/SqgLuiug1E0rNJlg3r37h1mYZX2Pu8JsNJ+3Svb+RVUgFXZ8Avh9/Dgsl0lvGxevPDh5RPw1aJ/2tzwsnlxP8PLJ+CrRf/EzSdgq0U7s3mlvXShBlhpd+X8yleAAKt8vQvuaDy4bJcML5sXL3x4+QR8teifNje8bF7cz/DyCfhq0T9x8wnYatHObF5pL02AlfYrxPnFESDAiqN0DZfhwWW7+HjZvHjhw8sn4KtF/7S54WXz4n6Gl0/AV4v+iZtPwFaLdmbzSntpAqy0XyHOL44AAVYcpWu4DA8u28XHy+bFCx9ePgFfLfqnzQ0vmxf3M7x8Ar5a9E/cfAK2WrQzm1faS7/1wwGZvntvYqf5Upf7pUXtWontnx0joAIEWLSDvAI8uGwNBC+bFy98ePkEfLXonzY3vGxe3M/w8gn4atE/cfMJ2GrRzmxeaS996reL8vKuPXLw13Nlfqr9mzSS/k0alvl+2SEC2QIEWLQJAqwybAM86H2YuNnc8LJ5ESzg5RPw1aJ/2tzwsnlxP/N54eZzo3/63KiFAALJCRBgJWdbKfbMg8t2GfGyefEvl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VMKX3bRH59XjZne5Nt4vc1Lzs9seeEMgjQIBF88grwIPL1kDwsnnxwoeXT8BXi/5pc8PL5sX9DC+fgK8W/RM3n4CtFu3M5pX60hpc/b+9Rc4eK/tTbdlL5N9+UPb7ZY8IZAkQYNEkCLDKsA3woPdh4mZzw8vmRbCAl0/AV4v+aXPDy+bF/cznhZvPjf7pc0ttrSX/IvLRf03u9P7NByJ39Upu/+wZAREhwKIZEGCVYRvgQe/DxM3mhpfNixcXvHwCvlr0T5sbXjYv7mc+L9x8bvRPn1tqa/23XiLffJTc6ZVhgPXrr7/KqlWrZOvWrXLy5Em5/vrrpWnTpjJw4EBp0aKFXHfddTl/x+XLl+WXX36RzZs3y6ZNm2Tw4MHStm3b5H53Ge754sWL8v3338tnn30mP/zwgzz//PNSt27dnEc4evSorFy5Unbs2CFqpi4NGzaUPn36SPv27aVKlSpX1L106ZJs2bJF1qxZI4cPHxb1ql69urRp00YGDBgg9evXL8NfVPa7IsAqe9NKtUceXLbLiZfNi3+hxMsn4KtF/7S54WXz4n6Gl0/AV4v+iZtPwFaLdmbzSn3pAgmwfv75Z5k5c6bof2ogU6dOHTl//nxRQKMhS+/evYuFWFFotX79+hDOnDhxouhyjBo1yhxgaYik56DBzpQpU/KGSFd73TW02rt3r6xbt0527dolFy5cCLusV69e3mPv3r1bFixYIGfOnAkBX+3atUNd/d+6dezYUZ566qnwt2jTYy1ZskQ+//zzEFzVrFlTqlatKqdOnRL9W61atWTcuHHSrFmzq/1ZidUnwEqMtnLsmAeX7TriZfPihQ8vn4CvFv3T5oaXzYv7GV4+AV8t+iduPgFbLdqZzSv1pQsgwNIAZu7cuSHIueOOO2TMmDEhZNGw5dNPP5W//vWvYVSRhiwtW7YsIo8Cp2gU0m233RZGYZ0+fVrSHmCtXr06jDbTrVq1atKkSZMwCuvGG2/MGWCdPXtWZsyYIfv27ZMHHnggBFUaRKnTzp07ZdGiRaJlhg8fLp06dSpy0r+prx5nxIgR0qpVqxAEqtvixYtl27Ztcvfddwd33V8aNwKsNF6VFJ0TDy7bxcDL5sULH14+AV8t+qfNDS+bF/czvHwCvlr0T9x8ArZatDObV+pLF0CAFQVRN9xwg0yePDlMh4s2DWfeffddWbt2rdx3330ycuTIotFFGuQsX75cOnfuHKbCadlZs2aFkU1pD7A++ugj+fHHH+XBBx8MI5/0t5Q2+uu7774LZWrUqCF/+tOfwmitzG3ZsmXy8ccfS7t27YKTbmry+uuvhxFqvXr1kkGDBhWro9MJp0+fHka76dTFtI7CIsBK/Z2mYk+QB5fNHy+bFy98ePkEfLXonzY3vGxe3M/w8gn4atE/cfMJ2GrRzmxeqS9dAAGWrv2kI4Fat24to0ePLjb9TX2jgEuDG53ap6OUStp0RJEnwMocDZW93+wgLHv9Kcs6XfnaSpzpi9u3b5d58+bJ7bffLuPHjw9THTO3DRs2yFtvvSV33XWXjB07tmia4LRp00TPe8KECWEtscxNR7/NmTNHdGqijtzSMDCNGwFWGq9Kis6JB5ftYuBl8+KFDy+fgK8W/dPmhpfNi/sZXj4BXy36J24+AVst2pnNK/WlCyDAigKkzJFDma7Hjx+XqVOnhilv+UYJeQMsDYa+/PLLMPVQpzFqKKXT7HREWI8ePUSnJuqmU/EWLlwY1pvSqXY6zTFaf0qn5PXs2TMsiJ65/lTc9hEnwDp48GAYLaWjqiZNmhQWuI82/We6ztXGjRula9euMmzYsPCnI0eOiAZYur344ovSoEGDK05JR2jp4vf9+/eXfv36xT3lci1HgFWu3IV3MB5ctmuGl82LFz68fAK+WvRPmxteNi/uZ3j5BHy16J+4+QRstWhnNq/Uly6AAEsXMl+6dGnOEVhJB1jRNcwXIkVT7fTriN26dZMhQ4aUuP6UBkddunQxN4s4AZaGVCtWrBCdfnjLLbeE9aw0xNLpf/rPPvjggzCtUEO+m2++OZxDnP2WFiCaf0wCFQiwEkCtTLvkwWW7mnjZvHjhw8sn4KtF/7S54WXz4n6Gl0/AV4v+iZtPwFaLdmbzSn3pAgiwvv32W3n11VfDiKbsNbDUV9e00qmBuiUxAitOgKVrbX344Yc5FzvXkU86AqpRo0bywgsvhC/7WbY4QZPuT78aqOexZs2aoi8XRse59dZb5emnnw7hVpzfFJUhwLJcKcqmUoAHl+2y4GXz4oUPL5+Arxb90+aGl82L+xlePgFfLfonbj4BWy3amc0r9aULIMDKnPqX/RVCndL35ptvio7C0jWfKiLA0imDr7zyihw4cCAsjn7//fdfcdmPHTsmL730kpw6darEtaZKaydxA6wTJ07IggULZM+ePVdMY9Q1wh5//HHp0KFD+MqgbnH2S4BV2tXh76kX4MFlu0R42bx44cPLJ+CrRf+0ueFl8+J+hpdPwFeL/ombT8BWi3Zm80p96QIIsNRQR1npYuIaFukaUrVr1y5aX+qmm24K/1y3igiwNJzSNbjOnTuX8/j6Nx0lpsHSs88+K+3btzc1jThB09mzZ4ORWul6W48++mgIsXTTLxS+9tprIUDTqYXR8ePslwDLdKkonEYBHly2q4KXzYsXPrx8Ar5a9E+bG142L+5nePkEfLXon7j5BGy1aGc2r9SXLpAASx2jL/xt27YthFf6tcGHH344rI01Y8aMMKpIv0JYt27dEtm9i7hHO8sV9kT/vLQATUdGbd261bUYepygadOmTeFrjXfeeWf4CmEUXkXnv2XLlrDIvK6LNXHiRNERWXH2S4CV+l7MCZYmwIOrNKHif8fL5sULH14+AV8t+qfNDS+bF/czvHwCvlr0T9x8ArZatDObV+pLF1CAlctSv/6nI49uv/32ENxUq1atXAOsOCOwMsOz4cOHS+fOnU1NI07QFH0tsG/fvuFrh9lbdJ66qLsGWPr1xOgrhJcuXQrrizVu3PiKenyF0HSpKJxGAR5ctquCl82LFz68fAK+WvRPmxteNi/uZ3j5BHy16J+4+QRstWhnNq/Uly7wAEu/vKeLo+si6b169ZJBgwblJE9qBFZa1sAqbYRXSV9r1CmF06ZNC6PbJkyYIC1atCjmpyPdNBzcvXu3eIK38mr/fIWwvKQL9Dg8uGwXDi+bFy98ePkEfLXonzY3vGxe3M/w8gn4atE/cfMJ2GrRzmxeqS9d4AGWTotbtGhR+KpfSV8ozPRPKsDSY0RfIWzTpo2MGjUqrNOVuZXHVwijqX6tWrWSMWPGXHEOO3bskHnz5oWpl3/605+kXr16ogGgjrBSx0ceeUQGDx5ctMC7nv+hQ4fk5ZdfFh2hNWnSpDD9MI0bAVYar0qKzokHl+1i4GXz4oUPL5+Arxb90+aGl82L+xlePgFfLfonbj4BWy3amc0r9aULNMDSr+2tWbNGPv300xCu6Nf1evTokZe7rAKsKlWqXBHmHD58WKZPny4nT54stoC6BkQ6xVFDNl1kfdiwYdKlSxdzs4gzhXD//v1hLTAdEabTCPv16yd6rrr9+OOPIbzSkVbdunWTJ598siio0vObO3duWDPrqaeekrZt24a/qZeuqaVrjuUK5sw/JKEKBFgJwVaW3fLgsl1JvGxevPDh5RPw1aJ/2tzwsnlxP8PLJ+CrRf/EzSdgq0U7s3mlvnQBBVgawuhoIQ1hdGqbbhq6aHiloZCGLvm2qw2wNIDSgGjfvn1hdFP16tVDIHXfffeFw2oQpIuka4Ck51WzZs2iLyXquXXv3l2GDh16xcioOG0kToCl+4lGpF28eLHoHPS/nz59Ooy2atmyZRghpgu4R5v+8xUrVshHH30Uyuh56/nr9EKtW79+/bC22C233BLnVCukDAFWhbAXzkF5cNmuFV42L1748PIJ+GrRP21ueNm8uJ/h5RPw1aJ/4uYTsNWindm8Ul+6gAKsKMTRUOWmm26SBx54QLp27RqmD8bZrjbA0mNoeKUhlY640tFNo0ePDl9BjLboS4k6XU+Pp0GXTrsbOHBgWF+qtJAt1++IG2Bp/Z9++knef//9EKjpOegxGzZsGL7Y2KFDhyu+Tqh1dBSbhl86qk1/mwZZGtDpyCtdEF5DrDRvBFhpvjopODceXLaLgJfNixc+vHwCvlr0T5sbXjYv7md4+QR8teifuPkEbLVoZzav1JcuoAAr9ZacYIUJEGBVGH1hHJgHl+064WXz4oUPL5+Arxb90+aGl82L+xlePgFfLfonbj4BWy3amc0r9aUJsFJ/iTjB0gUIsEo3uqZL8OCyXX68bF688OHlE/DVon/a3PCyeXE/w8sn4KtF/8TNJ2CrRTuzeaW+NAFW6i8RJ1i6AAFW6UbXdAkeXLbLj5fNixc+vHwCvlr0T5sbXjavotL/Nv/Css69ln+1/3a5XI5JO/Mx44abT8BWi3Zm80p96Q//i8hb/y650/yfNovc1j65/bNnBESEAItmkFeAB5etgeBl8yLAwssn4KtF/7S54WXzIsDyedHOcPMJ+GrR3mxueNm8Ul/67DGRJf8i8svesj/VrmNF9P/YEEhYgAArYeBC3z0PLtsVxMvmRYCFl0/AV4v+aXRjJJER7L8Xx83mhpfNKyqNm8uN54CRjXZmBKM4AggkLUCAlbRwge+fB73tAuJl8yLAwssn4KtF/zS68eJiBCPAcoHRzlxsgpvLjeeAkY12ZgSjOAIIJC1AgJW0cKHvnweX7QriZfPi/5OMl0/AV4v+aXPDy+bF/Qwvn4CvFv0TN5+ArRbtzOZFaQQQSFyAACtx4gI/AA8u2wXEy+bFCx9ePgFfLfqnzQ0vmxf3M7x8Ar5a9E/cfAK2WrQzmxelEUAgcQECrMSJC/wAPLhsFxAvmxcvfHj5BHy16J82N7xsXtzP8PIJ+GrRP3HzCdhq0c5sXpRGAIHEBQiwEicu8APw4LJdQLxsXrzw4eUT8NWif9rc8LJ5cT/Dyyfgq0X/xM0nYKtFO7N5URoBBBIXIMBKnLjAD8CDy3YB8bJ58cKHl0/AV4v+aXPDy+bF/Qwvn4CvFv0TN5+ArRbtzOZFaQQQSFyAACtx4gI/AA8u2wXEy+bFCx9ePgFfLfqnzQ0vmxf3M7x8Ar5a9E/cfAK2WrQzmxelEUAgcQECrMSJC/wAPLhsFxAvmxcvfHj5BHy16J82N7xsXtzP8PIJ+GrRP3HzCdhq0c5sXpRGAIHEBQiwEicu8APw4LJdQLxsXrzw4eUT8NWif9rc8LJ5cT/Dyyfgq0X/xM0nYKtFO7N5URoBBBIXIMBKnLjAD8CDy3YB8bJ58cKHl0/AV4v+aXPDy+bF/Qwvn4CvFv0TN5+ArRbtzOZFaQQQSFyAACtx4gI/AA8u2wXEy+bFCx9ePgFfLfqnzQ0vmxf3M7x8Ar5a9E/cfAK2WrQzmxelEUAgcQECrMSJC/wAPLhsFxAvmxcvfHj5BHy16J82N7xsXtzP8PIJ+GrRP3HzCdhq0c5sXpRGAIHEBQiwEicu8APw4LJdQLxsXrzw4eUT8NWif9rc8LJ5cT/Dyyfgq0X/xM0nYKtFO7N5URoBBBIXIMBKRkSOmAAAIABJREFUnLjAD8CDy3YB8bJ58cKHl0/AV4v+aXPDy+bF/Qwvn4CvFv0TN5+ArRbtzOZFaQQQSFyAACtx4gI/AA8u2wXEy+bFCx9ePgFfLfqnzQ0vmxf3M7x8Ar5a9E/cfAK2WrQzmxelEUAgcQECrMSJC/wAPLhsFxAvmxcvfHj5BHy16J82N7xsXtzP8PIJ+GrRP3HzCdhq0c5sXpRGAIHEBQiwEicu8APw4LJdQLxsXrzw4eUT8NWif9rc8LJ5cT/Dyyfgq0X/xM0nYKtFO7N5URoBBBIXIMBKnLjAD8CDy3YB8bJ58cKHl0/AV4v+aXPDy+bF/Qwvn4CvFv0TN5+ArRbtzOZFaQQQSFyAACtx4gI/AA8u2wXEy+bFCx9ePgFfLfqnzQ0vmxf3M7x8Ar5a9E/cfAK2WrQzm1eBlP7HL3vlxPmzZXa2v6/dQG6v3bDM9seOEMgnQIBF+8gvwIPL1kLwsnnxwoeXT8BXi/5pcqs36xlT+bQWPjb+9XI9Ndxs3HjZvIpKcz/zweFmc8PL5pXy0hpcDV3+v8nx82fK/EwfatxG3hn0n8p8v+wQgWwBAizaBAFWWbYBHvQ+TdxsbnjZvAhKXV4ECy42wc3mhpfNiwDL6cVzwAfHv2/43FJa6z9umCsv7/hbYme3bOB/koebtEls/+wYARUgwKIdEGCVZRvgQe/TxM3mhpfNixcXlxfBgouNAMvIRjszgnE/c4L992o8P21+eNm8Ul568PL/Vf5+8KvEzjKJAOvixYuyY8cO+eSTT+THH3+UX3/9VUaNGiVt27bN+TsuX74sv/zyi2zevFk2bdokgwcPzls+MRDDji9cuBB+49///nc5fvx4qNmwYUPp06ePtG/fXqpUqVLi3o4ePSorV64MRmpz3XXXxapnOLXUFSXASt0lSdkJ8eCyXRC8bF78izhePgFfLfqnyY1gwcRVVBg3mxteNq+i0tzPfHC42dzwsnmlvHShBVgHDx6UefPmyZEjR4KshjN16tSRp556Slq1alVMOwqt1q9fL1u2bJETJ04U/b20wKuky/b999/LzJkzpXr16jJlyhSpW7duYlf37NmzMmfOHNmzZ0/4jbVq1ZJLly7JmTNnwv/u2LGjDBs2TK6//vpi56DnOHv2bDl9+nT4W+3atUWDsNLqJfZDymnHBFjlBF2wh+HBZbp0/Iu4iYsXPh8XIzxwcwrYqnE/s3lFpXGzueFl86Kd+bwI/nxu9E+fW1prFVKAlRnO3HrrrTJ06FBp3rx5zpFIUeAUjUK67bbbwigsDXfSHGBp8Pb222/Lhg0b5Oabb5bx48eHEVS67dy5UxYuXCgacGmA1aVLl6KmpUHV3LlzZdeuXWF02fDhw0PYpvvTeosWLZJz587JmDFjrgj70to+454XAVZcqWu1HAGW6crzoDdxEWD5uAiwcHMK2KpxP7N5ESzg5RPw1aJ/+tyEf681wdHOTFypL1woAVZmOHP//feHcKZatWp5ffft2yfLly+Xzp07S5s2bUKQM2vWLNm7d2+qA6xjx47JSy+9FIK2cePGScuWLYv9zo0bN8qSJUtEQ7yJEydKjRo1wt+jwE5dJk+eLA0aNCiqp7/93XfflbVr14bph88880wYyVVZNgKsynIlE/odPLhssHjZvHjhw8sn4KtF/7S54WXz4n6Gl0/AV4v+iZtPwFaLdmbzSnvpQgmwdD0nnTpYv359mTRpUvhP66YjsTwB1urVq2XVqlUlHi57JFf2+lM6ja9p06YycOBAadGiRazQ6Ntvv5VXX31VGjVqFH5rzZo1ix07Crh0NJUGWDqyTLd169bJ0qVLpXXr1jJ69OgrphfqKCydlti4ceMS92v1TFN5Aqw0XY0UngsPLttFwcvmxQsfXj4BXy36p80NL5sX9zO8fAK+WvRP3HwCtlq0M5tX2ksXSoClI44+/fRT6dWrlwwaNMjF6g2wtm/fLl9++WUYEaXT8zSU0vW2brjhBunRo0dRgBRN79P1pqpWrRqCp8z1p3r27CkDBgy4IljK/jHbtm2T+fPnh+mROn1QpwFmbrl+x7Jly+Tjjz+Whx9+OEyvzN50RNqMGTPCyLWk1/ByXaCrqESAdRV410JVHly2q4yXzYsXPrx8Ar5a9E+bG142L+5nePkEfLXon7j5BGy1aGc2r7SXLoQASwMbXTx9//79Yeqf/qd+ne/kyZMhDLrzzjtlyJAh0qRJk7zc3gAr2mm+RdwPHz4s06dPD+fUrVu3cD4aYmWuP1XSulUlnXBpI6Vy/Y4FCxbI1q1bpX///tKvX78rdq1fMpw6dWr4MuHzzz8vzZo1S3vzjH1+BFixqa7Ngjy4bNcdL5sXL3x4+QR8teifNje8bF7cz/DyCfhq0T9x8wnYatHObF5pL10IAVYUvOhXBHXUkwYwOipJRxKdOnVKLl68GIKsESNGhPWdcm1JBli61taHH34od999d1gkXcOrzC1at0qnBb7wwgvhq4K5Nv3C4rRp08LvLGkNrJ9//lleeeUV0emKmVMYCbDS3ts4vwoT4MFlo8fL5sULH14+AV8t+qfNDS+bF/czvHwCvlr0T9x8ArZatDObV9pLF0KAFU190xFMGlzp1/f0K3tVqlQJU/TefPNN2bx5c/hiX771sZIKsHTKoAZKBw4ckJEjR4ouMp+9RetWaeA2YcKEsB5Wrk0DuTfeeKPoN2V+hVCP8frrr8vBgwdDdQKs/1+REVhpv9NU8Pnx4LJdALxsXrzw4eUT8NWif9rc8LJ5cT/Dyyfgq0X/xM0nYKtFO7N5pb10IQRY0dS98+fPh68PduzYsRirrk2lUwx//PHH8Hf96mBJW1IBloZTOjVPF1XPNTVP/6YLyO/Zs0eeffbZvCPF9Nx1lJX+Jv1P/VpgnTp15NKlS2Edrtq1a4d/piPSCLAIsNJ+j0nF+fHgsl0GvGxevPDh5RPw1aJ/2txOv1s5Prlca/Bl2w+/ytK42QDplzYvnps+L9x8bvRPn1taaxVSgKWjr3ItPh4tYN61a9cwQqs8A6woYNNj5ltbqrQpftnnrIGbfv3wiy++EB3lpYvCd+jQISzSrvs6dOhQseOVtn/WwEprL+S8EhfgwWUjxsvmxb9Q4uUT8NWif9rcCGJsXlFp3Gxu9EubF89NnxduPjf6p88trbUKIcCKRjjpCKyJEycWffUv03T16tUh7GnXrl2YxleeAVacEViZo7/yjRKL0050+qAuGK/rgWmgd+ONN4ZqpYV4fIUwji5lKqUADy7bZcXL5sW/UOLlE/DVon/a3AhibF4EWHj5BHy1uJ/h5hOw1aKd2bzSXroQAqxojSkNbsaOHSutWrW6grW08EYrJDWFsKzXwCqtzaxdu1beeecdue+++0JYpwvY67Zu3TpZunSptG7dWkaPHl30z6P9lfZ1w9KOm+a/swZWmq9OCs6NB5ftIuBl8yLAwssn4KtF/7S5EWDZvAiw8PIJ+GpxP8PNJ2CrRTuzeaW9dCEEWGoYfeWvTZs2Yd2nKLTRv0VrYO3fvz+sgdWpU6cS2ZMKsEo7P/275SuE+drM3r17Zc6cOWHx+uwvFEZTGXVk1uTJk6Vhw4ZFu7p8+XIYoaUhV5cuXcI0S11Hq7JsBFiV5Uom9Dt4cNlgeeGzefHC5/OiX+LmE7DV4n5m8+J+hpdPwFeL/ulz4/lpc8PL5pX20oUSYB0+fDhMmzt58qT07dtX+vXrd8VXCBs1ahSCG13wvKStrAIs/fqhfu2wadOmRYfJPL+ePXvKo48+KlWrVhUNjnTk06JFi0S/oqjBkQZI1k3rbtiwQT744IOwWHz37t3liSeeKBZCaag1d+5c2bVrVxiFNWLEiLBuVuY5lBR8Wc8ljeUJsNJ4VVJ0Tjy4bBeDf6G0efHC5/OiX+LmE7DV4n5m8+J+hpdPwFeL/ulz4/lpc8PL5pX20oUSYKnjli1bZPHixWH0kYZDGs6cOnVKLl68GP67Ti9s3rx5TvKrDbA0RJoxY4boWlI6AkwXlddASqfy6aZB1cKFC8OC69H56bnq/9bRTho6DR069IqpfblOWMM6DaR0sXY9d910P7179w4BWeYotGgfP/30U/ja4dGjR8Pf9YuFmeeg4drAgQMr1eir4HJZYzo2BHII8C9ItqaBl82LFz68fAK+WvRPmxteNi/uZ3j5BHy16J8+NwIZmxvtzOaV9tKFFGCp5YEDB+Tdd9+VPXv2hGBGQySdVjhgwACpX79+Xu6rDbB05xpeaUilI650JJauNaWjnaJNg6OVK1fKjh07QuikIZKO1NLQqEWLFqbgKPpqoAZZ9erVk3vvvVd69OhR6u/MPgcNvXQ6YZ8+faR9+/bhvCvbRoBV2a5oGf8eHlw2ULxsXrzw4eUT8NWif9rc8LJ5cT/Dyyfgq0X/9LkRYNncaGc2r7SXLrQAK+2enF/FCBBgVYx7wRyVB5ftUuFl8+KFDy+fgK8W/dPmhpfNi/sZXj4BXy36J24+AVst2pnNK+2lCbDSfoU4vzgCBFhxlK7hMjy4bBcfL5sXL3x4+QR8teifNje8bF7cz/DyCfhq0T9x8wnYatHObF5pL02AlfYrxPnFESDAiqN0DZfhwWW7+HjZvHjhw8sn4KtF/7S54WXz4n6Gl0/AV4v+iZtPwFaLdmbzSnvpl7Yvl//l0/mJneba/+F/l/tvyr2wemIHZsfXlAAB1jV1ue0/lgeXzQwvmxcvfHj5BHy16J82N7xsXtzP8PIJ+GrRP3HzCdhq0c5sXmkvfez8afmfN8yT708dLvNTffaunjLyrp5lvl92iEC2AAEWbSKvAA8uWwPB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e2bR7vZKqS0dMv3NpTrmeFm46Zf2rx4bvq8cPO50T99btRCAIHkBAiwkrOtFHvmwWW7jHjZvPgXSrx8Ar5a9E+bG0GMzSsqjZvNjX5p8+K56fPCzedG//S5UQsBBJITIMBKzrZS7JkHl+0y4mXz4l8o8fIJ+GrRP21uBDE2LwIsvHwCvlrcz3DzCdhq0c5sXpRGAIHkBQiwkjcu6CPw4LJdPrxsXgRYePkEfLXonzY3AiybFwEWXj4BXy3uZ7j5BGy1aGc2L0ojgEDyAgRYyRsX9BF4cNkuH142LwIsvHwCvlr0T5sbAZbNiwALL5+Arxb3M9x8ArZatDObF6URQCB5AQKs5I0L+gg8uGyXDy+bFwEWXj4BXy36p82NAMvmRYCFl0/AV4v7GW4+AVst2pnNi9IIIJC8QKUKsBYsWCBbt26NpVavXj2ZMmWK1K1bN5S/cOGCzJkzR3bv3p2zfnadc+fOyfLly2XTpk3y22+/SdOmTeUPf/iD/P73v491DoVQiAeX7Srxwmfz4oUPL5+Arxb90+aGl82L+xlePgFfLfqnz41/r7W54WXzojQCCCQvUKkCrLffflt27NiRV02DqjNnzkiLFi1k/PjxUrVq1VD+119/lVmzZsnevXtjBVgXL16UJUuWyObNm6Vjx47SpEkT+fjjj8N+JkyYUGlCLB5ctk7Iv1DavHjhw8sn4KtF/7S54WXz4n6Gl0/AV4v+6XPj32ttbnjZvCiNAALJC1SqAKs0Lg2ddJTW9u3bZfjw4dKpU6eiKsePH5epU6eKlnnxxRelQYMGeXd38OBBmT59ujzwwAMydOhQue6662T//v3yyiuvhEBL/1m0ffDBB3Ls2DEZMmRIUWBW2rmm5e/8C5LtSuBl8+KFDy+fgK8W/dPmhpfNi/sZXj4BXy36J24+AVst2pnNi9IIIJC8wDUVYEUBU/369eX555+XWrVqFQkfOXJEpk2bJtdff32xqYW5LoGGYPPmzZPnnntO2rZtG4rp6KuZM2eK7n/kyJHhn+kxZ8yYEco8+eSTIegqpI0Hl+1q4WXz4oUPL5+Arxb90+aGl82L+xlePgFfLfonbj4BWy3amc2L0gggkLzANRNgXb58OUz527hxYxgJ9cgjjxTT/f7770P41Lhx4zC1sHr16nn14wRYOppr/vz5cujQIZk0aZLoGlqFtvHgsl0xvGxevPDh5RPw1aJ/2tzwsnlxP8PLJ+CrRf/EzSdgq0U7s3lRGgEEkhe4ZgKsw4cPhyl/OgJq8uTJV0wR3LlzZ1jE/Z577pHRo0eHkVj5tmgKoU4XHDx4cLEphDraatiwYfL555/LW2+9FRZ213KFuPHgsl01vGxevPDh5RPw1aJ/2tzwsnlxP8PLJ+CrRf/EzSdgq0U7s3kVSulLJ7aI/Ha8zE73uhq3y3U1mpfZ/tgRAvkErpkAS78W+OGHH4aRV1HglAmzbdu2MFpKvyRYu3Zt2bNnT/gyoS7yroHUgAEDwtTAaNPRVW+++aZs2bIlhFNa75NPPpFTp06FRdzr1KkT1sNq1KiRjBo1qtRALK3NlAeX7crgZfPihQ8vn4CvFv3T5oaXzYv7GV4+AV8t+iduPgFbLdqZzSvtpTW4Oru+t8hvx8r8VK+/uZdU7/ZBme+XHSKQLXBNBFhHjx4NYdLZs2fDVD4Nm7K31atXy6pVq3K2EF0va9y4cdKsWbOiMufOnRMNxjZt2iS//fabNGzYUJ544glp2bKl6BcRNRSbOHFiiccrlKbIg8t2pfCyefHCh5dPwFeL/mlzw8vmxf0ML5+Arxb9EzefgK0W7czmlfbS57f/i1zY+18TO00NsDTIYkMgSYFrIsBau3atvPPOO3LfffeFxdVLmh6o0/00jNJwS0Mo/Qqhrpv1448/hpFZGoLddtttIZCqUaNG3mvyzTffyNy5c6V3797Sp0+fMrt+eo7lvdX9j1PK+5CJHO/4/zE1kf1m7xQvHzNuNje8bF5RadxsbnjZvGhnePkEfLXon7j5BGy1aGc2Ly2d5mVjzq7vJZd++cj+o2LWKMsASz+OpoNLtm7dKidPngzL9dStW1e6dOkiDz30UN71qvUd/pdffpHNmzeHgSY6+yr66FrMn1JhxS5duiR79+6Vjz/+OMwIO3PmjPTv31/69etX4jlpRrFy5UrZsWNH+KCcOumgGs0g2rdvL1WqVKmw35LUgSt9gKUNXte+0ourXx684447zJbRAu/nz5+XsWPHSqtWrXLuQ0d5vfrqqyEkGzNmjHz11VeyYsUKOXHiRJia2LdvX+nevburMRFgmS9dUQUCLJtdeXnxwme7Lnj5vHDzufHigptPwFaLdmbz4n7m88LN50b/tLsRYF39CKx9+/aFwSDHjx8P79T6Dq2hlL7X63/qEj06M+rmm28uukBRaLV+/fqwxI++e0ebLudjDbCi93/9sNuUKVNCeJb0pue8YMGCEFzppmGUzgLTMEpDu+xNz3H27Nly+vTpIiddAklDL62rbVHX5S5tbe+kf1dZ77/SB1iaui5evFjuvPPO8HVBXdPKuul6V/PmzQth1GOPPZZzVJV2nPfee0/WrVsXjnXs2DFZtGhRmHbYoUMH+fLLL2X37t3hK4glNULreZVHeYYO25TxsnlFpXGzueFl86Kd4eUT8NWif9rc8LJ5cT/zeeHmc6N/+tzSWqsQRmDpYJAZM2aIhlgaOg0fPrxotJUOSNGAR4Obbt26yZNPPhmCGt2iwCkahaQzp3QUloY7hRBg/fzzzyGMOnTokNx0000ycODAMHssV/ikQZWGfLt27SrmpHmEfpxOMwhd7kgH1OQbfJPWtprvvCp1gBV1gP3798vTTz8dhtF5N+0sOoQx3xC+H374IYy+6tSpUxjmp41QR23pyC9NT7WhzZo1q2gtrpo1a3pPp9zq8eCyUeNl8+JfKPHyCfhq0T9tbnjZvLif4eUT8NWif+LmE7DVop3ZvNJeuhACLA1f5syZE0KcF154QW688cZirDpVTgeWNG7cOKxtHb1Pa+ClywF17txZ2rRpE0Zq6Xu3TsdLe4Cl56rrZ2/YsCEMfBk9evQVvzu7bUWBXbVq1WTy5Mlh+aNo0/29++67ossoaf7xzDPPFAV9aW+jcc6vUgdYUQPXda3yrV2l61y9/vrrUq9evbBGVvYaV3FGYEUpqI660kak81enTp0qt99+e9hntGkQ9t1335XbUMQ4jSBfGR5cNkG8bF688OHlE/DVon/a3PCyeXE/w8sn4KtF/8TNJ2CrRTuzeaW9dCEEWPr+rmGOjqDSASga0GRucaf26UgsT4CV78Nu2UFY9vpTOlpKcwcdPdWiRYvYoZEOttEPzml+oANfMj8al6tN6YyvpUuXSuvWrUPglT1SKwoCs4O+tLfROOdXaQOsaLTTt99+G6bsPfLIIzk9Tp06JdOmTQtT/kpaJ+vIkSNhHS2dd5trDayNGzfKX/7yl9DR7r///jBnlwArThMsnzIt39tQLgfiQe9jxs3mhpfNi2ABL5+Arxb90+aGl82L+5nPCzefG/3T55bWWoUQYJVmp6OU3nrrLbnrrrvCe3mu5YG8Adb27dvDsj869VCn52kwpFPwbrjhBunRo0cI1nTTgGjhwoVhvSk9Bx0Jlrn+VM+ePWXAgAGx1p+Kwqh8H5zLdlm2bFlY6P3hhx+WoUOHXsGmI9J0KqYGgOW1hldp166s/l5pAyz9EqBO4dMF10oafpgJmDnMTlNTTVejReG08esaWtu2bZPmzZuHta10MbfMTeesamqqo61GjBgRGqrOOdXUlymEZdVUr24/BFg2v/Ly4l8obdcFL58Xbj43Xlxw8wnYatHObF7cz3xeuPnc6J8+t7TWKuQAS5cG+uKLL8IX9/TLehpe6bt5rs0bYEX7yzfS6/Dhw0WDW3QtLh0soyFW5vpTer66gLp+NTHfpnVee+21kDVEC67r1xd1MIxut956qwwaNOiKEV2lLW8UDaZRh7ijutLabrPPq1IGWDrlTy+qpqe9evUKF720TRvZ/PnzRYMvXQyuTp064T91dJbuT9ew0q8dlDSkT4f96ZzbJ554Iny2Mtr0CwiZi7h//fXX4ROXLOJe2tUo+7+XVyDDg9537XCzueFl8+LFBS+fgK8W/dPmhpfNi/uZzws3nxv90+eW1lqFFmBlLswemeqUOF3TqUmTJnmZkwyw9L3/ww8/lLvvvjsskp49CkxnZi1ZsiR8LVEH0miOECdo03I68isa0aWju3RUl2YSjz76qPTt27doWiIBVlp7mfO8osau6awu7qajquJs2kA02f3oo49ER1VpIqpBln4BoXfv3ubPZ2p93d+KFSvCpzz1E6Da8Lp37x6S40LYeHDZrhJeNi/+hRIvn4CvFv3T5oaXzYv7GV4+AV8t+iduPgFbLdqZzSvtpQstwIrWqdaZTZnT8x588MEwQCXX9EG9DkkFWBoq6cyrAwcOhHWudemg7E2XJXrppZfCQJgJEyaE0VO5Ns0IdNkhXU9LZ3HpB+N06SP977omlq7J9f7774epgJkjqQiw0t7bOL8KE+DBZaPHy+bFCx9ePgFfLfqnzQ0vmxf3M7x8Ar5a9E/cfAK2WrQzm1faSxdagJXtqaGRfnjt4MGDolP3nnzyyZwLpScVYGk4pYGThmq5puZFSwnt2bNHnn322fAlwFxbNNVP99uvX78w0kpHXEWbzgTTWWI6iytzvSsCrLT3Ns6vwgR4cNno8bJ58cKHl0/AV4v+aXPDy+bF/Qwvn4CvFv0TN5+ArRbtzOaV9tKFHmCpr4ZCM2fODGtSv/jii9KgQYMS2ZMKsKKZXnrQfGtLlRYwRScdZ62qzz77LKzJnblwfWn7j7PftLfXXOdXKdfAKtSLkcbz5sFluyp42bx44cPLJ+CrRf+0ueFl8+J+hpdPwFeL/ombT8BWi3Zm80p76coQYEXBTGnT85IKsOKMwMo89vDhw6Vz5845m4aW1UDuhx9+kNGjR8u99957RVld4F1HYWV+UC76CmHXrl3D4u/ZG18hTHtv5PwSE+DBZaPFy+bFCx9ePgFfLfqnzQ0vmxf3M7x8Ar5a9E/cfAK2WrQzm1faSxdCgLVu3bqwHnWbNm3CFMHsLQqw9ANsOgLq9ttvL5E9qQCrrNfA0imC8+bNk6+++koef/xxeeihh674PSWNwFKnpUuXSuvWrUPwpWtmZW47d+6UOXPmiC56r2uC16xZM+3NM/b5MQIrNtW1WZAHl+2642Xz4oUPL5+Arxb90+aGl82L+xlePgFfLfonbj4BWy3amc0r7aULIcCKwprbbrtNJk6cKDVq1CjGWtFTCPVkoq8Qasg2atSoK8Ijy1cIdX+bNm0KUwT1w3MaymV+tTBzDaxevXqFxet1i6Yy3nDDDTJ58mRp2LBhkZN+SE5HaGnI1aVLlzBCK3NdrbS309LOjwCrNKFr/O88uGwNAC+bFy98ePkEfLXonzY3vGxe3M/w8gn4atE/cfMJ2GrRzmxeaS9dCAGWfo3XWp2wAAAgAElEQVRPv/L3yy+/hIXahwwZUvS1Qf2brv2k4U2nTp1CMJM98ii6BmU1AqtKlSphBJOGS9F2+PBhmT59upw8eVJ69uwZFl7XLyJqcKQjnxYtWiQ6QkzPTwOk0rbTp0+HaYT61cUHHnhAnnrqqbC/zK8Q6ggqDfSi89CvMs6dO1d27doVRmGNGDEijLLKPActM27cOGnZsmVpp1BQfyfAKqjLVf4ny4PLZo6XzYsXPrx8Ar5a9E+bG142L+5nePkEfLXon7j5BGy1aGc2r7SXLoQASw2//PJLeeONN0RDKA2oateuHYIZDYz0P++44w4ZO3bsFaOzMv2vNsDSAGrGjBmia0npOeii8RpI3XfffeEwGlQtXLhQdEqhhk0aHmlgpP9bRzt1795dhg4dmjNgy24rGsrNnj1bNMyKfrPuS/ep/1sDquyvGf70008ya9Ys0WAvqpN5DhquDRw4sFKNvlI3Aqy032kq+Px4cNkuAF42L1748PIJ+GrRP21ueNm8uJ/h5RPw1aJ/4uYTsNWindm80l66UAIsddRQZvXq1SEo0uBKQyGdJqeLluvILA2N8m1XG2DpvjW80pBKR1zpSCxda0pHO0WbnuPKlStlx44dRWGbjpDS0KhFixbm4Ch7f/obNawbPHiwNGnSpMSfm10ncurTp08IvPS8K9tGgFXZrmgZ/x4eXDZQvGxevPDh5RPw1aJ/2tzwsnlxP8PLJ+CrRf/EzSdgq0U7s3mlvXQhBVhpt+T8Kk6AAKvi7AviyDy4bJcJL5sXL3x4+QR8teifNje8bF7cz/DyCfhq0T9x8wnYatHObF5pL02AlfYrxPnFESDAiqN0DZfhwWW7+HjZvHjhw8sn4KtF/7S54WXz4n6Gl0/AV4v+iZtPwFaLdmbzSntpAqy0XyHOL44AAVYcpWu4DA8u28XHy+bFCx9ePgFfLfqnzQ0vmxf3M7x8Ar5a9E/cfAK2WrQzm1faS1/Y81/k/I5/l9hp1nh4s1S5sX1i+2fHCKgAARbtIK8ADy5bA8HL5sULH14+AV8t+qfNDS+bF/czvHwCvlr0T9x8ArZatDObV+pLXzgm53b8i1w6s7fMT7Xq78fK724bW+b7ZYcIZAsQYNEmCLDKsA3woPdh4mZzw8vmRbCAl0/AV4v+aXPDy+bF/cznhZvPjf7pc6MWAggkJ0CAlZxtpdgzDy7bZcTL5sW/UOL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tXoZQ+9+0uuXT6VJmdbtVGTeR3jZuU2f7YEQL5BAiwaB95BXhw2RoIXjYvXvjw8gn4atE/bW542by4n+HlE/DVon/i5hOw1aKd2bzSXlqDqx///Z/KNLyKfnONdh3k1v/8UtoJOL9KIECAVQkuYpI/gQeXTRcvmxcvfHj5BHy16J82N7xsXtzP8PIJ+GrRP3HzCdhq0c5sXmkvfeSl/0eOvb0osdO89T9PlRrtOia2f3aMgAoQYNEO8grw4LI1ELxsXrzw4eUT8NWif9rc8LJ5cT/Dyyfgq0X/xM0nYKtFO7N5pb30j//+RTn7j82JnWZZBlgXLlyQTz75RP7+97/L8ePH5fLly1KnTh1p166d9O/fX6pXr57Y77jaHR84cEDeffdd2bNnj+jvuP7666Vp06bSu3dvadOmjVSpUuWKQ1y6dEm2bNkia9askcOHD4ffq79Ryw8YMEDq169/tadVaeoTYFWaS5nMD+HBZXPFy+bFCx9ePgFfLfqnzQ0vmxf3M7x8Ar5a9E/cfAK2WrQzm1faSxdKgHX27FmZP3++fPPNN3LddddJrVq1Quhz8uTJEOw0atRIxo0bJzfffHMs8gULFsjWrVtD8NWvX79YdTyF9Nw+/vhjWbFihVy8eDEEUNWqVQsh1pkzZ8Jv6dixowwbNiyEWtGmZZcsWSKff/55+H01a9aUqlWryqlTp8J+9Pfr723WrJnntCpdHQKsSndJy/YH8eCyeeJl8+KFDy+fgK8W/dPmhpfNi/sZXj4BXy36J24+AVst2pnNK+2lCyXAWrdunSxbtkzq1asno0ePlltvvTXQHj16VDSM+v7776Vbt27y5JNPhlCotK28AiwdcTVz5kzR0VRDhw4N56jBm4ZSO3fulEWLFsm5c+dkzJgx0qpVq6LT1r/NnTs3hF0jRowIf9Pf9euvv8rixYtl27Ztcvfdd4d6Gmxd6xsB1rXeAkr5/Ty4bA0EL5sXL3x4+QR8teifNje8bF7cz/DyCfhq0T9x8wnYatHObF5pL10IAZaGNrNmzZLvvvtOhg8fLp06dSrGqqOyZs+eHUYl/elPfwohV2lbeQVYOorq008/lS5duoRRVpnhmoZY+veNGzfKww8/HAIu3fSfv/7662H6YK9evWTQoEHFfo5OJ5w+fbqcP39enn/+eUZhsQZWac2dv/PgsrUBvGxevPDh5RPw1aJ/2tzwsnlxP8PLJ+CrRf/EzSdgq0U7s3mlvXQhBFgHDx4MgY2OXHrxxRelQYMGxVh1Wt20adPCaKwJEyZIixYtSmTXdbOmTp0qx44du+LvzZs3l/Hjxxeto1XS+lPW9bY0iHrrrbfCSKuePXvKQw89dMVxV69eLatWrQrreI0cOTL8vbTfo9MP58yZI7t37w6BXufOndPezBI/P0ZgJU5c2AfgwWW7fnjZvHjhw8sn4KtF/7S54WXz4n6Gl0/AV4v+iZtPwFaLdmbzSnvpQgiwvv32W3n11VfDOleTJk0K60FlbjoFT0do6XS9UaNGSdu2bUtk13W03nvvPdH//Oc//xkCL11IvUmTJiEUe+SRR8J0PN2fTtP7xz/+UbTelq5PFa0/pYun6/pTjRs3vqrLq2tZ6TRBDbgef/zxooDryJH/j707e5eqOve+PwARpBGMYrA3kSRgBBtsYqJJBAMxYriMGjUICihoOHreg+dg/wHvwXNdb3NC3CACatwJscvWCBu7RGySKCqKIDaJiobYhkZAEIT3uuezJ2+tohas3481FjVrfetkZ8u4a1Z9xrjHqHGv2XxSFOTi1ahgF/89ztB66aWXst/D64C+YBcGU8DqQuwqHoqFS+s1vDQvNnx4eQJeFPmpueGleTGf4eUJeFHkJ26egBbFONO8mr11FQpYcb+nuIF7/VlStbbqJYHttY+zpuJpgcuWLUuDBg1K1113XTrppJOKQ9XefyruwRWX78Vli+orjvGvf/0rxdlXL774YvG9brjhhnTYYYcVbxX384r7ZsUN32fNmlV8jvpXozO31M/RSu0pYLVSb2b4LixcGipemhcbPrw8AS+K/NTc8NK8mM/w8gS8KPITN09Ai2KcaV7N3poCVtunEMbZT3G5YpxtVX9j9ejLLVu2FMWldevWpYkTJ6bvfve7He7isuhUBsT9sOJ+XnHvqyhWlS8KWB0m3dOQApZu1q0iWLi07sZL82LDh5cn4EWRn5obXpoX8xlenoAXRX7i5gloUYwzzavZW1PAalvAev7554vLB/d1tldZiBoxYkTxRMS4vLAjr3iS4pNPPlk03bp1a4p7WcVZV1deeWU67bTT9tzgnQJWRzTbtqGApZt1qwgWLq278dK82PDh5Ql4UeSn5oaX5sV8hpcn4EWRn7h5AloU40zzavbWFLDaFrCWLl2aHn/88TY3Va/vw1WrVqU777wznXDCCcVlhLVnT3W0v+Mm8S+88EJ66KGHikJW7dleFLA6qvj/t6OApZt1qwgWLq278dK82PDh5Ql4UeSn5oaX5sV8hpcn4EWRn7h5AloU40zzavbWFLDaFrDKe2PVPhWwvg87UmDqaL8vXrw4/elPf0q1Z3N15P25B1ZbYQpYHR1x3bQdC5fW8XhpXmz48PIEvCjyU3PDS/NiPsPLE/CiyE/cPAEtinGmeTV76yoUsMqnEMbT/+KpfAMGDGjD2tGnENYGtXcT946cgVXeVD6eYNjoqYhKnzd6r/IphHGW1syZMxs+7ZCnEFLAUsZZt2/LwqUNAbw0LzZ8eHkCXhT5qbnhpXkxn+HlCXhR5CdunoAWxTjTvJq9dRUKWB988EFxY/WePXsWBayjjjqqDWvccP3WW29N69evT9OnT0+nnHLKftnbK2B15j2worD229/+Nr3//vvpiiuuSMOHD9/rc5UFrBNPPHHP5Yj7+z5xyeHChQvTm2++ma666qp0zjnn7Pf7tnoDzsBq9R4+wO/HwqUB4qV5seHDyxPwoshPzQ0vzYv5DC9PwIsiP3HzBLQoxpnm1eytq1DA2rZtW5o/f3569913i0LQueee24b1jTfeKAo6gwcPTjfffHM6/PDD98veXgGrfAph3GR96tSpadiwYW3eS3kK4ZdfflncK+u1115LP/zhD9NPfvKTvT5Xo0sId+/eneIMqxUrVqTvf//76dJLL91zg/d4g48++ij9+7//e4oztOIMsDgTrLu/KGB19xGwn+/PwqUNELw0LzZ8eHkCXhT5qbnhpXkxn+HlCXhR5CdunoAWxTjTvJq9dRUKWGEYT/CLG55Hceq6665LJ510UkEbZ11FMSruG9Wo2NOef1nAimJYFMV69OhRNI3i0cMPP5yWLVuW4pLFeMrgcccdV/xbFNLiCYVx1lT8t7iBe//+/ffZxVGEirOwDj300OJpgyNHjiyOFcdZs2ZNWrRoUYozta699to0atSoPe8V/3bHHXek3r17t4mr/Qynnnpqmjx5coefgtjsY/FAPh8FrAPR6waxLFxaJ+OlebHhw8sT8KLIT80NL82L+QwvT8CLIj9x8wS0KMaZ5tXsratSwIrL5qLY88orrxQFoCgcxSWFn332WVEMiicCTps2bb8FpbI/li9fXhSjIrZfv37FWUxRrIonCkZBKf6t9li9evVKcWlfnFU1aNCg4qmBxx9//H67N9pH4e3Pf/5zcax4/z59+hRPHoyzvOK7/OhHP0pjx45tc5ZVtF2yZEl68skn93zGKGaVnyGKa/F9v/rVr+73M3SHBhSwukMvH8B3ZOHS8PDSvNjw4eUJeFHkp+aGl+bFfIaXJ+BFkZ+4eQJaFONM82r21lUpYIVjFH2effbZ9Mwzz6SNGzcWhZ2BAwemeGLguHHjiuJQR19RWIrL9/7yl78U7/utb32rOLMrikvxisvz4uypJ554In388ccHdKz4nHEj+scff7w4UyyOF8WouO9VFK7inl3lGWC1n7/RZ4jvGGdejR8/vjhDjNf/FqCAxUjYpwALlzZA8NK82PDh5Ql4UeSn5oaX5sV8hpcn4EWRn7h5AloU40zzavbWVSpgNbsln+/gCVDAOnj2lTgyC5fWTXhpXmz48PIEvCjyU3PDS/NiPsPLE/CiyE/cPAEtinGmeTV7awpYzd5DfL6OCFDA6ohSN27DwqV1Pl6aFxs+vDwBL4r81Nzw0ryYz/DyBLwo8hM3T0CLYpxpXs3emgJWs/cQn68jAhSwOqLUjduwcGmdj5fmxYYPL0/AiyI/NTe8NC/mM7w8AS+K/MTNE9CiGGeaV7O33nD/b9Mnt/6/2T7mCf9+Z+pzyjezvT9vjEAIUMBiHOxTgIVLGyB4aV5s+PDyBLwo8lNzw0vzYj7DyxPwoshP3DwBLYpxpnk1e+tdmz9LH//q/0k7P/xnp3/UgeMuTYePn9Dp78sbIlAvQAGLMUEBqxPHAAu9h4mb5oaX5kVhAS9PwIsiPzW3sf/nFi2gSVs//m/9u/ST4eZxk5+aG16aF60RQCC/AAWs/MaVPgILl9Z9eGleFBbw8gS8KPJTc8NL82I+87woxODmCXhRzGuaG16aF60RQCC/AAWs/MaVPgI/LLXuY6HXvMrWjDPNDS/Ni8ICXp6AF8U6oLkxn2lerJueF+uA58Z85rkRhQAC+QQoYOWzbYl35oel1o0s9JoXP8Tx8gS8KPJTc8NL82KD7HnxOwM3T8CLYl7T3PDSvGiNAAL5BShg5Teu9BH4Yal1Hwu95kUBCy9PwIsiPzU3vDQvClieF78zcPMEvCjmNc0NL82L1gggkF+AAlZ+40ofgR+WWvex0GteFLDw8gS8KPJTc8NL86KA5XnxOwM3T8CLYl7T3PDSvGiNAAL5BShg5Teu9BH4Yal1Hwu95kUBCy9PwIsiPzU3vDQvClieF78zcPMEvCjmNc0NL82L1gggkF+AAlZ+40ofgR+WWvex0GteFLDw8gS8KPJTc8NL86KA5XnxOwM3T8CLYl7T3PDSvGiNAAL5BShg5Teu9BH4Yal1H16aFwUsvDwBL4of4pobXpoXBSzPi3UTN0/Ai2Je09zw0rxojQAC+QUoYOU3rvQR+GGpdR9emhcFLLw8AS+KH+KaG16aFwUsz4t1EzdPwItiXtPc8NK8aI0AAvkFKGDlN670EfhhqXUfXpoXBSy8PAEvivzU3Ni4aF4UsDwv8hI3T8CLYrxpbqwDmhetEUAgvwAFrPzGlT4CC73WfXhpXhSw8PIEvCjyU3Nj46J5UcDyvMhL3DwBL4rxprmxDmhetEYAgfwCFLDyG1f6CCz0WvfhpXlRwMLLE/CiyE/NDS/NiwKW58U4w80T8KIYb5obXpoXrRFAIL8ABaz8xpU+AguX1n14aV4UsPDyBLwo8lNzw0vzooDleTHOcPMEvCjGm+aGl+ZFawQQyC9AASu/caWPwMKldR9emhcFLLw8AS+K/NTc8NK8mM/w8gS8KPITN09Ai2KcaV60RgCB/AIUsPIbV/oILFxa9+GlebHhw8sT8KLIT80NL82L+QwvT8CLIj9x8wS0KMaZ5kVrBBDIL0ABK79xpY/AwqV1H16aFxs+vDwBL4r81Nzw0ryYz/DyBLwo8hM3T0CLYpxpXrRGAIH8AhSw8htX+ggsXFr34aV5seHDyxPwoshPzQ0vzYv5DC9PwIsiP3HzBLQoxpnmRWsEEMgvQAErv3Glj8DCpXUfXpoXGz68PAEvivzU3PDSvJjP8PIEvCjyEzdPQItinGletEYAgfwCFLDyG1f6CCxcWvfhpXmx4cPLE/CiyE/NDS/Ni/kML0/AiyI/cfMEtCjGmeZVldZvfbgrbdneeZ/2q4N6pKGDenTeG/JOCOxDgAIWw2OfAixc2gDBS/Niw4eXJ+BFkZ+aG16aF/MZXp6AF0V+4uYJaFGMM82r2VtH4er/+PXnnVq8Kr/z6Sf2Sv/3dX2bnYDP1wICFLBaoBNzfgUWLk0XL82LDR9enoAXRX5qbnhpXsxneHkCXhT5iZsnoEUxzjSvZm89+9Ev0v3P78j2Mf+vSX3TGSf1yvb+rfLGd999d3r55ZfTuHHj0sUXX9wqX6vLvgcFrC6jruaBWLi0fsNL82LDh5cn4EWRn5obXpoX8xlenoAXRX7i5gloUYwzzavZW/+PX3+eXlm7K9vH7KwC1mOPPZYeeeSRdPrpp6dJkyZl+7wH640pYB2YPAWsA/Nr+WgWLq2L8dK82PDh5Ql4UeSn5oaX5sV8hpcn4EWRn7h5AloU40zzavbWFLCao4coYB1YP1DAOjC/lo9m4dK6GC/Niw0fXp6AF0V+am54aV7MZ3h5Al4U+YmbJ6BFMc40r2ZvTQGrOXqIAtaB9QMFrAPza/loFi6ti/HSvNjw4eUJeFHkp+aGl+bFfIaXJ+BFkZ+4eQJaFONM82r21hSwmqOHKGAdWD9QwDowv5aPZuHSuhgvzYsNH16egBdFfmpueGlezGd4eQJeFPmJmyegRTHONK9mb131AlZ5b6y4+fno0aPT0qVL08qVK9OOHTtSv3790llnnZXGjx+f+vTps1dXrF+/PkX8qlWr0tatW1OvXr3Ssccemy655JJ0yimnpB49eqQvv/wyRXHp1VdfTeeee2664ooriv9e+3rooYfSU089lUaMGJGmTJlSvE+8OvL+5fvsq4C1a9eu4vjxWT/88MMiZNCgQel73/te+u53v5t69+7d7MMs++ejgJWduNoHYOHS+g8vzYsNH16egBdFfmpueGlezGd4eQJeFPmJmyegRTHONK9mb90qBazjjz8+ffbZZ2nTpk2pf//+aefOnWnbtm0FfxS2rrzyyj2Fpfhva9euTQsWLEhbtmwpCkBR7IqiVxSyokAVRa+LLrqo+N/Lly9P99xzTzryyCPTzTffnA4//PA93Rrt586dm/75z3+mq666Kp199tnFvynvH+3bK2BFAe2+++5LL7zwQvG+AwcOLP5vfNfdu3enYcOGpcmTJ6fDDjus2Yda1s9HASsrb/XfnIVL60O8NC82fHh5Al4U+am54aV5MZ/h5Ql4UeQnbp6AFsU407yavXWrFLDCOc6AikJVFHmiuPPiiy+me++9tyhQ3XjjjenEE08sumPDhg1F0enTTz9N3/nOd9KECROKNhETZ29FTBSOIuZrX/ta0f5Xv/pVURy74YYb0vDhw/d0axSq5s2bV5zhNXPmzHTUUUfJ77+vAtYTTzxRnFV2zDHHFIWqKKLFKz77woUL00cffZQuu+yydMEFFzT7UMv6+ShgZeWt/puzcGl9iJfmxYYPL0/AiyI/NTe8NC/mM7w8AS+K/MTNE9CiGGeaV7O3bpUCVhSnpk+f3uZMpDgDK4pLUWT6xS9+kc4444yiO5YtW5b+8Ic/pJNPPjlNmzYt9e3bd083RRHr4YcfLtqcd955xSWD8d/iLKjnnntuz38rA8pLGE877bQ0adKk4iwv9f3bK2B98sknac6cOcWZYTNmzCgub6x9rV69Ot15553Ff7/pppu69VlYFLCafaY5yJ+PhUvrALw0LzZ8eHkCXhT5qbnhpXkxn+HlCXhR5CdunoAWxTjTvJq9dasUsE4//fSigFT/qr80L86siqLPa6+9ln760582PHPp/fffT88880xx1lOc2dSzZ89UFoviDKhbbrklDRgwoCgszZ8/P/39738vjj1q1KjizC3n/RtdQvjKK68UlxbGZYJx5lf9va42btyYZs+eXXyOOPtr6NChzT7csn0+CljZaFvjjVm4tH7ES/Niw4eXJ+BFkZ+aG16aF/MZXp6AF0V+4uYJaFGMM82r2Vt3twJWnJUVRad33nmnuCRv5MiRHeqizZs3p1tvvbW4dK+8jPCDDz4ozpCKwtIvf/nLNHjw4OK+W877NypglWd37e8DxhlktZdI7q99K/47BaxW7NVO/E4sXBomXpoXGz68PAEvivzU3PDSvJjP8PIEvCjyEzdPQItinGlezd66uxWwyrOW4r5WSgEr+rF82mB5aeHzzz9f3Nw9Lk289tprixu+u++/rwJWeZP59sZS3H8rjn/cccc1+3DL9vkoYGWjbY03ZuHS+hEvzYsNH16egBdFfmpueGlezGd4eQJeFPmJmyegRTHONK9mb93dCljuGVLRj2+//XZxT6040yruSXX//fen119/PU2ZMiWdeuqpRVe777+vAlZ7l0c2+9jqys9HAasrtSt4LBYurdPw0rzY8OHlCXhR5KfmhpfmxXyGlyfgRZGfuHkCWhTjTPNq9tbdrYDVkXtUxT2ltm7dmg455JDUr1+/4syqeH3++efptttuS+vWrSueXPjkk08Wlw/efPPN6fDDDy/auO/fqIBVnuEVN2mPgll8Fl6NBShgMTL2KcDCpQ0QvDQvNnx4eQJeFPmpueGleTGf4eUJeFHkJ26egBbFONO8mr11dytgRX+UTwk85dP+PywAACAASURBVJRTiqcQ1t8cvfz3M888s7g0r/ZV3pcqiklR0DrnnHOKJxWWRS73/RsVsMp7bMVxrrrqqjR69Oi9hlMU2uLz13+HZh93nf35KGB1tmiLvR8Ll9aheGlebPjw8gS8KPJTc8NL82I+w8sT8KLIT9w8AS2KcaZ5NXvr7ljAivtfzZ07t7gh+w9+8IP0ox/9qCgA7d69O61ZsyYtWrSoeLLf1KlTiycA1r7i7KuIjcJRPJ2w9vLBsp3z/o0KWPF5HnjggfSXv/ylOPvq6quvTsOHDy+KZbt27UorV65M9913X4oztOLG8nEz9+76ooDVXXu+g9+bhauDUP/dDC/Niw0fXp6AF0V+am54aV7MZ3h5Al4U+YmbJ6BFMc40r2Zv3R0LWNEna9euTQsWLEhbtmwpildRICovHezVq1e65JJL0oUXXtjmzKqIizbxlMG//e1vaciQIemWW25JAwYM2Kub1fdvVMCKN42zr6Kgtnr16uIY8Tnj827fvr2431YUrX7+85+n0047rdmHWtbPRwErK2/135yFS+tDvDQvNnx4eQJeFPmpueGleTGf4eUJeFHkJ26egBbFONO8mr11dy1gRb+sX78+LV26tCgORTEoCldf//rXi/tbHXPMMe12XXmJYfk0wvYaKu/fXgEr3jvOtlqxYkV64okn0scff1ycKRaFq7hx/Pjx49MRRxzR7MMs++ejgJWduNoHYOHS+g8vzYsNH16egBdFfmpueGlezGd4eQJeFPmJmyegRTHONK9mb12VAlazOMZN2qPYFJcaTp8+PcV9tHgdfAEKWAe/D5r6E7Bwad2Dl+bFhg8vT8CLIj81N7w0L+YzvDwBL4r8xM0T0KIYZ5pXs7emgKX1UJwBNWfOnOKyQZ4MqNnlbE0BK6duC7w3C5fWiXhpXmz48PIEvCjyU3PDS/NiPsPLE/CiyE/cPAEtinGmeTV7awpYHe+huMzwnnvuKW6ePm7cuHTxxRd3PJiWWQUoYGXlrf6bs3BpfYiX5sWGDy9PwIsiPzU3vDQv5jO8PAEvivzEzRPQohhnmlezt77vuR3pV499ke1jzpl+WBr21Z7Z3r8r3jhuyD5v3rziPlnxOuGEE9K0adNS//79u+LwHKMDAhSwOoDUnZuwcGm9j5fmxYYPL0/AiyI/NTe8NC/mM7w8AS+K/MTNE9CiGGeaV7O33rwtpdmPbk8fbNzV6R/1x6N6p/GjDun09+3qN/zHP/6Rbr/99uKJgMOHD0+XX355Ovzww7v6Y3C8fQhQwGJ47FOAhUsbIHhpXmz48PIEvCjyU3PDS/NiPsPLE/CiyE/cPAEtinGmedEaAQTyC1DAym9c6SOwcGndh5fmxYYPL0/AiyI/NTe8NC/mM7w8AS+K/MTNE9CiGGeaF60RQCC/AAWs/MaVPgILl9Z9eGlebPjw8gS8KPJTc8NL82I+w8sT8KLIT9w8AS2KcaZ50RoBBPILUMDKb1zpI7Bwad2Hl+bFhg8vT8CLIj81N7w0L+YzvDwBL4r8xM0T0KIYZ5oXrRFAIL8ABaz8xpU+AguX1n14aV5s+PDyBLwo8lNzw0vzYj7DyxPwoshP3DwBLYpxpnnRGgEE8gtQwMpvXOkjsHBp3YeX5sWGDy9PwIsiPzU3vDQv5jO8PAEvivzEzRPQohhnmhetEUAgv0BLFrDWrFmTFi5cmHbtav8RoePGjUsXX3xxG+H169enpUuXptWrV6dt27alHj16pCFDhqQxY8akM844I/Xs2bNN++3bt6fFixen5cuXp507d6Zjjz02/exnP0snnHBC/p7roiOwcGnQeGlebPjw8gS8KPJTc8NL82I+w8sT8KLIT9w8AS2KcaZ50RoBBPILtGQBa+XKlemuu+7ap159AWvt2rVpwYIFacuWLalXr15pwIABaceOHWnr1q1FIWv06NHpiiuuKP4tXl9++WW677770ksvvVT82zHHHJOeeuqpovA1ffr0lilisXBpSYiX5sWGDy9PwIsiPzU3vDQv5jO8PAEvivzEzRPQohhnmhetEUAgv0BLFrAee+yx9Mgjj6QLL7wwXXbZZftVjELVHXfckd544400cuTIdNVVV6W+ffum3bt3pziba9GiRSnOtrr++uvT8OHDi/f74IMP0pw5c9KZZ55ZHCOKXOvWrUtz584tClq1x/3jH/+YNmzYkCZMmJB69+6938/TTA1YuLTewEvzYsOHlyfgRZGfmhtemhfzGV6egBdFfuLmCWhRjDPNi9YIIJBfoCULWA899FBxNlSjywQbkcbZV/PmzUt9+vRJM2fOTEcdddSeZlHEevjhh9OyZcuKywivvfbaoli1atWqdOedd6brrruuKHrFK86+ivc54ogj0qRJk4r/FkWt2267rWhz+eWXF7FVerFwab2Fl+bFhg8vT8CLIj81N7w0L+YzvDwBL4r8xM0T0KIYZ5oXrRFAIL9ASxaw7r777vTyyy+nyZMn7yku7Yvy6aefTg8++GAaMWJEmjJlyp7LBMuY8p5aQ4cOTTNmzEj9+vXrUAErLjOMSxk/+uijIm7w4MH5e7STj8DCpYHipXmx4cPLE/CiyE/NDS/Ni/kML0/AiyI/cfMEtCjGmeZFawQQyC/QcgWsuBwwbuD+9ttvF/eiOuWUU/arWJ6x1d4lh++//35xFlWcoTVr1qw0aNCgPZcQxuWCl156aZtLCONsq7hf1gsvvJDuv//+4sbu0a6KLxYurdfw0rzY8OHlCXhR5KfmhpfmxXyGlyfgRZGfuHkCWhTjTPOiNQII5BdouQJWXMY3f/78FEWnb3/72+ndd99NGzduLCSPPPLI4smD9U8ULM/Yau+Sw4ifPXt2cYngjTfemE488cTiJu733ntvWrFiRVGciicQPvvss2nz5s1F4WzgwIHF/bCOPvro4kyw8ubv+bu0c4/AwqV54qV5seHDyxPwoshPzQ0vzYv5DC9PwIsiP3HzBLQoxpnmRWsEEMgv0HIFrLLYFDdNb/Rq9ERBp4AV7x03dl+8eHFavnx52rlzZxoyZEiaOHFiGjZsWHrggQdSPA3xpptuKopbVX2xcGk9h5fmxYYPL0/AiyI/NTe8NC/mM7w8AS+K/MTNE9CiGGeaF60RQCC/QMsVsD7//PP061//urh5+iWXXFKcHRVnP0Wx6dFHHy1u7h6veNLg2WefXfxvt4DVXve89dZbxVMNL7roojRmzJhO68W4JLGrX/9z6f9+6mLVX/9r/Jou+Qp4ecy4aW54aV5la9w0N7w0L8YZXp6AF0V+4uYJaFGMM80rWlf1tjH6NyUCgYMj0HIFrH0xxmV/v/vd79JLL72UvvGNb6Qbbrgh9e7du1MLWFFAu/3224ui2fXXX59ee+21tGTJkrRp06Y0YMCANHbs2HT++eennj17yj1OAUsm2xNAAUuz6yovNnxav+DleeHmubFxwc0T0KIYZ5oX85nnhZvnRn7qbhSwdDMiEFAEulUBK2D+9re/FQWmuEdV3JD98MMP77QC1u7du4uzvOKphtOmTUtxGeOiRYuKe2adddZZ6dVXX01vvvlmmjBhQrrggguUfjpobTl1WKPHS/MqW+OmueGleTHO8PIEvCjyU3PDS/NiPvO8cPPcyE/PjSgEEMgn0O0KWGvXrk3z5s1Lffv23fNEwfIphOedd17x9MD6V6OnEDbqkvfee68ojsWliXGz+AULFqQvvviiuPF7//79UzwhMW4wH2dpzZgxI/Xr1y9fz3bSO7NwaZB4aV78oMTLE/CiyE/NDS/Ni/kML0/AiyI/cfMEtCjGmeZFawQQyC/QcgWsuHn66tWr06WXXlo8bbD+1egMrDhj6sEHH0wjRoxIU6ZM2euJgWvWrEkLFy5MQ4cObbfwFMWpuO9VnHU1c+bMtGvXruLJhSeddFKaNGnSno8R99uKJyPG2V+DBg3K38MHeAQWLg0QL82LDR9enoAXRX5qbnhpXsxneHkCXhT5iZsnoEUxzjQvWiOAQH6BlitglcWo0047rSgcxb2oal/x1MA//elPbe6BVZ6VdeihhxbFp3iaYPmKywLjDK1433PPPbc4QyueZFj/eu6559Lvf//7dM0116RRo0al8mmIFLDyD+KOHOHxf+vfkWYH3IaF3iPETXPDS/OisICXJ+BFkZ+aG16aF/OZ54Wb50Z+em5EIYBAPoGWK2B9/PHHac6cOWnLli1p/Pjx6fvf/35xw/QoRMWZVHFPqm3bthWFpvIMrfLsqTfeeKM4C+vqq68uLu+rjYk2U6dOTcOGDdurNz799NM0d+7c4myriC2fehiXC3IJYb7Bq7wzBSxFK6Wu8uIHpdYveHleuHlubFxw8wS0KMaZ5sV85nnh5rmRn54bUQggkE+g5QpYQbVixYp0zz33FPecintd9enTp/jfW7duLc6eiqdDxJlUtWdnffjhh8X9qdavX1/893hiYG3MD37wg3TJJZc0PPtq3bp1Kc7smjhxYpuzt+Jz1N7E/fXXXy8ub+Qm7vkGdHvv3FUFGRZ6r29x09zw0rzYuODlCXhR5KfmhpfmxXzmeeHmuZGfnhtRCCCQT6AlC1jBFQWpxx9/PK1ataooREVR6thjj00XXXRROvXUU4uzsupfUbxaunRpUWSKs7Si2BWXE44ZM6Y4W6tRzL66Js7gevHFF9OSJUvSpk2biqLY2LFj0/nnny+/V74hsO93ZuHS5PHSvPhBiZcn4EWRn5obXpoX8xlenoAXRX7i5gloUYwzzYvWCCCQX6BlC1j56brHEVi4tH7G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RBoeMAAAIABJREFU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VqygLVjx4707LPPpmeeeSZt3Lgx7d69O/Xt2zedeuqpafz48emII47YSzZiFi5cmN5888121QcPHpxmzZqVBg0aVLTZvn17Wrx4cVq+fHnauXNnOvbYY9PPfvazdMIJJ+TvuS46AguXBo2X5sWGDy9PwIsiPzU3vDQv5jO8PAEvivzEzRPQohhnmhetEUAgv0DLFbA2bNhQFKLWrVuXevTokfr375969eqVNm/enL788svUr1+/dMMNN6STTz65je62bdvS/Pnz0zvvvNOhAla813333ZdeeumlNHr06HTMMcekp556KsX7TJ8+vWWKWCxcWhLipXmx4cPLE/CiyE/NDS/Ni/kML0/AiyI/cfMEtCjGmeZFawQQyC/QUgWsKCrdddddafXq1enEE09MkyZN2nO21datW9Mdd9yR3n777XT88cenm266KR122GF7hONMrdmzZxdFrltuuSUdddRR+9T/4IMP0pw5c9KZZ56ZLrvssqJYFkWzuXPnFgWt+G/l649//GOKwtqECRNS79698/dqJx6BhUvDxEvzYsOHlyfgRZGfmhtemhfzGV6egBdFfuLmCWhRjDPNi9YIIJBfoKUKWGvXrk3z5s1LPXv2TDNmzCgu6at9lQWmL774ojhL6pRTTtnzz5988km69dZbi7O1ai8TbK8LVq1ale6888503XXXpZEjRxbN4uyrOH5cohjFs3jFMW+77baizeWXX14Uuqr0YuHSegsvzYsNH16egBdFfmpueGlezGd4eQJeFPmJmyegRTHONC9aI4BAfoGWKmCtXLmyOAMrLg+cNm1acd+r2lftZYKTJ0/eU3iKNmXxa+jQoQ1j67uiIwWs8oywjz76qCioxT20qvZi4dJ6DC/Niw0fXp6AF0V+am54aV7MZ3h5Al4U+YmbJ6BFMc40L1ojgEB+gZYqYMWN2ONSwUMOOaS411X92U5xH6w4y+qzzz5LN954Y3GZYflas2ZNce+sb33rW2nKlCnFmVj7epWXEMblgpdeemmbSwjjbKsrrrgivfDCC+n+++8vbuwe7ar4YuHSeg0vzYsNH16egBdFfmpueGlezGd4eQJeFPmJmyegRTHONC9aI4BAfoGWKmDtjyvujRWX/cWlhfX3wCrP3op/GzBgQHGvrCiIxT2roiBV//TCOLvq3nvvTStWrCiKUxEXTz6MIllcnjhw4MDiflhHH310irO99lcQ299nP1j/zsKlyeOlebHhw8sT8KLIT80NL82L+QwvT8CLIj9x8wS0KMaZ5kVrBBDIL9BtClhx1lXcdD3udXXNNdekM844o43uY489lh555JF2xeNphlOnTm1z1tb27dvT4sWL0/Lly9POnTvTkCFD0sSJE9OwYcPSAw88kKIoFoWy+ntx5e/WzjsCC5dmiZfmxYYPL0/AiyI/NTe8NC/mM7w8AS+K/MTNE9CiGGeaF60RQCC/QLcoYJVnS8UlfXG21JVXXrnXGVHxb1GMimJTFKHiKYS7d+9O//jHP4r7aq1fv77h0wsbddFbb71VPPHwoosuSmPGjMnfixmPwMKl4eKlebHhw8sT8KLIT80NL82L+QwvT8CLIj9x8wS0KMaZ5kVrBBDIL9DyBaza4tXXvva1dMMNN6TDDjtMki1v8B5PL4z44cOHtxv/+eefp9tvv70okF1//fXptddeS0uWLEmbNm0qLk0cO3ZsOv/884snJaqvKLJ19et/Lm3/u3b1ZzmQ4/2v8WsOJLzDsXh1mKpNQ9w0N7w0r7I1bpobXpoX4wwvT8CLIj9x8wS0KMaZ5hWtq3rfY/2bEoHAwRFo6QJWnEH1+OOPp0cffTR95StfKW7cfuSRR8rSUQSLe2dFMerHP/5xu2dVxfHiWE8//XTxJMMNGzakRYsWFZcdnnXWWenVV19Nb775ZpowYUK64IIL5M9BAUsm2xNAAUuz6yovNnxav+DleeHmubFxwc0T0KIYZ5oX85nnhZvnRn7qbhSwdDMiEFAEWraAVV+8ioJS3KPKfd19993p5ZdfTuPGjUsXX3xxw7d57733irOvzj777KLNggULUpy1FYWzuIdW3BR+/vz5Kc7SmjFjRvGkxGZ/ceqw1kN4aV5la9w0N7w0L8YZXp6AF0V+am54aV7MZ54Xbp4b+em5EYUAAvkEWrKAFcWrF198sXhKYN++ffe6+Xo9Z9zn6je/+U0aPHhwmjRp0l6XGHbkDKwoTsV9r+Ksq5kzZ6Zdu3al2bNnp5NOOql4z/IVhbB33303zZo1Kw0aNChfz3bSO7NwaZB4aV78oMTLE/CiyE/NDS/Ni/kML0/AiyI/cfMEtCjGmeZFawQQyC/QkgWsFStWFJfu9enTp7hn1cknn7xPyc2bN6dbb721KD7F2VJxr6zaVzy5MJ5gGE8ybO8eWM8991z6/e9/XzzhcNSoUWnjxo0UsPKP3w4f4fF/69/htgfSkIXe08NNc8NL86KwgJcn4EWRn5obXpoX85nnhZvnRn56bkQhgEA+gZYrYP39738v7lcVrylTpqSvf/3r+9WLM7YefvjhtGzZsuIphJMnT95zr6xt27ale+65J61cubIohMWliHFWV+3r008/TXPnzi3Otrr66quLG7hv3769uFyQSwj3y98lDShgacxd5cUPSq1f8PK8cPPc2Ljg5gloUYwzzYv5zPPCzXMjPz03ohBAIJ9ASxWw4kl/cdne+vXrU+/evfd5j6k4O+vaa69Nxx13XKEb96W666670ltvvZV69OiRBg4cWPzfODsrLiGMe1hNnTq1uCF7/WvdunVp8eLFaeLEiW3us1WeCVbexP31119Pq1evtm/inm8YtP/OLFyaOl6aFz8o8fIEvCjyU3PDS/NiPsPLE/CiyE/cPAEtinGmedEaAQTyC7RUAau8bC8uBdzfK86iissFawtScR+ruHfWk08+meKsqjgzKwpZI0eOTBdddJF8z6ryXlxLlixJUVwbMGBAGjt2bDr//PNTz5499/cRm+LfWbi0bsBL82LDh5cn4EWRn5obXpoX8xlenoAXRX7i5gloUYwzzYvWCCCQX6ClClj5ubrfEVi4tD7H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HE7VxAAAgAElEQVS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jfH69evT0qVL0+rVq9O2bdtSjx490pAhQ9KYMWPSGWeckXr27NmmR7Zv354WL16cli9fnnbu3JmOPfbY9LOf/SydcMIJ+Xuui47AwqVB46V5seHDyxPwoshPzQ0vzYv5DC9PwIsiP3HzBLQoxpnmRWsEEMgvQAHrv43Xrl2bFixYkLZs2ZJ69eqVBgwYkHbs2JG2bt1aFLJGjx6drrjiiuLf4vXll1+m++67L7300kvFvx1zzDHpqaeeKgpf06dPb5kiFguXloR4aV5s+PDyBLwo8lNzw0vzYj7DyxPwoshP3DwBLYpxpnnRGgEE8gtQwEqpKFTdcccd6Y033kgjR45MV111Verbt2/avXt3WrNmTVq0aFGKs62uv/76NHz48KJXPvjggzRnzpx05plnpssuu6wocq1bty7NnTu3KGjFfytff/zjH9OGDRvShAkTUu/evfP3aicegYVLw8RL82LDh5cn4EWRn5obXpoX8xlenoAXRX7i5gloUYwzzYvWCCCQX4ACVkopzr6aN29e6tOnT5o5c2Y66qij9shHEevhhx9Oy5YtKy4jvPbaa4ti1apVq9Kdd96ZrrvuuqLoFa84+yre54gjjkiTJk0q/lsUtW677baizeWXX17EVunFwqX1Fl6aFxs+vDwBL4r81Nzw0ryYz/DyBLwo8hM3T0CLYpxpXrRGAIH8AhSwUkpPP/10evDBB9OIESPSlClT9lwmWPLHWVgLFy5MQ4cOTTNmzEj9+vXrUAErLjO866670kcffVTEDR48OH+PdvIRWLg0ULw0LzZ8eHkCXhT5qbnhpXkxn+HlCXhR5CdunoAWxTjTvGiNAAL5BShgpZQeeuih4v5VF154YZtL/0r+999/vziLKs7QmjVrVho0aNCeSwjjcsFLL720zSWEcbZV3C/rhRdeSPfff39xY/doV8UXC5fWa3hpXmz48PIEvCjyU3PDS/NiPsPLE/CiyE/cPAEtinGmedEaAQTyC1DASindfffd6eWXX07jxo1LF1988V7qGzduTLNnzy4uEbzxxhvTiSeeWNzE/d57700rVqwoilPxBMJnn302bd68ubiJ+8CBA4v7YR199NFp8uTJe53Vlb9rO+cILFyaI16aFxs+vDwBL4r81Nzw0ryYz/DyBLwo8hM3T0CLYpxpXrRGAIH8AhSwzAJWdE3c2H3x4sVp+fLlaefOnWnIkCFp4sSJadiwYemBBx5IK1euTDfddFNR3Krqi4VL6zm8NC82fHh5Al4U+am54aV5MZ/h5Ql4UeQnbp6AFsU407xojQAC+QUoYB1AAau97nnrrbeKpxpedNFFacyYMfl7MeMRWLg0XLw0LzZ8eHkCXhT5qbnhpXkxn+HlCXhR5CdunoAWxTjTvGiNAAL5BShgdXIB6/PPP0+33357ccng9ddfn1577bW0ZMmStGnTpjRgwIA0duzYdP7556eePXvKvXv22WfLMQQggAACCCCAAAIIIIAAAgjkF4grc3ghgEA+AQpYnVjA2r17d3r00UeLpxpOmzYtbdiwIS1atKi4Z9ZZZ52VXn311fTmm2+mCRMmpAsuuEDuVQpYMhkBCCCAAAIIIIAAAggggECXCFDA6hJmDtKNBShg1TyF8LzzziueHlj/avQUwkZj5r333ivOvopCU9wMfsGCBemLL74obvzev3//tGPHjjR//vwUZ2nNmDEj9evXrxsPPb46AggggAACCCCAAAIIIIAAAggg0DEBClgpFWdMPfjgg2nEiBFpypQpez0xcM2aNWnhwoVp6NCh7RaeojgV972Ks65mzpyZdu3aVTy58KSTTkqTJk3a0xvxxMN33303zZo1Kw0aNKhjvUQrBBBAAAEEEEAAAQQQQAABBBBAoBsLUMBKKa1duzbNmzcvHXrooUXxKZ4mWL7issCHHnqoKHKde+65xRlaPXr02GvIPPfcc+n3v/99uuaaa9KoUaPSxo0bKWB148TiqyOAAAIIIIAAAggggAACCCCAQOcJUMBKqbi0L86eeuONN4qzsK6++uri8r4oXsXZV3Efq2gzderUNGzYsL30P/300zR37tzibKuIjRu4b9++vbhckEsIO2+w8k4IIIAAAggggAACCCCAAAIIINA9BShg/Xe/f/jhh0XBaf369UUBKp4YGEWrrVu3Fmdc/eAHP0iXXHJJw7Ov1q1blxYvXpwmTpzY5uytFStWtLmJ++uvv55Wr15t38S9ew5RvjUCCCCAAAIIIIAAAggggAACCHR3AQpYNSMgildLly4tikzbtm0rilVxOeGYMWPSGWeckXr27CmNlziD68UXX0xLlixJmzZtKopiY8eOTeeff778XtKBaYwAAggggAACCCCAAAIIIIAAAgi0kAAFrBbqTL4KAggggAACCCCAAAIIIIAAAggg0IoCFLBasVf5TggggAACCCCAAAIIIIAAAggggEALCVDAaqHO5KsggAACCCCAAAIIIIAAAggggAACrShAAasVe5XvhAACCCCAAAIIIIAAAggggAACCLSQAAWsFupMvgoCCCCAAAIIIIAAAggggAACCCDQigIUsFqxV/lOCCCAAAIIIIAAAggggAACCCCAQAsJUMBqoc7kqyCAAAIIIIAAAggggAACCCCAAAKtKEABqxV7tQu+0yuvvJLuvvvudNRRR6VbbrklDRgwYK+jPv300+nBBx9MI0aMSFOmTEm9evVq02bHjh1p4cKF6c0330zjxo1LF198cfHvtf+9va8yePDgNGvWrDRo0KAu+Ladc4icZo0+4ZdffpnuuuuutHr16nTyySenadOmpb59+3bOl+mid1m7dm2aN29eMXZmzpyZhg4duteR16xZU4yj+LcZM2akfv367dXmvvvuS3/961/TGWecka699trUo0ePos22bdvSI488kl5++eX02WefFf89xtS5556bLrjggsp5xXfqarM45sCBA9Ppp59e5HHVxlg5DubPn5/eeeed9NOf/rTo+/rX5s2b06233prWr1+fpk+fnk455ZR2x+Lhhx+efvnLX6aYp2pfkZPRP88//3x677330o033tjUc9ju3bvTb37zm7RixYp03nnnpSuuuGKv71w7X1911VXpnHPO2avNBx98kObMmZPi+8d3PvHEE4s2penHH3/c7ozSaO6qz9tmGoO5zQ50fYz4WHNjDIbj9ddf3xQ5m3N9dM127dpVjP0nnngixRiNvo357dRTT03jx49PRxxxRBethI0Pk9Os0RHDIPJ406ZNbX6z1bYN62effTY988wzaePGjcU/DRkyJI0ZM6ZYf3v27HlQzXKvj/VfrqO/w/75z3+mhx9+OL399tvFb+D4zXPsscemSy65pFhryt8sBwOvmcxWrlxZ/K7t6Gvy5Mlp5MiRHW1OOwQQqIgABayKdFSzfcxyQxI/8G666aZ0/PHH77VRu/POO9Nrr71WbOIabebiR9Ds2bOLwkHthjB+VJebyfa+dxULWDnNGjk999xzKQo38aO7qgWscoP7ySefFEXQb3/723t91Yceeig99dRTxcaidnNcNty+fXsxnuKHYe0G+/3330933HFH8SM7fixGETasYjzG/z366KPT1KlT05FHHtls6bfPz9NVZvGDOgpX8SrNwir6oGpm8R3KIueZZ55ZFDnrX3/729/S7bffnnbu3Nnu5i02uv/1X//VpmgfG5gojEVB/4033ig2J/GqyhxW/iHia1/7WlEE79OnTxuayM0o7MUYqC8Qlw1XrVqVYj045phj2hSZI/diDdiwYUO7Y7p+7qrN22YdgznNnPUxxlysxX/+85+LsRhjMl7NtC7kXB8dszCKOeGFF14o1oP4w0jv3r2Lomv8W//+/Yv1oSzGHoxFIqfZvgox8W+1f3Qs237++efFH5NirY3cDKP4jbh169bi/x89enRRBK//Y2ZX2uVcH93fYfFb7YEHHijGVYyxGGvxuyXGbbj96Ec/SmPHjj1oRaxmMos/WEZe7utV/o477LDDivUmCoG8EECgtQQoYLVWf3bZt6n9Qdjor+61m5r4i9sNN9yQhg8f3ubzlRvCKBzUFrjKTU0s5nF2V5zl1QqvnGb1PrV/KW22jYrSl7VnM1x44YXpsssuaxMeP4znzp2b1q1bV/z3RmfPlGMxNnFlgSt+aN92220pNsPx17kYw+WZQ3GGTZxdGH91/M53vpMuv/zyg/bDUbEq2+Yy27JlS3E23D/+8Y+9zGK8RZHw008/TaeddlqaNGnSQd2kOG7l2Qz1RZbyvcpCafz/3/jGN4o5LTYb5Svmq7JoX7u5e+yxx4qz/OIVxZ94/xhbcZZWFc4iLf/6Ht+10XwcZ/Lcc889xfeLMy0anZFb2tUXuMr3/spXvtLu2ZO1fVmVMZjTzFkfYz6Ls0zjFetteMdnbKYCVs710TGLjXL8gSNy9uqrry5+v0QxIT5njPc4E+Sb3/xmcQZb7TzgzD1uTE6z+s9U+wex+Lf6AlasO1GE+ctf/lL8ASOK3TEfxCssf/vb36ZYd6OAFWc4H6xXrvWx0ffpyO+w+H1SntUWRaq4EiF+M0fhLyxj7oz/P367xB8RDsar2cz2Z7B8+fIiR+MPnlX8LbK/78e/I4BAShSwGAW2QHnGQqNLS8rNYPwFJH60xCU59cWH8q/U9ZvBsuAQf6WrwgZPAcxlVvsZylPW4y/uYRtnfTTTRkXxirbtjZP4t3KjGP87ClSxoai/XLW8xDB+VJeb6/K/xUbu5ptvLooJta+47DKKEfu6LFH9Hl3ZPodZmdPhuC+z+Kt7FQvP5dkM0U/1l6uWG8W47C82q42KOeVfqaOIV1uwf/LJJ4ui33e/+93ibI0omkYhMAqmVZjf2vte4VRubGJsHHroocXZafWXV9ZevlVfYC7/iBFn8HbkEueqjMGcZs76GIWF6Kvvfe97xZmlr776anEZTrOtC7nWR9WsdsP+wx/+MP3kJz9pM32XhYkvvvii4Vm/XTnX5zKr/Q7l943/FvN7XO5WX8CKsyh/9atfpSgyx5lpw4YNa8NQFsCOO+644qz9+G14sF451sf679LR32Fxiep//Md/NMzF9v4ocjDcmslsX98/1pv4Y1r8Nmw0Dg+GHcdEAIHOF6CA1fmm3eYd97Xwlj+q4gdztIu/xNVuUGp/IMZfneJ+EuWrLEpE8aAjm5oqgecyqzUofyjGvcfijIf2fhxVxe3dd98tNvzxg7f+UtTyR1Vc9hWFgfjxUt+mPAMmzrS67rrrir+iR4EqNnWxcb7mmmv2uiyqHINVKTLU92UOs9Ix7nUVf9Wsf5VnOUSxp9GlnM0+3uJzxziLIlV8v1GjRu35yGVxK+6PFgW8KADUtynHTJyxEYWp+vtf1c9vVRlbMVf/+te/Ls44qd+0loWasIsz7+IStfY2tvGHjBgXJ5100h7X8n4m7Y2p+jFTlTGY06wz1sfSvdkKWLnWR9Vsf/e768h937pqvstlVn7+2kJMnD0V90+Ls/nq87wsRkeBtNG9KMsCV1wa1+i2E13lFcfJsT7Wf/6O/g4rLztvbw78z//8z+J+Yu3dg7Cr3JrJbF/fufzjY3nJ+8E6O7Kr+oXjINBdBShgddee74TvXW7q4vTm2jMuysu6YkMbp9cvXry4uAFq7VkNZZt4j/rLC8uzY771rW81vPl7J3z0g/YWuczKL1T7l9LwjuM141/alQ5obzNR/nXy9ddfL8bQiy++mOIMjdrxVPsXzPZuzt3os8Sp+/fff3/DS8WUz36w2uYwiyJFbD7iTJtGfz0vx3b8YGx0z7uDZaEctyy811+uWl4mF5uIOKsxLsmKy2Bqb2petml0eWHtZ6hicbS9B3KUm9bYLMRNmuOSqxNOOKHN5ZVlm7jhdf3lheX7Nro8uFG/VWkM5jLrjPWxWQtYudZH1aw8YyvGYHtnk8bDDV566aV274enzDsH0jaXWfmZagsxcUPsuBSwUQFrf2Oq9nLHg31j7RzrY20fKr/D9nU2eHk2Ucyhyu+XAxlP7cU2k1l7n7G22Bq3hTj77LNzUPCeCCDQBAIUsJqgE6r6EcoiVJxOXnuD7fq/dj766KPFTbZr75VV/ug65JBD9jpbofwhFDdejPt1lE9liY1xnEXTDE//cfssl1l8nvq/lMYGe38/Kt3v0ZVxtUWoH//4x8VGOV7lX3Tjf0fBJP4yHPc9qN0Mlz+64oEB9Wd/NPoOcZZIFMKWLl1a3HciimFxlkLVXl1pVtosW7Ys/eEPf6jsPbDie5RFqNoblpdni8amLc66inkpbloeN7CvPdOgLH7Vn1FaP3aqWMAqi1DxnePssvKS2/KMqDgbIy6RjPvRxc3cazf9ZSGn9gzI0qSMj8uNojga97KLsRs3MT7rrLPkp1o20xjMZdYZ62Ozrgu51kfVrCM5ur+zAbtqzchlFp+/vhATZ9KX91OrPwNrf08DbqYCVs71Uf0dFu3jLPkYo/FH24kTJxb3fY1LMeOPv3E/p/gNEr9FDuZll81k1l5uxV4hzqKOswDj915c7soLAQRaU4ACVmv2a5d9q0abtnLDUv7AKX/YxCU58XSvuISrPO290dkKtTc9bvRFmuHpPwcCnMMsPk/9X0rjHmLNulFR/RptguvH1YcffljcDLX2ctXytPfYcDe6uXR8jnKzEj+wy1dcvhpjNW64XdVXTrN6kyg8xE3x40duFS8fLL9Po8J6WQQtL0+N+SeetBWXGpbftbz8MC5jbfTAilqvjmyOm23MNSoEl5dR1TrE3BbzUHl5Ze2ldI3OIKi9uXij76w8CbTZxmAus85YH5t5XcixPqpmHcnRZilgRd7kMGtUiIljtVfAKs9ai7mw0b2H4t6AUeCOh6Qc7DOw4nvkWh+d32FRvI8//kRszJnlK34rR1Hryiuv3Os+nQdjjWgms/rvH+P1d7/7XXFW5IQJE9L3v//9g0HEMRFAoIsEKGB1EXSrHqb+spk4ayVufh1nw5Q38y3PlClvfBxnVZVPpWp06Ug8tjr+8hRnOpR/jYpFPW6EHJfDxQ+guHfRwb4RqNunOcwa/aU0Pl8zb1QUv0aXIZVjqDyzr/wLb+3lqqV13A+s/ubu5fFjXMXlIPEjMjbl5SO/44ySuHlvVe+hkNOstu/KR6e/8847B/1x38qYatS20aXNpWMU28sxVG5ey6JMRy45Ko/Xkc3xgX6Pzo5vdClu+Z1rz0Qrb7JeXl5Zen700Ud73dw9PmOcnRuborh/VuRaFAfj6VvxAIo4mzLiO/JUy2Ycg7nMOmN9bOZ1Icf6qJp1JEebqYCVw6xRIWZfBazaAkL9UwjjLP1YY+MPBPFqhgJWjvXR/R0WLvG7OebUuDdi3Ecxfo/Eb5p40Excqh7rz8F+NZNZvUX8ASMKpPF7LW6f0SpPLz/Yfc7xEWhWAQpYzdozFflcccZBnHkRC25cxhVPoYqzYOI+OeUZL+UP+bKoFcWneEpIbHhrLz3syFcuf1jG03/2d6ZDR97vYLTpbLP2/lLaSgWsuARw9uzZxRMt46yXOMsqxl0UM2vvrVZf1CrvU1J76eH++rz2x/Z3vvOddPnllxdnDVbt1RVmZeEgTt0fPXp08ZfiOPOvyq/6e9tEMf1Pf/pTm3uQ1Be14mzA2ICUN8WO+bC9V0c2x83oV95sOB4MEWcnRlEgiky19wKrL2r961//KvK0vGF9/dM+9/U94yzduN9OXDZT/1TIRgXUZhyDXW3W0fWxmQtYnb0+7i+XGpl1JEebqYDV2WbtFWL2VcCKf4uzrOISrvi/sWZGcTsK0nE5XPzhMv5brEvNUMDq7PXR/R1WmsUfeuNJ3fGbI/4QHH+0jTy99957m+Z2Bs1iVp/TYRUP5Yl7lzZ6auj+5gD+HQEEqidAAat6fdZUn7j+L+zxQyVOMT/nnHOKvxqVG//aywrjxopRjIgfNu3dILW9L9nedfhNhbKfD9PZZu39pbSVCli1/R5nXH31q18tfijHI7njSZXlWVK1lxVG4en2228v7qtTng3Y0XFS3kshNt7qGO3oMXK3y20W7x8/rqOQEfeMOtj36Ogsz9qz9q6++uricsE4gyjudxVnhcar/rLCv/71r+nxxx9vc/+1Vitg1T5lLM5+jadjxRlX8UeIU089tfi69ZcVRgEr7u+yrzMg23Nq794+te2bfQx2tVlH18dmLmB19vq4v3mhkVnVClidabavQsz+Cljx73HW0COPPFLcSzI+V3k/uzjbPn4bxlzaDJeZd/b66P4OK/9AUv4hoP6PZWWhtCNnou5vrB/ovzeLWf33iD+cxB/OY/2pXacP9PsSjwACzStAAat5+6YSn6y8wXH8tTwup4n7ENXeA6X8EuW9ZWIDGH9hih8y8Tj1KD7s62yFRgjt3YOhEmApFX9Zi7M8OsOs/ItYnInU0Vcz/PWzo5+1tl35Qy6eBBcFrAcffHCvJ0CVhYWIiwJWjJU4G7D2xtMdOXY8QTOKrPF+avGrI+/fVW1ymdUXDuJpo7FRaYVXuXmNswfKMVR7X7XyO8Z9Z6LYFfd7ir/8vvXWWx06o7Qjm+NmdCwvBY9NQnzn+It3eV+wwYMH7/nI5R8ryvUginvKGZDlG+3vps9VGINdbdaRAkO0aeYCVmeujx3No/rfFOWZhPFHtvbO/muWpxDGd+xMs1WrVhVnk9bei2lfjpH7sb4OGjRon9zlb0BnPe5oP6rtOmt9dH+HffOb3yyuRog/mP3iF79IcXZr/au8j2esr+rvGNWjI+0Ptlk8DKT+VRYBzzzzzPTzn/+88meBd6QfaINAdxeggNXdR0AnfP/aMxbiDKwoptSftVJuRuLf4mbu8VTCRve/Ku9HFD+KYpNU/9SVjv6FuRO+Vta36CyzeOJXPLo+Ci6NXuU9neKyrjiFP15xZtzw4cOzfr8cb16ezRCXoMaP4L///e97FZfKH/JxD53vfe97xaVfcRPU+vtfxSb7ySefLM4ciSJF/assYJWXLEaxtYqvzjQrv39s6uJHbJxxFIWduGFv3POkVV7l2QwxV8XZou3NVbX3e4qxGHNcR87Wq2oBq5x74yzHmLujMPX1r399r9wqv19cThmXlMel4o2KwPE+UQSMe7vEnFR/6em+zsCqyhjsbLPOWh+buYAV80hnrY/xXo5Z+YeQmAMajd3yTMO4LULt05X/v/buNFSq8o8D+GPZv2g3U7HUCpEWQ8GosAwxFF9EYiJiEETQHrZQmu3aQosVVLbYgi+SFqkoqcwEIwqMEiqJNNqgemGZtFBWpPbnd+Bc5l7nXvXOnHvn3PM5byydszyfZ2bOzHd+z/P05ntgs8zy12VnbYnXZbQ/n6spgqv4ASMC/662VlohNL/OZt0fu/s5LN4j8+k0OvthsdXuF71t1vGza4SHTzzxRPYZOCr7ohrcRoBA3xcQYPX9Pi68hfkNNr6AxNxU+ZK/HSe/jvmJ1q5dm62mEh8M85Wqai8w/+AYv1zXuxnlpcLxgaGsc2BFe5tp1lUHt/oXlT15cubVDDG5aWwRyNVbWTD/IB9VWlER2HG579ovSJ0tBtAXhhBGO5tpFseLgDCCq5h8OyaXjddoXwqv8jZGdUUEVPEci/ekeu81eZVGzFcSz8lYuTIqSuOLXVdbq30h2ZPXYP7r+4ABA7L38HorC+bBU7xHR4ATYXPMj1hbpRXnrF3xsd6ku/lrMPavrYIp23OwmWbNuj+2+n2hmffH7pjVVjTFamZnnXVWu3kQYxhcfGmOILVVhiw106yr94TuVMBHiB1DsSP4qrdC4Z68BzXzsc2+P3Z2bZ293mqfZxMmTMjmwOo4hDAP/vL5FXd1f2mmT71j9bZZx2vKfUaOHNluOomiHRyfAIHeFRBg9a5/nzh7/gExJv6Mrd6Xmvj7fH6i+NAXv9bVq1aIG/obb7yR4qYUww3jV6n8C3JUOMSkwfFhoFVu5t3twGaaVSXAqv3VO9ocQwmjcqPjln8xjmrA/v371/0FPb58x4o1MUdPDGmNZZfzwDX+LT6kxxeCqMCpVx3S3X7v6f2aaRavzZjXJOa9ijAiwpqowOqLWz4MLtoWbawXlHa0rVdRWs+mzAFW7Xt4rBjY2fCqqKyKCq3YOpv/Kp9r5/PPP88eE/ON5cNQa1+DtcNCyvgcbKZZs+6PrR5gNfP+2F2z6Leobo77QixOEUOXIlyo/RwSFbzxGaUVFq5oplmzAqyoYI7h1e+8804W8o8fPz5bWbpVFkVp5v2xu5/D8udZ7B/Ps3HjxmU+8byNf3vxxRezxWsi3IqQq7e3VjDLDeIzXsyFGgvv1M7F2NtGzk+AQPECAqzijfv8GeJGu2zZsixYil+HOpugM//lJv7sKoCKm/Wzzz6bzSmTr2QTf8YHtPjSE1+c4le8ESNGlNa22WadQbT6F5U97cBVq1ZlFUDxfKhXwRfHq507J4KWetUf8bjPPvssLV++PHt8PsQy+iUqR+LPvjIxebPM8pWu4vWZDx/prP92d1jJnvZ/Tz0+n3ckvnTlq+7V+9KVV9d09XzseM1lDrDivTvmhovhGl29h+fDK+N1VK8CMjeJFbiWLl2aTexc7zU4ePDgdkNUy/gcbLZZM+6PrX5faPb9sTtmcSGEIVEAABLvSURBVA0rV67MhprHf0e4GmFW/jkkqhAjxI9K31bYmm3WWZt2VYGVD6eL13TcW2OL98dJkyalKVOmtETYV9u2Zt0fuxtg1VaUxn/n99Z8+oewixV+W+mHtN42y63XrVuX/agdi/nEwiIdpxxphdelayBAoBgBAVYxrpU7al6xEFVTUVJfb0Ln2vmrOqueyeHi5h3VHvHhMb7kxI09qrbiV9D4ILSrCUPL0AHNNqvX5lb/orKn/ZRXM0SI2dV8QzFcNeYuivl1YvhXx+Gs+Xmj0iNCiDhufPCOD4tRcRPPz6jM6my/Pb3u3nx8s8zy4CX/UtJVm3Z3Yt/edOnq3LXVDF3NcZPPBxILUXRWjdSXAqzaX9+7qjjLh1fGL+S7Guodz6d4L4xKjZjPJF6D8f4eq3JFxUHtkJkyPgeLMGv0/liG+0Kz74/dMYtq8VhsZc2aNSkqzPOAISqvpk6dmiLEaqWt2Wb12rarACufPzLup3EfGD16dDYfZatZ5W1r1v2xuwFW7BfPq/jRJD6LxNDpeK5GoB+fp+PzbjzfYqh6q2ytYFb7Q2VU0MdQXxsBAtUREGBVp6+1lAABAgQIECBAgAABAgQIECBQSgEBVim7zUUTIECAAAECBAgQIECAAAECBKojIMCqTl9rKQECBAgQIECAAAECBAgQIECglAICrFJ2m4smQIAAAQIECBAgQIAAAQIECFRHQIBVnb7WUgIECBAgQIAAAQIECBAgQIBAKQUEWKXsNhdNgAABAgQIECBAgAABAgQIEKiOgACrOn2tpQQIECBAgAABAgQIECBAgACBUgoIsErZbS6aAAECBAgQIECAAAECBAgQIFAdAQFWdfpaSwkQIECAAAECBAgQIECAAAECpRQQYJWy21w0AQIECBAgQIAAAQIECBAgQKA6AgKs6vS1lhIgQIAAAQIECBAgQIAAAQIESikgwCplt7loAgQIECBAgAABAgQIECBAgEB1BARY1elrLSVAgAABAgQIECBAgAABAgQIlFJAgFXKbnPRBAgQIECAAAECBAgQIECAAIHqCAiwqtPXWkqAAAECBAgQIECAAAECBAgQKKWAAKuU3eaiCRAgQIAAAQIECBAgQIAAAQLVERBgVaevtZQAAQIECBAgQIAAAQIECBAgUEoBAVYpu81FEyBAgAABAgQIECBAgAABAgSqIyDAqk5faykBAgQIECBAgAABAgQIECBAoJQCAqxSdpuLJkCAAAECBAgQIECAAAECBAhUR0CAVZ2+1lICBAgQIECAAAECBAgQIECAQCkFBFil7DYXTYAAAQIECBAgQIAAAQIECBCojoAAqzp9raUECBAgQIAAAQIECBAgQIAAgVIKCLBK2W0umgABAgQIECBAgAABAgQIECBQHQEBVnX6WksJECBAgAABAgQIECBAgAABAqUUEGCVsttcNAECBAgQIECAAAECBAgQIECgOgICrOr0tZYSIECAAAECBAgQIECAAAECBEopIMAqZbe5aAIECBAgQIAAAQIECBAgQIBAdQQEWNXpay0lQIAAAQIECBAgQIAAAQIECJRSQIBVym5z0QQIECBAgAABAgQIECBAgACB6ggIsKrT11pKgAABAgQIECBAgAABAgQIECilgACrlN3mogkQIECAAAECBAgQIECAAAEC1REQYFWnr7WUAAECBAgQIECAAAECBAgQIFBKAQFWKbvNRRMgQIAAAQIECBAgQIAAAQIEqiMgwKpOX2spAQIECBAgQIAAAQIECBAgQKCUAgKsUnabiyZAgAABAgQIECBAgAABAgQIVEdAgFWdvtZSAgQIECBAgAABAgQIECBAgEApBQRYpew2F02AAAECBAgQIECAAAECBAgQqI6AAKs6fa2lBAgQIECAAAECBAgQIECAAIFSCgiwStltLpoAAQIECBAgQIAAAQIECBAgUB0BAVZ1+lpLCRAgQIAAAQIECBAgQIAAAQKlFBBglbLbXDQBAgQIECBAgAABAgQIECBAoDoCAqzq9LWWEiBAgACBPinwyiuvpEcffTSdffbZ6eqrr+6TbdQoAgQIECBAgEDVBQRYVX8GaD8BAgQIVF7g77//TgsXLkwffvhhmjdvXpo6depOJr///nuaP39++u6779KiRYvS8ccfv9Nj1q9fn+1/xBFHpPvvvz8ddthhPWIrwOoRZichQIAAAQIECPSqgACrV/mdnAABAgQItIbAU089lV544YU0ffr0NGfOnJ0uasOGDWnu3Lnpr7/+SldccUWaMWPGTo9ZsWJFeuihh9KUKVOyx+6999490jgBVo8wOwkBAgQIECBAoFcFBFi9yu/kBAgQIECgNQSi+uqmm25KJ554YrrzzjvTAQcc0O7Cli1blpYuXZr93cSJE9MNN9yQ9tlnn7bHbN++PavMWr16dacBV1EtFWAVJeu4BAgQIECAAIHWERBgtU5fuBICBAgQINBrAj/88EO67rrrsvPH8L9hw4a1XUs+xPDTTz9N++67bxZuPfDAA2nIkCFtj8mHGH7zzTfpvvvuS2PGjOmxtgiweozaiQgQIECAAAECvSYgwOo1eicmQIAAAQKtIxBDA2+77bb08ccfp7vuuiudcsopbReXh1tDhw7Ngq233nprp8d8/fXXWQB28MEHpwcffDANHDiwbf8dO3akdevWpaji2rhxY/rvv//S8OHD08yZM9PkyZPT//73v50gtm7dml5//fX02muvpU2bNmXBWVSHnX/++emEE05I/fr1a9unswBr27ZtacmSJSn+/bjjjksLFixIgwYNah10V0KAAAECBAgQILDbAgKs3abyQAIECBAg0LcF8nmwLrjggnTeeee1Nfbdd99Nt99+e5o9e3YaO3ZsNtRw1qxZ6aKLLtrpMR2HF0aIFMeNEClCp8GDB2f7/PTTTymGHZ5xxhnZfFm1QxY3b96chU0RdsXfDxgwIEUV2M8//5zNqxVzcE2bNq0txKoXYNWe95hjjskCN+FV337+ah0BAgQIECDQtwUEWH27f7WOAAECBAjstkAeVI0fPz7dfPPNab/99suqpR5++OGsGipCoKOOOipde+21WRhUO1dWHn5ddtllWWVVvkUF1eLFi7PqqZg3qzbAiv1jcvio3MpXPoygKs7zwQcfpHPPPTcL0qJCK67jo48+ajtnDFOMKq7YOgZY8dhXX301PfbYY1n4FccbNWrUbjt4IAECBAgQIECAQOsJCLBar09cEQECBAgQ6BWBfKhgDNfLhwHmc1tFsBRzYx100EHp7rvvzoYaxv+PHDkyW5kwhh+uX7++3fxXP/74Y5o3b1727/HYESNGtGvXJ598kubPn59Gjx6dVXhFtdX777+fFi5cmE477bSs0qt2eGEEU08++WRavnx5uvDCC7OAq2OAddVVV7ULr+K4MXzQRoAAAQIECBAgUG4BAVa5+8/VEyBAgACBpgn8+eefWeVVVEXlE7HHf8cQvwkTJmR/xhC+vOIpwqmonIqgKqqyYqud3D1f2TCGCXZctTAe+8svv6RrrrkmGx4YAdeRRx6ZVXutWLEiC77yqqzaBkYVVoRetUMVayuwTj311HTHHXdku9xyyy0pqslsBAgQIECAAAEC5RcQYJW/D7WAAAECBAg0TeCRRx7JKphinqkZM2ak559/Pj399NPtAqWOoVasTnj99denCI/yoYdxQXmwtKuLi4nf8wArqq8i+NrVFpPMR9VXDHPMzxPDG//444+0ZcuWdM4556TLL7887bXXXrs6lH8nQIAAAQIECBAogYAAqwSd5BIJECBAgEBPCeTzYE2ZMiXNmTMnm3MqVhisHQLYcVjhmjVr0uOPP546Tv6eB0v5ROydteHAAw/MArIhQ4ZkwwcjwDr88MOzcKqzLebUiuurDbBqHxvnvOeee7IVC20ECBAgQIAAAQLlFxBglb8PtYAAAQIECDRNIMKqmFR96NChWRVWDMeLVfzyaqf8RDFp+8svv5wFXG+++WZ677330r333pvGjRvXdi31Vgfs6kJjKGEeYEX4dPLJJ+9Wu/LzRLXVpZdemg1NjMqxmJ/L6oO7RehBBAgQIECAAIGWFxBgtXwXuUACBAgQINBzAvk8WN9//32aPn16Wrp06U6VVXE1+fxWs2bNyiZ0j6qs2vmv4jF5NdeYMWParVjYWWu2b9+eFi1alFavXl33nJ3tlwdYZ555ZjaU8Z9//skmml+7dm02DPKSSy5J/fv37zlEZyJAgAABAgQIEGi6gACr6aQOSIAAAQIEyisQK/3FROorV65MgwYNSps3b263smDesnzi9pjUPcKrWOmvY5VWvqrhr7/+mk2ofvrpp+8EE3NWxUqD+WqDq1atys539NFHZyHU4MGD2+0T1/fbb7+lQw45JPXr1y/7t3qVXl9++WW2imFUY0VFWb0J4cvbS66cAAECBAgQIFA9AQFW9fpciwkQIECAQJcCeYgUDzr22GOzuaRiovXa7d9//80Cpqiyiq3j/FfxdxE2PfPMM9lwvoEDB6Ybb7wxjR07NgueduzYkWJFwTh2zGcVqxTuv//+WTgVj9u4cWM2hDDCp5gPK7YYYrhs2bL00ksvpYsvvjirruoswIq/j2uLIY4DBgzIhhKOGjVKzxMgQIAAAQIECJRUQIBV0o5z2QQIECBAoCiBr776Ks2dOzerrJo2bVq68sor26qdas9ZO/dUBESxMmDHLYYkLl68OL399tvZP+WTs0flVVRmRTAWKxeedNJJbbt+++23acGCBSkquKLCK6qw4s+oBovhgTEkMfaJUKyrAGvbtm1pyZIlWYVWhGFRBRaTu9sIECBAgAABAgTKJyDAKl+fuWICBAgQIFCoQL7K4BdffJFuvfXWNHHixLrn27BhQxZ0xSqCsUrhsGHD6j4uqq1iPqrnnnsuxdC+mOvq0EMPTZMmTUqzZ89uq7Cq3Xnr1q1ZpVVUg23atCnFBO3Dhw9PM2fOTJMnT24bcthVgBX/tmXLlmwoYZzXfFiFPm0cnAABAgQIECBQqIAAq1BeBydAgAABAgQIECBAgAABAgQIEGhUQIDVqKD9CRAgQIAAAQIECBAgQIAAAQIEChUQYBXK6+AECBAgQIAAAQIECBAgQIAAAQKNCgiwGhW0PwECBAgQIECAAAECBAgQIECAQKECAqxCeR2cAAECBAgQIECAAAECBAgQIECgUQEBVqOC9idAgAABAgQIECBAgAABAgQIEChUQIBVKK+DEyBAgAABAgQIECBAgAABAgQINCogwGpU0P4ECBAgQIAAAQIECBAgQIAAAQKFCgiwCuV1cAIECBAgQIAAAQIECBAgQIAAgUYFBFiNCtqfAAECBAgQIECAAAECBAgQIECgUAEBVqG8Dk6AAAECBAgQIECAAAECBAgQINCogACrUUH7EyBAgAABAgQIECBAgAABAgQIFCogwCqU18EJECBAgAABAgQIECBAgAABAgQaFRBgNSpofwIECBAgQIAAAQIECBAgQIAAgUIFBFiF8jo4AQIECBAgQIAAAQIECBAgQIBAowICrEYF7U+AAAECBAgQIECAAAECBAgQIFCogACrUF4HJ0CAAAECBAgQIECAAAECBAgQaFRAgNWooP0JECBAgAABAgQIECBAgAABAgQKFRBgFcrr4AQIECBAgAABAgQIECBAgAABAo0KCLAaFbQ/AQIECBAgQIAAAQIECBAgQIBAoQICrEJ5HZwAAQIECBAgQIAAAQIECBAgQKBRAQFWo4L2J0CAAAECBAgQIECAAAECBAgQKFRAgFUor4MTIECAAAECBAgQIECAAAECBAg0KiDAalTQ/gQIECBAgAABAgQIECBAgAABAoUKCLAK5XVwAgQIECBAgAABAgQIECBAgACBRgUEWI0K2p8AAQIECBAgQIAAAQIECBAgQKBQAQFWobwOToAAAQIECBAgQIAAAQIECBAg0KiAAKtRQfsTIECAAAECBAgQIECAAAECBAgUKiDAKpTXwQkQIECAAAECBAgQIECAAAECBBoVEGA1Kmh/AgQIECBAgAABAgQIECBAgACBQgUEWIXyOjgBAgQIECBAgAABAgQIECBAgECjAgKsRgXtT4AAAQIECBAgQIAAAQIECBAgUKiAAKtQXgcnQIAAAQIECBAgQIAAAQIECBBoVECA1aig/QkQIECAAAECBAgQIECAAAECBAoVEGAVyuvgBAgQIECAAAECBAgQIECAAAECjQoIsBoVtD8BAgQIECBAgAABAgQIECBAgEChAgKsQnkdnAABAgQIECBAgAABAgQIECBAoFEBAVajgvYnQIAAAQIECBAgQIAAAQIECBAoVECAVSivgxMgQIAAAQIECBAgQIAAAQIECDQqIMBqVND+BAgQIECAAAECBAgQIECAAAEChQoIsArldXACBAgQIECAAAECBAgQIECAAIFGBQRYjQranwABAgQIECBAgAABAgQIECBAoFCB/wNKaP8JBmYpkQAAAABJRU5ErkJggg==" id="1246" name="Google Shape;1246;p115"/>
          <p:cNvSpPr/>
          <p:nvPr/>
        </p:nvSpPr>
        <p:spPr>
          <a:xfrm>
            <a:off x="116681" y="-108347"/>
            <a:ext cx="228600" cy="22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descr="data:image/png;base64,iVBORw0KGgoAAAANSUhEUgAABLAAAALmCAYAAABSJm0fAAAgAElEQVR4Xuzde7AVVdrn+Ucs5C6ggIAWoqACiiB3ROUqyE3HQgoVuQtoEd3xdnTPRM9E9D8zf8ytI6a7JxAR5ColiGgVKBSIqEgJIgoUgghaoCIgoNxBQGDiWdN53n02Z++Tz8PJc3IfvhnxRlV51srM/cm1Ms3fu9bK6y5fvnxZ2BBAAAEEEEAAAQQQQAABBBBAAAEEEEipwHUEWCm9MpwWAggggAACCCCAAAIIIIAAAggggEAQIMCiI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DAVQtcvHhRzp07JzVq1JDrrrvuqvfHDhBAAAEEEEAAAQQQyBQgwKI9IIAAAggggMBVCXz//fcye/ZsOX36tDRq1EjGjRsnN99881Xtk8oIlJfAggULZOvWreFw9erVkylTpkjdunWv+vDbtm2T+fPnF+1n1KhR0rZt26veLztAAAEEEEDgWhUgwLpWrzy/GwEEEEDgqgQyX3pL21HVqlXDC3GrVq2ka9euIeSpTKOUsi0ee+wx6dOnT2ks/L2cBH799VeZNWuW7N27NxyxefPmMn78eKlevbrpDLL3U5Zhj+lEyrgwAVYZg7I7BBBAAAEEEhIgwEoIlt0igAACCFRuAUuAlS1x6623ytNPPy233HJLwSNdvnxZXn/9ddmyZUvRb3n88cfloYceKvjfVll+AAFW/itJgFVZWjq/AwEEEECgsgsQYFX2K8zvQwABBBBIROBqAiw9oZo1a8rYsWPDaJhC3/bt2yd//vOf5eeff5a77rpLRo4cGdbCYkuHAAFW2QRYOlV25syZop669e/fX/r165dz50whTEf75ywQQAABBCqPAAFW5bmW/BIEEEAAgXIUiDtqQ192T5w4EUYobdiwQU6dOlV0ljqVcPLkyVKnTp1yPHMOda0JEGARYF1rbZ7fiwACCCBQOQUIsCrndeVXIYAAAggkLBA3wMo8jTNnzsjcuXNlz5494R/rOljDhw+XTp06JXy27P5aFiDAIsC6lts/vx0BBBBAoPIIEGBVnmvJL0EAAQQQKEcBT4Clp6fhlU5DunDhQjhb/SrZc889V6kWdS/Hy8ChYggQYBFgxWgmFEEAAQQQQCD1AgRYqb9EnCACCCCAQBoFvAGWTiecOnWqHD16NPws7xfh0mjCOaVTgACLACudLZOzQgABBBBAwCZAgGXzojQCCCCAAAJBwBtgxQ0TVq9eLatWrQrHql69ujz//PPSrFmzvPrWOvoFwYMHD8rHH38su3btkpMnT4r+M53aWL9+/bAgu35NsLSvJcY57vHjx0Nwd+zYsfAbogWw9XjfffedfPTRR/Ltt98WLZCti9zffffd0rdv31KPn41y+vRp+fTTT+WLL76Qw4cPh990/fXXy8033ywdOnSQrl27Sq1atWK35HPnzsnWrVvDGmY//fRT0eg5vS5NmjQJU0Dbt28vVatWjb3PzHPUxe8vXrwY6urvvv3226Vz587Spk0bqVKlSux95ioYt82VdqDs/dSrV0+mTJkidevWLa2qlPU1uXTpkuzdu1fWr18fRjVGbVevs57XvffeKz169AjtuLQtV1/ObrOl7WfUqFFhRGW05VrEXUdf6pp4eu5Re4r63P333y99+vQJfZ4NAQQQQAABBIoLEGDRIhBAAAEEEHAIeAOs7BFYd9xxh4wfP16qVatW7CzihELZp22po+fx5ptvytdffx0Cnlybvli3bt1a/vjHP4ZwpaQtznFLCrAefPBBeeONN+Srr77KeQ56/EcffTS81JcW5miosXbtWnnvvfeKQqaSzleDJt3nI488knef6qIh2NKlS+Xs2bN5W4l+dfGpp56S++67L+90UA2qPvzwQ1mzZk3ec9SD3XTTTfLMM8+EQOtqtooMsMr6mqjDgQMHQrv58ccf87Jo2+ndu3e41hps5drKM8C68cYb5fXXX5dffvkl5/louPr000/LPffcczWXnboIIIAAAghUOgECrEp3SflBCCCAAALlIeANsHTkxcKFC0Vf7HXr1auXDBo06IpTjhMKZVeKW0dH/MyePVsOHToUm0qDtrFjx4oGNZ7jZgdYOmpJzyNa0D7fiWgQMWzYMOnSpUvOYhoMaSD3+eefx/pNus/u3bvL0KFDSww3NLz64IMPZOXKlXkDvsyDaUgyYsSIMBqrpE3PccmSJeEc84WGmXU1NFR3nWrq3SoqwCrra6K//8svvwzhlf6muFvHjh1DuJgrxMrVl3VUl350Qduubvp7dCRZdO10lFRm8KxttFWrVkWnlT0CS0czaiCqH3MobdMQa+LEidK0adPSivJ3BBBAAAEErhkBAqxr5lLzQxFAAAEEylLAE2DpdD0NjqL1r/K9pMYNozJ/U5w6+hI+f/582bFjR6iqQY5O1XvsscfCdDgd5aRTnLZv3y7vvvtu0cu7ltXQSV/Ss4OAOMfNNR1Lj68BgwZ5OsVPgz2dVrVixQrZvXt30c9r1KiRTJ48WerUqXPFZdRAQc9VR19Fm5bXcKply5bhfPU3bd68OZSLRlPpb9WvQOrxs7dvvvkmXKtosX0N7gYMGCAPPPBACPH0mDqKRn+7hhJRqKGB04QJE+T3v//9FfvcuHFjCLCisjrCSt11upuOCtPfrqOLli9fXuy3N2jQQCZNmhSmxnm2igiwkrgmP/zwg7z66qtFAZCaaSikI+miKaF6vfR66HWOQi69/mPGjCkWLmU6xu3L33//ffgAQ7TfaBpsrmuSHWBF5aK2pNMNa9euHfanIyGz+5sGttrftI+wIYAAAggggIAIARatAAEEEEAAAYdA3JdeDSU0vNH1k9atW1cUiJQ2WidOKJR92nHqZL+E62ghHTVU0ugUHSGlL+z6n7ppSKAhUuPGjYsdOs5xSwqwNOwZPXq03HnnnVdcgeygTcMmHYmUOcIlqpQdNunaUfqbShotlv2bSgrGNHzRaV46Wk43HWmj0zxLGgWlZd9///0wbTEKpnSNLQ0eMrfsEEnXZtJQSkO77K2kkUuPP/54CGs8W0UEWGV9TdRE+5yOwNKttP6TfXydBqttraR2Hrcvl0WApSMZNUwraTquts1XXnmlKOBu2LChvPjiiyHkYkMAAQQQQAABAizaAAIIIIAAAi6BzJde6w505I0GHLpIeq4tTiiUXTdOncxRIb/73e/CaKEWLVrkPI9NmzbJ4sWLi8KZZ5999oopcnGOmx1glRZA6Anpou464ua3334L51fSiBcdcaPTvHQRet3yBUPRj8ycxqmjW0aOHCm6eHa0ZQc++cIPraMjumbMmCH79u0Lu9DF9nXR/cyFuLN//8MPPxxGiOXajhw5ItOnTy8aAaejdZ577jnXaJzyDrCSuCbZa8fpWmN63XJNC9TAa968eWF9Nd3yLThfXgGWhpXaLkoKLaN2sGzZsvBRBd10eqKWv9o10Kz3J8ojgAACCCCQVgFGYKX1ynBeCCCAAAKpFvAGWDqKSUfTtGvXLu8C4nFCoWygOHU+++yzEEjpFifA0lEhuuh4FCJpcKBT3jK3OMfNDnBKC4V0/9l11ExDi8wte1TMkCFDwpSyfNupU6dk2rRp4QuFumWPmNI1inQkzP79+8Pf45zrJ598IjrFTTcd+aULh2eOANNASo+p6yrpVlqApSGQTonUerrpNEL9XZYvHUYG2QFWWXWsXKFQUtdER1VFX2vU6a7ZIwE9/UHrlFeA9Yc//EG6deuWlz/XlwvL6pqxHwQQQAABBApZgACrkK8e544AAgggUGEC3gArOmFdI0lHM+UajREnFPK8sO/cuVPmzJlTtIh8aQtcxwGOc65xwqjsY8Wpo9My9SuBuumIJx2xoiOg8m061e+1114TDQt006mBOkUwGjGl4ZEaRWtwlcVC6tmhWZzROHHs45Qp7wAriWsS53d6+kN5BlijRo0SHUmXb/vuu+/CtN1z586FYnHqeGyogwACCCCAQCEKEGAV4lXjnBFAAAEEKlwg7qgNPVENRHRh8jVr1oTF0aO1kvKFGHFCIc8Lu35FTV+Qf/zxx6Lqt956a5iep4u555qSlQ88zrnGCaOyjxGnTuZ1sKwZpF8X1LWrdCtpJFH2gus68qlHjx7hy4U6TdG6lbSouY7Q6tu3b1hEPlqE3LrfOOXLO8BK6prE+a2ZZeK0Sy0fty9f7RpYccKo7GPEqWN1oTwCCCCAAAKFKkCAVahXjvNGAAEEEKhQgbgvvZknqSGGfiHtzTffLJoKpV+1++Mf/+j6sp8nwNI6e/fuDSOMdKpc5qbhlU7L0imCOlVQFzjXxdNL2+IEBXHCKGuAVVbBTEkBVkkLqUfnp19C1IXndd0s/cphSYvFl2Sma2Wp+549e4r9Wdfhqlu3rtxzzz3BXtck80wVzHWdynMNrCSvSebv0xFK+iVNXc9Mw1idmhkFwyU55BudF7cvE2CVdifg7wgggAACCCQrQICVrC97RwABBBCopAJxX3qzf3721/V0epp+ja5p06bFisYJhbwBltbTta30S3u6blOuF39dRFpHB/Xu3TsELLm2OOdaaAGW/lb9gqROh9MvDEZTurINNHzSa6cjqfTrh6UFfjoab8WKFbJ+/fqiELOkfWqIpaPidAFvPcbVbJUpwFK/jz76SD744IOiL3rGsSHAiqNEGQQQQAABBNItQICV7uvD2SGAAAIIpFTAG2Dpz/nHP/4Rpi1FwZEu6v7QQw+Va4ClB9PjHzx4MHz1TEezZI/Iik5IRwP16dNHevXqVeIUw8oaYEW/X8OrrVu3ii7UfuDAgZyBn07FfPrpp+WWW24ptdXqVM5PP/1U9CuPGiaWFCJqcKWjsp566im58cYbS91nrgKVJcDKNYJNQ2A11697Zm56raKF+Amw3M2HiggggAACCKRGgAArNZeCE0EAAQQQKCSBqwmwsqci6TTCZ555ptwDrGxvDVX++c9/hmmOu3btKjbCRcOUnj17ysCBA68YEZSWACt7MfYk2pOOoNP1zL788sswfS07fNL1sXRB+DghVnR+OqpIp8FpsKn/d+LEiWKnrgv+6z6962RVZIBVVtdE3ZcsWRICP92icE/DX/1CY0lbnHap9eL2ZaYQJtGj2CcCCCCAAALxBQiw4ltREgEEEEAAgSKBuC+9JZFlvwi3a9dORo4cWeEBVuYJaGDw+eefyzvvvCMagOimI7H0K3933HGH+VyTmEKY/bVAncqn0zF1RE55bUeOHJG//vWv8vXXXxcdUtcP0+vpWRBfR2LpqKFFixaF0XHRpqPfBg0a5PpZ5RlgJXVN1OSVV14pGiUY5+uZBFiu5kIlBBBAAAEEUitAgJXaS8OJIYAAAgikWaAsA6y0jMAqyVtDrMWLF4f1oHTTtZ4GDBiQigBLT2LZsmVhCqRuudYTS7od6dS2V199VTSY1E3XC5syZUr4uqF305FdGtgcPXo07KJZs2YhPNSpcNatPAOspK6JrkW2dOnS8NN1bTa10PXB8m0EWNaWQnkEEEAAAQTSLUCAle7rw9khgAACCKRU4GoCrM8++yyEQtH22GOPhTWmMrfMF/bf/e53MmHChPB1uqt5Yddparpwe7QguU4JzF57K3v/cUZOxQkK4uzHc+zs9cSuZqRSdPy33347rAmmm4ZRY8aMEf3yoNdevRcuXCj79u0Lu7jtttvCWlkaxOTbrqaNZe63vAOsJK5JnDaWbRm3TlxnphCm9GbMaSGAAAIIXDMCBFjXzKXmhyKAAAIIlKVA3Jfe7GNmj9bJNS1v586dMmfOnKKRT0OGDJFHHnkk50/I3m9Ji1br2kpTp04tGtWjgZiuraTnkGs7duxYqKMBlG7e0WJJBVj6m15++WXRqXy66SgsDft03ah8m06R1K/Z3XvvvVesV7VmzRr529/+FqrrVwVHjx4dvjCYb1u5cqW8//77oUiNGjVk4sSJIaiKNg0ON2/eXHSOJX15MnP/OpXwtddek23btoV/rGtr6aguz2Lu5R1gJXFNMsOoOIFunP4QecftywRYZXkHZV8IIIAAAgjYBQiw7GbUQAABBBBAIPbCz5lUuj7Qm2++WRRk6N9yhUgayEyfPr0oOLr55pvDtCn9z+ytpP2WFGBpKKILYW/cuLEonNFFsLt3737FwuxaQMtrKPPee+8VfSVv+PDh0rlz52KnEGekS1IBlp6IjlbTqYTRl/waNWoURk01bNiwxJaqI6LUQb8sqKOg9Ct/bdu2LTLIXm9Jg6ixY8fmDI90ut/MmTPDgu66lbQWl47omjdvXlEgqcFZvlFYe/fuDQFm9GXI1q1bhyDNs65WeQdYSVyT7FFdug6bXhMNC7M3nXapoVQ0pVP/XhZfIdQ+OW3aNDl58mQ4ZJcuXWTYsGEl9h39u4aP8+fPLzq9UaNGhXaWb8sOyeLU4XaMAAIIIIDAtSJAgHWtXGl+JwIIIIBAmQrEHbWha0fpC+/u3btFg55ffvml6Dx05NO4ceOkZcuWV5ybjhB64403ioVdjRs3Fg2cdO0fHRmkoZAGI2vXrhUdKZW55Xph13BmxowZol8c1E2/5qYv1b1795YmTZqE/WoQpOep4ZWugZUZDE2ePPmK6XQVHWCplQYF0bQ//V0abOhv0rAt+nqfBjk6sk1HV0XXQQOhESNGSPv27Yv49PfqNMINGzYU/TNdz0qneeqC+1FoosHh9u3bi+1PPYcOHXrF1EwtO3fu3PB1x2jT69mvXz/RcCoaBacjh3Sklo7o0v+um56jBnKtWrVyteGKCLDK+ppoH9JA99ChQ0UGN910U/DT/qPuGlxpe9WvaKp35pZv3ay4fVnDRF2XTPuQbtrHBg8eLPfff7/89ttv4Z9lTjUlwHI1VyohgAACCCCQU4AAi8aBAAIIIICAQyDzpddRPYQSTzzxhHTt2jXnCI7ssCnfcfQFvnbt2kWjQ/KNONmyZUtYgyv7JT/f/nV/f/zjH0W/sJe9VXSApeejYY+GWN98803sy6FmuiC9Bl363zM3z/60vk411ECspJFBOkJr9uzZxUKY0k5Wz0tHyGko5hl9pfuviAAriWuigZCuJRan3aqbjoTTdd+iLddoprgBlu5n+fLl8uGHH5Z42fr37x8CtWgjwCqtdfN3BBBAAAEEbAIEWDYvSiOAAAIIIBAEribA0pEjOvXorrvuKlVzz549YepZNGKqpAr6sq4hjI7o+fOf/xyK5Auw9O/Rgu6ZI1pynUyDBg1k5MiRcuutt5ZYJA0Blp6YBhs6akzXttIRQPk2DZh06qAGctnhVVTPsj/dhy4grwFGvjXFNEx66623wvTFaGRbrvPU/ejaZxpy6sg471ZRAVYS1+Trr78OIVa+/qDXVkcq6gL8s2bNKhodVdIXNLP7so6007XGtG5JmwabOrVT+2X2RoDlbaHUQwABBBBAIJ4AAVY8J0ohgAACCCBQTMASYGm4oS/EOvVPR9M0b97cFEhoAKHrPG3atClMk9LgQ/epC3trANOjR4/w3zNHfJQWYOmP0emNutbS+vXrwwu5TtOK9q3T7vR8H3744VLPNy0BVnSBNNz49NNPw1Q8nSoYjdhREw3hdO0idcsXNGVebN2ffjlS12H66aefivan9TWM1IXtNWSKpirG6Sp6HdVdpz3qyKwocNNz1MCwW7duYbpiaV8qjHOsigywkrgmuoaZXl9dyy2y0/6ga5516NBBHnzwwRDgZq9Zpetm6UcLsk0tI7D096jnqlWrwlRFnVaox9apgwMHDpSOHTsWXRJGYMVpnZRB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BQsALfnjotp3+7WGbnf0v1aqL/x4ZAeQgQYJWHMsdAAAEEEEAAAQQQQAABBBBAoIIENLj6H7/YXqbhVfRT7q93o/zfHe6toF/GYa8lAQKsa+lq81sRQAABBBBAAAEEEEAAAQSuOYFpu/fKX344kNjv/r8euFfa1b8xsf2zYwRUoGACrBMnTsiXX34pGzZskHbt2knfvn1zXsFLly7Jli1bZM2aNXL48GG5fPmyVK9eXdq0aSMDBgyQ+vXrl1j36NGjsnLlStmxY4f8+uuvct1110nDhg2lT58+0r59e6lSpUqxeufOnZPly5fLpk2b5LfffpOmTZvKH/7wB/n9739P60IAAQQQQAABBBBAAAEEEEAgFQL/4Yvtsu3YicTOJYkA68KFC7J792757LPPwvv5mDFjwnt9ru3AgQPy7rvvyp49e0TrXn/99eEdfeDAgdKiRYvwfp9rsx4rMUh2nFcg1QGWhlYaDun//fzzzyGI0q1///7Sr1+/En/YxYsXZcmSJfL555+H8jVr1pSqVavKqVOnRP9Wq1YtGTdunDRr1qxY/e+//15mz54tp0+fDg29du3aodGfOXMmNPSOHTvKsGHDwt90i46zefPm8LcmTZrIxx9/HDrWhAkTCLHoeAgggAACCCCAAAIIIIAAAqkQKJQAS9/Bv/rqK1m/fr3s3bs3vHfr1rx5cx6hb6kAACAASURBVBk/fnzOAGvjxo3y9ttvh/L6/q85gA44iQamPProo2EQTGaI5T1WKi7oNXoSqQ2wjh8/LlOnTpVjx46FRnbLLbeEBqijpPIFWDt37pS5c+dKtWrVZMSIEdKqVatQXxvu4sWLZdu2bXL33XeH9FYbtm7acLXOrl27pG3btjJ8+PDQMTQA0/0tWrQoHFvr6P50O3jwoEyfPl0eeOABGTp0aDjG/v375ZVXXgmBlv6zaPvggw/C7xgyZEjRMa/R9sbPRgABBBBAAAEEEEAAAQQQKGeBQgmwFixYIFu3bg06OqjkpptuEh1ski/AOnLkSHg31wEwGlLpYBedPaUzs3QG17Jly8L/fv755+WOO+4okvccq5wvG4fLEkhtgKWNb+HChWHan4ZEOnIqamC5AiwNnF5//fUwfbBXr14yaNCgYj9XpxNqwz5//nxovNEoLO0QM2fODKHX5MmTpUGDBkX1dJ86DHHt2rVhGuEzzzwTwqrt27fLvHnz5Lnnnguhl24akul+dIriyJEjwz/TUGvGjBmhzJNPPpl32CKtEwEEEEAAAQQQQAABBBBAAIGyFiiUAEtHUek7eI8ePaRRo0ZhGaH58+fnDbD0/f/Pf/5ziWV0RJa+t+uoruwcwXOs7OuyevVqWbVqVVjmKMoAyvrasb9/FUhtgFXSRSotwNJpgtOmTQujtHQan85zzdx0pNWcOXPCPFodZdW5c+fw53Xr1snSpUuldevWMnr06KJpglFdHYWl9Ro3biyTJk0KwxHjBFjaWbSzHTp0KNSrV68ebQ8BBBBAAAEEEEAAAQQQQACBchUolAArG0VnUJUWYOna13/7299yhkh//etf5e9//7t07do1LAuUa4tzLAKscm22VxysUgVYOnRQAyzdXnzxxWIjqaJfriO0dN2qzPRVhxTq+lUPP/xwsal/UZ19+/aFUVQ6QmvKlClSt27doimEOl1w8ODBxaYQ6mgr7Ri6Dtdbb70VFnbXcmwIIIAAAggggAACCCCAAAIIlLdAZQ6wogEnOt3whRdekBtv/NevIeogllmzZsm3334rjz/+uDz00EMEWOXd+MrweJUqwIqmAur6VVHQFCchLW1kV7Qel04RjKYe6uiqN998M0xX1HBKv27wySefhMXidfRXnTp1wnpYOuxx1KhRV4zqKsNryK4QQAABBBBAAAEEEEAAAQQQyClQmQMsfTfXKYQ6guqee+6RJ554Igxm0Q+0LV++PHwUTtfQGjt2rNSoUYMAq4D7CQGWSKlra5UUYOk114Xdow7x22+/ScOGDUNnadmyZfgCgnagiRMnhnCLDQEEEEAAAQQQQAABBBBAAIGKEKjMAVb0bv7OO++Ifo1Q19CKNl2/WkOtp556qtjIrJKuAVMIK6Jl2o5JgHUVAVYu6m+++SZ81bB3797Sp08f2xXJU1qnJLIhgAACCCCAAAIIIIAAAgikTyDNy8ZU9gDr4MGDYbF2XVZIZ2Tp8j864ERnUenUQl3i56677srbaEoLsKIZX7rPOFuuj8/FqUuZkgUIsMo4wDp79qy8+uqrYcrgmDFjwtcOVqxYET7pqZ8B1c96du/ePXzG07oRYFnFKI8AAggggAACCCCAAAIIlI8AAda/rj1VVuKlhUp6nJ9//llmzpwpx44dC2tad+vWLbxv60gsra9L/+j/1imEOpUw11basQiwyuqq+vdDgFWGAZZ2kPfeey981XD8+PGhAy1atEiaNWsmHTp0CJ8A1S8gDhkyJO/icf7LmUzNX85fkP/y1bfy1YmTcuLCb8kcpIz3emPV30nrunXkX1q1kJtuqFrGe8+/O7x83LjZ3PCyeUWlcbO54WXzop3h5RPw1aJ/4uYTsNWindm80ly6Mo/A0mV9PvzwQ+nSpUsYaaXTBjO31atXy6pVq+S+++6TkSNH5lyfurQAq6TrG+27Xbt2Yd9syQpUqgAr+grhpUuXZPLkydK4ceMr9PJ9hTDXZzVL+gphSZflhx9+CKOvOnXqJP369ZPZs2fL+fPnw8LvtWrVkugLCDpKa9KkSVKzZs1kr24Z7F0fWv/ms3/IkXPny2Bv5b+LBtVukJe7tpM6v/tduRwcLx8zbjY3vGxemaEC97P4drSz+FaZJXGzueFl8+J+5vPCzedG//S5pbVWZQ2wdJqgfmVwz5498uyzz0r79u2vuATfffddGKGl79/6sbfMrxRmFibASmvr/dfzqlQBln4BcNq0aXL06NHwJcAWLVoUuwIaIM2ZMyeMgho+fLh07tw5/F1HTC1dulRat24to0ePviKRjT7LqYFYruBJ963rXumoKw3PNESbOnWq3H777cWSWP3ioXagXF9JTFuT+T+375Y1Px1J22mZzufRxg3lP7RpaarjLYyXTw43mxteNq+oNG42N7xsXrQzvHwCvlr0T9x8ArZatDObV9pLV9YAS9ej0gBr7969MmrUKGnbtu0VlyKa+qdrY+V7DyfASnsrFqlUAZZO4dMRVlu2bJFHHnlEBg8eXGz44KFDh+Tll18O4ZIGUdHXAaMGfcMNN4TwSb8mGG26z2XLloWQK9eQRC2rXzv4y1/+Ik8//bTcf//9En25sNADrBHrNsmx8xfS35LznGG9G6rKooc6lctvwMvHjJvNDS+bV1QaN5sbXjYv2hlePgFfLfonbj4BWy3amc0r7aUra4CVmQE89NBDYQ2s7CmEa9euFf1Coa5/pUv9aJBV0kaAlfZWXMkCLOXW0VI6Eqpq1arhU5mawGoD1mR28eLFYRG3Nm3ahHRWF1rXLRo9tWvXrjAKa8SIEWF4oXYG3Z+uY6Vlxo0bJy1bXjmSRxeNe+WVV8JoK62r+42GMhb6FMIBa9anvxXHOMOVfbrHKHX1RfDyGeJmc8PL5hWVxs3mhpfNi3aGl0/AV4v+iZtPwFaLdmbzSnvpyhpgZWYA+t81A9D1pzUDyHyf12V8NNzSkCvXRoCV9lZcCQMsbaT61b+PPvooNFgNojTM0umFFy9elPr164fU9ZZbbil2dX766acw9FCnH2oApV8M1NDqzJkzofH37NlTBg4ceEWaqzvZv3+/6MJxTzzxRLHRWzoSLHMR96+//lp27NhRUIu48+CydWK8bF688OHlE/DVon/a3PCyeXE/w8sn4KtF/8TNJ2CrRTuzeaW9dGUOsPS9//333w8fVNP/riOsqlWrVux9Xr8QqQu8R4NYSrpengDr4MGDcuDAgZAz5PvCYdrbR6GcX6WaQhih6xRBDY/WrFkjhw8fLmrEOvJqwIABoXGVtGl4tXLlyhAy6YgtDa50OmGfPn3CYnD66U3Lpp3niy++CIHaiRMnQijWt29f6d69u3lfluOWZVkeXDZNvGxevPDh5RPw1aJ/2tzwsnlxP8PLJ+CrRf/EzSdgq0U7s3mlvXRlDrDUXt+9da1p/SqgLuiug1E0rNJlg3r37h1mYZX2Pu8JsNJ+3Svb+RVUgFXZ8Avh9/Dgsl0lvGxevPDh5RPw1aJ/2tzwsnlxP8PLJ+CrRf/EzSdgq0U7s3mlvXShBlhpd+X8yleAAKt8vQvuaDy4bJcML5sXL3x4+QR8teifNje8bF7cz/DyCfhq0T9x8wnYatHObF5pL02AlfYrxPnFESDAiqN0DZfhwWW7+HjZvHjhw8sn4KtF/7S54WXz4n6Gl0/AV4v+iZtPwFaLdmbzSntpAqy0XyHOL44AAVYcpWu4DA8u28XHy+bFCx9ePgFfLfqnzQ0vmxf3M7x8Ar5a9E/cfAK2WrQzm1faS7/1wwGZvntvYqf5Upf7pUXtWontnx0joAIEWLSDvAI8uGwNBC+bFy98ePkEfLXonzY3vGxe3M/w8gn4atE/cfMJ2GrRzmxeaS996reL8vKuPXLw13Nlfqr9mzSS/k0alvl+2SEC2QIEWLQJAqwybAM86H2YuNnc8LJ5ESzg5RPw1aJ/2tzwsnlxP/N54eZzo3/63KiFAALJCRBgJWdbKfbMg8t2GfGyefEvl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VMKX3bRH59XjZne5Nt4vc1Lzs9seeEMgjQIBF88grwIPL1kDwsnnxwoeXT8BXi/5pc8PL5sX9DC+fgK8W/RM3n4CtFu3M5pX60hpc/b+9Rc4eK/tTbdlL5N9+UPb7ZY8IZAkQYNEkCLDKsA3woPdh4mZzw8vmRbCAl0/AV4v+aXPDy+bF/cznhZvPjf7pc0ttrSX/IvLRf03u9P7NByJ39Upu/+wZAREhwKIZEGCVYRvgQe/DxM3mhpfNixcXvHwCvlr0T5sbXjYv7mc+L9x8bvRPn1tqa/23XiLffJTc6ZVhgPXrr7/KqlWrZOvWrXLy5Em5/vrrpWnTpjJw4EBp0aKFXHfddTl/x+XLl+WXX36RzZs3y6ZNm2Tw4MHStm3b5H53Ge754sWL8v3338tnn30mP/zwgzz//PNSt27dnEc4evSorFy5Unbs2CFqpi4NGzaUPn36SPv27aVKlSpX1L106ZJs2bJF1qxZI4cPHxb1ql69urRp00YGDBgg9evXL8NfVPa7IsAqe9NKtUceXLbLiZfNi3+hxMsn4KtF/7S54WXz4n6Gl0/AV4v+iZtPwFaLdmbzSn3pAgmwfv75Z5k5c6bof2ogU6dOHTl//nxRQKMhS+/evYuFWFFotX79+hDOnDhxouhyjBo1yhxgaYik56DBzpQpU/KGSFd73TW02rt3r6xbt0527dolFy5cCLusV69e3mPv3r1bFixYIGfOnAkBX+3atUNd/d+6dezYUZ566qnwt2jTYy1ZskQ+//zzEFzVrFlTqlatKqdOnRL9W61atWTcuHHSrFmzq/1ZidUnwEqMtnLsmAeX7TriZfPihQ8vn4CvFv3T5oaXzYv7GV4+AV8t+iduPgFbLdqZzSv1pQsgwNIAZu7cuSHIueOOO2TMmDEhZNGw5dNPP5W//vWvYVSRhiwtW7YsIo8Cp2gU0m233RZGYZ0+fVrSHmCtXr06jDbTrVq1atKkSZMwCuvGG2/MGWCdPXtWZsyYIfv27ZMHHnggBFUaRKnTzp07ZdGiRaJlhg8fLp06dSpy0r+prx5nxIgR0qpVqxAEqtvixYtl27Ztcvfddwd33V8aNwKsNF6VFJ0TDy7bxcDL5sULH14+AV8t+qfNDS+bF/czvHwCvlr0T9x8ArZatDObV+pLF0CAFQVRN9xwg0yePDlMh4s2DWfeffddWbt2rdx3330ycuTIotFFGuQsX75cOnfuHKbCadlZs2aFkU1pD7A++ugj+fHHH+XBBx8MI5/0t5Q2+uu7774LZWrUqCF/+tOfwmitzG3ZsmXy8ccfS7t27YKTbmry+uuvhxFqvXr1kkGDBhWro9MJp0+fHka76dTFtI7CIsBK/Z2mYk+QB5fNHy+bFy98ePkEfLXonzY3vGxe3M/w8gn4atE/cfMJ2GrRzmxeqS9dAAGWrv2kI4Fat24to0ePLjb9TX2jgEuDG53ap6OUStp0RJEnwMocDZW93+wgLHv9Kcs6XfnaSpzpi9u3b5d58+bJ7bffLuPHjw9THTO3DRs2yFtvvSV33XWXjB07tmia4LRp00TPe8KECWEtscxNR7/NmTNHdGqijtzSMDCNGwFWGq9Kis6JB5ftYuBl8+KFDy+fgK8W/dPmhpfNi/sZXj4BXy36J24+AVst2pnNK/WlCyDAigKkzJFDma7Hjx+XqVOnhilv+UYJeQMsDYa+/PLLMPVQpzFqKKXT7HREWI8ePUSnJuqmU/EWLlwY1pvSqXY6zTFaf0qn5PXs2TMsiJ65/lTc9hEnwDp48GAYLaWjqiZNmhQWuI82/We6ztXGjRula9euMmzYsPCnI0eOiAZYur344ovSoEGDK05JR2jp4vf9+/eXfv36xT3lci1HgFWu3IV3MB5ctmuGl82LFz68fAK+WvRPmxteNi/uZ3j5BHy16J+4+QRstWhnNq/Uly6AAEsXMl+6dGnOEVhJB1jRNcwXIkVT7fTriN26dZMhQ4aUuP6UBkddunQxN4s4AZaGVCtWrBCdfnjLLbeE9aw0xNLpf/rPPvjggzCtUEO+m2++OZxDnP2WFiCaf0wCFQiwEkCtTLvkwWW7mnjZvHjhw8sn4KtF/7S54WXz4n6Gl0/AV4v+iZtPwFaLdmbzSn3pAgiwvv32W3n11VfDiKbsNbDUV9e00qmBuiUxAitOgKVrbX344Yc5FzvXkU86AqpRo0bywgsvhC/7WbY4QZPuT78aqOexZs2aoi8XRse59dZb5emnnw7hVpzfFJUhwLJcKcqmUoAHl+2y4GXz4oUPL5+Arxb90+aGl82L+xlePgFfLfonbj4BWy3amc0r9aULIMDKnPqX/RVCndL35ptvio7C0jWfKiLA0imDr7zyihw4cCAsjn7//fdfcdmPHTsmL730kpw6darEtaZKaydxA6wTJ07IggULZM+ePVdMY9Q1wh5//HHp0KFD+MqgbnH2S4BV2tXh76kX4MFlu0R42bx44cPLJ+CrRf+0ueFl8+J+hpdPwFeL/ombT8BWi3Zm80p96QIIsNRQR1npYuIaFukaUrVr1y5aX+qmm24K/1y3igiwNJzSNbjOnTuX8/j6Nx0lpsHSs88+K+3btzc1jThB09mzZ4ORWul6W48++mgIsXTTLxS+9tprIUDTqYXR8ePslwDLdKkonEYBHly2q4KXzYsXPrx8Ar5a9E+bG142L+5nePkEfLXon7j5BGy1aGc2r9SXLpAASx2jL/xt27YthFf6tcGHH344rI01Y8aMMKpIv0JYt27dEtm9i7hHO8sV9kT/vLQATUdGbd261bUYepygadOmTeFrjXfeeWf4CmEUXkXnv2XLlrDIvK6LNXHiRNERWXH2S4CV+l7MCZYmwIOrNKHif8fL5sULH14+AV8t+qfNDS+bF/czvHwCvlr0T9x8ArZatDObV+pLF1CAlctSv/6nI49uv/32ENxUq1atXAOsOCOwMsOz4cOHS+fOnU1NI07QFH0tsG/fvuFrh9lbdJ66qLsGWPr1xOgrhJcuXQrrizVu3PiKenyF0HSpKJxGAR5ctquCl82LFz68fAK+WvRPmxteNi/uZ3j5BHy16J+4+QRstWhnNq/Uly7wAEu/vKeLo+si6b169ZJBgwblJE9qBFZa1sAqbYRXSV9r1CmF06ZNC6PbJkyYIC1atCjmpyPdNBzcvXu3eIK38mr/fIWwvKQL9Dg8uGwXDi+bFy98ePkEfLXonzY3vGxe3M/w8gn4atE/cfMJ2GrRzmxeqS9d4AGWTotbtGhR+KpfSV8ozPRPKsDSY0RfIWzTpo2MGjUqrNOVuZXHVwijqX6tWrWSMWPGXHEOO3bskHnz5oWpl3/605+kXr16ogGgjrBSx0ceeUQGDx5ctMC7nv+hQ4fk5ZdfFh2hNWnSpDD9MI0bAVYar0qKzokHl+1i4GXz4oUPL5+Arxb90+aGl82L+xlePgFfLfonbj4BWy3amc0r9aULNMDSr+2tWbNGPv300xCu6Nf1evTokZe7rAKsKlWqXBHmHD58WKZPny4nT54stoC6BkQ6xVFDNl1kfdiwYdKlSxdzs4gzhXD//v1hLTAdEabTCPv16yd6rrr9+OOPIbzSkVbdunWTJ598siio0vObO3duWDPrqaeekrZt24a/qZeuqaVrjuUK5sw/JKEKBFgJwVaW3fLgsl1JvGxevPDh5RPw1aJ/2tzwsnlxP8PLJ+CrRf/EzSdgq0U7s3mlvnQBBVgawuhoIQ1hdGqbbhq6aHiloZCGLvm2qw2wNIDSgGjfvn1hdFP16tVDIHXfffeFw2oQpIuka4Ck51WzZs2iLyXquXXv3l2GDh16xcioOG0kToCl+4lGpF28eLHoHPS/nz59Ooy2atmyZRghpgu4R5v+8xUrVshHH30Uyuh56/nr9EKtW79+/bC22C233BLnVCukDAFWhbAXzkF5cNmuFV42L1748PIJ+GrRP21ueNm8uJ/h5RPw1aJ/4uYTsNWindm8Ul+6gAKsKMTRUOWmm26SBx54QLp27RqmD8bZrjbA0mNoeKUhlY640tFNo0ePDl9BjLboS4k6XU+Pp0GXTrsbOHBgWF+qtJAt1++IG2Bp/Z9++knef//9EKjpOegxGzZsGL7Y2KFDhyu+Tqh1dBSbhl86qk1/mwZZGtDpyCtdEF5DrDRvBFhpvjopODceXLaLgJfNixc+vHwCvlr0T5sbXjYv7md4+QR8teifuPkEbLVoZzav1JcuoAAr9ZacYIUJEGBVGH1hHJgHl+064WXz4oUPL5+Arxb90+aGl82L+xlePgFfLfonbj4BWy3amc0r9aUJsFJ/iTjB0gUIsEo3uqZL8OCyXX68bF688OHlE/DVon/a3PCyeXE/w8sn4KtF/8TNJ2CrRTuzeaW+NAFW6i8RJ1i6AAFW6UbXdAkeXLbLj5fNixc+vHwCvlr0T5sbXjavotL/Nv/Css69ln+1/3a5XI5JO/Mx44abT8BWi3Zm80p96Q//i8hb/y650/yfNovc1j65/bNnBESEAItmkFeAB5etgeBl8yLAwssn4KtF/7S54WXzIsDyedHOcPMJ+GrR3mxueNm8Ul/67DGRJf8i8svesj/VrmNF9P/YEEhYgAArYeBC3z0PLtsVxMvmRYCFl0/AV4v+aXRjJJER7L8Xx83mhpfNKyqNm8uN54CRjXZmBKM4AggkLUCAlbRwge+fB73tAuJl8yLAwssn4KtF/zS68eJiBCPAcoHRzlxsgpvLjeeAkY12ZgSjOAIIJC1AgJW0cKHvnweX7QriZfPi/5OMl0/AV4v+aXPDy+bF/Qwvn4CvFv0TN5+ArRbtzOZFaQQQSFyAACtx4gI/AA8u2wXEy+bFCx9ePgFfLfqnzQ0vmxf3M7x8Ar5a9E/cfAK2WrQzmxelEUAgcQECrMSJC/wAPLhsFxAvmxcvfHj5BHy16J82N7xsXtzP8PIJ+GrRP3HzCdhq0c5sXpRGAIHEBQiwEicu8APw4LJdQLxsXrzw4eUT8NWif9rc8LJ5cT/Dyyfgq0X/xM0nYKtFO7N5URoBBBIXIMBKnLjAD8CDy3YB8bJ58cKHl0/AV4v+aXPDy+bF/Qwvn4CvFv0TN5+ArRbtzOZFaQQQSFyAACtx4gI/AA8u2wXEy+bFCx9ePgFfLfqnzQ0vmxf3M7x8Ar5a9E/cfAK2WrQzmxelEUAgcQECrMSJC/wAPLhsFxAvmxcvfHj5BHy16J82N7xsXtzP8PIJ+GrRP3HzCdhq0c5sXpRGAIHEBQiwEicu8APw4LJdQLxsXrzw4eUT8NWif9rc8LJ5cT/Dyyfgq0X/xM0nYKtFO7N5URoBBBIXIMBKnLjAD8CDy3YB8bJ58cKHl0/AV4v+aXPDy+bF/Qwvn4CvFv0TN5+ArRbtzOZFaQQQSFyAACtx4gI/AA8u2wXEy+bFCx9ePgFfLfqnzQ0vmxf3M7x8Ar5a9E/cfAK2WrQzmxelEUAgcQECrMSJC/wAPLhsFxAvmxcvfHj5BHy16J82N7xsXtzP8PIJ+GrRP3HzCdhq0c5sXpRGAIHEBQiwEicu8APw4LJdQLxsXrzw4eUT8NWif9rc8LJ5cT/Dyyfgq0X/xM0nYKtFO7N5URoBBBIXIMBKRkSOmAAAIABJREFUnLjAD8CDy3YB8bJ58cKHl0/AV4v+aXPDy+bF/Qwvn4CvFv0TN5+ArRbtzOZFaQQQSFyAACtx4gI/AA8u2wXEy+bFCx9ePgFfLfqnzQ0vmxf3M7x8Ar5a9E/cfAK2WrQzmxelEUAgcQECrMSJC/wAPLhsFxAvmxcvfHj5BHy16J82N7xsXtzP8PIJ+GrRP3HzCdhq0c5sXpRGAIHEBQiwEicu8APw4LJdQLxsXrzw4eUT8NWif9rc8LJ5cT/Dyyfgq0X/xM0nYKtFO7N5URoBBBIXIMBKnLjAD8CDy3YB8bJ58cKHl0/AV4v+aXPDy+bF/Qwvn4CvFv0TN5+ArRbtzOZFaQQQSFyAACtx4gI/AA8u2wXEy+bFCx9ePgFfLfqnzQ0vmxf3M7x8Ar5a9E/cfAK2WrQzm1eBlP7HL3vlxPmzZXa2v6/dQG6v3bDM9seOEMgnQIBF+8gvwIPL1kLwsnnxwoeXT8BXi/5pcqs36xlT+bQWPjb+9XI9Ndxs3HjZvIpKcz/zweFmc8PL5pXy0hpcDV3+v8nx82fK/EwfatxG3hn0n8p8v+wQgWwBAizaBAFWWbYBHvQ+TdxsbnjZvAhKXV4ECy42wc3mhpfNiwDL6cVzwAfHv2/43FJa6z9umCsv7/hbYme3bOB/koebtEls/+wYARUgwKIdEGCVZRvgQe/TxM3mhpfNixcXlxfBgouNAMvIRjszgnE/c4L992o8P21+eNm8Ul568PL/Vf5+8KvEzjKJAOvixYuyY8cO+eSTT+THH3+UX3/9VUaNGiVt27bN+TsuX74sv/zyi2zevFk2bdokgwcPzls+MRDDji9cuBB+49///nc5fvx4qNmwYUPp06ePtG/fXqpUqVLi3o4ePSorV64MRmpz3XXXxapnOLXUFSXASt0lSdkJ8eCyXRC8bF78izhePgFfLfqnyY1gwcRVVBg3mxteNq+i0tzPfHC42dzwsnmlvHShBVgHDx6UefPmyZEjR4KshjN16tSRp556Slq1alVMOwqt1q9fL1u2bJETJ04U/b20wKuky/b999/LzJkzpXr16jJlyhSpW7duYlf37NmzMmfOHNmzZ0/4jbVq1ZJLly7JmTNnwv/u2LGjDBs2TK6//vpi56DnOHv2bDl9+nT4W+3atUWDsNLqJfZDymnHBFjlBF2wh+HBZbp0/Iu4iYsXPh8XIzxwcwrYqnE/s3lFpXGzueFl86Kd+bwI/nxu9E+fW1prFVKAlRnO3HrrrTJ06FBp3rx5zpFIUeAUjUK67bbbwigsDXfSHGBp8Pb222/Lhg0b5Oabb5bx48eHEVS67dy5UxYuXCgacGmA1aVLl6KmpUHV3LlzZdeuXWF02fDhw0PYpvvTeosWLZJz587JmDFjrgj70to+454XAVZcqWu1HAGW6crzoDdxEWD5uAiwcHMK2KpxP7N5ESzg5RPw1aJ/+tyEf681wdHOTFypL1woAVZmOHP//feHcKZatWp5ffft2yfLly+Xzp07S5s2bUKQM2vWLNm7d2+qA6xjx47JSy+9FIK2cePGScuWLYv9zo0bN8qSJUtEQ7yJEydKjRo1wt+jwE5dJk+eLA0aNCiqp7/93XfflbVr14bph88880wYyVVZNgKsynIlE/odPLhssHjZvHjhw8sn4KtF/7S54WXz4n6Gl0/AV4v+iZtPwFaLdmbzSnvpQgmwdD0nnTpYv359mTRpUvhP66YjsTwB1urVq2XVqlUlHi57JFf2+lM6ja9p06YycOBAadGiRazQ6Ntvv5VXX31VGjVqFH5rzZo1ix07Crh0NJUGWDqyTLd169bJ0qVLpXXr1jJ69OgrphfqKCydlti4ceMS92v1TFN5Aqw0XY0UngsPLttFwcvmxQsfXj4BXy36p80NL5sX9zO8fAK+WvRP3HwCtlq0M5tX2ksXSoClI44+/fRT6dWrlwwaNMjF6g2wtm/fLl9++WUYEaXT8zSU0vW2brjhBunRo0dRgBRN79P1pqpWrRqCp8z1p3r27CkDBgy4IljK/jHbtm2T+fPnh+mROn1QpwFmbrl+x7Jly+Tjjz+Whx9+OEyvzN50RNqMGTPCyLWk1/ByXaCrqESAdRV410JVHly2q4yXzYsXPrx8Ar5a9E+bG142L+5nePkEfLXon7j5BGy1aGc2r7SXLoQASwMbXTx9//79Yeqf/qd+ne/kyZMhDLrzzjtlyJAh0qRJk7zc3gAr2mm+RdwPHz4s06dPD+fUrVu3cD4aYmWuP1XSulUlnXBpI6Vy/Y4FCxbI1q1bpX///tKvX78rdq1fMpw6dWr4MuHzzz8vzZo1S3vzjH1+BFixqa7Ngjy4bNcdL5sXL3x4+QR8teifNje8bF7cz/DyCfhq0T9x8wnYatHObF5pL10IAVYUvOhXBHXUkwYwOipJRxKdOnVKLl68GIKsESNGhPWdcm1JBli61taHH34od999d1gkXcOrzC1at0qnBb7wwgvhq4K5Nv3C4rRp08LvLGkNrJ9//lleeeUV0emKmVMYCbDS3ts4vwoT4MFlo8fL5sULH14+AV8t+qfNDS+bF/czvHwCvlr0T9x8ArZatDObV9pLF0KAFU190xFMGlzp1/f0K3tVqlQJU/TefPNN2bx5c/hiX771sZIKsHTKoAZKBw4ckJEjR4ouMp+9RetWaeA2YcKEsB5Wrk0DuTfeeKPoN2V+hVCP8frrr8vBgwdDdQKs/1+REVhpv9NU8Pnx4LJdALxsXrzw4eUT8NWif9rc8LJ5cT/Dyyfgq0X/xM0nYKtFO7N5pb10IQRY0dS98+fPh68PduzYsRirrk2lUwx//PHH8Hf96mBJW1IBloZTOjVPF1XPNTVP/6YLyO/Zs0eeffbZvCPF9Nx1lJX+Jv1P/VpgnTp15NKlS2Edrtq1a4d/piPSCLAIsNJ+j0nF+fHgsl0GvGxevPDh5RPw1aJ/2txOv1s5Prlca/Bl2w+/ytK42QDplzYvnps+L9x8bvRPn1taaxVSgKWjr3ItPh4tYN61a9cwQqs8A6woYNNj5ltbqrQpftnnrIGbfv3wiy++EB3lpYvCd+jQISzSrvs6dOhQseOVtn/WwEprL+S8EhfgwWUjxsvmxb9Q4uUT8NWif9rcCGJsXlFp3Gxu9EubF89NnxduPjf6p88trbUKIcCKRjjpCKyJEycWffUv03T16tUh7GnXrl2YxleeAVacEViZo7/yjRKL0050+qAuGK/rgWmgd+ONN4ZqpYV4fIUwji5lKqUADy7bZcXL5sW/UOLlE/DVon/a3AhibF4EWHj5BHy1uJ/h5hOw1aKd2bzSXroQAqxojSkNbsaOHSutWrW6grW08EYrJDWFsKzXwCqtzaxdu1beeecdue+++0JYpwvY67Zu3TpZunSptG7dWkaPHl30z6P9lfZ1w9KOm+a/swZWmq9OCs6NB5ftIuBl8yLAwssn4KtF/7S5EWDZvAiw8PIJ+GpxP8PNJ2CrRTuzeaW9dCEEWGoYfeWvTZs2Yd2nKLTRv0VrYO3fvz+sgdWpU6cS2ZMKsEo7P/275SuE+drM3r17Zc6cOWHx+uwvFEZTGXVk1uTJk6Vhw4ZFu7p8+XIYoaUhV5cuXcI0S11Hq7JsBFiV5Uom9Dt4cNlgeeGzefHC5/OiX+LmE7DV4n5m8+J+hpdPwFeL/ulz4/lpc8PL5pX20oUSYB0+fDhMmzt58qT07dtX+vXrd8VXCBs1ahSCG13wvKStrAIs/fqhfu2wadOmRYfJPL+ePXvKo48+KlWrVhUNjnTk06JFi0S/oqjBkQZI1k3rbtiwQT744IOwWHz37t3liSeeKBZCaag1d+5c2bVrVxiFNWLEiLBuVuY5lBR8Wc8ljeUJsNJ4VVJ0Tjy4bBeDf6G0efHC5/OiX+LmE7DV4n5m8+J+hpdPwFeL/ulz4/lpc8PL5pX20oUSYKnjli1bZPHixWH0kYZDGs6cOnVKLl68GP67Ti9s3rx5TvKrDbA0RJoxY4boWlI6AkwXlddASqfy6aZB1cKFC8OC69H56bnq/9bRTho6DR069IqpfblOWMM6DaR0sXY9d910P7179w4BWeYotGgfP/30U/ja4dGjR8Pf9YuFmeeg4drAgQMr1eir4HJZYzo2BHII8C9ItqaBl82LFz68fAK+WvRPmxteNi/uZ3j5BHy16J8+NwIZmxvtzOaV9tKFFGCp5YEDB+Tdd9+VPXv2hGBGQySdVjhgwACpX79+Xu6rDbB05xpeaUilI650JJauNaWjnaJNg6OVK1fKjh07QuikIZKO1NLQqEWLFqbgKPpqoAZZ9erVk3vvvVd69OhR6u/MPgcNvXQ6YZ8+faR9+/bhvCvbRoBV2a5oGf8eHlw2ULxsXrzw4eUT8NWif9rc8LJ5cT/Dyyfgq0X/9LkRYNncaGc2r7SXLrQAK+2enF/FCBBgVYx7wRyVB5ftUuFl8+KFDy+fgK8W/dPmhpfNi/sZXj4BXy36J24+AVst2pnNK+2lCbDSfoU4vzgCBFhxlK7hMjy4bBcfL5sXL3x4+QR8teifNje8bF7cz/DyCfhq0T9x8wnYatHObF5pL02AlfYrxPnFESDAiqN0DZfhwWW7+HjZvHjhw8sn4KtF/7S54WXz4n6Gl0/AV4v+iZtPwFaLdmbzSnvpl7Yvl//l0/mJneba/+F/l/tvyr2wemIHZsfXlAAB1jV1ue0/lgeXzQwvmxcvfHj5BHy16J82N7xsXtzP8PIJ+GrRP3HzCdhq0c5sXmkvfez8afmfN8yT708dLvNTffaunjLyrp5lvl92iEC2AAEWbSKvAA8uWwPB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e2bR7vZKqS0dMv3NpTrmeFm46Zf2rx4bvq8cPO50T99btRCAIHkBAiwkrOtFHvmwWW7jHjZvPgXSrx8Ar5a9E+bG0GMzSsqjZvNjX5p8+K56fPCzedG//S5UQsBBJITIMBKzrZS7JkHl+0y4mXz4l8o8fIJ+GrRP21uBDE2LwIsvHwCvlrcz3DzCdhq0c5sXpRGAIHkBQiwkjcu6CPw4LJdPrxsXgRYePkEfLXonzY3AiybFwEWXj4BXy3uZ7j5BGy1aGc2L0ojgEDyAgRYyRsX9BF4cNkuH142LwIsvHwCvlr0T5sbAZbNiwALL5+Arxb3M9x8ArZatDObF6URQCB5AQKs5I0L+gg8uGyXDy+bFwEWXj4BXy36p82NAMvmRYCFl0/AV4v7GW4+AVst2pnNi9IIIJC8QKUKsBYsWCBbt26NpVavXj2ZMmWK1K1bN5S/cOGCzJkzR3bv3p2zfnadc+fOyfLly2XTpk3y22+/SdOmTeUPf/iD/P73v491DoVQiAeX7Srxwmfz4oUPL5+Arxb90+aGl82L+xlePgFfLfqnz41/r7W54WXzojQCCCQvUKkCrLffflt27NiRV02DqjNnzkiLFi1k/PjxUrVq1VD+119/lVmzZsnevXtjBVgXL16UJUuWyObNm6Vjx47SpEkT+fjjj8N+JkyYUGlCLB5ctk7Iv1DavHjhw8sn4KtF/7S54WXz4n6Gl0/AV4v+6XPj32ttbnjZvCiNAALJC1SqAKs0Lg2ddJTW9u3bZfjw4dKpU6eiKsePH5epU6eKlnnxxRelQYMGeXd38OBBmT59ujzwwAMydOhQue6662T//v3yyiuvhEBL/1m0ffDBB3Ls2DEZMmRIUWBW2rmm5e/8C5LtSuBl8+KFDy+fgK8W/dPmhpfNi/sZXj4BXy36J24+AVst2pnNi9IIIJC8wDUVYEUBU/369eX555+XWrVqFQkfOXJEpk2bJtdff32xqYW5LoGGYPPmzZPnnntO2rZtG4rp6KuZM2eK7n/kyJHhn+kxZ8yYEco8+eSTIegqpI0Hl+1q4WXz4oUPL5+Arxb90+aGl82L+xlePgFfLfonbj4BWy3amc2L0gggkLzANRNgXb58OUz527hxYxgJ9cgjjxTT/f7770P41Lhx4zC1sHr16nn14wRYOppr/vz5cujQIZk0aZLoGlqFtvHgsl0xvGxevPDh5RPw1aJ/2tzwsnlxP8PLJ+CrRf/EzSdgq0U7s3lRGgEEkhe4ZgKsw4cPhyl/OgJq8uTJV0wR3LlzZ1jE/Z577pHRo0eHkVj5tmgKoU4XHDx4cLEphDraatiwYfL555/LW2+9FRZ213KFuPHgsl01vGxevPDh5RPw1aJ/2tzwsnlxP8PLJ+CrRf/EzSdgq0U7s3kVSulLJ7aI/Ha8zE73uhq3y3U1mpfZ/tgRAvkErpkAS78W+OGHH4aRV1HglAmzbdu2MFpKvyRYu3Zt2bNnT/gyoS7yroHUgAEDwtTAaNPRVW+++aZs2bIlhFNa75NPPpFTp06FRdzr1KkT1sNq1KiRjBo1qtRALK3NlAeX7crgZfPihQ8vn4CvFv3T5oaXzYv7GV4+AV8t+iduPgFbLdqZzSvtpTW4Oru+t8hvx8r8VK+/uZdU7/ZBme+XHSKQLXBNBFhHjx4NYdLZs2fDVD4Nm7K31atXy6pVq3K2EF0va9y4cdKsWbOiMufOnRMNxjZt2iS//fabNGzYUJ544glp2bKl6BcRNRSbOHFiiccrlKbIg8t2pfCyefHCh5dPwFeL/mlzw8vmxf0ML5+Arxb9EzefgK0W7czmlfbS57f/i1zY+18TO00NsDTIYkMgSYFrIsBau3atvPPOO3LfffeFxdVLmh6o0/00jNJwS0Mo/Qqhrpv1448/hpFZGoLddtttIZCqUaNG3mvyzTffyNy5c6V3797Sp0+fMrt+eo7lvdX9j1PK+5CJHO/4/zE1kf1m7xQvHzNuNje8bF5RadxsbnjZvGhnePkEfLXon7j5BGy1aGc2Ly2d5mVjzq7vJZd++cj+o2LWKMsASz+OpoNLtm7dKidPngzL9dStW1e6dOkiDz30UN71qvUd/pdffpHNmzeHgSY6+yr66FrMn1JhxS5duiR79+6Vjz/+OMwIO3PmjPTv31/69etX4jlpRrFy5UrZsWNH+KCcOumgGs0g2rdvL1WqVKmw35LUgSt9gKUNXte+0ourXx684447zJbRAu/nz5+XsWPHSqtWrXLuQ0d5vfrqqyEkGzNmjHz11VeyYsUKOXHiRJia2LdvX+nevburMRFgmS9dUQUCLJtdeXnxwme7Lnj5vHDzufHigptPwFaLdmbz4n7m88LN50b/tLsRYF39CKx9+/aFwSDHjx8P79T6Dq2hlL7X63/qEj06M+rmm28uukBRaLV+/fqwxI++e0ebLudjDbCi93/9sNuUKVNCeJb0pue8YMGCEFzppmGUzgLTMEpDu+xNz3H27Nly+vTpIiddAklDL62rbVHX5S5tbe+kf1dZ77/SB1iaui5evFjuvPPO8HVBXdPKuul6V/PmzQth1GOPPZZzVJV2nPfee0/WrVsXjnXs2DFZtGhRmHbYoUMH+fLLL2X37t3hK4glNULreZVHeYYO25TxsnlFpXGzueFl86Kd4eUT8NWif9rc8LJ5cT/zeeHmc6N/+tzSWqsQRmDpYJAZM2aIhlgaOg0fPrxotJUOSNGAR4Obbt26yZNPPhmCGt2iwCkahaQzp3QUloY7hRBg/fzzzyGMOnTokNx0000ycODAMHssV/ikQZWGfLt27SrmpHmEfpxOMwhd7kgH1OQbfJPWtprvvCp1gBV1gP3798vTTz8dhtF5N+0sOoQx3xC+H374IYy+6tSpUxjmp41QR23pyC9NT7WhzZo1q2gtrpo1a3pPp9zq8eCyUeNl8+JfKPHyCfhq0T9tbnjZvLif4eUT8NWif+LmE7DVop3ZvNJeuhACLA1f5syZE0KcF154QW688cZirDpVTgeWNG7cOKxtHb1Pa+ClywF17txZ2rRpE0Zq6Xu3TsdLe4Cl56rrZ2/YsCEMfBk9evQVvzu7bUWBXbVq1WTy5Mlh+aNo0/29++67ossoaf7xzDPPFAV9aW+jcc6vUgdYUQPXda3yrV2l61y9/vrrUq9evbBGVvYaV3FGYEUpqI660kak81enTp0qt99+e9hntGkQ9t1335XbUMQ4jSBfGR5cNkG8bF688OHlE/DVon/a3PCyeXE/w8sn4KtF/8TNJ2CrRTuzeaW9dCEEWPr+rmGOjqDSASga0GRucaf26UgsT4CV78Nu2UFY9vpTOlpKcwcdPdWiRYvYoZEOttEPzml+oANfMj8al6tN6YyvpUuXSuvWrUPglT1SKwoCs4O+tLfROOdXaQOsaLTTt99+G6bsPfLIIzk9Tp06JdOmTQtT/kpaJ+vIkSNhHS2dd5trDayNGzfKX/7yl9DR7r///jBnlwArThMsnzIt39tQLgfiQe9jxs3mhpfNi2ABL5+Arxb90+aGl82L+5nPCzefG/3T55bWWoUQYJVmp6OU3nrrLbnrrrvCe3mu5YG8Adb27dvDsj869VCn52kwpFPwbrjhBunRo0cI1nTTgGjhwoVhvSk9Bx0Jlrn+VM+ePWXAgAGx1p+Kwqh8H5zLdlm2bFlY6P3hhx+WoUOHXsGmI9J0KqYGgOW1hldp166s/l5pAyz9EqBO4dMF10oafpgJmDnMTlNTTVejReG08esaWtu2bZPmzZuHta10MbfMTeesamqqo61GjBgRGqrOOdXUlymEZdVUr24/BFg2v/Ly4l8obdcFL58Xbj43Xlxw8wnYatHObF7cz3xeuPnc6J8+t7TWKuQAS5cG+uKLL8IX9/TLehpe6bt5rs0bYEX7yzfS6/Dhw0WDW3QtLh0soyFW5vpTer66gLp+NTHfpnVee+21kDVEC67r1xd1MIxut956qwwaNOiKEV2lLW8UDaZRh7ijutLabrPPq1IGWDrlTy+qpqe9evUKF720TRvZ/PnzRYMvXQyuTp064T91dJbuT9ew0q8dlDSkT4f96ZzbJ554Iny2Mtr0CwiZi7h//fXX4ROXLOJe2tUo+7+XVyDDg9537XCzueFl8+LFBS+fgK8W/dPmhpfNi/uZzws3nxv90+eW1lqFFmBlLswemeqUOF3TqUmTJnmZkwyw9L3/ww8/lLvvvjsskp49CkxnZi1ZsiR8LVEH0miOECdo03I68isa0aWju3RUl2YSjz76qPTt27doWiIBVlp7mfO8osau6awu7qajquJs2kA02f3oo49ER1VpIqpBln4BoXfv3ubPZ2p93d+KFSvCpzz1E6Da8Lp37x6S40LYeHDZrhJeNi/+hRIvn4CvFv3T5oaXzYv7GV4+AV8t+iduPgFbLdqZzSvtpQstwIrWqdaZTZnT8x588MEwQCXX9EG9DkkFWBoq6cyrAwcOhHWudemg7E2XJXrppZfCQJgJEyaE0VO5Ns0IdNkhXU9LZ3HpB+N06SP977omlq7J9f7774epgJkjqQiw0t7bOL8KE+DBZaPHy+bFCx9ePgFfLfqnzQ0vmxf3M7x8Ar5a9E/cfAK2WrQzm1faSxdagJXtqaGRfnjt4MGDolP3nnzyyZwLpScVYGk4pYGThmq5puZFSwnt2bNHnn322fAlwFxbNNVP99uvX78w0kpHXEWbzgTTWWI6iytzvSsCrLT3Ns6vwgR4cNno8bJ58cKHl0/AV4v+aXPDy+bF/Qwvn4CvFv0TN5+ArRbtzOaV9tKFHmCpr4ZCM2fODGtSv/jii9KgQYMS2ZMKsKKZXnrQfGtLlRYwRScdZ62qzz77LKzJnblwfWn7j7PftLfXXOdXKdfAKtSLkcbz5sFluyp42bx44cPLJ+CrRf+0ueFl8+J+hpdPwFeL/ombT8BWi3Zm80p76coQYEXBTGnT85IKsOKMwMo89vDhw6Vz5845m4aW1UDuhx9+kNGjR8u99957RVld4F1HYWV+UC76CmHXrl3D4u/ZG18hTHtv5PwSE+DBZaPFy+bFCx9ePgFfLfqnzQ0vmxf3M7x8Ar5a9E/cfAK2WrQzm1faSxdCgLVu3bqwHnWbNm3CFMHsLQqw9ANsOgLq9ttvL5E9qQCrrNfA0imC8+bNk6+++koef/xxeeihh674PSWNwFKnpUuXSuvWrUPwpWtmZW47d+6UOXPmiC56r2uC16xZM+3NM/b5MQIrNtW1WZAHl+2642Xz4oUPL5+Arxb90+aGl82L+xlePgFfLfonbj4BWy3amc0r7aULIcCKwprbbrtNJk6cKDVq1CjGWtFTCPVkoq8Qasg2atSoK8Ijy1cIdX+bNm0KUwT1w3MaymV+tTBzDaxevXqFxet1i6Yy3nDDDTJ58mRp2LBhkZN+SE5HaGnI1aVLlzBCK3NdrbS309LOjwCrNKFr/O88uGwNAC+bFy98ePkEfLXonzY3vGxe3M/w8gn4atE/cfMJ2GrRzmxeaS9dCAGWfo3XWp2wAAAgAElEQVRPv/L3yy+/hIXahwwZUvS1Qf2brv2k4U2nTp1CMJM98ii6BmU1AqtKlSphBJOGS9F2+PBhmT59upw8eVJ69uwZFl7XLyJqcKQjnxYtWiQ6QkzPTwOk0rbTp0+HaYT61cUHHnhAnnrqqbC/zK8Q6ggqDfSi89CvMs6dO1d27doVRmGNGDEijLLKPActM27cOGnZsmVpp1BQfyfAKqjLVf4ny4PLZo6XzYsXPrx8Ar5a9E+bG142L+5nePkEfLXon7j5BGy1aGc2r7SXLoQASw2//PJLeeONN0RDKA2oateuHYIZDYz0P++44w4ZO3bsFaOzMv2vNsDSAGrGjBmia0npOeii8RpI3XfffeEwGlQtXLhQdEqhhk0aHmlgpP9bRzt1795dhg4dmjNgy24rGsrNnj1bNMyKfrPuS/ep/1sDquyvGf70008ya9Ys0WAvqpN5DhquDRw4sFKNvlI3Aqy032kq+Px4cNkuAF42L1748PIJ+GrRP21ueNm8uJ/h5RPw1aJ/4uYTsNWindm80l66UAIsddRQZvXq1SEo0uBKQyGdJqeLluvILA2N8m1XG2DpvjW80pBKR1zpSCxda0pHO0WbnuPKlStlx44dRWGbjpDS0KhFixbm4Ch7f/obNawbPHiwNGnSpMSfm10ncurTp08IvPS8K9tGgFXZrmgZ/x4eXDZQvGxevPDh5RPw1aJ/2tzwsnlxP8PLJ+CrRf/EzSdgq0U7s3mlvXQhBVhpt+T8Kk6AAKvi7AviyDy4bJcJL5sXL3x4+QR8teifNje8bF7cz/DyCfhq0T9x8wnYatHObF5pL02AlfYrxPnFESDAiqN0DZfhwWW7+HjZvHjhw8sn4KtF/7S54WXz4n6Gl0/AV4v+iZtPwFaLdmbzSntpAqy0XyHOL44AAVYcpWu4DA8u28XHy+bFCx9ePgFfLfqnzQ0vmxf3M7x8Ar5a9E/cfAK2WrQzm1faS1/Y81/k/I5/l9hp1nh4s1S5sX1i+2fHCKgAARbtIK8ADy5bA8HL5sULH14+AV8t+qfNDS+bF/czvHwCvlr0T9x8ArZatDObV+pLXzgm53b8i1w6s7fMT7Xq78fK724bW+b7ZYcIZAsQYNEmCLDKsA3woPdh4mZzw8vmRbCAl0/AV4v+aXPDy+bF/cznhZvPjf7pc6MWAggkJ0CAlZxtpdgzDy7bZcTL5sW/UOL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tXoZQ+9+0uuXT6VJmdbtVGTeR3jZuU2f7YEQL5BAiwaB95BXhw2RoIXjYvXvjw8gn4atE/bW542by4n+HlE/DVon/i5hOw1aKd2bzSXlqDqx///Z/KNLyKfnONdh3k1v/8UtoJOL9KIECAVQkuYpI/gQeXTRcvmxcvfHj5BHy16J82N7xsXtzP8PIJ+GrRP3HzCdhq0c5sXmkvfeSl/0eOvb0osdO89T9PlRrtOia2f3aMgAoQYNEO8grw4LI1ELxsXrzw4eUT8NWif9rc8LJ5cT/Dyyfgq0X/xM0nYKtFO7N5pb30j//+RTn7j82JnWZZBlgXLlyQTz75RP7+97/L8ePH5fLly1KnTh1p166d9O/fX6pXr57Y77jaHR84cEDeffdd2bNnj+jvuP7666Vp06bSu3dvadOmjVSpUuWKQ1y6dEm2bNkia9askcOHD4ffq79Ryw8YMEDq169/tadVaeoTYFWaS5nMD+HBZXPFy+bFCx9ePgFfLfqnzQ0vmxf3M7x8Ar5a9E/cfAK2WrQzm1faSxdKgHX27FmZP3++fPPNN3LddddJrVq1Quhz8uTJEOw0atRIxo0bJzfffHMs8gULFsjWrVtD8NWvX79YdTyF9Nw+/vhjWbFihVy8eDEEUNWqVQsh1pkzZ8Jv6dixowwbNiyEWtGmZZcsWSKff/55+H01a9aUqlWryqlTp8J+9Pfr723WrJnntCpdHQKsSndJy/YH8eCyeeJl8+KFDy+fgK8W/dPmhpfNi/sZXj4BXy36J24+AVst2pnNK+2lCyXAWrdunSxbtkzq1asno0ePlltvvTXQHj16VDSM+v7776Vbt27y5JNPhlCotK28AiwdcTVz5kzR0VRDhw4N56jBm4ZSO3fulEWLFsm5c+dkzJgx0qpVq6LT1r/NnTs3hF0jRowIf9Pf9euvv8rixYtl27Ztcvfdd4d6Gmxd6xsB1rXeAkr5/Ty4bA0EL5sXL3x4+QR8teifNje8bF7cz/DyCfhq0T9x8wnYatHObF5pL10IAZaGNrNmzZLvvvtOhg8fLp06dSrGqqOyZs+eHUYl/elPfwohV2lbeQVYOorq008/lS5duoRRVpnhmoZY+veNGzfKww8/HAIu3fSfv/7662H6YK9evWTQoEHFfo5OJ5w+fbqcP39enn/+eUZhsQZWac2dv/PgsrUBvGxevPDh5RPw1aJ/2tzwsnlxP8PLJ+CrRf/EzSdgq0U7s3mlvXQhBFgHDx4MgY2OXHrxxRelQYMGxVh1Wt20adPCaKwJEyZIixYtSmTXdbOmTp0qx44du+LvzZs3l/Hjxxeto1XS+lPW9bY0iHrrrbfCSKuePXvKQw89dMVxV69eLatWrQrreI0cOTL8vbTfo9MP58yZI7t37w6BXufOndPezBI/P0ZgJU5c2AfgwWW7fnjZvHjhw8sn4KtF/7S54WXz4n6Gl0/AV4v+iZtPwFaLdmbzSnvpQgiwvv32W3n11VfDOleTJk0K60FlbjoFT0do6XS9UaNGSdu2bUtk13W03nvvPdH//Oc//xkCL11IvUmTJiEUe+SRR8J0PN2fTtP7xz/+UbTelq5PFa0/pYun6/pTjRs3vqrLq2tZ6TRBDbgef/zxooDryJH/j707e5eqOve+PwARpBGMYrA3kSRgBBtsYqJJBAMxYriMGjUICihoOHreg+dg/wHvwXNdb3NC3CACatwJscvWCBu7RGySKCqKIDaJiobYhkZAEIT3uuezJ2+tohas3481FjVrfetkZ8u4a1Z9xrjHqHGv2XxSFOTi1ahgF/89ztB66aWXst/D64C+YBcGU8DqQuwqHoqFS+s1vDQvNnx4eQJeFPmpueGleTGf4eUJeFHkJ26egBbFONO8mr11FQpYcb+nuIF7/VlStbbqJYHttY+zpuJpgcuWLUuDBg1K1113XTrppJOKQ9XefyruwRWX78Vli+orjvGvf/0rxdlXL774YvG9brjhhnTYYYcVbxX384r7ZsUN32fNmlV8jvpXozO31M/RSu0pYLVSb2b4LixcGipemhcbPrw8AS+K/NTc8NK8mM/w8gS8KPITN09Ai2KcaV7N3poCVtunEMbZT3G5YpxtVX9j9ejLLVu2FMWldevWpYkTJ6bvfve7He7isuhUBsT9sOJ+XnHvqyhWlS8KWB0m3dOQApZu1q0iWLi07sZL82LDh5cn4EWRn5obXpoX8xlenoAXRX7i5gloUYwzzavZW1PAalvAev7554vLB/d1tldZiBoxYkTxRMS4vLAjr3iS4pNPPlk03bp1a4p7WcVZV1deeWU67bTT9tzgnQJWRzTbtqGApZt1qwgWLq278dK82PDh5Ql4UeSn5oaX5sV8hpcn4EWRn7h5AloU40zzavbWFLDaFrCWLl2aHn/88TY3Va/vw1WrVqU777wznXDCCcVlhLVnT3W0v+Mm8S+88EJ66KGHikJW7dleFLA6qvj/t6OApZt1qwgWLq278dK82PDh5Ql4UeSn5oaX5sV8hpcn4EWRn7h5AloU40zzavbWFLDaFrDKe2PVPhWwvg87UmDqaL8vXrw4/elPf0q1Z3N15P25B1ZbYQpYHR1x3bQdC5fW8XhpXmz48PIEvCjyU3PDS/NiPsPLE/CiyE/cPAEtinGmeTV76yoUsMqnEMbT/+KpfAMGDGjD2tGnENYGtXcT946cgVXeVD6eYNjoqYhKnzd6r/IphHGW1syZMxs+7ZCnEFLAUsZZt2/LwqUNAbw0LzZ8eHkCXhT5qbnhpXkxn+HlCXhR5CdunoAWxTjTvJq9dRUKWB988EFxY/WePXsWBayjjjqqDWvccP3WW29N69evT9OnT0+nnHLKftnbK2B15j2worD229/+Nr3//vvpiiuuSMOHD9/rc5UFrBNPPHHP5Yj7+z5xyeHChQvTm2++ma666qp0zjnn7Pf7tnoDzsBq9R4+wO/HwqUB4qV5seHDyxPwoshPzQ0vzYv5DC9PwIsiP3HzBLQoxpnm1eytq1DA2rZtW5o/f3569913i0LQueee24b1jTfeKAo6gwcPTjfffHM6/PDD98veXgGrfAph3GR96tSpadiwYW3eS3kK4ZdfflncK+u1115LP/zhD9NPfvKTvT5Xo0sId+/eneIMqxUrVqTvf//76dJLL91zg/d4g48++ij9+7//e4oztOIMsDgTrLu/KGB19xGwn+/PwqUNELw0LzZ8eHkCXhT5qbnhpXkxn+HlCXhR5CdunoAWxTjTvJq9dRUKWGEYT/CLG55Hceq6665LJ510UkEbZ11FMSruG9Wo2NOef1nAimJYFMV69OhRNI3i0cMPP5yWLVuW4pLFeMrgcccdV/xbFNLiCYVx1lT8t7iBe//+/ffZxVGEirOwDj300OJpgyNHjiyOFcdZs2ZNWrRoUYozta699to0atSoPe8V/3bHHXek3r17t4mr/Qynnnpqmjx5coefgtjsY/FAPh8FrAPR6waxLFxaJ+OlebHhw8sT8KLIT80NL82L+QwvT8CLIj9x8wS0KMaZ5tXsratSwIrL5qLY88orrxQFoCgcxSWFn332WVEMiicCTps2bb8FpbI/li9fXhSjIrZfv37FWUxRrIonCkZBKf6t9li9evVKcWlfnFU1aNCg4qmBxx9//H67N9pH4e3Pf/5zcax4/z59+hRPHoyzvOK7/OhHP0pjx45tc5ZVtF2yZEl68skn93zGKGaVnyGKa/F9v/rVr+73M3SHBhSwukMvH8B3ZOHS8PDSvNjw4eUJeFHkp+aGl+bFfIaXJ+BFkZ+4eQJaFONM82r21lUpYIVjFH2effbZ9Mwzz6SNGzcWhZ2BAwemeGLguHHjiuJQR19RWIrL9/7yl78U7/utb32rOLMrikvxisvz4uypJ554In388ccHdKz4nHEj+scff7w4UyyOF8WouO9VFK7inl3lGWC1n7/RZ4jvGGdejR8/vjhDjNf/FqCAxUjYpwALlzZA8NK82PDh5Ql4UeSn5oaX5sV8hpcn4EWRn7h5AloU40zzavbWVSpgNbsln+/gCVDAOnj2lTgyC5fWTXhpXmz48PIEvCjyU3PDS/NiPsPLE/CiyE/cPAEtinGmeTV7awpYzd5DfL6OCFDA6ohSN27DwqV1Pl6aFxs+vDwBL4r81Nzw0ryYz/DyBLwo8hM3T0CLYpxpXs3emgJWs/cQn68jAhSwOqLUjduwcGmdj5fmxYYPL0/AiyI/NTe8NC/mM7w8AS+K/MTNE9CiGGeaV7O33nD/b9Mnt/6/2T7mCf9+Z+pzyjezvT9vjEAIUMBiHOxTgIVLGyB4aV5s+PDyBLwo8lNzw0vzYj7DyxPwoshP3DwBLYpxpnk1e+tdmz9LH//q/0k7P/xnp3/UgeMuTYePn9Dp78sbIlAvQAGLMUEBqxPHAAu9h4mb5oaX5kVhAS9PwIsiPzW3sf/nFi2gSVs//m/9u/ST4eZxk5+aG16aF60RQCC/AAWs/MaVPgILl9Z9eGleFBbw8gS8KPJTc8NL82I+87woxODmCXhRzGuaG16aF60RQCC/AAWs/MaVPgI/LLXuY6HXvMrWjDPNDS/Ni8ICXp6AF8U6oLkxn2lerJueF+uA58Z85rkRhQAC+QQoYOWzbYl35oel1o0s9JoXP8Tx8gS8KPJTc8NL82KD7HnxOwM3T8CLYl7T3PDSvGiNAAL5BShg5Teu9BH4Yal1Hwu95kUBCy9PwIsiPzU3vDQvClieF78zcPMEvCjmNc0NL82L1gggkF+AAlZ+40ofgR+WWvex0GteFLDw8gS8KPJTc8NL86KA5XnxOwM3T8CLYl7T3PDSvGiNAAL5BShg5Teu9BH4Yal1Hwu95kUBCy9PwIsiPzU3vDQvClieF78zcPMEvCjmNc0NL82L1gggkF+AAlZ+40ofgR+WWvex0GteFLDw8gS8KPJTc8NL86KA5XnxOwM3T8CLYl7T3PDSvGiNAAL5BShg5Teu9BH4Yal1H16aFwUsvDwBL4of4pobXpoXBSzPi3UTN0/Ai2Je09zw0rxojQAC+QUoYOU3rvQR+GGpdR9emhcFLLw8AS+KH+KaG16aFwUsz4t1EzdPwItiXtPc8NK8aI0AAvkFKGDlN670EfhhqXUfXpoXBSy8PAEvivzU3Ni4aF4UsDwv8hI3T8CLYrxpbqwDmhetEUAgvwAFrPzGlT4CC73WfXhpXhSw8PIEvCjyU3Nj46J5UcDyvMhL3DwBL4rxprmxDmhetEYAgfwCFLDyG1f6CCz0WvfhpXlRwMLLE/CiyE/NDS/NiwKW58U4w80T8KIYb5obXpoXrRFAIL8ABaz8xpU+AguX1n14aV4UsPDyBLwo8lNzw0vzooDleTHOcPMEvCjGm+aGl+ZFawQQyC9AASu/caWPwMKldR9emhcFLLw8AS+K/NTc8NK8mM/w8gS8KPITN09Ai2KcaV60RgCB/AIUsPIbV/oILFxa9+GlebHhw8sT8KLIT80NL82L+QwvT8CLIj9x8wS0KMaZ5kVrBBDIL0ABK79xpY/AwqV1H16aFxs+vDwBL4r81Nzw0ryYz/DyBLwo8hM3T0CLYpxpXrRGAIH8AhSw8htX+ggsXFr34aV5seHDyxPwoshPzQ0vzYv5DC9PwIsiP3HzBLQoxpnmRWsEEMgvQAErv3Glj8DCpXUfXpoXGz68PAEvivzU3PDSvJjP8PIEvCjyEzdPQItinGletEYAgfwCFLDyG1f6CCxcWvfhpXmx4cPLE/CiyE/NDS/Ni/kML0/AiyI/cfMEtCjGmeZVldZvfbgrbdneeZ/2q4N6pKGDenTeG/JOCOxDgAIWw2OfAixc2gDBS/Niw4eXJ+BFkZ+aG16aF/MZXp6AF0V+4uYJaFGMM82r2VtH4er/+PXnnVq8Kr/z6Sf2Sv/3dX2bnYDP1wICFLBaoBNzfgUWLk0XL82LDR9enoAXRX5qbnhpXsxneHkCXhT5iZsnoEUxzjSvZm89+9Ev0v3P78j2Mf+vSX3TGSf1yvb+rfLGd999d3r55ZfTuHHj0sUXX9wqX6vLvgcFrC6jruaBWLi0fsNL82LDh5cn4EWRn5obXpoX8xlenoAXRX7i5gloUYwzzavZW/+PX3+eXlm7K9vH7KwC1mOPPZYeeeSRdPrpp6dJkyZl+7wH640pYB2YPAWsA/Nr+WgWLq2L8dK82PDh5Ql4UeSn5oaX5sV8hpcn4EWRn7h5AloU40zzavbWFLCao4coYB1YP1DAOjC/lo9m4dK6GC/Niw0fXp6AF0V+am54aV7MZ3h5Al4U+YmbJ6BFMc40r2ZvTQGrOXqIAtaB9QMFrAPza/loFi6ti/HSvNjw4eUJeFHkp+aGl+bFfIaXJ+BFkZ+4eQJaFONM82r21hSwmqOHKGAdWD9QwDowv5aPZuHSuhgvzYsNH16egBdFfmpueGlezGd4eQJeFPmJmyegRTHONK9mb131AlZ5b6y4+fno0aPT0qVL08qVK9OOHTtSv3790llnnZXGjx+f+vTps1dXrF+/PkX8qlWr0tatW1OvXr3Ssccemy655JJ0yimnpB49eqQvv/wyRXHp1VdfTeeee2664ooriv9e+3rooYfSU089lUaMGJGmTJlSvE+8OvL+5fvsq4C1a9eu4vjxWT/88MMiZNCgQel73/te+u53v5t69+7d7MMs++ejgJWduNoHYOHS+g8vzYsNH16egBdFfmpueGlezGd4eQJeFPmJmyegRTHONK9mb90qBazjjz8+ffbZZ2nTpk2pf//+aefOnWnbtm0FfxS2rrzyyj2Fpfhva9euTQsWLEhbtmwpCkBR7IqiVxSyokAVRa+LLrqo+N/Lly9P99xzTzryyCPTzTffnA4//PA93Rrt586dm/75z3+mq666Kp199tnFvynvH+3bK2BFAe2+++5LL7zwQvG+AwcOLP5vfNfdu3enYcOGpcmTJ6fDDjus2Yda1s9HASsrb/XfnIVL60O8NC82fHh5Al4U+am54aV5MZ/h5Ql4UeQnbp6AFsU407yavXWrFLDCOc6AikJVFHmiuPPiiy+me++9tyhQ3XjjjenEE08sumPDhg1F0enTTz9N3/nOd9KECROKNhETZ29FTBSOIuZrX/ta0f5Xv/pVURy74YYb0vDhw/d0axSq5s2bV5zhNXPmzHTUUUfJ77+vAtYTTzxRnFV2zDHHFIWqKKLFKz77woUL00cffZQuu+yydMEFFzT7UMv6+ShgZeWt/puzcGl9iJfmxYYPL0/AiyI/NTe8NC/mM7w8AS+K/MTNE9CiGGeaV7O3bpUCVhSnpk+f3uZMpDgDK4pLUWT6xS9+kc4444yiO5YtW5b+8Ic/pJNPPjlNmzYt9e3bd083RRHr4YcfLtqcd955xSWD8d/iLKjnnntuz38rA8pLGE877bQ0adKk4iwv9f3bK2B98sknac6cOcWZYTNmzCgub6x9rV69Ot15553Ff7/pppu69VlYFLCafaY5yJ+PhUvrALw0LzZ8eHkCXhT5qbnhpXkxn+HlCXhR5CdunoAWxTjTvJq9dasUsE4//fSigFT/qr80L86siqLPa6+9ln760582PHPp/fffT88880xx1lOc2dSzZ89UFoviDKhbbrklDRgwoCgszZ8/P/39738vjj1q1KjizC3n/RtdQvjKK68UlxbGZYJx5lf9va42btyYZs+eXXyOOPtr6NChzT7csn0+CljZaFvjjVm4tH7ES/Niw4eXJ+BFkZ+aG16aF/MZXp6AF0V+4uYJaFGMM82r2Vt3twJWnJUVRad33nmnuCRv5MiRHeqizZs3p1tvvbW4dK+8jPCDDz4ozpCKwtIvf/nLNHjw4OK+W877NypglWd37e8DxhlktZdI7q99K/47BaxW7NVO/E4sXBomXpoXGz68PAEvivzU3PDSvJjP8PIEvCjyEzdPQItinGlezd66uxWwyrOW4r5WSgEr+rF82mB5aeHzzz9f3Nw9Lk289tprixu+u++/rwJWeZP59sZS3H8rjn/cccc1+3DL9vkoYGWjbY03ZuHS+hEvzYsNH16egBdFfmpueGlezGd4eQJeFPmJmyegRTHONK9mb93dCljuGVLRj2+//XZxT6040yruSXX//fen119/PU2ZMiWdeuqpRVe777+vAlZ7l0c2+9jqys9HAasrtSt4LBYurdPw0rzY8OHlCXhR5KfmhpfmxXyGlyfgRZGfuHkCWhTjTPNq9tbdrYDVkXtUxT2ltm7dmg455JDUr1+/4syqeH3++efptttuS+vWrSueXPjkk08Wlw/efPPN6fDDDy/auO/fqIBVnuEVN2mPgll8Fl6NBShgMTL2KcDCpQ0QvDQvNnx4eQJeFPmpueGleTGf4eUJeFHkJ26egBbFONO8mr11dytgRX+UTwk85dP+PywAACAASURBVJRTiqcQ1t8cvfz3M888s7g0r/ZV3pcqiklR0DrnnHOKJxWWRS73/RsVsMp7bMVxrrrqqjR69Oi9hlMU2uLz13+HZh93nf35KGB1tmiLvR8Ll9aheGlebPjw8gS8KPJTc8NL82I+w8sT8KLIT9w8AS2KcaZ5NXvr7ljAivtfzZ07t7gh+w9+8IP0ox/9qCgA7d69O61ZsyYtWrSoeLLf1KlTiycA1r7i7KuIjcJRPJ2w9vLBsp3z/o0KWPF5HnjggfSXv/ylOPvq6quvTsOHDy+KZbt27UorV65M9913X4oztOLG8nEz9+76ooDVXXu+g9+bhauDUP/dDC/Niw0fXp6AF0V+am54aV7MZ3h5Al4U+YmbJ6BFMc40r2Zv3R0LWNEna9euTQsWLEhbtmwpildRICovHezVq1e65JJL0oUXXtjmzKqIizbxlMG//e1vaciQIemWW25JAwYM2Kub1fdvVMCKN42zr6Kgtnr16uIY8Tnj827fvr2431YUrX7+85+n0047rdmHWtbPRwErK2/135yFS+tDvDQvNnx4eQJeFPmpueGleTGf4eUJeFHkJ26egBbFONO8mr11dy1gRb+sX78+LV26tCgORTEoCldf//rXi/tbHXPMMe12XXmJYfk0wvYaKu/fXgEr3jvOtlqxYkV64okn0scff1ycKRaFq7hx/Pjx49MRRxzR7MMs++ejgJWduNoHYOHS+g8vzYsNH16egBdFfmpueGlezGd4eQJeFPmJmyegRTHONK9mb12VAlazOMZN2qPYFJcaTp8+PcV9tHgdfAEKWAe/D5r6E7Bwad2Dl+bFhg8vT8CLIj81N7w0L+YzvDwBL4r8xM0T0KIYZ5pXs7emgKX1UJwBNWfOnOKyQZ4MqNnlbE0BK6duC7w3C5fWiXhpXmz48PIEvCjyU3PDS/NiPsPLE/CiyE/cPAEtinGmeTV7awpYHe+huMzwnnvuKW6ePm7cuHTxxRd3PJiWWQUoYGXlrf6bs3BpfYiX5sWGDy9PwIsiPzU3vDQv5jO8PAEvivzEzRPQohhnmlezt77vuR3pV499ke1jzpl+WBr21Z7Z3r8r3jhuyD5v3rziPlnxOuGEE9K0adNS//79u+LwHKMDAhSwOoDUnZuwcGm9j5fmxYYPL0/AiyI/NTe8NC/mM7w8AS+K/MTNE9CiGGeaV7O33rwtpdmPbk8fbNzV6R/1x6N6p/GjDun09+3qN/zHP/6Rbr/99uKJgMOHD0+XX355Ovzww7v6Y3C8fQhQwGJ47FOAhUsbIHhpXmz48PIEvCjyU3PDS/NiPsPLE/CiyE/cPAEtinGmedEaAQTyC1DAym9c6SOwcGndh5fmxYYPL0/AiyI/NTe8NC/mM7w8AS+K/MTNE9CiGGeaF60RQCC/AAWs/MaVPgILl9Z9eGlebPjw8gS8KPJTc8NL82I+w8sT8KLIT9w8AS2KcaZ50RoBBPILUMDKb1zpI7Bwad2Hl+bFhg8vT8CLIj81N7w0L+YzvDwBL4r8xM0T0KIYZ5oXrRFAIL8ABaz8xpU+AguX1n14aV5s+PDyBLwo8lNzw0vzYj7DyxPwoshP3DwBLYpxpnnRGgEE8gtQwMpvXOkjsHBp3YeX5sWGDy9PwIsiPzU3vDQv5jO8PAEvivzEzRPQohhnmhetEUAgv0BLFrDWrFmTFi5cmHbtav8RoePGjUsXX3xxG+H169enpUuXptWrV6dt27alHj16pCFDhqQxY8akM844I/Xs2bNN++3bt6fFixen5cuXp507d6Zjjz02/exnP0snnHBC/p7roiOwcGnQeGlebPjw8gS8KPJTc8NL82I+w8sT8KLIT9w8AS2KcaZ50RoBBPILtGQBa+XKlemuu+7ap159AWvt2rVpwYIFacuWLalXr15pwIABaceOHWnr1q1FIWv06NHpiiuuKP4tXl9++WW677770ksvvVT82zHHHJOeeuqpovA1ffr0lilisXBpSYiX5sWGDy9PwIsiPzU3vDQv5jO8PAEvivzEzRPQohhnmhetEUAgv0BLFrAee+yx9Mgjj6QLL7wwXXbZZftVjELVHXfckd544400cuTIdNVVV6W+ffum3bt3pziba9GiRSnOtrr++uvT8OHDi/f74IMP0pw5c9KZZ55ZHCOKXOvWrUtz584tClq1x/3jH/+YNmzYkCZMmJB69+6938/TTA1YuLTewEvzYsOHlyfgRZGfmhtemhfzGV6egBdFfuLmCWhRjDPNi9YIIJBfoCULWA899FBxNlSjywQbkcbZV/PmzUt9+vRJM2fOTEcdddSeZlHEevjhh9OyZcuKywivvfbaoli1atWqdOedd6brrruuKHrFK86+ivc54ogj0qRJk4r/FkWt2267rWhz+eWXF7FVerFwab2Fl+bFhg8vT8CLIj81N7w0L+YzvDwBL4r8xM0T0KIYZ5oXrRFAIL9ASxaw7r777vTyyy+nyZMn7yku7Yvy6aefTg8++GAaMWJEmjJlyp7LBMuY8p5aQ4cOTTNmzEj9+vXrUAErLjOMSxk/+uijIm7w4MH5e7STj8DCpYHipXmx4cPLE/CiyE/NDS/Ni/kML0/AiyI/cfMEtCjGmeZFawQQyC/QcgWsuBwwbuD+9ttvF/eiOuWUU/arWJ6x1d4lh++//35xFlWcoTVr1qw0aNCgPZcQxuWCl156aZtLCONsq7hf1gsvvJDuv//+4sbu0a6KLxYurdfw0rzY8OHlCXhR5KfmhpfmxXyGlyfgRZGfuHkCWhTjTPOiNQII5BdouQJWXMY3f/78FEWnb3/72+ndd99NGzduLCSPPPLI4smD9U8ULM/Yau+Sw4ifPXt2cYngjTfemE488cTiJu733ntvWrFiRVGciicQPvvss2nz5s1F4WzgwIHF/bCOPvro4kyw8ubv+bu0c4/AwqV54qV5seHDyxPwoshPzQ0vzYv5DC9PwIsiP3HzBLQoxpnmRWsEEMgv0HIFrLLYFDdNb/Rq9ERBp4AV7x03dl+8eHFavnx52rlzZxoyZEiaOHFiGjZsWHrggQdSPA3xpptuKopbVX2xcGk9h5fmxYYPL0/AiyI/NTe8NC/mM7w8AS+K/MTNE9CiGGeaF60RQCC/QMsVsD7//PP061//urh5+iWXXFKcHRVnP0Wx6dFHHy1u7h6veNLg2WefXfxvt4DVXve89dZbxVMNL7roojRmzJhO68W4JLGrX/9z6f9+6mLVX/9r/Jou+Qp4ecy4aW54aV5la9w0N7w0L8YZXp6AF0V+4uYJaFGMM80rWlf1tjH6NyUCgYMj0HIFrH0xxmV/v/vd79JLL72UvvGNb6Qbbrgh9e7du1MLWFFAu/3224ui2fXXX59ee+21tGTJkrRp06Y0YMCANHbs2HT++eennj17yj1OAUsm2xNAAUuz6yovNnxav+DleeHmubFxwc0T0KIYZ5oX85nnhZvnRn7qbhSwdDMiEFAEulUBK2D+9re/FQWmuEdV3JD98MMP77QC1u7du4uzvOKphtOmTUtxGeOiRYuKe2adddZZ6dVXX01vvvlmmjBhQrrggguUfjpobTl1WKPHS/MqW+OmueGleTHO8PIEvCjyU3PDS/NiPvO8cPPcyE/PjSgEEMgn0O0KWGvXrk3z5s1Lffv23fNEwfIphOedd17x9MD6V6OnEDbqkvfee68ojsWliXGz+AULFqQvvviiuPF7//79UzwhMW4wH2dpzZgxI/Xr1y9fz3bSO7NwaZB4aV78oMTLE/CiyE/NDS/Ni/kML0/AiyI/cfMEtCjGmeZFawQQyC/QcgWsuHn66tWr06WXXlo8bbD+1egMrDhj6sEHH0wjRoxIU6ZM2euJgWvWrEkLFy5MQ4cObbfwFMWpuO9VnHU1c+bMtGvXruLJhSeddFKaNGnSno8R99uKJyPG2V+DBg3K38MHeAQWLg0QL82LDR9enoAXRX5qbnhpXsxneHkCXhT5iZsnoEUxzjQvWiOAQH6BlitglcWo0047rSgcxb2oal/x1MA//elPbe6BVZ6VdeihhxbFp3iaYPmKywLjDK1433PPPbc4QyueZFj/eu6559Lvf//7dM0116RRo0al8mmIFLDyD+KOHOHxf+vfkWYH3IaF3iPETXPDS/OisICXJ+BFkZ+aG16aF/OZ54Wb50Z+em5EIYBAPoGWK2B9/PHHac6cOWnLli1p/Pjx6fvf/35xw/QoRMWZVHFPqm3bthWFpvIMrfLsqTfeeKM4C+vqq68uLu+rjYk2U6dOTcOGDdurNz799NM0d+7c4myriC2fehiXC3IJYb7Bq7wzBSxFK6Wu8uIHpdYveHleuHlubFxw8wS0KMaZ5sV85nnh5rmRn54bUQggkE+g5QpYQbVixYp0zz33FPecintd9enTp/jfW7duLc6eiqdDxJlUtWdnffjhh8X9qdavX1/893hiYG3MD37wg3TJJZc0PPtq3bp1Kc7smjhxYpuzt+Jz1N7E/fXXXy8ub+Qm7vkGdHvv3FUFGRZ6r29x09zw0rzYuODlCXhR5KfmhpfmxXzmeeHmuZGfnhtRCCCQT6AlC1jBFQWpxx9/PK1ataooREVR6thjj00XXXRROvXUU4uzsupfUbxaunRpUWSKs7Si2BWXE44ZM6Y4W6tRzL66Js7gevHFF9OSJUvSpk2biqLY2LFj0/nnny+/V74hsO93ZuHS5PHSvPhBiZcn4EWRn5obXpoX8xlenoAXRX7i5gloUYwzzYvWCCCQX6BlC1j56brHEVi4tH7G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RBoeMAAAIABJREFU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VqygLVjx4707LPPpmeeeSZt3Lgx7d69O/Xt2zedeuqpafz48emII47YSzZiFi5cmN5888121QcPHpxmzZqVBg0aVLTZvn17Wrx4cVq+fHnauXNnOvbYY9PPfvazdMIJJ+TvuS46AguXBo2X5sWGDy9PwIsiPzU3vDQv5jO8PAEvivzEzRPQohhnmhetEUAgv0DLFbA2bNhQFKLWrVuXevTokfr375969eqVNm/enL788svUr1+/dMMNN6STTz65je62bdvS/Pnz0zvvvNOhAla813333ZdeeumlNHr06HTMMcekp556KsX7TJ8+vWWKWCxcWhLipXmx4cPLE/CiyE/NDS/Ni/kML0/AiyI/cfMEtCjGmeZFawQQyC/QUgWsKCrdddddafXq1enEE09MkyZN2nO21datW9Mdd9yR3n777XT88cenm266KR122GF7hONMrdmzZxdFrltuuSUdddRR+9T/4IMP0pw5c9KZZ56ZLrvssqJYFkWzuXPnFgWt+G/l649//GOKwtqECRNS79698/dqJx6BhUvDxEvzYsOHlyfgRZGfmhtemhfzGV6egBdFfuLmCWhRjDPNi9YIIJBfoKUKWGvXrk3z5s1LPXv2TDNmzCgu6at9lQWmL774ojhL6pRTTtnzz5988km69dZbi7O1ai8TbK8LVq1ale6888503XXXpZEjRxbN4uyrOH5cohjFs3jFMW+77baizeWXX14Uuqr0YuHSegsvzYsNH16egBdFfmpueGlezGd4eQJeFPmJmyegRTHONC9aI4BAfoGWKmCtXLmyOAMrLg+cNm1acd+r2lftZYKTJ0/eU3iKNmXxa+jQoQ1j67uiIwWs8oywjz76qCioxT20qvZi4dJ6DC/Niw0fXp6AF0V+am54aV7MZ3h5Al4U+YmbJ6BFMc40L1ojgEB+gZYqYMWN2ONSwUMOOaS411X92U5xH6w4y+qzzz5LN954Y3GZYflas2ZNce+sb33rW2nKlCnFmVj7epWXEMblgpdeemmbSwjjbKsrrrgivfDCC+n+++8vbuwe7ar4YuHSeg0vzYsNH16egBdFfmpueGlezGd4eQJeFPmJmyegRTHONC9aI4BAfoGWKmDtjyvujRWX/cWlhfX3wCrP3op/GzBgQHGvrCiIxT2roiBV//TCOLvq3nvvTStWrCiKUxEXTz6MIllcnjhw4MDiflhHH310irO99lcQ299nP1j/zsKlyeOlebHhw8sT8KLIT80NL82L+QwvT8CLIj9x8wS0KMaZ5kVrBBDIL9BtClhx1lXcdD3udXXNNdekM844o43uY489lh555JF2xeNphlOnTm1z1tb27dvT4sWL0/Lly9POnTvTkCFD0sSJE9OwYcPSAw88kKIoFoWy+ntx5e/WzjsCC5dmiZfmxYYPL0/AiyI/NTe8NC/mM7w8AS+K/MTNE9CiGGeaF60RQCC/QLcoYJVnS8UlfXG21JVXXrnXGVHxb1GMimJTFKHiKYS7d+9O//jHP4r7aq1fv77h0wsbddFbb71VPPHwoosuSmPGjMnfixmPwMKl4eKlebHhw8sT8KLIT80NL82L+QwvT8CLIj9x8wS0KMaZ5kVrBBDIL9DyBaza4tXXvva1dMMNN6TDDjtMki1v8B5PL4z44cOHtxv/+eefp9tvv70okF1//fXptddeS0uWLEmbNm0qLk0cO3ZsOv/884snJaqvKLJ19et/Lm3/u3b1ZzmQ4/2v8WsOJLzDsXh1mKpNQ9w0N7w0r7I1bpobXpoX4wwvT8CLIj9x8wS0KMaZ5hWtq3rfY/2bEoHAwRFo6QJWnEH1+OOPp0cffTR95StfKW7cfuSRR8rSUQSLe2dFMerHP/5xu2dVxfHiWE8//XTxJMMNGzakRYsWFZcdnnXWWenVV19Nb775ZpowYUK64IIL5M9BAUsm2xNAAUuz6yovNnxav+DleeHmubFxwc0T0KIYZ5oX85nnhZvnRn7qbhSwdDMiEFAEWraAVV+8ioJS3KPKfd19993p5ZdfTuPGjUsXX3xxw7d57733irOvzj777KLNggULUpy1FYWzuIdW3BR+/vz5Kc7SmjFjRvGkxGZ/ceqw1kN4aV5la9w0N7w0L8YZXp6AF0V+am54aV7MZ54Xbp4b+em5EYUAAvkEWrKAFcWrF198sXhKYN++ffe6+Xo9Z9zn6je/+U0aPHhwmjRp0l6XGHbkDKwoTsV9r+Ksq5kzZ6Zdu3al2bNnp5NOOql4z/IVhbB33303zZo1Kw0aNChfz3bSO7NwaZB4aV78oMTLE/CiyE/NDS/Ni/kML0/AiyI/cfMEtCjGmeZFawQQyC/QkgWsFStWFJfu9enTp7hn1cknn7xPyc2bN6dbb721KD7F2VJxr6zaVzy5MJ5gGE8ybO8eWM8991z6/e9/XzzhcNSoUWnjxo0UsPKP3w4f4fF/69/htgfSkIXe08NNc8NL86KwgJcn4EWRn5obXpoX85nnhZvnRn56bkQhgEA+gZYrYP39738v7lcVrylTpqSvf/3r+9WLM7YefvjhtGzZsuIphJMnT95zr6xt27ale+65J61cubIohMWliHFWV+3r008/TXPnzi3Otrr66quLG7hv3769uFyQSwj3y98lDShgacxd5cUPSq1f8PK8cPPc2Ljg5gloUYwzzYv5zPPCzXMjPz03ohBAIJ9ASxWw4kl/cdne+vXrU+/evfd5j6k4O+vaa69Nxx13XKEb96W666670ltvvZV69OiRBg4cWPzfODsrLiGMe1hNnTq1uCF7/WvdunVp8eLFaeLEiW3us1WeCVbexP31119Pq1evtm/inm8YtP/OLFyaOl6aFz8o8fIEvCjyU3PDS/NiPsPLE/CiyE/cPAEtinGmedEaAQTyC7RUAau8bC8uBdzfK86iissFawtScR+ruHfWk08+meKsqjgzKwpZI0eOTBdddJF8z6ryXlxLlixJUVwbMGBAGjt2bDr//PNTz5499/cRm+LfWbi0bsBL82LDh5cn4EWRn5obXpoX8xlenoAXRX7i5gloUYwzzYvWCCCQX6ClClj5ubrfEVi4tD7H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HE7VxAAAgAElEQVS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jfH69evT0qVL0+rVq9O2bdtSjx490pAhQ9KYMWPSGWeckXr27NmmR7Zv354WL16cli9fnnbu3JmOPfbY9LOf/SydcMIJ+Xuui47AwqVB46V5seHDyxPwoshPzQ0vzYv5DC9PwIsiP3HzBLQoxpnmRWsEEMgvQAHrv43Xrl2bFixYkLZs2ZJ69eqVBgwYkHbs2JG2bt1aFLJGjx6drrjiiuLf4vXll1+m++67L7300kvFvx1zzDHpqaeeKgpf06dPb5kiFguXloR4aV5s+PDyBLwo8lNzw0vzYj7DyxPwoshP3DwBLYpxpnnRGgEE8gtQwEqpKFTdcccd6Y033kgjR45MV111Verbt2/avXt3WrNmTVq0aFGKs62uv/76NHz48KJXPvjggzRnzpx05plnpssuu6wocq1bty7NnTu3KGjFfytff/zjH9OGDRvShAkTUu/evfP3aicegYVLw8RL82LDh5cn4EWRn5obXpoX8xlenoAXRX7i5gloUYwzzYvWCCCQX4ACVkopzr6aN29e6tOnT5o5c2Y66qij9shHEevhhx9Oy5YtKy4jvPbaa4ti1apVq9Kdd96ZrrvuuqLoFa84+yre54gjjkiTJk0q/lsUtW677baizeWXX17EVunFwqX1Fl6aFxs+vDwBL4r81Nzw0ryYz/DyBLwo8hM3T0CLYpxpXrRGAIH8AhSwUkpPP/10evDBB9OIESPSlClT9lwmWPLHWVgLFy5MQ4cOTTNmzEj9+vXrUAErLjO866670kcffVTEDR48OH+PdvIRWLg0ULw0LzZ8eHkCXhT5qbnhpXkxn+HlCXhR5CdunoAWxTjTvGiNAAL5BShgpZQeeuih4v5VF154YZtL/0r+999/vziLKs7QmjVrVho0aNCeSwjjcsFLL720zSWEcbZV3C/rhRdeSPfff39xY/doV8UXC5fWa3hpXmz48PIEvCjyU3PDS/NiPsPLE/CiyE/cPAEtinGmedEaAQTyC1DASindfffd6eWXX07jxo1LF1988V7qGzduTLNnzy4uEbzxxhvTiSeeWNzE/d57700rVqwoilPxBMJnn302bd68ubiJ+8CBA4v7YR199NFp8uTJe53Vlb9rO+cILFyaI16aFxs+vDwBL4r81Nzw0ryYz/DyBLwo8hM3T0CLYpxpXrRGAIH8AhSwzAJWdE3c2H3x4sVp+fLlaefOnWnIkCFp4sSJadiwYemBBx5IK1euTDfddFNR3Krqi4VL6zm8NC82fHh5Al4U+am54aV5MZ/h5Ql4UeQnbp6AFsU407xojQAC+QUoYB1AAau97nnrrbeKpxpedNFFacyYMfl7MeMRWLg0XLw0LzZ8eHkCXhT5qbnhpXkxn+HlCXhR5CdunoAWxTjTvGiNAAL5BShgdXIB6/PPP0+33357ccng9ddfn1577bW0ZMmStGnTpjRgwIA0duzYdP7556eePXvKvXv22WfLMQQggAACCCCAAAIIIIAAAgjkF4grc3ghgEA+AQpYnVjA2r17d3r00UeLpxpOmzYtbdiwIS1atKi4Z9ZZZ52VXn311fTmm2+mCRMmpAsuuEDuVQpYMhkBCCCAAAIIIIAAAggggECXCFDA6hJmDtKNBShg1TyF8LzzziueHlj/avQUwkZj5r333ivOvopCU9wMfsGCBemLL74obvzev3//tGPHjjR//vwUZ2nNmDEj9evXrxsPPb46AggggAACCCCAAAIIIIAAAggg0DEBClgpFWdMPfjgg2nEiBFpypQpez0xcM2aNWnhwoVp6NCh7RaeojgV972Ks65mzpyZdu3aVTy58KSTTkqTJk3a0xvxxMN33303zZo1Kw0aNKhjvUQrBBBAAAEEEEAAAQQQQAABBBBAoBsLUMBKKa1duzbNmzcvHXrooUXxKZ4mWL7issCHHnqoKHKde+65xRlaPXr02GvIPPfcc+n3v/99uuaaa9KoUaPSxo0bKWB148TiqyOAAAIIIIAAAggggAACCCCAQOcJUMBKqbi0L86eeuONN4qzsK6++uri8r4oXsXZV3Efq2gzderUNGzYsL30P/300zR37tzibKuIjRu4b9++vbhckEsIO2+w8k4IIIAAAggggAACCCCAAAIIINA9BShg/Xe/f/jhh0XBaf369UUBKp4YGEWrrVu3Fmdc/eAHP0iXXHJJw7Ov1q1blxYvXpwmTpzY5uytFStWtLmJ++uvv55Wr15t38S9ew5RvjUCCCCAAAIIIIAAAggggAACCHR3AQpYNSMgildLly4tikzbtm0rilVxOeGYMWPSGWeckXr27CmNlziD68UXX0xLlixJmzZtKopiY8eOTeeff778XtKBaYwAAggggAACCCCAAAIIIIAAAgi0kAAFrBbqTL4KAggggAACCCCAAAIIIIAAAggg0IoCFLBasVf5TggggAACCCCAAAIIIIAAAggggEALCVDAaqHO5KsggAACCCCAAAIIIIAAAggggAACrShAAasVe5XvhAACCCCAAAIIIIAAAggggAACCLSQAAWsFupMvgoCCCCAAAIIIIAAAggggAACCCDQigIUsFqxV/lOCCCAAAIIIIAAAggggAACCCCAQAsJUMBqoc7kqyCAAAIIIIAAAggggAACCCCAAAKtKEABqxV7tQu+0yuvvJLuvvvudNRRR6VbbrklDRgwYK+jPv300+nBBx9MI0aMSFOmTEm9evVq02bHjh1p4cKF6c0330zjxo1LF198cfHvtf+9va8yePDgNGvWrDRo0KAu+Ladc4icZo0+4ZdffpnuuuuutHr16nTyySenadOmpb59+3bOl+mid1m7dm2aN29eMXZmzpyZhg4duteR16xZU4yj+LcZM2akfv367dXmvvvuS3/961/TGWecka699trUo0ePos22bdvSI488kl5++eX02WefFf89xtS5556bLrjggsp5xXfqarM45sCBA9Ppp59e5HHVxlg5DubPn5/eeeed9NOf/rTo+/rX5s2b06233prWr1+fpk+fnk455ZR2x+Lhhx+efvnLX6aYp2pfkZPRP88//3x677330o033tjUc9ju3bvTb37zm7RixYp03nnnpSuuuGKv71w7X1911VXpnHPO2avNBx98kObMmZPi+8d3PvHEE4s2penHH3/c7ozSaO6qz9tmGoO5zQ50fYz4WHNjDIbj9ddf3xQ5m3N9dM127dpVjP0nnngixRiNvo357dRTT03jx49PRxxxRBethI0Pk9Os0RHDIPJ406ZNbX6z1bYN62effTY988wzaePGjcU/DRkyJI0ZM6ZYf3v27HlQzXKvj/VfrqO/w/75z3+mhx9+OL399tvFb+D4zXPsscemSy65pFhryt8sBwOvmcxWrlxZ/K7t6Gvy5Mlp5MiRHW1OOwQQqIgABayKdFSzfcxyQxI/8G666aZ0/PHH77VRu/POO9Nrr71WbOIabebiR9Ds2bOLwkHthjB+VJebyfa+dxULWDnNGjk999xzKQo38aO7qgWscoP7ySefFEXQb3/723t91Yceeig99dRTxcaidnNcNty+fXsxnuKHYe0G+/3330933HFH8SM7fixGETasYjzG/z366KPT1KlT05FHHtls6bfPz9NVZvGDOgpX8SrNwir6oGpm8R3KIueZZ55ZFDnrX3/729/S7bffnnbu3Nnu5i02uv/1X//VpmgfG5gojEVB/4033ig2J/GqyhxW/iHia1/7WlEE79OnTxuayM0o7MUYqC8Qlw1XrVqVYj045phj2hSZI/diDdiwYUO7Y7p+7qrN22YdgznNnPUxxlysxX/+85+LsRhjMl7NtC7kXB8dszCKOeGFF14o1oP4w0jv3r2Lomv8W//+/Yv1oSzGHoxFIqfZvgox8W+1f3Qs237++efFH5NirY3cDKP4jbh169bi/x89enRRBK//Y2ZX2uVcH93fYfFb7YEHHijGVYyxGGvxuyXGbbj96Ec/SmPHjj1oRaxmMos/WEZe7utV/o477LDDivUmCoG8EECgtQQoYLVWf3bZt6n9Qdjor+61m5r4i9sNN9yQhg8f3ubzlRvCKBzUFrjKTU0s5nF2V5zl1QqvnGb1PrV/KW22jYrSl7VnM1x44YXpsssuaxMeP4znzp2b1q1bV/z3RmfPlGMxNnFlgSt+aN92220pNsPx17kYw+WZQ3GGTZxdGH91/M53vpMuv/zyg/bDUbEq2+Yy27JlS3E23D/+8Y+9zGK8RZHw008/TaeddlqaNGnSQd2kOG7l2Qz1RZbyvcpCafz/3/jGN4o5LTYb5Svmq7JoX7u5e+yxx4qz/OIVxZ94/xhbcZZWFc4iLf/6Ht+10XwcZ/Lcc889xfeLMy0anZFb2tUXuMr3/spXvtLu2ZO1fVmVMZjTzFkfYz6Ls0zjFetteMdnbKYCVs710TGLjXL8gSNy9uqrry5+v0QxIT5njPc4E+Sb3/xmcQZb7TzgzD1uTE6z+s9U+wex+Lf6AlasO1GE+ctf/lL8ASOK3TEfxCssf/vb36ZYd6OAFWc4H6xXrvWx0ffpyO+w+H1SntUWRaq4EiF+M0fhLyxj7oz/P367xB8RDsar2cz2Z7B8+fIiR+MPnlX8LbK/78e/I4BAShSwGAW2QHnGQqNLS8rNYPwFJH60xCU59cWH8q/U9ZvBsuAQf6WrwgZPAcxlVvsZylPW4y/uYRtnfTTTRkXxirbtjZP4t3KjGP87ClSxoai/XLW8xDB+VJeb6/K/xUbu5ptvLooJta+47DKKEfu6LFH9Hl3ZPodZmdPhuC+z+Kt7FQvP5dkM0U/1l6uWG8W47C82q42KOeVfqaOIV1uwf/LJJ4ui33e/+93ibI0omkYhMAqmVZjf2vte4VRubGJsHHroocXZafWXV9ZevlVfYC7/iBFn8HbkEueqjMGcZs76GIWF6Kvvfe97xZmlr776anEZTrOtC7nWR9WsdsP+wx/+MP3kJz9pM32XhYkvvvii4Vm/XTnX5zKr/Q7l943/FvN7XO5WX8CKsyh/9atfpSgyx5lpw4YNa8NQFsCOO+644qz9+G14sF451sf679LR32Fxiep//Md/NMzF9v4ocjDcmslsX98/1pv4Y1r8Nmw0Dg+GHcdEAIHOF6CA1fmm3eYd97Xwlj+q4gdztIu/xNVuUGp/IMZfneJ+EuWrLEpE8aAjm5oqgecyqzUofyjGvcfijIf2fhxVxe3dd98tNvzxg7f+UtTyR1Vc9hWFgfjxUt+mPAMmzrS67rrrir+iR4EqNnWxcb7mmmv2uiyqHINVKTLU92UOs9Ix7nUVf9Wsf5VnOUSxp9GlnM0+3uJzxziLIlV8v1GjRu35yGVxK+6PFgW8KADUtynHTJyxEYWp+vtf1c9vVRlbMVf/+te/Ls44qd+0loWasIsz7+IStfY2tvGHjBgXJ5100h7X8n4m7Y2p+jFTlTGY06wz1sfSvdkKWLnWR9Vsf/e768h937pqvstlVn7+2kJMnD0V90+Ls/nq87wsRkeBtNG9KMsCV1wa1+i2E13lFcfJsT7Wf/6O/g4rLztvbw78z//8z+J+Yu3dg7Cr3JrJbF/fufzjY3nJ+8E6O7Kr+oXjINBdBShgddee74TvXW7q4vTm2jMuysu6YkMbp9cvXry4uAFq7VkNZZt4j/rLC8uzY771rW81vPl7J3z0g/YWuczKL1T7l9LwjuM141/alQ5obzNR/nXy9ddfL8bQiy++mOIMjdrxVPsXzPZuzt3os8Sp+/fff3/DS8WUz36w2uYwiyJFbD7iTJtGfz0vx3b8YGx0z7uDZaEctyy811+uWl4mF5uIOKsxLsmKy2Bqb2petml0eWHtZ6hicbS9B3KUm9bYLMRNmuOSqxNOOKHN5ZVlm7jhdf3lheX7Nro8uFG/VWkM5jLrjPWxWQtYudZH1aw8YyvGYHtnk8bDDV566aV274enzDsH0jaXWfmZagsxcUPsuBSwUQFrf2Oq9nLHg31j7RzrY20fKr/D9nU2eHk2Ucyhyu+XAxlP7cU2k1l7n7G22Bq3hTj77LNzUPCeCCDQBAIUsJqgE6r6EcoiVJxOXnuD7fq/dj766KPFTbZr75VV/ug65JBD9jpbofwhFDdejPt1lE9liY1xnEXTDE//cfssl1l8nvq/lMYGe38/Kt3v0ZVxtUWoH//4x8VGOV7lX3Tjf0fBJP4yHPc9qN0Mlz+64oEB9Wd/NPoOcZZIFMKWLl1a3HciimFxlkLVXl1pVtosW7Ys/eEPf6jsPbDie5RFqNoblpdni8amLc66inkpbloeN7CvPdOgLH7Vn1FaP3aqWMAqi1DxnePssvKS2/KMqDgbIy6RjPvRxc3cazf9ZSGn9gzI0qSMj8uNojga97KLsRs3MT7rrLPkp1o20xjMZdYZ62Ozrgu51kfVrCM5ur+zAbtqzchlFp+/vhATZ9KX91OrPwNrf08DbqYCVs71Uf0dFu3jLPkYo/FH24kTJxb3fY1LMeOPv3E/p/gNEr9FDuZll81k1l5uxV4hzqKOswDj915c7soLAQRaU4ACVmv2a5d9q0abtnLDUv7AKX/YxCU58XSvuISrPO290dkKtTc9bvRFmuHpPwcCnMMsPk/9X0rjHmLNulFR/RptguvH1YcffljcDLX2ctXytPfYcDe6uXR8jnKzEj+wy1dcvhpjNW64XdVXTrN6kyg8xE3x40duFS8fLL9Po8J6WQQtL0+N+SeetBWXGpbftbz8MC5jbfTAilqvjmyOm23MNSoEl5dR1TrE3BbzUHl5Ze2ldI3OIKi9uXij76w8CbTZxmAus85YH5t5XcixPqpmHcnRZilgRd7kMGtUiIljtVfAKs9ai7mw0b2H4t6AUeCOh6Qc7DOw4nvkWh+d32FRvI8//kRszJnlK34rR1Hryiuv3Os+nQdjjWgms/rvH+P1d7/7XXFW5IQJE9L3v//9g0HEMRFAoIsEKGB1EXSrHqb+spk4ayVufh1nw5Q38y3PlClvfBxnVZVPpWp06Ug8tjr+8hRnOpR/jYpFPW6EHJfDxQ+guHfRwb4RqNunOcwa/aU0Pl8zb1QUv0aXIZVjqDyzr/wLb+3lqqV13A+s/ubu5fFjXMXlIPEjMjbl5SO/44ySuHlvVe+hkNOstu/KR6e/8847B/1x38qYatS20aXNpWMU28sxVG5ey6JMRy45Ko/Xkc3xgX6Pzo5vdClu+Z1rz0Qrb7JeXl5Zen700Ud73dw9PmOcnRuborh/VuRaFAfj6VvxAIo4mzLiO/JUy2Ycg7nMOmN9bOZ1Icf6qJp1JEebqYCVw6xRIWZfBazaAkL9UwjjLP1YY+MPBPFqhgJWjvXR/R0WLvG7OebUuDdi3Ecxfo/Eb5p40Excqh7rz8F+NZNZvUX8ASMKpPF7LW6f0SpPLz/Yfc7xEWhWAQpYzdozFflcccZBnHkRC25cxhVPoYqzYOI+OeUZL+UP+bKoFcWneEpIbHhrLz3syFcuf1jG03/2d6ZDR97vYLTpbLP2/lLaSgWsuARw9uzZxRMt46yXOMsqxl0UM2vvrVZf1CrvU1J76eH++rz2x/Z3vvOddPnllxdnDVbt1RVmZeEgTt0fPXp08ZfiOPOvyq/6e9tEMf1Pf/pTm3uQ1Be14mzA2ICUN8WO+bC9V0c2x83oV95sOB4MEWcnRlEgiky19wKrL2r961//KvK0vGF9/dM+9/U94yzduN9OXDZT/1TIRgXUZhyDXW3W0fWxmQtYnb0+7i+XGpl1JEebqYDV2WbtFWL2VcCKf4uzrOISrvi/sWZGcTsK0nE5XPzhMv5brEvNUMDq7PXR/R1WmsUfeuNJ3fGbI/4QHH+0jTy99957m+Z2Bs1iVp/TYRUP5Yl7lzZ6auj+5gD+HQEEqidAAat6fdZUn7j+L+zxQyVOMT/nnHOKvxqVG//aywrjxopRjIgfNu3dILW9L9nedfhNhbKfD9PZZu39pbSVCli1/R5nXH31q18tfijHI7njSZXlWVK1lxVG4en2228v7qtTng3Y0XFS3kshNt7qGO3oMXK3y20W7x8/rqOQEfeMOtj36Ogsz9qz9q6++uricsE4gyjudxVnhcar/rLCv/71r+nxxx9vc/+1Vitg1T5lLM5+jadjxRlX8UeIU089tfi69ZcVRgEr7u+yrzMg23Nq794+te2bfQx2tVlH18dmLmB19vq4v3mhkVnVClidabavQsz+Cljx73HW0COPPFLcSzI+V3k/uzjbPn4bxlzaDJeZd/b66P4OK/9AUv4hoP6PZWWhtCNnou5vrB/ovzeLWf33iD+cxB/OY/2pXacP9PsSjwACzStAAat5+6YSn6y8wXH8tTwup4n7ENXeA6X8EuW9ZWIDGH9hih8y8Tj1KD7s62yFRgjt3YOhEmApFX9Zi7M8OsOs/ItYnInU0Vcz/PWzo5+1tl35Qy6eBBcFrAcffHCvJ0CVhYWIiwJWjJU4G7D2xtMdOXY8QTOKrPF+avGrI+/fVW1ymdUXDuJpo7FRaYVXuXmNswfKMVR7X7XyO8Z9Z6LYFfd7ir/8vvXWWx06o7Qjm+NmdCwvBY9NQnzn+It3eV+wwYMH7/nI5R8ryvUginvKGZDlG+3vps9VGINdbdaRAkO0aeYCVmeujx3No/rfFOWZhPFHtvbO/muWpxDGd+xMs1WrVhVnk9bei2lfjpH7sb4OGjRon9zlb0BnPe5oP6rtOmt9dH+HffOb3yyuRog/mP3iF79IcXZr/au8j2esr+rvGNWjI+0Ptlk8DKT+VRYBzzzzzPTzn/+88meBd6QfaINAdxeggNXdR0AnfP/aMxbiDKwoptSftVJuRuLf4mbu8VTCRve/Ku9HFD+KYpNU/9SVjv6FuRO+Vta36CyzeOJXPLo+Ci6NXuU9neKyrjiFP15xZtzw4cOzfr8cb16ezRCXoMaP4L///e97FZfKH/JxD53vfe97xaVfcRPU+vtfxSb7ySefLM4ciSJF/assYJWXLEaxtYqvzjQrv39s6uJHbJxxFIWduGFv3POkVV7l2QwxV8XZou3NVbX3e4qxGHNcR87Wq2oBq5x74yzHmLujMPX1r399r9wqv19cThmXlMel4o2KwPE+UQSMe7vEnFR/6em+zsCqyhjsbLPOWh+buYAV80hnrY/xXo5Z+YeQmAMajd3yTMO4LULt05X/v/buNFSq8o8D+GPZv2g3U7HUCpEWQ8GosAwxFF9EYiJiEETQHrZQmu3aQosVVLbYgi+SFqkoqcwEIwqMEiqJNNqgemGZtFBWpPbnd+Bc5l7nXvXOnHvn3PM5byydszyfZ2bOzHd+z/P05ntgs8zy12VnbYnXZbQ/n6spgqv4ASMC/662VlohNL/OZt0fu/s5LN4j8+k0OvthsdXuF71t1vGza4SHTzzxRPYZOCr7ohrcRoBA3xcQYPX9Pi68hfkNNr6AxNxU+ZK/HSe/jvmJ1q5dm62mEh8M85Wqai8w/+AYv1zXuxnlpcLxgaGsc2BFe5tp1lUHt/oXlT15cubVDDG5aWwRyNVbWTD/IB9VWlER2HG579ovSJ0tBtAXhhBGO5tpFseLgDCCq5h8OyaXjddoXwqv8jZGdUUEVPEci/ekeu81eZVGzFcSz8lYuTIqSuOLXVdbq30h2ZPXYP7r+4ABA7L38HorC+bBU7xHR4ATYXPMj1hbpRXnrF3xsd6ku/lrMPavrYIp23OwmWbNuj+2+n2hmffH7pjVVjTFamZnnXVWu3kQYxhcfGmOILVVhiw106yr94TuVMBHiB1DsSP4qrdC4Z68BzXzsc2+P3Z2bZ293mqfZxMmTMjmwOo4hDAP/vL5FXd1f2mmT71j9bZZx2vKfUaOHNluOomiHRyfAIHeFRBg9a5/nzh7/gExJv6Mrd6Xmvj7fH6i+NAXv9bVq1aIG/obb7yR4qYUww3jV6n8C3JUOMSkwfFhoFVu5t3twGaaVSXAqv3VO9ocQwmjcqPjln8xjmrA/v371/0FPb58x4o1MUdPDGmNZZfzwDX+LT6kxxeCqMCpVx3S3X7v6f2aaRavzZjXJOa9ijAiwpqowOqLWz4MLtoWbawXlHa0rVdRWs+mzAFW7Xt4rBjY2fCqqKyKCq3YOpv/Kp9r5/PPP88eE/ON5cNQa1+DtcNCyvgcbKZZs+6PrR5gNfP+2F2z6Leobo77QixOEUOXIlyo/RwSFbzxGaUVFq5oplmzAqyoYI7h1e+8804W8o8fPz5bWbpVFkVp5v2xu5/D8udZ7B/Ps3HjxmU+8byNf3vxxRezxWsi3IqQq7e3VjDLDeIzXsyFGgvv1M7F2NtGzk+AQPECAqzijfv8GeJGu2zZsixYil+HOpugM//lJv7sKoCKm/Wzzz6bzSmTr2QTf8YHtPjSE1+c4le8ESNGlNa22WadQbT6F5U97cBVq1ZlFUDxfKhXwRfHq507J4KWetUf8bjPPvssLV++PHt8PsQy+iUqR+LPvjIxebPM8pWu4vWZDx/prP92d1jJnvZ/Tz0+n3ckvnTlq+7V+9KVV9d09XzseM1lDrDivTvmhovhGl29h+fDK+N1VK8CMjeJFbiWLl2aTexc7zU4ePDgdkNUy/gcbLZZM+6PrX5faPb9sTtmcSGEIVEAABLvSURBVA0rV67MhprHf0e4GmFW/jkkqhAjxI9K31bYmm3WWZt2VYGVD6eL13TcW2OL98dJkyalKVOmtETYV9u2Zt0fuxtg1VaUxn/n99Z8+oewixV+W+mHtN42y63XrVuX/agdi/nEwiIdpxxphdelayBAoBgBAVYxrpU7al6xEFVTUVJfb0Ln2vmrOqueyeHi5h3VHvHhMb7kxI09qrbiV9D4ILSrCUPL0AHNNqvX5lb/orKn/ZRXM0SI2dV8QzFcNeYuivl1YvhXx+Gs+Xmj0iNCiDhufPCOD4tRcRPPz6jM6my/Pb3u3nx8s8zy4CX/UtJVm3Z3Yt/edOnq3LXVDF3NcZPPBxILUXRWjdSXAqzaX9+7qjjLh1fGL+S7Guodz6d4L4xKjZjPJF6D8f4eq3JFxUHtkJkyPgeLMGv0/liG+0Kz74/dMYtq8VhsZc2aNSkqzPOAISqvpk6dmiLEaqWt2Wb12rarACufPzLup3EfGD16dDYfZatZ5W1r1v2xuwFW7BfPq/jRJD6LxNDpeK5GoB+fp+PzbjzfYqh6q2ytYFb7Q2VU0MdQXxsBAtUREGBVp6+1lAABAgQIECBAgAABAgQIECBQSgEBVim7zUUTIECAAAECBAgQIECAAAECBKojIMCqTl9rKQECBAgQIECAAAECBAgQIECglAICrFJ2m4smQIAAAQIECBAgQIAAAQIECFRHQIBVnb7WUgIECBAgQIAAAQIECBAgQIBAKQUEWKXsNhdNgAABAgQIECBAgAABAgQIEKiOgACrOn2tpQQIECBAgAABAgQIECBAgACBUgoIsErZbS6aAAECBAgQIECAAAECBAgQIFAdAQFWdfpaSwkQIECAAAECBAgQIECAAAECpRQQYJWy21w0AQIECBAgQIAAAQIECBAgQKA6AgKs6vS1lhIgQIAAAQIECBAgQIAAAQIESikgwCplt7loAgQIECBAgAABAgQIECBAgEB1BARY1elrLSVAgAABAgQIECBAgAABAgQIlFJAgFXKbnPRBAgQIECAAAECBAgQIECAAIHqCAiwqtPXWkqAAAECBAgQIECAAAECBAgQKKWAAKuU3eaiCRAgQIAAAQIECBAgQIAAAQLVERBgVaevtZQAAQIECBAgQIAAAQIECBAgUEoBAVYpu81FEyBAgAABAgQIECBAgAABAgSqIyDAqk5faykBAgQIECBAgAABAgQIECBAoJQCAqxSdpuLJkCAAAECBAgQIECAAAECBAhUR0CAVZ2+1lICBAgQIECAAAECBAgQIECAQCkFBFil7DYXTYAAAQIECBAgQIAAAQIECBCojoAAqzp9raUECBAgQIAAAQIECBAgQIAAgVIKCLBK2W0umgABAgQIECBAgAABAgQIECBQHQEBVnX6WksJECBAgAABAgQIECBAgAABAqUUEGCVsttcNAECBAgQIECAAAECBAgQIECgOgICrOr0tZYSIECAAAECBAgQIECAAAECBEopIMAqZbe5aAIECBAgQIAAAQIECBAgQIBAdQQEWNXpay0lQIAAAQIECBAgQIAAAQIECJRSQIBVym5z0QQIECBAgAABAgQIECBAgACB6ggIsKrT11pKgAABAgQIECBAgAABAgQIECilgACrlN3mogkQIECAAAECBAgQIECAAAEC1REQYFWnr7WUAAECBAgQIECAAAECBAgQIFBKAQFWKbvNRRMgQIAAAQIECBAgQIAAAQIEqiMgwKpOX2spAQIECBAgQIAAAQIECBAgQKCUAgKsUnabiyZAgAABAgQIECBAgAABAgQIVEdAgFWdvtZSAgQIECBAgAABAgQIECBAgEApBQRYpew2F02AAAECBAgQIECAAAECBAgQqI6AAKs6fa2lBAgQIECAAAECBAgQIECAAIFSCgiwStltLpoAAQIECBAgQIAAAQIECBAgUB0BAVZ1+lpLCRAgQIAAAQIECBAgQIAAAQKlFBBglbLbXDQBAgQIECBAgAABAgQIECBAoDoCAqzq9LWWEiBAgACBPinwyiuvpEcffTSdffbZ6eqrr+6TbdQoAgQIECBAgEDVBQRYVX8GaD8BAgQIVF7g77//TgsXLkwffvhhmjdvXpo6depOJr///nuaP39++u6779KiRYvS8ccfv9Nj1q9fn+1/xBFHpPvvvz8ddthhPWIrwOoRZichQIAAAQIECPSqgACrV/mdnAABAgQItIbAU089lV544YU0ffr0NGfOnJ0uasOGDWnu3Lnpr7/+SldccUWaMWPGTo9ZsWJFeuihh9KUKVOyx+6999490jgBVo8wOwkBAgQIECBAoFcFBFi9yu/kBAgQIECgNQSi+uqmm25KJ554YrrzzjvTAQcc0O7Cli1blpYuXZr93cSJE9MNN9yQ9tlnn7bHbN++PavMWr16dacBV1EtFWAVJeu4BAgQIECAAIHWERBgtU5fuBICBAgQINBrAj/88EO67rrrsvPH8L9hw4a1XUs+xPDTTz9N++67bxZuPfDAA2nIkCFtj8mHGH7zzTfpvvvuS2PGjOmxtgiweozaiQgQIECAAAECvSYgwOo1eicmQIAAAQKtIxBDA2+77bb08ccfp7vuuiudcsopbReXh1tDhw7Ngq233nprp8d8/fXXWQB28MEHpwcffDANHDiwbf8dO3akdevWpaji2rhxY/rvv//S8OHD08yZM9PkyZPT//73v50gtm7dml5//fX02muvpU2bNmXBWVSHnX/++emEE05I/fr1a9unswBr27ZtacmSJSn+/bjjjksLFixIgwYNah10V0KAAAECBAgQILDbAgKs3abyQAIECBAg0LcF8nmwLrjggnTeeee1Nfbdd99Nt99+e5o9e3YaO3ZsNtRw1qxZ6aKLLtrpMR2HF0aIFMeNEClCp8GDB2f7/PTTTymGHZ5xxhnZfFm1QxY3b96chU0RdsXfDxgwIEUV2M8//5zNqxVzcE2bNq0txKoXYNWe95hjjskCN+FV337+ah0BAgQIECDQtwUEWH27f7WOAAECBAjstkAeVI0fPz7dfPPNab/99suqpR5++OGsGipCoKOOOipde+21WRhUO1dWHn5ddtllWWVVvkUF1eLFi7PqqZg3qzbAiv1jcvio3MpXPoygKs7zwQcfpHPPPTcL0qJCK67jo48+ajtnDFOMKq7YOgZY8dhXX301PfbYY1n4FccbNWrUbjt4IAECBAgQIECAQOsJCLBar09cEQECBAgQ6BWBfKhgDNfLhwHmc1tFsBRzYx100EHp7rvvzoYaxv+PHDkyW5kwhh+uX7++3fxXP/74Y5o3b1727/HYESNGtGvXJ598kubPn59Gjx6dVXhFtdX777+fFi5cmE477bSs0qt2eGEEU08++WRavnx5uvDCC7OAq2OAddVVV7ULr+K4MXzQRoAAAQIECBAgUG4BAVa5+8/VEyBAgACBpgn8+eefWeVVVEXlE7HHf8cQvwkTJmR/xhC+vOIpwqmonIqgKqqyYqud3D1f2TCGCXZctTAe+8svv6RrrrkmGx4YAdeRRx6ZVXutWLEiC77yqqzaBkYVVoRetUMVayuwTj311HTHHXdku9xyyy0pqslsBAgQIECAAAEC5RcQYJW/D7WAAAECBAg0TeCRRx7JKphinqkZM2ak559/Pj399NPtAqWOoVasTnj99denCI/yoYdxQXmwtKuLi4nf8wArqq8i+NrVFpPMR9VXDHPMzxPDG//444+0ZcuWdM4556TLL7887bXXXrs6lH8nQIAAAQIECBAogYAAqwSd5BIJECBAgEBPCeTzYE2ZMiXNmTMnm3MqVhisHQLYcVjhmjVr0uOPP546Tv6eB0v5ROydteHAAw/MArIhQ4ZkwwcjwDr88MOzcKqzLebUiuurDbBqHxvnvOeee7IVC20ECBAgQIAAAQLlFxBglb8PtYAAAQIECDRNIMKqmFR96NChWRVWDMeLVfzyaqf8RDFp+8svv5wFXG+++WZ677330r333pvGjRvXdi31Vgfs6kJjKGEeYEX4dPLJJ+9Wu/LzRLXVpZdemg1NjMqxmJ/L6oO7RehBBAgQIECAAIGWFxBgtXwXuUACBAgQINBzAvk8WN9//32aPn16Wrp06U6VVXE1+fxWs2bNyiZ0j6qs2vmv4jF5NdeYMWParVjYWWu2b9+eFi1alFavXl33nJ3tlwdYZ555ZjaU8Z9//skmml+7dm02DPKSSy5J/fv37zlEZyJAgAABAgQIEGi6gACr6aQOSIAAAQIEyisQK/3FROorV65MgwYNSps3b263smDesnzi9pjUPcKrWOmvY5VWvqrhr7/+mk2ofvrpp+8EE3NWxUqD+WqDq1atys539NFHZyHU4MGD2+0T1/fbb7+lQw45JPXr1y/7t3qVXl9++WW2imFUY0VFWb0J4cvbS66cAAECBAgQIFA9AQFW9fpciwkQIECAQJcCeYgUDzr22GOzuaRiovXa7d9//80Cpqiyiq3j/FfxdxE2PfPMM9lwvoEDB6Ybb7wxjR07NgueduzYkWJFwTh2zGcVqxTuv//+WTgVj9u4cWM2hDDCp5gPK7YYYrhs2bL00ksvpYsvvjirruoswIq/j2uLIY4DBgzIhhKOGjVKzxMgQIAAAQIECJRUQIBV0o5z2QQIECBAoCiBr776Ks2dOzerrJo2bVq68sor26qdas9ZO/dUBESxMmDHLYYkLl68OL399tvZP+WTs0flVVRmRTAWKxeedNJJbbt+++23acGCBSkquKLCK6qw4s+oBovhgTEkMfaJUKyrAGvbtm1pyZIlWYVWhGFRBRaTu9sIECBAgAABAgTKJyDAKl+fuWICBAgQIFCoQL7K4BdffJFuvfXWNHHixLrn27BhQxZ0xSqCsUrhsGHD6j4uqq1iPqrnnnsuxdC+mOvq0EMPTZMmTUqzZ89uq7Cq3Xnr1q1ZpVVUg23atCnFBO3Dhw9PM2fOTJMnT24bcthVgBX/tmXLlmwoYZzXfFiFPm0cnAABAgQIECBQqIAAq1BeBydAgAABAgQIECBAgAABAgQIEGhUQIDVqKD9CRAgQIAAAQIECBAgQIAAAQIEChUQYBXK6+AECBAgQIAAAQIECBAgQIAAAQKNCgiwGhW0PwECBAgQIECAAAECBAgQIECAQKECAqxCeR2cAAECBAgQIECAAAECBAgQIECgUQEBVqOC9idAgAABAgQIECBAgAABAgQIEChUQIBVKK+DEyBAgAABAgQIECBAgAABAgQINCogwGpU0P4ECBAgQIAAAQIECBAgQIAAAQKFCgiwCuV1cAIECBAgQIAAAQIECBAgQIAAgUYFBFiNCtqfAAECBAgQIECAAAECBAgQIECgUAEBVqG8Dk6AAAECBAgQIECAAAECBAgQINCogACrUUH7EyBAgAABAgQIECBAgAABAgQIFCogwCqU18EJECBAgAABAgQIECBAgAABAgQaFRBgNSpofwIECBAgQIAAAQIECBAgQIAAgUIFBFiF8jo4AQIECBAgQIAAAQIECBAgQIBAowICrEYF7U+AAAECBAgQIECAAAECBAgQIFCogACrUF4HJ0CAAAECBAgQIECAAAECBAgQaFRAgNWooP0JECBAgAABAgQIECBAgAABAgQKFRBgFcrr4AQIECBAgAABAgQIECBAgAABAo0KCLAaFbQ/AQIECBAgQIAAAQIECBAgQIBAoQICrEJ5HZwAAQIECBAgQIAAAQIECBAgQKBRAQFWo4L2J0CAAAECBAgQIECAAAECBAgQKFRAgFUor4MTIECAAAECBAgQIECAAAECBAg0KiDAalTQ/gQIECBAgAABAgQIECBAgAABAoUKCLAK5XVwAgQIECBAgAABAgQIECBAgACBRgUEWI0K2p8AAQIECBAgQIAAAQIECBAgQKBQAQFWobwOToAAAQIECBAgQIAAAQIECBAg0KiAAKtRQfsTIECAAAECBAgQIECAAAECBAgUKiDAKpTXwQkQIECAAAECBAgQIECAAAECBBoVEGA1Kmh/AgQIECBAgAABAgQIECBAgACBQgUEWIXyOjgBAgQIECBAgAABAgQIECBAgECjAgKsRgXtT4AAAQIECBAgQIAAAQIECBAgUKiAAKtQXgcnQIAAAQIECBAgQIAAAQIECBBoVECA1aig/QkQIECAAAECBAgQIECAAAECBAoVEGAVyuvgBAgQIECAAAECBAgQIECAAAECjQoIsBoVtD8BAgQIECBAgAABAgQIECBAgEChAgKsQnkdnAABAgQIECBAgAABAgQIECBAoFEBAVajgvYnQIAAAQIECBAgQIAAAQIECBAoVECAVSivgxMgQIAAAQIECBAgQIAAAQIECDQqIMBqVND+BAgQIECAAAECBAgQIECAAAEChQoIsArldXACBAgQIECAAAECBAgQIECAAIFGBQRYjQranwABAgQIECBAgAABAgQIECBAoFCB/wNKaP8JBmYpkQAAAABJRU5ErkJggg==" id="1247" name="Google Shape;1247;p115"/>
          <p:cNvSpPr/>
          <p:nvPr/>
        </p:nvSpPr>
        <p:spPr>
          <a:xfrm>
            <a:off x="230981" y="5953"/>
            <a:ext cx="228600" cy="22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descr="data:image/png;base64,iVBORw0KGgoAAAANSUhEUgAABLAAAALmCAYAAABSJm0fAAAgAElEQVR4Xuzde7AVVdrn+Ucs5C6ggIAWoqACiiB3ROUqyE3HQgoVuQtoEd3xdnTPRM9E9D8zf8ytI6a7JxAR5ColiGgVKBSIqEgJIgoUgghaoCIgoNxBQGDiWdN53n02Z++Tz8PJc3IfvhnxRlV51srM/cm1Ms3fu9bK6y5fvnxZ2BBAAAEEEEAAAQQQQAABBBBAAAEEEEipwHUEWCm9MpwWAggggAACCCCAAAIIIIAAAggggEAQIMCiI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AAAggggAACCCCAAAIIpFqAACvVl4eTQwABBBBAAAEEEEAAAQQQQAABBBAgwKINIIAAAggggAACCCCAAAIIIIAAAgikWoAAK9WXh5NDAAEEEEAAAQQQQAABBBBAAAEEECDAog0ggAACCCCAAAIIIIAAAggggAACCKRagAAr1ZeHk0MAAQQQQAABBBBAAAEEEEAAAQQQIMCiDSCAAAIIIIDAVQtcvHhRzp07JzVq1JDrrrvuqvfHDhBAAAEEEEAAAQQQyBQgwKI9IIAAAggggMBVCXz//fcye/ZsOX36tDRq1EjGjRsnN99881Xtk8oIlJfAggULZOvWreFw9erVkylTpkjdunWv+vDbtm2T+fPnF+1n1KhR0rZt26veLztAAAEEEEDgWhUgwLpWrzy/GwEEEEDgqgQyX3pL21HVqlXDC3GrVq2ka9euIeSpTKOUsi0ee+wx6dOnT2ks/L2cBH799VeZNWuW7N27NxyxefPmMn78eKlevbrpDLL3U5Zhj+lEyrgwAVYZg7I7BBBAAAEEEhIgwEoIlt0igAACCFRuAUuAlS1x6623ytNPPy233HJLwSNdvnxZXn/9ddmyZUvRb3n88cfloYceKvjfVll+AAFW/itJgFVZWjq/AwEEEECgsgsQYFX2K8zvQwABBBBIROBqAiw9oZo1a8rYsWPDaJhC3/bt2yd//vOf5eeff5a77rpLRo4cGdbCYkuHAAFW2QRYOlV25syZop669e/fX/r165dz50whTEf75ywQQAABBCqPAAFW5bmW/BIEEEAAgXIUiDtqQ192T5w4EUYobdiwQU6dOlV0ljqVcPLkyVKnTp1yPHMOda0JEGARYF1rbZ7fiwACCCBQOQUIsCrndeVXIYAAAggkLBA3wMo8jTNnzsjcuXNlz5494R/rOljDhw+XTp06JXy27P5aFiDAIsC6lts/vx0BBBBAoPIIEGBVnmvJL0EAAQQQKEcBT4Clp6fhlU5DunDhQjhb/SrZc889V6kWdS/Hy8ChYggQYBFgxWgmFEEAAQQQQCD1AgRYqb9EnCACCCCAQBoFvAGWTiecOnWqHD16NPws7xfh0mjCOaVTgACLACudLZOzQgABBBBAwCZAgGXzojQCCCCAAAJBwBtgxQ0TVq9eLatWrQrHql69ujz//PPSrFmzvPrWOvoFwYMHD8rHH38su3btkpMnT4r+M53aWL9+/bAgu35NsLSvJcY57vHjx0Nwd+zYsfAbogWw9XjfffedfPTRR/Ltt98WLZCti9zffffd0rdv31KPn41y+vRp+fTTT+WLL76Qw4cPh990/fXXy8033ywdOnSQrl27Sq1atWK35HPnzsnWrVvDGmY//fRT0eg5vS5NmjQJU0Dbt28vVatWjb3PzHPUxe8vXrwY6urvvv3226Vz587Spk0bqVKlSux95ioYt82VdqDs/dSrV0+mTJkidevWLa2qlPU1uXTpkuzdu1fWr18fRjVGbVevs57XvffeKz169AjtuLQtV1/ObrOl7WfUqFFhRGW05VrEXUdf6pp4eu5Re4r63P333y99+vQJfZ4NAQQQQAABBIoLEGDRIhBAAAEEEHAIeAOs7BFYd9xxh4wfP16qVatW7CzihELZp22po+fx5ptvytdffx0Cnlybvli3bt1a/vjHP4ZwpaQtznFLCrAefPBBeeONN+Srr77KeQ56/EcffTS81JcW5miosXbtWnnvvfeKQqaSzleDJt3nI488knef6qIh2NKlS+Xs2bN5W4l+dfGpp56S++67L+90UA2qPvzwQ1mzZk3ec9SD3XTTTfLMM8+EQOtqtooMsMr6mqjDgQMHQrv58ccf87Jo2+ndu3e41hps5drKM8C68cYb5fXXX5dffvkl5/louPr000/LPffcczWXnboIIIAAAghUOgECrEp3SflBCCCAAALlIeANsHTkxcKFC0Vf7HXr1auXDBo06IpTjhMKZVeKW0dH/MyePVsOHToUm0qDtrFjx4oGNZ7jZgdYOmpJzyNa0D7fiWgQMWzYMOnSpUvOYhoMaSD3+eefx/pNus/u3bvL0KFDSww3NLz64IMPZOXKlXkDvsyDaUgyYsSIMBqrpE3PccmSJeEc84WGmXU1NFR3nWrq3SoqwCrra6K//8svvwzhlf6muFvHjh1DuJgrxMrVl3VUl350Qduubvp7dCRZdO10lFRm8KxttFWrVkWnlT0CS0czaiCqH3MobdMQa+LEidK0adPSivJ3BBBAAAEErhkBAqxr5lLzQxFAAAEEylLAE2DpdD0NjqL1r/K9pMYNozJ/U5w6+hI+f/582bFjR6iqQY5O1XvsscfCdDgd5aRTnLZv3y7vvvtu0cu7ltXQSV/Ss4OAOMfNNR1Lj68BgwZ5OsVPgz2dVrVixQrZvXt30c9r1KiRTJ48WerUqXPFZdRAQc9VR19Fm5bXcKply5bhfPU3bd68OZSLRlPpb9WvQOrxs7dvvvkmXKtosX0N7gYMGCAPPPBACPH0mDqKRn+7hhJRqKGB04QJE+T3v//9FfvcuHFjCLCisjrCSt11upuOCtPfrqOLli9fXuy3N2jQQCZNmhSmxnm2igiwkrgmP/zwg7z66qtFAZCaaSikI+miKaF6vfR66HWOQi69/mPGjCkWLmU6xu3L33//ffgAQ7TfaBpsrmuSHWBF5aK2pNMNa9euHfanIyGz+5sGttrftI+wIYAAAggggIAIARatAAEEEEAAAYdA3JdeDSU0vNH1k9atW1cUiJQ2WidOKJR92nHqZL+E62ghHTVU0ugUHSGlL+z6n7ppSKAhUuPGjYsdOs5xSwqwNOwZPXq03HnnnVdcgeygTcMmHYmUOcIlqpQdNunaUfqbShotlv2bSgrGNHzRaV46Wk43HWmj0zxLGgWlZd9///0wbTEKpnSNLQ0eMrfsEEnXZtJQSkO77K2kkUuPP/54CGs8W0UEWGV9TdRE+5yOwNKttP6TfXydBqttraR2Hrcvl0WApSMZNUwraTquts1XXnmlKOBu2LChvPjiiyHkYkMAAQQQQAABAizaAAIIIIAAAi6BzJde6w505I0GHLpIeq4tTiiUXTdOncxRIb/73e/CaKEWLVrkPI9NmzbJ4sWLi8KZZ5999oopcnGOmx1glRZA6Anpou464ua3334L51fSiBcdcaPTvHQRet3yBUPRj8ycxqmjW0aOHCm6eHa0ZQc++cIPraMjumbMmCH79u0Lu9DF9nXR/cyFuLN//8MPPxxGiOXajhw5ItOnTy8aAaejdZ577jnXaJzyDrCSuCbZa8fpWmN63XJNC9TAa968eWF9Nd3yLThfXgGWhpXaLkoKLaN2sGzZsvBRBd10eqKWv9o10Kz3J8ojgAACCCCQVgFGYKX1ynBeCCCAAAKpFvAGWDqKSUfTtGvXLu8C4nFCoWygOHU+++yzEEjpFifA0lEhuuh4FCJpcKBT3jK3OMfNDnBKC4V0/9l11ExDi8wte1TMkCFDwpSyfNupU6dk2rRp4QuFumWPmNI1inQkzP79+8Pf45zrJ598IjrFTTcd+aULh2eOANNASo+p6yrpVlqApSGQTonUerrpNEL9XZYvHUYG2QFWWXWsXKFQUtdER1VFX2vU6a7ZIwE9/UHrlFeA9Yc//EG6deuWlz/XlwvL6pqxHwQQQAABBApZgACrkK8e544AAgggUGEC3gArOmFdI0lHM+UajREnFPK8sO/cuVPmzJlTtIh8aQtcxwGOc65xwqjsY8Wpo9My9SuBuumIJx2xoiOg8m061e+1114TDQt006mBOkUwGjGl4ZEaRWtwlcVC6tmhWZzROHHs45Qp7wAriWsS53d6+kN5BlijRo0SHUmXb/vuu+/CtN1z586FYnHqeGyogwACCCCAQCEKEGAV4lXjnBFAAAEEKlwg7qgNPVENRHRh8jVr1oTF0aO1kvKFGHFCIc8Lu35FTV+Qf/zxx6Lqt956a5iep4u555qSlQ88zrnGCaOyjxGnTuZ1sKwZpF8X1LWrdCtpJFH2gus68qlHjx7hy4U6TdG6lbSouY7Q6tu3b1hEPlqE3LrfOOXLO8BK6prE+a2ZZeK0Sy0fty9f7RpYccKo7GPEqWN1oTwCCCCAAAKFKkCAVahXjvNGAAEEEKhQgbgvvZknqSGGfiHtzTffLJoKpV+1++Mf/+j6sp8nwNI6e/fuDSOMdKpc5qbhlU7L0imCOlVQFzjXxdNL2+IEBXHCKGuAVVbBTEkBVkkLqUfnp19C1IXndd0s/cphSYvFl2Sma2Wp+549e4r9Wdfhqlu3rtxzzz3BXtck80wVzHWdynMNrCSvSebv0xFK+iVNXc9Mw1idmhkFwyU55BudF7cvE2CVdifg7wgggAACCCQrQICVrC97RwABBBCopAJxX3qzf3721/V0epp+ja5p06bFisYJhbwBltbTta30S3u6blOuF39dRFpHB/Xu3TsELLm2OOdaaAGW/lb9gqROh9MvDEZTurINNHzSa6cjqfTrh6UFfjoab8WKFbJ+/fqiELOkfWqIpaPidAFvPcbVbJUpwFK/jz76SD744IOiL3rGsSHAiqNEGQQQQAABBNItQICV7uvD2SGAAAIIpFTAG2Dpz/nHP/4Rpi1FwZEu6v7QQw+Va4ClB9PjHzx4MHz1TEezZI/Iik5IRwP16dNHevXqVeIUw8oaYEW/X8OrrVu3ii7UfuDAgZyBn07FfPrpp+WWW24ptdXqVM5PP/1U9CuPGiaWFCJqcKWjsp566im58cYbS91nrgKVJcDKNYJNQ2A11697Zm56raKF+Amw3M2HiggggAACCKRGgAArNZeCE0EAAQQQKCSBqwmwsqci6TTCZ555ptwDrGxvDVX++c9/hmmOu3btKjbCRcOUnj17ysCBA68YEZSWACt7MfYk2pOOoNP1zL788sswfS07fNL1sXRB+DghVnR+OqpIp8FpsKn/d+LEiWKnrgv+6z6962RVZIBVVtdE3ZcsWRICP92icE/DX/1CY0lbnHap9eL2ZaYQJtGj2CcCCCCAAALxBQiw4ltREgEEEEAAgSKBuC+9JZFlvwi3a9dORo4cWeEBVuYJaGDw+eefyzvvvCMagOimI7H0K3933HGH+VyTmEKY/bVAncqn0zF1RE55bUeOHJG//vWv8vXXXxcdUtcP0+vpWRBfR2LpqKFFixaF0XHRpqPfBg0a5PpZ5RlgJXVN1OSVV14pGiUY5+uZBFiu5kIlBBBAAAEEUitAgJXaS8OJIYAAAgikWaAsA6y0jMAqyVtDrMWLF4f1oHTTtZ4GDBiQigBLT2LZsmVhCqRuudYTS7od6dS2V199VTSY1E3XC5syZUr4uqF305FdGtgcPXo07KJZs2YhPNSpcNatPAOspK6JrkW2dOnS8NN1bTa10PXB8m0EWNaWQnkEEEAAAQTSLUCAle7rw9khgAACCKRU4GoCrM8++yyEQtH22GOPhTWmMrfMF/bf/e53MmHChPB1uqt5Yddparpwe7QguU4JzF57K3v/cUZOxQkK4uzHc+zs9cSuZqRSdPy33347rAmmm4ZRY8aMEf3yoNdevRcuXCj79u0Lu7jtttvCWlkaxOTbrqaNZe63vAOsJK5JnDaWbRm3TlxnphCm9GbMaSGAAAIIXDMCBFjXzKXmhyKAAAIIlKVA3Jfe7GNmj9bJNS1v586dMmfOnKKRT0OGDJFHHnkk50/I3m9Ji1br2kpTp04tGtWjgZiuraTnkGs7duxYqKMBlG7e0WJJBVj6m15++WXRqXy66SgsDft03ah8m06R1K/Z3XvvvVesV7VmzRr529/+FqrrVwVHjx4dvjCYb1u5cqW8//77oUiNGjVk4sSJIaiKNg0ON2/eXHSOJX15MnP/OpXwtddek23btoV/rGtr6aguz2Lu5R1gJXFNMsOoOIFunP4QecftywRYZXkHZV8IIIAAAgjYBQiw7GbUQAABBBBAIPbCz5lUuj7Qm2++WRRk6N9yhUgayEyfPr0oOLr55pvDtCn9z+ytpP2WFGBpKKILYW/cuLEonNFFsLt3737FwuxaQMtrKPPee+8VfSVv+PDh0rlz52KnEGekS1IBlp6IjlbTqYTRl/waNWoURk01bNiwxJaqI6LUQb8sqKOg9Ct/bdu2LTLIXm9Jg6ixY8fmDI90ut/MmTPDgu66lbQWl47omjdvXlEgqcFZvlFYe/fuDQFm9GXI1q1bhyDNs65WeQdYSVyT7FFdug6bXhMNC7M3nXapoVQ0pVP/XhZfIdQ+OW3aNDl58mQ4ZJcuXWTYsGEl9h39u4aP8+fPLzq9UaNGhXaWb8sOyeLU4XaMAAIIIIDAtSJAgHWtXGl+JwIIIIBAmQrEHbWha0fpC+/u3btFg55ffvml6Dx05NO4ceOkZcuWV5ybjhB64403ioVdjRs3Fg2cdO0fHRmkoZAGI2vXrhUdKZW55Xph13BmxowZol8c1E2/5qYv1b1795YmTZqE/WoQpOep4ZWugZUZDE2ePPmK6XQVHWCplQYF0bQ//V0abOhv0rAt+nqfBjk6sk1HV0XXQQOhESNGSPv27Yv49PfqNMINGzYU/TNdz0qneeqC+1FoosHh9u3bi+1PPYcOHXrF1EwtO3fu3PB1x2jT69mvXz/RcCoaBacjh3Sklo7o0v+um56jBnKtWrVyteGKCLDK+ppoH9JA99ChQ0UGN910U/DT/qPuGlxpe9WvaKp35pZv3ay4fVnDRF2XTPuQbtrHBg8eLPfff7/89ttv4Z9lTjUlwHI1VyohgAACCCCQU4AAi8aBAAIIIICAQyDzpddRPYQSTzzxhHTt2jXnCI7ssCnfcfQFvnbt2kWjQ/KNONmyZUtYgyv7JT/f/nV/f/zjH0W/sJe9VXSApeejYY+GWN98803sy6FmuiC9Bl363zM3z/60vk411ECspJFBOkJr9uzZxUKY0k5Wz0tHyGko5hl9pfuviAAriWuigZCuJRan3aqbjoTTdd+iLddoprgBlu5n+fLl8uGHH5Z42fr37x8CtWgjwCqtdfN3BBBAAAEEbAIEWDYvSiOAAAIIIBAEribA0pEjOvXorrvuKlVzz549YepZNGKqpAr6sq4hjI7o+fOf/xyK5Auw9O/Rgu6ZI1pynUyDBg1k5MiRcuutt5ZYJA0Blp6YBhs6akzXttIRQPk2DZh06qAGctnhVVTPsj/dhy4grwFGvjXFNEx66623wvTFaGRbrvPU/ejaZxpy6sg471ZRAVYS1+Trr78OIVa+/qDXVkcq6gL8s2bNKhodVdIXNLP7so6007XGtG5JmwabOrVT+2X2RoDlbaHUQwABBBBAIJ4AAVY8J0ohgAACCCBQTMASYGm4oS/EOvVPR9M0b97cFEhoAKHrPG3atClMk9LgQ/epC3trANOjR4/w3zNHfJQWYOmP0emNutbS+vXrwwu5TtOK9q3T7vR8H3744VLPNy0BVnSBNNz49NNPw1Q8nSoYjdhREw3hdO0idcsXNGVebN2ffjlS12H66aefivan9TWM1IXtNWSKpirG6Sp6HdVdpz3qyKwocNNz1MCwW7duYbpiaV8qjHOsigywkrgmuoaZXl9dyy2y0/6ga5516NBBHnzwwRDgZq9Zpetm6UcLsk0tI7D096jnqlWrwlRFnVaox9apgwMHDpSOHTsWXRJGYMVpnZRB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CAAAIIVIAAAVYFoHNIBBBAAAEEEEAAAQQQQAABBBBAAIH4AgRY8a0oiQACCCCAAAIIIIAAAggggAACCCBQAQIEWBWAziERQAABBBBAAAEEEEAAAQQQQAABBOILEGDFt6IkAggggAACCCCAAAIIIIAAAggggEAFCBBgVQA6h0QAAQQQQAABBBBAAAEEEEAAAQQQiC9AgBXfipIIIIAAAggggAACCCCAAAIIIIAAAhUgQIBVAegcEgEEEEAAAQQQQAABBBBAAAEEEEAgvgABVnwrSiKAAAIIIIAAAggggAACCCBQsALfnjotp3+7WGbnf0v1aqL/x4ZAeQgQYJWHMsdAAAEEEEAAAQQQQAABBBBAoIIENLj6H7/YXqbhVfRT7q93o/zfHe6toF/GYa8lAQKsa+lq81sRQAABBBBAAAEEEEAAAQSuOYFpu/fKX344kNjv/r8euFfa1b8xsf2zYwRUoGACrBMnTsiXX34pGzZskHbt2knfvn1zXsFLly7Jli1bZM2aNXL48GG5fPmyVK9eXdq0aSMDBgyQ+vXrl1j36NGjsnLlStmxY4f8+uuvct1110nDhg2lT58+0r59e6lSpUqxeufOnZPly5fLpk2b5LfffpOmTZvKH/7wB/n9739P60IAAQQQQAABBBBAAAEEEEAgFQL/4Yvtsu3YicTOJYkA68KFC7J792757LPPwvv5mDFjwnt9ru3AgQPy7rvvyp49e0TrXn/99eEdfeDAgdKiRYvwfp9rsx4rMUh2nFcg1QGWhlYaDun//fzzzyGI0q1///7Sr1+/En/YxYsXZcmSJfL555+H8jVr1pSqVavKqVOnRP9Wq1YtGTdunDRr1qxY/e+//15mz54tp0+fDg29du3aodGfOXMmNPSOHTvKsGHDwt90i46zefPm8LcmTZrIxx9/HDrWhAkTCLHoeAgggAACCCCAAAIIIIAAAqkQKJQAS9/Bv/rqK1m/fr3s3bs3vHfr1rx5cx6hb6kAACAASURBVBk/fnzOAGvjxo3y9ttvh/L6/q85gA44iQamPProo2EQTGaI5T1WKi7oNXoSqQ2wjh8/LlOnTpVjx46FRnbLLbeEBqijpPIFWDt37pS5c+dKtWrVZMSIEdKqVatQXxvu4sWLZdu2bXL33XeH9FYbtm7acLXOrl27pG3btjJ8+PDQMTQA0/0tWrQoHFvr6P50O3jwoEyfPl0eeOABGTp0aDjG/v375ZVXXgmBlv6zaPvggw/C7xgyZEjRMa/R9sbPRgABBBBAAAEEEEAAAQQQKGeBQgmwFixYIFu3bg06OqjkpptuEh1ski/AOnLkSHg31wEwGlLpYBedPaUzs3QG17Jly8L/fv755+WOO+4okvccq5wvG4fLEkhtgKWNb+HChWHan4ZEOnIqamC5AiwNnF5//fUwfbBXr14yaNCgYj9XpxNqwz5//nxovNEoLO0QM2fODKHX5MmTpUGDBkX1dJ86DHHt2rVhGuEzzzwTwqrt27fLvHnz5Lnnnguhl24akul+dIriyJEjwz/TUGvGjBmhzJNPPpl32CKtEwEEEEAAAQQQQAABBBBAAIGyFiiUAEtHUek7eI8ePaRRo0ZhGaH58+fnDbD0/f/Pf/5ziWV0RJa+t+uoruwcwXOs7OuyevVqWbVqVVjmKMoAyvrasb9/FUhtgFXSRSotwNJpgtOmTQujtHQan85zzdx0pNWcOXPCPFodZdW5c+fw53Xr1snSpUuldevWMnr06KJpglFdHYWl9Ro3biyTJk0KwxHjBFjaWbSzHTp0KNSrV68ebQ8BBBBAAAEEEEAAAQQQQACBchUolAArG0VnUJUWYOna13/7299yhkh//etf5e9//7t07do1LAuUa4tzLAKscm22VxysUgVYOnRQAyzdXnzxxWIjqaJfriO0dN2qzPRVhxTq+lUPP/xwsal/UZ19+/aFUVQ6QmvKlClSt27doimEOl1w8ODBxaYQ6mgr7Ri6Dtdbb70VFnbXcmwIIIAAAggggAACCCCAAAIIlLdAZQ6wogEnOt3whRdekBtv/NevIeogllmzZsm3334rjz/+uDz00EMEWOXd+MrweJUqwIqmAur6VVHQFCchLW1kV7Qel04RjKYe6uiqN998M0xX1HBKv27wySefhMXidfRXnTp1wnpYOuxx1KhRV4zqKsNryK4QQAABBBBAAAEEEEAAAQQQyClQmQMsfTfXKYQ6guqee+6RJ554Igxm0Q+0LV++PHwUTtfQGjt2rNSoUYMAq4D7CQGWSKlra5UUYOk114Xdow7x22+/ScOGDUNnadmyZfgCgnagiRMnhnCLDQEEEEAAAQQQQAABBBBAAIGKEKjMAVb0bv7OO++Ifo1Q19CKNl2/WkOtp556qtjIrJKuAVMIK6Jl2o5JgHUVAVYu6m+++SZ81bB3797Sp08f2xXJU1qnJLIhgAACCCCAAAIIIIAAAgikTyDNy8ZU9gDr4MGDYbF2XVZIZ2Tp8j864ERnUenUQl3i56677srbaEoLsKIZX7rPOFuuj8/FqUuZkgUIsMo4wDp79qy8+uqrYcrgmDFjwtcOVqxYET7pqZ8B1c96du/ePXzG07oRYFnFKI8AAggggAACCCCAAAIIlI8AAda/rj1VVuKlhUp6nJ9//llmzpwpx44dC2tad+vWLbxv60gsra9L/+j/1imEOpUw11basQiwyuqq+vdDgFWGAZZ2kPfeey981XD8+PGhAy1atEiaNWsmHTp0CJ8A1S8gDhkyJO/icf7LmUzNX85fkP/y1bfy1YmTcuLCb8kcpIz3emPV30nrunXkX1q1kJtuqFrGe8+/O7x83LjZ3PCyeUWlcbO54WXzop3h5RPw1aJ/4uYTsNWindm80ly6Mo/A0mV9PvzwQ+nSpUsYaaXTBjO31atXy6pVq+S+++6TkSNH5lyfurQAq6TrG+27Xbt2Yd9syQpUqgAr+grhpUuXZPLkydK4ceMr9PJ9hTDXZzVL+gphSZflhx9+CKOvOnXqJP369ZPZs2fL+fPnw8LvtWrVkugLCDpKa9KkSVKzZs1kr24Z7F0fWv/ms3/IkXPny2Bv5b+LBtVukJe7tpM6v/tduRwcLx8zbjY3vGxemaEC97P4drSz+FaZJXGzueFl8+J+5vPCzedG//S5pbVWZQ2wdJqgfmVwz5498uyzz0r79u2vuATfffddGKGl79/6sbfMrxRmFibASmvr/dfzqlQBln4BcNq0aXL06NHwJcAWLVoUuwIaIM2ZMyeMgho+fLh07tw5/F1HTC1dulRat24to0ePviKRjT7LqYFYruBJ963rXumoKw3PNESbOnWq3H777cWSWP3ioXagXF9JTFuT+T+375Y1Px1J22mZzufRxg3lP7RpaarjLYyXTw43mxteNq+oNG42N7xsXrQzvHwCvlr0T9x8ArZatDObV9pLV9YAS9ej0gBr7969MmrUKGnbtu0VlyKa+qdrY+V7DyfASnsrFqlUAZZO4dMRVlu2bJFHHnlEBg8eXGz44KFDh+Tll18O4ZIGUdHXAaMGfcMNN4TwSb8mGG26z2XLloWQK9eQRC2rXzv4y1/+Ik8//bTcf//9En25sNADrBHrNsmx8xfS35LznGG9G6rKooc6lctvwMvHjJvNDS+bV1QaN5sbXjYv2hlePgFfLfonbj4BWy3amc0r7aUra4CVmQE89NBDYQ2s7CmEa9euFf1Coa5/pUv9aJBV0kaAlfZWXMkCLOXW0VI6Eqpq1arhU5mawGoD1mR28eLFYRG3Nm3ahHRWF1rXLRo9tWvXrjAKa8SIEWF4oXYG3Z+uY6Vlxo0bJy1bXjmSRxeNe+WVV8JoK62r+42GMhb6FMIBa9anvxXHOMOVfbrHKHX1RfDyGeJmc8PL5hWVxs3mhpfNi3aGl0/AV4v+iZtPwFaLdmbzSnvpyhpgZWYA+t81A9D1pzUDyHyf12V8NNzSkCvXRoCV9lZcCQMsbaT61b+PPvooNFgNojTM0umFFy9elPr164fU9ZZbbil2dX766acw9FCnH2oApV8M1NDqzJkzofH37NlTBg4ceEWaqzvZv3+/6MJxTzzxRLHRWzoSLHMR96+//lp27NhRUIu48+CydWK8bF688OHlE/DVon/a3PCyeXE/w8sn4KtF/8TNJ2CrRTuzeaW9dGUOsPS9//333w8fVNP/riOsqlWrVux9Xr8QqQu8R4NYSrpengDr4MGDcuDAgZAz5PvCYdrbR6GcX6WaQhih6xRBDY/WrFkjhw8fLmrEOvJqwIABoXGVtGl4tXLlyhAy6YgtDa50OmGfPn3CYnD66U3Lpp3niy++CIHaiRMnQijWt29f6d69u3lfluOWZVkeXDZNvGxevPDh5RPw1aJ/2tzwsnlxP8PLJ+CrRf/EzSdgq0U7s3mlvXRlDrDUXt+9da1p/SqgLuiug1E0rNJlg3r37h1mYZX2Pu8JsNJ+3Svb+RVUgFXZ8Avh9/Dgsl0lvGxevPDh5RPw1aJ/2tzwsnlxP8PLJ+CrRf/EzSdgq0U7s3mlvXShBlhpd+X8yleAAKt8vQvuaDy4bJcML5sXL3x4+QR8teifNje8bF7cz/DyCfhq0T9x8wnYatHObF5pL02AlfYrxPnFESDAiqN0DZfhwWW7+HjZvHjhw8sn4KtF/7S54WXz4n6Gl0/AV4v+iZtPwFaLdmbzSntpAqy0XyHOL44AAVYcpWu4DA8u28XHy+bFCx9ePgFfLfqnzQ0vmxf3M7x8Ar5a9E/cfAK2WrQzm1faS7/1wwGZvntvYqf5Upf7pUXtWontnx0joAIEWLSDvAI8uGwNBC+bFy98ePkEfLXonzY3vGxe3M/w8gn4atE/cfMJ2GrRzmxeaS996reL8vKuPXLw13Nlfqr9mzSS/k0alvl+2SEC2QIEWLQJAqwybAM86H2YuNnc8LJ5ESzg5RPw1aJ/2tzwsnlxP/N54eZzo3/63KiFAALJCRBgJWdbKfbMg8t2GfGyefEvl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VMKX3bRH59XjZne5Nt4vc1Lzs9seeEMgjQIBF88grwIPL1kDwsnnxwoeXT8BXi/5pc8PL5sX9DC+fgK8W/RM3n4CtFu3M5pX60hpc/b+9Rc4eK/tTbdlL5N9+UPb7ZY8IZAkQYNEkCLDKsA3woPdh4mZzw8vmRbCAl0/AV4v+aXPDy+bF/cznhZvPjf7pc0ttrSX/IvLRf03u9P7NByJ39Upu/+wZAREhwKIZEGCVYRvgQe/DxM3mhpfNixcXvHwCvlr0T5sbXjYv7mc+L9x8bvRPn1tqa/23XiLffJTc6ZVhgPXrr7/KqlWrZOvWrXLy5Em5/vrrpWnTpjJw4EBp0aKFXHfddTl/x+XLl+WXX36RzZs3y6ZNm2Tw4MHStm3b5H53Ge754sWL8v3338tnn30mP/zwgzz//PNSt27dnEc4evSorFy5Unbs2CFqpi4NGzaUPn36SPv27aVKlSpX1L106ZJs2bJF1qxZI4cPHxb1ql69urRp00YGDBgg9evXL8NfVPa7IsAqe9NKtUceXLbLiZfNi3+hxMsn4KtF/7S54WXz4n6Gl0/AV4v+iZtPwFaLdmbzSn3pAgmwfv75Z5k5c6bof2ogU6dOHTl//nxRQKMhS+/evYuFWFFotX79+hDOnDhxouhyjBo1yhxgaYik56DBzpQpU/KGSFd73TW02rt3r6xbt0527dolFy5cCLusV69e3mPv3r1bFixYIGfOnAkBX+3atUNd/d+6dezYUZ566qnwt2jTYy1ZskQ+//zzEFzVrFlTqlatKqdOnRL9W61atWTcuHHSrFmzq/1ZidUnwEqMtnLsmAeX7TriZfPihQ8vn4CvFv3T5oaXzYv7GV4+AV8t+iduPgFbLdqZzSv1pQsgwNIAZu7cuSHIueOOO2TMmDEhZNGw5dNPP5W//vWvYVSRhiwtW7YsIo8Cp2gU0m233RZGYZ0+fVrSHmCtXr06jDbTrVq1atKkSZMwCuvGG2/MGWCdPXtWZsyYIfv27ZMHHnggBFUaRKnTzp07ZdGiRaJlhg8fLp06dSpy0r+prx5nxIgR0qpVqxAEqtvixYtl27Ztcvfddwd33V8aNwKsNF6VFJ0TDy7bxcDL5sULH14+AV8t+qfNDS+bF/czvHwCvlr0T9x8ArZatDObV+pLF0CAFQVRN9xwg0yePDlMh4s2DWfeffddWbt2rdx3330ycuTIotFFGuQsX75cOnfuHKbCadlZs2aFkU1pD7A++ugj+fHHH+XBBx8MI5/0t5Q2+uu7774LZWrUqCF/+tOfwmitzG3ZsmXy8ccfS7t27YKTbmry+uuvhxFqvXr1kkGDBhWro9MJp0+fHka76dTFtI7CIsBK/Z2mYk+QB5fNHy+bFy98ePkEfLXonzY3vGxe3M/w8gn4atE/cfMJ2GrRzmxeqS9dAAGWrv2kI4Fat24to0ePLjb9TX2jgEuDG53ap6OUStp0RJEnwMocDZW93+wgLHv9Kcs6XfnaSpzpi9u3b5d58+bJ7bffLuPHjw9THTO3DRs2yFtvvSV33XWXjB07tmia4LRp00TPe8KECWEtscxNR7/NmTNHdGqijtzSMDCNGwFWGq9Kis6JB5ftYuBl8+KFDy+fgK8W/dPmhpfNi/sZXj4BXy36J24+AVst2pnNK/WlCyDAigKkzJFDma7Hjx+XqVOnhilv+UYJeQMsDYa+/PLLMPVQpzFqKKXT7HREWI8ePUSnJuqmU/EWLlwY1pvSqXY6zTFaf0qn5PXs2TMsiJ65/lTc9hEnwDp48GAYLaWjqiZNmhQWuI82/We6ztXGjRula9euMmzYsPCnI0eOiAZYur344ovSoEGDK05JR2jp4vf9+/eXfv36xT3lci1HgFWu3IV3MB5ctmuGl82LFz68fAK+WvRPmxteNi/uZ3j5BHy16J+4+QRstWhnNq/Uly6AAEsXMl+6dGnOEVhJB1jRNcwXIkVT7fTriN26dZMhQ4aUuP6UBkddunQxN4s4AZaGVCtWrBCdfnjLLbeE9aw0xNLpf/rPPvjggzCtUEO+m2++OZxDnP2WFiCaf0wCFQiwEkCtTLvkwWW7mnjZvHjhw8sn4KtF/7S54WXz4n6Gl0/AV4v+iZtPwFaLdmbzSn3pAgiwvv32W3n11VfDiKbsNbDUV9e00qmBuiUxAitOgKVrbX344Yc5FzvXkU86AqpRo0bywgsvhC/7WbY4QZPuT78aqOexZs2aoi8XRse59dZb5emnnw7hVpzfFJUhwLJcKcqmUoAHl+2y4GXz4oUPL5+Arxb90+aGl82L+xlePgFfLfonbj4BWy3amc0r9aULIMDKnPqX/RVCndL35ptvio7C0jWfKiLA0imDr7zyihw4cCAsjn7//fdfcdmPHTsmL730kpw6darEtaZKaydxA6wTJ07IggULZM+ePVdMY9Q1wh5//HHp0KFD+MqgbnH2S4BV2tXh76kX4MFlu0R42bx44cPLJ+CrRf+0ueFl8+J+hpdPwFeL/ombT8BWi3Zm80p96QIIsNRQR1npYuIaFukaUrVr1y5aX+qmm24K/1y3igiwNJzSNbjOnTuX8/j6Nx0lpsHSs88+K+3btzc1jThB09mzZ4ORWul6W48++mgIsXTTLxS+9tprIUDTqYXR8ePslwDLdKkonEYBHly2q4KXzYsXPrx8Ar5a9E+bG142L+5nePkEfLXon7j5BGy1aGc2r9SXLpAASx2jL/xt27YthFf6tcGHH344rI01Y8aMMKpIv0JYt27dEtm9i7hHO8sV9kT/vLQATUdGbd261bUYepygadOmTeFrjXfeeWf4CmEUXkXnv2XLlrDIvK6LNXHiRNERWXH2S4CV+l7MCZYmwIOrNKHif8fL5sULH14+AV8t+qfNDS+bF/czvHwCvlr0T9x8ArZatDObV+pLF1CAlctSv/6nI49uv/32ENxUq1atXAOsOCOwMsOz4cOHS+fOnU1NI07QFH0tsG/fvuFrh9lbdJ66qLsGWPr1xOgrhJcuXQrrizVu3PiKenyF0HSpKJxGAR5ctquCl82LFz68fAK+WvRPmxteNi/uZ3j5BHy16J+4+QRstWhnNq/Uly7wAEu/vKeLo+si6b169ZJBgwblJE9qBFZa1sAqbYRXSV9r1CmF06ZNC6PbJkyYIC1atCjmpyPdNBzcvXu3eIK38mr/fIWwvKQL9Dg8uGwXDi+bFy98ePkEfLXonzY3vGxe3M/w8gn4atE/cfMJ2GrRzmxeqS9d4AGWTotbtGhR+KpfSV8ozPRPKsDSY0RfIWzTpo2MGjUqrNOVuZXHVwijqX6tWrWSMWPGXHEOO3bskHnz5oWpl3/605+kXr16ogGgjrBSx0ceeUQGDx5ctMC7nv+hQ4fk5ZdfFh2hNWnSpDD9MI0bAVYar0qKzokHl+1i4GXz4oUPL5+Arxb90+aGl82L+xlePgFfLfonbj4BWy3amc0r9aULNMDSr+2tWbNGPv300xCu6Nf1evTokZe7rAKsKlWqXBHmHD58WKZPny4nT54stoC6BkQ6xVFDNl1kfdiwYdKlSxdzs4gzhXD//v1hLTAdEabTCPv16yd6rrr9+OOPIbzSkVbdunWTJ598siio0vObO3duWDPrqaeekrZt24a/qZeuqaVrjuUK5sw/JKEKBFgJwVaW3fLgsl1JvGxevPDh5RPw1aJ/2tzwsnlxP8PLJ+CrRf/EzSdgq0U7s3mlvnQBBVgawuhoIQ1hdGqbbhq6aHiloZCGLvm2qw2wNIDSgGjfvn1hdFP16tVDIHXfffeFw2oQpIuka4Ck51WzZs2iLyXquXXv3l2GDh16xcioOG0kToCl+4lGpF28eLHoHPS/nz59Ooy2atmyZRghpgu4R5v+8xUrVshHH30Uyuh56/nr9EKtW79+/bC22C233BLnVCukDAFWhbAXzkF5cNmuFV42L1748PIJ+GrRP21ueNm8uJ/h5RPw1aJ/4uYTsNWindm8Ul+6gAKsKMTRUOWmm26SBx54QLp27RqmD8bZrjbA0mNoeKUhlY640tFNo0ePDl9BjLboS4k6XU+Pp0GXTrsbOHBgWF+qtJAt1++IG2Bp/Z9++knef//9EKjpOegxGzZsGL7Y2KFDhyu+Tqh1dBSbhl86qk1/mwZZGtDpyCtdEF5DrDRvBFhpvjopODceXLaLgJfNixc+vHwCvlr0T5sbXjYv7md4+QR8teifuPkEbLVoZzav1JcuoAAr9ZacYIUJEGBVGH1hHJgHl+064WXz4oUPL5+Arxb90+aGl82L+xlePgFfLfonbj4BWy3amc0r9aUJsFJ/iTjB0gUIsEo3uqZL8OCyXX68bF688OHlE/DVon/a3PCyeXE/w8sn4KtF/8TNJ2CrRTuzeaW+NAFW6i8RJ1i6AAFW6UbXdAkeXLbLj5fNixc+vHwCvlr0T5sbXjavotL/Nv/Css69ln+1/3a5XI5JO/Mx44abT8BWi3Zm80p96Q//i8hb/y650/yfNovc1j65/bNnBESEAItmkFeAB5etgeBl8yLAwssn4KtF/7S54WXzIsDyedHOcPMJ+GrR3mxueNm8Ul/67DGRJf8i8svesj/VrmNF9P/YEEhYgAArYeBC3z0PLtsVxMvmRYCFl0/AV4v+aXRjJJER7L8Xx83mhpfNKyqNm8uN54CRjXZmBKM4AggkLUCAlbRwge+fB73tAuJl8yLAwssn4KtF/zS68eJiBCPAcoHRzlxsgpvLjeeAkY12ZgSjOAIIJC1AgJW0cKHvnweX7QriZfPi/5OMl0/AV4v+aXPDy+bF/Qwvn4CvFv0TN5+ArRbtzOZFaQQQSFyAACtx4gI/AA8u2wXEy+bFCx9ePgFfLfqnzQ0vmxf3M7x8Ar5a9E/cfAK2WrQzmxelEUAgcQECrMSJC/wAPLhsFxAvmxcvfHj5BHy16J82N7xsXtzP8PIJ+GrRP3HzCdhq0c5sXpRGAIHEBQiwEicu8APw4LJdQLxsXrzw4eUT8NWif9rc8LJ5cT/Dyyfgq0X/xM0nYKtFO7N5URoBBBIXIMBKnLjAD8CDy3YB8bJ58cKHl0/AV4v+aXPDy+bF/Qwvn4CvFv0TN5+ArRbtzOZFaQQQSFyAACtx4gI/AA8u2wXEy+bFCx9ePgFfLfqnzQ0vmxf3M7x8Ar5a9E/cfAK2WrQzmxelEUAgcQECrMSJC/wAPLhsFxAvmxcvfHj5BHy16J82N7xsXtzP8PIJ+GrRP3HzCdhq0c5sXpRGAIHEBQiwEicu8APw4LJdQLxsXrzw4eUT8NWif9rc8LJ5cT/Dyyfgq0X/xM0nYKtFO7N5URoBBBIXIMBKnLjAD8CDy3YB8bJ58cKHl0/AV4v+aXPDy+bF/Qwvn4CvFv0TN5+ArRbtzOZFaQQQSFyAACtx4gI/AA8u2wXEy+bFCx9ePgFfLfqnzQ0vmxf3M7x8Ar5a9E/cfAK2WrQzmxelEUAgcQECrMSJC/wAPLhsFxAvmxcvfHj5BHy16J82N7xsXtzP8PIJ+GrRP3HzCdhq0c5sXpRGAIHEBQiwEicu8APw4LJdQLxsXrzw4eUT8NWif9rc8LJ5cT/Dyyfgq0X/xM0nYKtFO7N5URoBBBIXIMBKRkSOmAAAIABJREFUnLjAD8CDy3YB8bJ58cKHl0/AV4v+aXPDy+bF/Qwvn4CvFv0TN5+ArRbtzOZFaQQQSFyAACtx4gI/AA8u2wXEy+bFCx9ePgFfLfqnzQ0vmxf3M7x8Ar5a9E/cfAK2WrQzmxelEUAgcQECrMSJC/wAPLhsFxAvmxcvfHj5BHy16J82N7xsXtzP8PIJ+GrRP3HzCdhq0c5sXpRGAIHEBQiwEicu8APw4LJdQLxsXrzw4eUT8NWif9rc8LJ5cT/Dyyfgq0X/xM0nYKtFO7N5URoBBBIXIMBKnLjAD8CDy3YB8bJ58cKHl0/AV4v+aXPDy+bF/Qwvn4CvFv0TN5+ArRbtzOZFaQQQSFyAACtx4gI/AA8u2wXEy+bFCx9ePgFfLfqnzQ0vmxf3M7x8Ar5a9E/cfAK2WrQzm1eBlP7HL3vlxPmzZXa2v6/dQG6v3bDM9seOEMgnQIBF+8gvwIPL1kLwsnnxwoeXT8BXi/5pcqs36xlT+bQWPjb+9XI9Ndxs3HjZvIpKcz/zweFmc8PL5pXy0hpcDV3+v8nx82fK/EwfatxG3hn0n8p8v+wQgWwBAizaBAFWWbYBHvQ+TdxsbnjZvAhKXV4ECy42wc3mhpfNiwDL6cVzwAfHv2/43FJa6z9umCsv7/hbYme3bOB/koebtEls/+wYARUgwKIdEGCVZRvgQe/TxM3mhpfNixcXlxfBgouNAMvIRjszgnE/c4L992o8P21+eNm8Ul568PL/Vf5+8KvEzjKJAOvixYuyY8cO+eSTT+THH3+UX3/9VUaNGiVt27bN+TsuX74sv/zyi2zevFk2bdokgwcPzls+MRDDji9cuBB+49///nc5fvx4qNmwYUPp06ePtG/fXqpUqVLi3o4ePSorV64MRmpz3XXXxapnOLXUFSXASt0lSdkJ8eCyXRC8bF78izhePgFfLfqnyY1gwcRVVBg3mxteNq+i0tzPfHC42dzwsnmlvHShBVgHDx6UefPmyZEjR4KshjN16tSRp556Slq1alVMOwqt1q9fL1u2bJETJ04U/b20wKuky/b999/LzJkzpXr16jJlyhSpW7duYlf37NmzMmfOHNmzZ0/4jbVq1ZJLly7JmTNnwv/u2LGjDBs2TK6//vpi56DnOHv2bDl9+nT4W+3atUWDsNLqJfZDymnHBFjlBF2wh+HBZbp0/Iu4iYsXPh8XIzxwcwrYqnE/s3lFpXGzueFl86Kd+bwI/nxu9E+fW1prFVKAlRnO3HrrrTJ06FBp3rx5zpFIUeAUjUK67bbbwigsDXfSHGBp8Pb222/Lhg0b5Oabb5bx48eHEVS67dy5UxYuXCgacGmA1aVLl6KmpUHV3LlzZdeuXWF02fDhw0PYpvvTeosWLZJz587JmDFjrgj70to+454XAVZcqWu1HAGW6crzoDdxEWD5uAiwcHMK2KpxP7N5ESzg5RPw1aJ/+tyEf681wdHOTFypL1woAVZmOHP//feHcKZatWp5ffft2yfLly+Xzp07S5s2bUKQM2vWLNm7d2+qA6xjx47JSy+9FIK2cePGScuWLYv9zo0bN8qSJUtEQ7yJEydKjRo1wt+jwE5dJk+eLA0aNCiqp7/93XfflbVr14bph88880wYyVVZNgKsynIlE/odPLhssHjZvHjhw8sn4KtF/7S54WXz4n6Gl0/AV4v+iZtPwFaLdmbzSnvpQgmwdD0nnTpYv359mTRpUvhP66YjsTwB1urVq2XVqlUlHi57JFf2+lM6ja9p06YycOBAadGiRazQ6Ntvv5VXX31VGjVqFH5rzZo1ix07Crh0NJUGWDqyTLd169bJ0qVLpXXr1jJ69OgrphfqKCydlti4ceMS92v1TFN5Aqw0XY0UngsPLttFwcvmxQsfXj4BXy36p80NL5sX9zO8fAK+WvRP3HwCtlq0M5tX2ksXSoClI44+/fRT6dWrlwwaNMjF6g2wtm/fLl9++WUYEaXT8zSU0vW2brjhBunRo0dRgBRN79P1pqpWrRqCp8z1p3r27CkDBgy4IljK/jHbtm2T+fPnh+mROn1QpwFmbrl+x7Jly+Tjjz+Whx9+OEyvzN50RNqMGTPCyLWk1/ByXaCrqESAdRV410JVHly2q4yXzYsXPrx8Ar5a9E+bG142L+5nePkEfLXon7j5BGy1aGc2r7SXLoQASwMbXTx9//79Yeqf/qd+ne/kyZMhDLrzzjtlyJAh0qRJk7zc3gAr2mm+RdwPHz4s06dPD+fUrVu3cD4aYmWuP1XSulUlnXBpI6Vy/Y4FCxbI1q1bpX///tKvX78rdq1fMpw6dWr4MuHzzz8vzZo1S3vzjH1+BFixqa7Ngjy4bNcdL5sXL3x4+QR8teifNje8bF7cz/DyCfhq0T9x8wnYatHObF5pL10IAVYUvOhXBHXUkwYwOipJRxKdOnVKLl68GIKsESNGhPWdcm1JBli61taHH34od999d1gkXcOrzC1at0qnBb7wwgvhq4K5Nv3C4rRp08LvLGkNrJ9//lleeeUV0emKmVMYCbDS3ts4vwoT4MFlo8fL5sULH14+AV8t+qfNDS+bF/czvHwCvlr0T9x8ArZatDObV9pLF0KAFU190xFMGlzp1/f0K3tVqlQJU/TefPNN2bx5c/hiX771sZIKsHTKoAZKBw4ckJEjR4ouMp+9RetWaeA2YcKEsB5Wrk0DuTfeeKPoN2V+hVCP8frrr8vBgwdDdQKs/1+REVhpv9NU8Pnx4LJdALxsXrzw4eUT8NWif9rc8LJ5cT/Dyyfgq0X/xM0nYKtFO7N5pb10IQRY0dS98+fPh68PduzYsRirrk2lUwx//PHH8Hf96mBJW1IBloZTOjVPF1XPNTVP/6YLyO/Zs0eeffbZvCPF9Nx1lJX+Jv1P/VpgnTp15NKlS2Edrtq1a4d/piPSCLAIsNJ+j0nF+fHgsl0GvGxevPDh5RPw1aJ/2txOv1s5Prlca/Bl2w+/ytK42QDplzYvnps+L9x8bvRPn1taaxVSgKWjr3ItPh4tYN61a9cwQqs8A6woYNNj5ltbqrQpftnnrIGbfv3wiy++EB3lpYvCd+jQISzSrvs6dOhQseOVtn/WwEprL+S8EhfgwWUjxsvmxb9Q4uUT8NWif9rcCGJsXlFp3Gxu9EubF89NnxduPjf6p88trbUKIcCKRjjpCKyJEycWffUv03T16tUh7GnXrl2YxleeAVacEViZo7/yjRKL0050+qAuGK/rgWmgd+ONN4ZqpYV4fIUwji5lKqUADy7bZcXL5sW/UOLlE/DVon/a3AhibF4EWHj5BHy1uJ/h5hOw1aKd2bzSXroQAqxojSkNbsaOHSutWrW6grW08EYrJDWFsKzXwCqtzaxdu1beeecdue+++0JYpwvY67Zu3TpZunSptG7dWkaPHl30z6P9lfZ1w9KOm+a/swZWmq9OCs6NB5ftIuBl8yLAwssn4KtF/7S5EWDZvAiw8PIJ+GpxP8PNJ2CrRTuzeaW9dCEEWGoYfeWvTZs2Yd2nKLTRv0VrYO3fvz+sgdWpU6cS2ZMKsEo7P/275SuE+drM3r17Zc6cOWHx+uwvFEZTGXVk1uTJk6Vhw4ZFu7p8+XIYoaUhV5cuXcI0S11Hq7JsBFiV5Uom9Dt4cNlgeeGzefHC5/OiX+LmE7DV4n5m8+J+hpdPwFeL/ulz4/lpc8PL5pX20oUSYB0+fDhMmzt58qT07dtX+vXrd8VXCBs1ahSCG13wvKStrAIs/fqhfu2wadOmRYfJPL+ePXvKo48+KlWrVhUNjnTk06JFi0S/oqjBkQZI1k3rbtiwQT744IOwWHz37t3liSeeKBZCaag1d+5c2bVrVxiFNWLEiLBuVuY5lBR8Wc8ljeUJsNJ4VVJ0Tjy4bBeDf6G0efHC5/OiX+LmE7DV4n5m8+J+hpdPwFeL/ulz4/lpc8PL5pX20oUSYKnjli1bZPHixWH0kYZDGs6cOnVKLl68GP67Ti9s3rx5TvKrDbA0RJoxY4boWlI6AkwXlddASqfy6aZB1cKFC8OC69H56bnq/9bRTho6DR069IqpfblOWMM6DaR0sXY9d910P7179w4BWeYotGgfP/30U/ja4dGjR8Pf9YuFmeeg4drAgQMr1eir4HJZYzo2BHII8C9ItqaBl82LFz68fAK+WvRPmxteNi/uZ3j5BHy16J8+NwIZmxvtzOaV9tKFFGCp5YEDB+Tdd9+VPXv2hGBGQySdVjhgwACpX79+Xu6rDbB05xpeaUilI650JJauNaWjnaJNg6OVK1fKjh07QuikIZKO1NLQqEWLFqbgKPpqoAZZ9erVk3vvvVd69OhR6u/MPgcNvXQ6YZ8+faR9+/bhvCvbRoBV2a5oGf8eHlw2ULxsXrzw4eUT8NWif9rc8LJ5cT/Dyyfgq0X/9LkRYNncaGc2r7SXLrQAK+2enF/FCBBgVYx7wRyVB5ftUuFl8+KFDy+fgK8W/dPmhpfNi/sZXj4BXy36J24+AVst2pnNK+2lCbDSfoU4vzgCBFhxlK7hMjy4bBcfL5sXL3x4+QR8teifNje8bF7cz/DyCfhq0T9x8wnYatHObF5pL02AlfYrxPnFESDAiqN0DZfhwWW7+HjZvHjhw8sn4KtF/7S54WXz4n6Gl0/AV4v+iZtPwFaLdmbzSnvpl7Yvl//l0/mJneba/+F/l/tvyr2wemIHZsfXlAAB1jV1ue0/lgeXzQwvmxcvfHj5BHy16J82N7xsXtzP8PIJ+GrRP3HzCdhq0c5sXmkvfez8afmfN8yT708dLvNTffaunjLyrp5lvl92iEC2AAEWbSKvAA8uWwPB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Q0vmxf3M7x8Ar5a9E/cfAK2WrQzmxelEUAgeQECrOSNC/oIPLhslw8vmxcvfHj5BHy16J82N7xsXtzP8PIJ+GrRP3HzCdhq0c5sXpRGAIHkBQiwkjcu6CPw4LJdPrxsXrzw4eUT8NWif9rc8LJ5cT/Dyyfgq0X/xM0nYKtFO7N5URoBBJIXIMBK3rigj8CDy3b58LJ58cKHl0/AV4v+aXPDy+bF/Qwvn4CvFv0TN5+ArRbtzOZFaQQQSF6AACt544I+Ag8u2+XDy+bFCx9ePgFfLfqnze2bR7vZKqS0dMv3NpTrmeFm46Zf2rx4bvq8cPO50T99btRCAIHkBAiwkrOtFHvmwWW7jHjZvPgXSrx8Ar5a9E+bG0GMzSsqjZvNjX5p8+K56fPCzedG//S5UQsBBJITIMBKzrZS7JkHl+0y4mXz4l8o8fIJ+GrRP21uBDE2LwIsvHwCvlrcz3DzCdhq0c5sXpRGAIHkBQiwkjcu6CPw4LJdPrxsXgRYePkEfLXonzY3AiybFwEWXj4BXy3uZ7j5BGy1aGc2L0ojgEDyAgRYyRsX9BF4cNkuH142LwIsvHwCvlr0T5sbAZbNiwALL5+Arxb3M9x8ArZatDObF6URQCB5AQKs5I0L+gg8uGyXDy+bFwEWXj4BXy36p82NAMvmRYCFl0/AV4v7GW4+AVst2pnNi9IIIJC8QKUKsBYsWCBbt26NpVavXj2ZMmWK1K1bN5S/cOGCzJkzR3bv3p2zfnadc+fOyfLly2XTpk3y22+/SdOmTeUPf/iD/P73v491DoVQiAeX7Srxwmfz4oUPL5+Arxb90+aGl82L+xlePgFfLfqnz41/r7W54WXzojQCCCQvUKkCrLffflt27NiRV02DqjNnzkiLFi1k/PjxUrVq1VD+119/lVmzZsnevXtjBVgXL16UJUuWyObNm6Vjx47SpEkT+fjjj8N+JkyYUGlCLB5ctk7Iv1DavHjhw8sn4KtF/7S54WXz4n6Gl0/AV4v+6XPj32ttbnjZvCiNAALJC1SqAKs0Lg2ddJTW9u3bZfjw4dKpU6eiKsePH5epU6eKlnnxxRelQYMGeXd38OBBmT59ujzwwAMydOhQue6662T//v3yyiuvhEBL/1m0ffDBB3Ls2DEZMmRIUWBW2rmm5e/8C5LtSuBl8+KFDy+fgK8W/dPmhpfNi/sZXj4BXy36J24+AVst2pnNi9IIIJC8wDUVYEUBU/369eX555+XWrVqFQkfOXJEpk2bJtdff32xqYW5LoGGYPPmzZPnnntO2rZtG4rp6KuZM2eK7n/kyJHhn+kxZ8yYEco8+eSTIegqpI0Hl+1q4WXz4oUPL5+Arxb90+aGl82L+xlePgFfLfonbj4BWy3amc2L0gggkLzANRNgXb58OUz527hxYxgJ9cgjjxTT/f7770P41Lhx4zC1sHr16nn14wRYOppr/vz5cujQIZk0aZLoGlqFtvHgsl0xvGxevPDh5RPw1aJ/2tzwsnlxP8PLJ+CrRf/EzSdgq0U7s3lRGgEEkhe4ZgKsw4cPhyl/OgJq8uTJV0wR3LlzZ1jE/Z577pHRo0eHkVj5tmgKoU4XHDx4cLEphDraatiwYfL555/LW2+9FRZ213KFuPHgsl01vGxevPDh5RPw1aJ/2tzwsnlxP8PLJ+CrRf/EzSdgq0U7s3kVSulLJ7aI/Ha8zE73uhq3y3U1mpfZ/tgRAvkErpkAS78W+OGHH4aRV1HglAmzbdu2MFpKvyRYu3Zt2bNnT/gyoS7yroHUgAEDwtTAaNPRVW+++aZs2bIlhFNa75NPPpFTp06FRdzr1KkT1sNq1KiRjBo1qtRALK3NlAeX7crgZfPihQ8vn4CvFv3T5oaXzYv7GV4+AV8t+iduPgFbLdqZzSvtpTW4Oru+t8hvx8r8VK+/uZdU7/ZBme+XHSKQLXBNBFhHjx4NYdLZs2fDVD4Nm7K31atXy6pVq3K2EF0va9y4cdKsWbOiMufOnRMNxjZt2iS//fabNGzYUJ544glp2bKl6BcRNRSbOHFiiccrlKbIg8t2pfCyefHCh5dPwFeL/mlzw8vmxf0ML5+Arxb9EzefgK0W7czmlfbS57f/i1zY+18TO00NsDTIYkMgSYFrIsBau3atvPPOO3LfffeFxdVLmh6o0/00jNJwS0Mo/Qqhrpv1448/hpFZGoLddtttIZCqUaNG3mvyzTffyNy5c6V3797Sp0+fMrt+eo7lvdX9j1PK+5CJHO/4/zE1kf1m7xQvHzNuNje8bF5RadxsbnjZvGhnePkEfLXon7j5BGy1aGc2Ly2d5mVjzq7vJZd++cj+o2LWKMsASz+OpoNLtm7dKidPngzL9dStW1e6dOkiDz30UN71qvUd/pdffpHNmzeHgSY6+yr66FrMn1JhxS5duiR79+6Vjz/+OMwIO3PmjPTv31/69etX4jlpRrFy5UrZsWNH+KCcOumgGs0g2rdvL1WqVKmw35LUgSt9gKUNXte+0ourXx684447zJbRAu/nz5+XsWPHSqtWrXLuQ0d5vfrqqyEkGzNmjHz11VeyYsUKOXHiRJia2LdvX+nevburMRFgmS9dUQUCLJtdeXnxwme7Lnj5vHDzufHigptPwFaLdmbz4n7m88LN50b/tLsRYF39CKx9+/aFwSDHjx8P79T6Dq2hlL7X63/qEj06M+rmm28uukBRaLV+/fqwxI++e0ebLudjDbCi93/9sNuUKVNCeJb0pue8YMGCEFzppmGUzgLTMEpDu+xNz3H27Nly+vTpIiddAklDL62rbVHX5S5tbe+kf1dZ77/SB1iaui5evFjuvPPO8HVBXdPKuul6V/PmzQth1GOPPZZzVJV2nPfee0/WrVsXjnXs2DFZtGhRmHbYoUMH+fLLL2X37t3hK4glNULreZVHeYYO25TxsnlFpXGzueFl86Kd4eUT8NWif9rc8LJ5cT/zeeHmc6N/+tzSWqsQRmDpYJAZM2aIhlgaOg0fPrxotJUOSNGAR4Obbt26yZNPPhmCGt2iwCkahaQzp3QUloY7hRBg/fzzzyGMOnTokNx0000ycODAMHssV/ikQZWGfLt27SrmpHmEfpxOMwhd7kgH1OQbfJPWtprvvCp1gBV1gP3798vTTz8dhtF5N+0sOoQx3xC+H374IYy+6tSpUxjmp41QR23pyC9NT7WhzZo1q2gtrpo1a3pPp9zq8eCyUeNl8+JfKPHyCfhq0T9tbnjZvLif4eUT8NWif+LmE7DVop3ZvNJeuhACLA1f5syZE0KcF154QW688cZirDpVTgeWNG7cOKxtHb1Pa+ClywF17txZ2rRpE0Zq6Xu3TsdLe4Cl56rrZ2/YsCEMfBk9evQVvzu7bUWBXbVq1WTy5Mlh+aNo0/29++67ossoaf7xzDPPFAV9aW+jcc6vUgdYUQPXda3yrV2l61y9/vrrUq9evbBGVvYaV3FGYEUpqI660kak81enTp0qt99+e9hntGkQ9t1335XbUMQ4jSBfGR5cNkG8bF688OHlE/DVon/a3PCyeXE/w8sn4KtF/8TNJ2CrRTuzeaW9dCEEWPr+rmGOjqDSASga0GRucaf26UgsT4CV78Nu2UFY9vpTOlpKcwcdPdWiRYvYoZEOttEPzml+oANfMj8al6tN6YyvpUuXSuvWrUPglT1SKwoCs4O+tLfROOdXaQOsaLTTt99+G6bsPfLIIzk9Tp06JdOmTQtT/kpaJ+vIkSNhHS2dd5trDayNGzfKX/7yl9DR7r///jBnlwArThMsnzIt39tQLgfiQe9jxs3mhpfNi2ABL5+Arxb90+aGl82L+5nPCzefG/3T55bWWoUQYJVmp6OU3nrrLbnrrrvCe3mu5YG8Adb27dvDsj869VCn52kwpFPwbrjhBunRo0cI1nTTgGjhwoVhvSk9Bx0Jlrn+VM+ePWXAgAGx1p+Kwqh8H5zLdlm2bFlY6P3hhx+WoUOHXsGmI9J0KqYGgOW1hldp166s/l5pAyz9EqBO4dMF10oafpgJmDnMTlNTTVejReG08esaWtu2bZPmzZuHta10MbfMTeesamqqo61GjBgRGqrOOdXUlymEZdVUr24/BFg2v/Ly4l8obdcFL58Xbj43Xlxw8wnYatHObF7cz3xeuPnc6J8+t7TWKuQAS5cG+uKLL8IX9/TLehpe6bt5rs0bYEX7yzfS6/Dhw0WDW3QtLh0soyFW5vpTer66gLp+NTHfpnVee+21kDVEC67r1xd1MIxut956qwwaNOiKEV2lLW8UDaZRh7ijutLabrPPq1IGWDrlTy+qpqe9evUKF720TRvZ/PnzRYMvXQyuTp064T91dJbuT9ew0q8dlDSkT4f96ZzbJ554Iny2Mtr0CwiZi7h//fXX4ROXLOJe2tUo+7+XVyDDg9537XCzueFl8+LFBS+fgK8W/dPmhpfNi/uZzws3nxv90+eW1lqFFmBlLswemeqUOF3TqUmTJnmZkwyw9L3/ww8/lLvvvjsskp49CkxnZi1ZsiR8LVEH0miOECdo03I68isa0aWju3RUl2YSjz76qPTt27doWiIBVlp7mfO8osau6awu7qajquJs2kA02f3oo49ER1VpIqpBln4BoXfv3ubPZ2p93d+KFSvCpzz1E6Da8Lp37x6S40LYeHDZrhJeNi/+hRIvn4CvFv3T5oaXzYv7GV4+AV8t+iduPgFbLdqZzSvtpQstwIrWqdaZTZnT8x588MEwQCXX9EG9DkkFWBoq6cyrAwcOhHWudemg7E2XJXrppZfCQJgJEyaE0VO5Ns0IdNkhXU9LZ3HpB+N06SP977omlq7J9f7774epgJkjqQiw0t7bOL8KE+DBZaPHy+bFCx9ePgFfLfqnzQ0vmxf3M7x8Ar5a9E/cfAK2WrQzm1faSxdagJXtqaGRfnjt4MGDolP3nnzyyZwLpScVYGk4pYGThmq5puZFSwnt2bNHnn322fAlwFxbNNVP99uvX78w0kpHXEWbzgTTWWI6iytzvSsCrLT3Ns6vwgR4cNno8bJ58cKHl0/AV4v+aXPDy+bF/Qwvn4CvFv0TN5+ArRbtzOaV9tKFHmCpr4ZCM2fODGtSv/jii9KgQYMS2ZMKsKKZXnrQfGtLlRYwRScdZ62qzz77LKzJnblwfWn7j7PftLfXXOdXKdfAKtSLkcbz5sFluyp42bx44cPLJ+CrRf+0ueFl8+J+hpdPwFeL/ombT8BWi3Zm80p76coQYEXBTGnT85IKsOKMwMo89vDhw6Vz5845m4aW1UDuhx9+kNGjR8u99957RVld4F1HYWV+UC76CmHXrl3D4u/ZG18hTHtv5PwSE+DBZaPFy+bFCx9ePgFfLfqnzQ0vmxf3M7x8Ar5a9E/cfAK2WrQzm1faSxdCgLVu3bqwHnWbNm3CFMHsLQqw9ANsOgLq9ttvL5E9qQCrrNfA0imC8+bNk6+++koef/xxeeihh674PSWNwFKnpUuXSuvWrUPwpWtmZW47d+6UOXPmiC56r2uC16xZM+3NM/b5MQIrNtW1WZAHl+2642Xz4oUPL5+Arxb90+aGl82L+xlePgFfLfonbj4BWy3amc0r7aULIcCKwprbbrtNJk6cKDVq1CjGWtFTCPVkoq8Qasg2atSoK8Ijy1cIdX+bNm0KUwT1w3MaymV+tTBzDaxevXqFxet1i6Yy3nDDDTJ58mRp2LBhkZN+SE5HaGnI1aVLlzBCK3NdrbS309LOjwCrNKFr/O88uGwNAC+bFy98ePkEfLXonzY3vGxe3M/w8gn4atE/cfMJ2GrRzmxeaS9dCAGWfo3XWp2wAAAgAElEQVRPv/L3yy+/hIXahwwZUvS1Qf2brv2k4U2nTp1CMJM98ii6BmU1AqtKlSphBJOGS9F2+PBhmT59upw8eVJ69uwZFl7XLyJqcKQjnxYtWiQ6QkzPTwOk0rbTp0+HaYT61cUHHnhAnnrqqbC/zK8Q6ggqDfSi89CvMs6dO1d27doVRmGNGDEijLLKPActM27cOGnZsmVpp1BQfyfAKqjLVf4ny4PLZo6XzYsXPrx8Ar5a9E+bG142L+5nePkEfLXon7j5BGy1aGc2r7SXLoQASw2//PJLeeONN0RDKA2oateuHYIZDYz0P++44w4ZO3bsFaOzMv2vNsDSAGrGjBmia0npOeii8RpI3XfffeEwGlQtXLhQdEqhhk0aHmlgpP9bRzt1795dhg4dmjNgy24rGsrNnj1bNMyKfrPuS/ep/1sDquyvGf70008ya9Ys0WAvqpN5DhquDRw4sFKNvlI3Aqy032kq+Px4cNkuAF42L1748PIJ+GrRP21ueNm8uJ/h5RPw1aJ/4uYTsNWindm80l66UAIsddRQZvXq1SEo0uBKQyGdJqeLluvILA2N8m1XG2DpvjW80pBKR1zpSCxda0pHO0WbnuPKlStlx44dRWGbjpDS0KhFixbm4Ch7f/obNawbPHiwNGnSpMSfm10ncurTp08IvPS8K9tGgFXZrmgZ/x4eXDZQvGxevPDh5RPw1aJ/2tzwsnlxP8PLJ+CrRf/EzSdgq0U7s3mlvXQhBVhpt+T8Kk6AAKvi7AviyDy4bJcJL5sXL3x4+QR8teifNje8bF7cz/DyCfhq0T9x8wnYatHObF5pL02AlfYrxPnFESDAiqN0DZfhwWW7+HjZvHjhw8sn4KtF/7S54WXz4n6Gl0/AV4v+iZtPwFaLdmbzSntpAqy0XyHOL44AAVYcpWu4DA8u28XHy+bFCx9ePgFfLfqnzQ0vmxf3M7x8Ar5a9E/cfAK2WrQzm1faS1/Y81/k/I5/l9hp1nh4s1S5sX1i+2fHCKgAARbtIK8ADy5bA8HL5sULH14+AV8t+qfNDS+bF/czvHwCvlr0T9x8ArZatDObV+pLXzgm53b8i1w6s7fMT7Xq78fK724bW+b7ZYcIZAsQYNEmCLDKsA3woPdh4mZzw8vmRbCAl0/AV4v+aXPDy+bF/cznhZvPjf7pc6MWAggkJ0CAlZxtpdgzDy7bZcTL5sW/UOL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sXpRFAIHkBAqzkjQv6CDy4bJcPL5sXL3x4+QR8teifNje8bF7cz/DyCfhq0T9x8wnYatHObF6URgCB5AUIsJI3Lugj8OCyXT68bF688OHlE/DVon/a3PCyeXE/w8sn4KtF/8TNJ2CrRTuzeVEaAQSSFyDASt64oI/Ag8t2+fCyefHCh5dPwFeL/mlzw8vmxf0ML5+Arxb9EzefgK0W7czmRWkEEEhegAAreeOCPgIPLtvlw8vmxQsfXj4BXy36p80NL5sX9zO8fAK+WvRP3HwCtlq0M5tXoZQ+9+0uuXT6VJmdbtVGTeR3jZuU2f7YEQL5BAiwaB95BXhw2RoIXjYvXvjw8gn4atE/bW542by4n+HlE/DVon/i5hOw1aKd2bzSXlqDqx///Z/KNLyKfnONdh3k1v/8UtoJOL9KIECAVQkuYpI/gQeXTRcvmxcvfHj5BHy16J82N7xsXtzP8PIJ+GrRP3HzCdhq0c5sXmkvfeSl/0eOvb0osdO89T9PlRrtOia2f3aMgAoQYNEO8grw4LI1ELxsXrzw4eUT8NWif9rc8LJ5cT/Dyyfgq0X/xM0nYKtFO7N5pb30j//+RTn7j82JnWZZBlgXLlyQTz75RP7+97/L8ePH5fLly1KnTh1p166d9O/fX6pXr57Y77jaHR84cEDeffdd2bNnj+jvuP7666Vp06bSu3dvadOmjVSpUuWKQ1y6dEm2bNkia9askcOHD4ffq79Ryw8YMEDq169/tadVaeoTYFWaS5nMD+HBZXPFy+bFCx9ePgFfLfqnzQ0vmxf3M7x8Ar5a9E/cfAK2WrQzm1faSxdKgHX27FmZP3++fPPNN3LddddJrVq1Quhz8uTJEOw0atRIxo0bJzfffHMs8gULFsjWrVtD8NWvX79YdTyF9Nw+/vhjWbFihVy8eDEEUNWqVQsh1pkzZ8Jv6dixowwbNiyEWtGmZZcsWSKff/55+H01a9aUqlWryqlTp8J+9Pfr723WrJnntCpdHQKsSndJy/YH8eCyeeJl8+KFDy+fgK8W/dPmhpfNi/sZXj4BXy36J24+AVst2pnNK+2lCyXAWrdunSxbtkzq1asno0ePlltvvTXQHj16VDSM+v7776Vbt27y5JNPhlCotK28AiwdcTVz5kzR0VRDhw4N56jBm4ZSO3fulEWLFsm5c+dkzJgx0qpVq6LT1r/NnTs3hF0jRowIf9Pf9euvv8rixYtl27Ztcvfdd4d6Gmxd6xsB1rXeAkr5/Ty4bA0EL5sXL3x4+QR8teifNje8bF7cz/DyCfhq0T9x8wnYatHObF5pL10IAZaGNrNmzZLvvvtOhg8fLp06dSrGqqOyZs+eHUYl/elPfwohV2lbeQVYOorq008/lS5duoRRVpnhmoZY+veNGzfKww8/HAIu3fSfv/7662H6YK9evWTQoEHFfo5OJ5w+fbqcP39enn/+eUZhsQZWac2dv/PgsrUBvGxevPDh5RPw1aJ/2tzwsnlxP8PLJ+CrRf/EzSdgq0U7s3mlvXQhBFgHDx4MgY2OXHrxxRelQYMGxVh1Wt20adPCaKwJEyZIixYtSmTXdbOmTp0qx44du+LvzZs3l/Hjxxeto1XS+lPW9bY0iHrrrbfCSKuePXvKQw89dMVxV69eLatWrQrreI0cOTL8vbTfo9MP58yZI7t37w6BXufOndPezBI/P0ZgJU5c2AfgwWW7fnjZvHjhw8sn4KtF/7S54WXz4n6Gl0/AV4v+iZtPwFaLdmbzSnvpQgiwvv32W3n11VfDOleTJk0K60FlbjoFT0do6XS9UaNGSdu2bUtk13W03nvvPdH//Oc//xkCL11IvUmTJiEUe+SRR8J0PN2fTtP7xz/+UbTelq5PFa0/pYun6/pTjRs3vqrLq2tZ6TRBDbgef/zxooDryJH/j707e5eqOve+PwARpBGMYrA3kSRgBBtsYqJJBAMxYriMGjUICihoOHreg+dg/wHvwXNdb3NC3CACatwJscvWCBu7RGySKCqKIDaJiobYhkZAEIT3uuezJ2+tohas3481FjVrfetkZ8u4a1Z9xrjHqHGv2XxSFOTi1ahgF/89ztB66aWXst/D64C+YBcGU8DqQuwqHoqFS+s1vDQvNnx4eQJeFPmpueGleTGf4eUJeFHkJ26egBbFONO8mr11FQpYcb+nuIF7/VlStbbqJYHttY+zpuJpgcuWLUuDBg1K1113XTrppJOKQ9XefyruwRWX78Vli+orjvGvf/0rxdlXL774YvG9brjhhnTYYYcVbxX384r7ZsUN32fNmlV8jvpXozO31M/RSu0pYLVSb2b4LixcGipemhcbPrw8AS+K/NTc8NK8mM/w8gS8KPITN09Ai2KcaV7N3poCVtunEMbZT3G5YpxtVX9j9ejLLVu2FMWldevWpYkTJ6bvfve7He7isuhUBsT9sOJ+XnHvqyhWlS8KWB0m3dOQApZu1q0iWLi07sZL82LDh5cn4EWRn5obXpoX8xlenoAXRX7i5gloUYwzzavZW1PAalvAev7554vLB/d1tldZiBoxYkTxRMS4vLAjr3iS4pNPPlk03bp1a4p7WcVZV1deeWU67bTT9tzgnQJWRzTbtqGApZt1qwgWLq278dK82PDh5Ql4UeSn5oaX5sV8hpcn4EWRn7h5AloU40zzavbWFLDaFrCWLl2aHn/88TY3Va/vw1WrVqU777wznXDCCcVlhLVnT3W0v+Mm8S+88EJ66KGHikJW7dleFLA6qvj/t6OApZt1qwgWLq278dK82PDh5Ql4UeSn5oaX5sV8hpcn4EWRn7h5AloU40zzavbWFLDaFrDKe2PVPhWwvg87UmDqaL8vXrw4/elPf0q1Z3N15P25B1ZbYQpYHR1x3bQdC5fW8XhpXmz48PIEvCjyU3PDS/NiPsPLE/CiyE/cPAEtinGmeTV76yoUsMqnEMbT/+KpfAMGDGjD2tGnENYGtXcT946cgVXeVD6eYNjoqYhKnzd6r/IphHGW1syZMxs+7ZCnEFLAUsZZt2/LwqUNAbw0LzZ8eHkCXhT5qbnhpXkxn+HlCXhR5CdunoAWxTjTvJq9dRUKWB988EFxY/WePXsWBayjjjqqDWvccP3WW29N69evT9OnT0+nnHLKftnbK2B15j2worD229/+Nr3//vvpiiuuSMOHD9/rc5UFrBNPPHHP5Yj7+z5xyeHChQvTm2++ma666qp0zjnn7Pf7tnoDzsBq9R4+wO/HwqUB4qV5seHDyxPwoshPzQ0vzYv5DC9PwIsiP3HzBLQoxpnm1eytq1DA2rZtW5o/f3569913i0LQueee24b1jTfeKAo6gwcPTjfffHM6/PDD98veXgGrfAph3GR96tSpadiwYW3eS3kK4ZdfflncK+u1115LP/zhD9NPfvKTvT5Xo0sId+/eneIMqxUrVqTvf//76dJLL91zg/d4g48++ij9+7//e4oztOIMsDgTrLu/KGB19xGwn+/PwqUNELw0LzZ8eHkCXhT5qbnhpXkxn+HlCXhR5CdunoAWxTjTvJq9dRUKWGEYT/CLG55Hceq6665LJ510UkEbZ11FMSruG9Wo2NOef1nAimJYFMV69OhRNI3i0cMPP5yWLVuW4pLFeMrgcccdV/xbFNLiCYVx1lT8t7iBe//+/ffZxVGEirOwDj300OJpgyNHjiyOFcdZs2ZNWrRoUYozta699to0atSoPe8V/3bHHXek3r17t4mr/Qynnnpqmjx5coefgtjsY/FAPh8FrAPR6waxLFxaJ+OlebHhw8sT8KLIT80NL82L+QwvT8CLIj9x8wS0KMaZ5tXsratSwIrL5qLY88orrxQFoCgcxSWFn332WVEMiicCTps2bb8FpbI/li9fXhSjIrZfv37FWUxRrIonCkZBKf6t9li9evVKcWlfnFU1aNCg4qmBxx9//H67N9pH4e3Pf/5zcax4/z59+hRPHoyzvOK7/OhHP0pjx45tc5ZVtF2yZEl68skn93zGKGaVnyGKa/F9v/rVr+73M3SHBhSwukMvH8B3ZOHS8PDSvNjw4eUJeFHkp+aGl+bFfIaXJ+BFkZ+4eQJaFONM82r21lUpYIVjFH2effbZ9Mwzz6SNGzcWhZ2BAwemeGLguHHjiuJQR19RWIrL9/7yl78U7/utb32rOLMrikvxisvz4uypJ554In388ccHdKz4nHEj+scff7w4UyyOF8WouO9VFK7inl3lGWC1n7/RZ4jvGGdejR8/vjhDjNf/FqCAxUjYpwALlzZA8NK82PDh5Ql4UeSn5oaX5sV8hpcn4EWRn7h5AloU40zzavbWVSpgNbsln+/gCVDAOnj2lTgyC5fWTXhpXmz48PIEvCjyU3PDS/NiPsPLE/CiyE/cPAEtinGmeTV7awpYzd5DfL6OCFDA6ohSN27DwqV1Pl6aFxs+vDwBL4r81Nzw0ryYz/DyBLwo8hM3T0CLYpxpXs3emgJWs/cQn68jAhSwOqLUjduwcGmdj5fmxYYPL0/AiyI/NTe8NC/mM7w8AS+K/MTNE9CiGGeaV7O33nD/b9Mnt/6/2T7mCf9+Z+pzyjezvT9vjEAIUMBiHOxTgIVLGyB4aV5s+PDyBLwo8lNzw0vzYj7DyxPwoshP3DwBLYpxpnk1e+tdmz9LH//q/0k7P/xnp3/UgeMuTYePn9Dp78sbIlAvQAGLMUEBqxPHAAu9h4mb5oaX5kVhAS9PwIsiPzW3sf/nFi2gSVs//m/9u/ST4eZxk5+aG16aF60RQCC/AAWs/MaVPgILl9Z9eGleFBbw8gS8KPJTc8NL82I+87woxODmCXhRzGuaG16aF60RQCC/AAWs/MaVPgI/LLXuY6HXvMrWjDPNDS/Ni8ICXp6AF8U6oLkxn2lerJueF+uA58Z85rkRhQAC+QQoYOWzbYl35oel1o0s9JoXP8Tx8gS8KPJTc8NL82KD7HnxOwM3T8CLYl7T3PDSvGiNAAL5BShg5Teu9BH4Yal1Hwu95kUBCy9PwIsiPzU3vDQvClieF78zcPMEvCjmNc0NL82L1gggkF+AAlZ+40ofgR+WWvex0GteFLDw8gS8KPJTc8NL86KA5XnxOwM3T8CLYl7T3PDSvGiNAAL5BShg5Teu9BH4Yal1Hwu95kUBCy9PwIsiPzU3vDQvClieF78zcPMEvCjmNc0NL82L1gggkF+AAlZ+40ofgR+WWvex0GteFLDw8gS8KPJTc8NL86KA5XnxOwM3T8CLYl7T3PDSvGiNAAL5BShg5Teu9BH4Yal1H16aFwUsvDwBL4of4pobXpoXBSzPi3UTN0/Ai2Je09zw0rxojQAC+QUoYOU3rvQR+GGpdR9emhcFLLw8AS+KH+KaG16aFwUsz4t1EzdPwItiXtPc8NK8aI0AAvkFKGDlN670EfhhqXUfXpoXBSy8PAEvivzU3Ni4aF4UsDwv8hI3T8CLYrxpbqwDmhetEUAgvwAFrPzGlT4CC73WfXhpXhSw8PIEvCjyU3Nj46J5UcDyvMhL3DwBL4rxprmxDmhetEYAgfwCFLDyG1f6CCz0WvfhpXlRwMLLE/CiyE/NDS/NiwKW58U4w80T8KIYb5obXpoXrRFAIL8ABaz8xpU+AguX1n14aV4UsPDyBLwo8lNzw0vzooDleTHOcPMEvCjGm+aGl+ZFawQQyC9AASu/caWPwMKldR9emhcFLLw8AS+K/NTc8NK8mM/w8gS8KPITN09Ai2KcaV60RgCB/AIUsPIbV/oILFxa9+GlebHhw8sT8KLIT80NL82L+QwvT8CLIj9x8wS0KMaZ5kVrBBDIL0ABK79xpY/AwqV1H16aFxs+vDwBL4r81Nzw0ryYz/DyBLwo8hM3T0CLYpxpXrRGAIH8AhSw8htX+ggsXFr34aV5seHDyxPwoshPzQ0vzYv5DC9PwIsiP3HzBLQoxpnmRWsEEMgvQAErv3Glj8DCpXUfXpoXGz68PAEvivzU3PDSvJjP8PIEvCjyEzdPQItinGletEYAgfwCFLDyG1f6CCxcWvfhpXmx4cPLE/CiyE/NDS/Ni/kML0/AiyI/cfMEtCjGmeZVldZvfbgrbdneeZ/2q4N6pKGDenTeG/JOCOxDgAIWw2OfAixc2gDBS/Niw4eXJ+BFkZ+aG16aF/MZXp6AF0V+4uYJaFGMM82r2VtH4er/+PXnnVq8Kr/z6Sf2Sv/3dX2bnYDP1wICFLBaoBNzfgUWLk0XL82LDR9enoAXRX5qbnhpXsxneHkCXhT5iZsnoEUxzjSvZm89+9Ev0v3P78j2Mf+vSX3TGSf1yvb+rfLGd999d3r55ZfTuHHj0sUXX9wqX6vLvgcFrC6jruaBWLi0fsNL82LDh5cn4EWRn5obXpoX8xlenoAXRX7i5gloUYwzzavZW/+PX3+eXlm7K9vH7KwC1mOPPZYeeeSRdPrpp6dJkyZl+7wH640pYB2YPAWsA/Nr+WgWLq2L8dK82PDh5Ql4UeSn5oaX5sV8hpcn4EWRn7h5AloU40zzavbWFLCao4coYB1YP1DAOjC/lo9m4dK6GC/Niw0fXp6AF0V+am54aV7MZ3h5Al4U+YmbJ6BFMc40r2ZvTQGrOXqIAtaB9QMFrAPza/loFi6ti/HSvNjw4eUJeFHkp+aGl+bFfIaXJ+BFkZ+4eQJaFONM82r21hSwmqOHKGAdWD9QwDowv5aPZuHSuhgvzYsNH16egBdFfmpueGlezGd4eQJeFPmJmyegRTHONK9mb131AlZ5b6y4+fno0aPT0qVL08qVK9OOHTtSv3790llnnZXGjx+f+vTps1dXrF+/PkX8qlWr0tatW1OvXr3Ssccemy655JJ0yimnpB49eqQvv/wyRXHp1VdfTeeee2664ooriv9e+3rooYfSU089lUaMGJGmTJlSvE+8OvL+5fvsq4C1a9eu4vjxWT/88MMiZNCgQel73/te+u53v5t69+7d7MMs++ejgJWduNoHYOHS+g8vzYsNH16egBdFfmpueGlezGd4eQJeFPmJmyegRTHONK9mb90qBazjjz8+ffbZZ2nTpk2pf//+aefOnWnbtm0FfxS2rrzyyj2Fpfhva9euTQsWLEhbtmwpCkBR7IqiVxSyokAVRa+LLrqo+N/Lly9P99xzTzryyCPTzTffnA4//PA93Rrt586dm/75z3+mq666Kp199tnFvynvH+3bK2BFAe2+++5LL7zwQvG+AwcOLP5vfNfdu3enYcOGpcmTJ6fDDjus2Yda1s9HASsrb/XfnIVL60O8NC82fHh5Al4U+am54aV5MZ/h5Ql4UeQnbp6AFsU407yavXWrFLDCOc6AikJVFHmiuPPiiy+me++9tyhQ3XjjjenEE08sumPDhg1F0enTTz9N3/nOd9KECROKNhETZ29FTBSOIuZrX/ta0f5Xv/pVURy74YYb0vDhw/d0axSq5s2bV5zhNXPmzHTUUUfJ77+vAtYTTzxRnFV2zDHHFIWqKKLFKz77woUL00cffZQuu+yydMEFFzT7UMv6+ShgZeWt/puzcGl9iJfmxYYPL0/AiyI/NTe8NC/mM7w8AS+K/MTNE9CiGGeaV7O3bpUCVhSnpk+f3uZMpDgDK4pLUWT6xS9+kc4444yiO5YtW5b+8Ic/pJNPPjlNmzYt9e3bd083RRHr4YcfLtqcd955xSWD8d/iLKjnnntuz38rA8pLGE877bQ0adKk4iwv9f3bK2B98sknac6cOcWZYTNmzCgub6x9rV69Ot15553Ff7/pppu69VlYFLCafaY5yJ+PhUvrALw0LzZ8eHkCXhT5qbnhpXkxn+HlCXhR5CdunoAWxTjTvJq9dasUsE4//fSigFT/qr80L86siqLPa6+9ln760582PHPp/fffT88880xx1lOc2dSzZ89UFoviDKhbbrklDRgwoCgszZ8/P/39738vjj1q1KjizC3n/RtdQvjKK68UlxbGZYJx5lf9va42btyYZs+eXXyOOPtr6NChzT7csn0+CljZaFvjjVm4tH7ES/Niw4eXJ+BFkZ+aG16aF/MZXp6AF0V+4uYJaFGMM82r2Vt3twJWnJUVRad33nmnuCRv5MiRHeqizZs3p1tvvbW4dK+8jPCDDz4ozpCKwtIvf/nLNHjw4OK+W877NypglWd37e8DxhlktZdI7q99K/47BaxW7NVO/E4sXBomXpoXGz68PAEvivzU3PDSvJjP8PIEvCjyEzdPQItinGlezd66uxWwyrOW4r5WSgEr+rF82mB5aeHzzz9f3Nw9Lk289tprixu+u++/rwJWeZP59sZS3H8rjn/cccc1+3DL9vkoYGWjbY03ZuHS+hEvzYsNH16egBdFfmpueGlezGd4eQJeFPmJmyegRTHONK9mb93dCljuGVLRj2+//XZxT6040yruSXX//fen119/PU2ZMiWdeuqpRVe777+vAlZ7l0c2+9jqys9HAasrtSt4LBYurdPw0rzY8OHlCXhR5KfmhpfmxXyGlyfgRZGfuHkCWhTjTPNq9tbdrYDVkXtUxT2ltm7dmg455JDUr1+/4syqeH3++efptttuS+vWrSueXPjkk08Wlw/efPPN6fDDDy/auO/fqIBVnuEVN2mPgll8Fl6NBShgMTL2KcDCpQ0QvDQvNnx4eQJeFPmpueGleTGf4eUJeFHkJ26egBbFONO8mr11dytgRX+UTwk85dP+PywAACAASURBVJRTiqcQ1t8cvfz3M888s7g0r/ZV3pcqiklR0DrnnHOKJxWWRS73/RsVsMp7bMVxrrrqqjR69Oi9hlMU2uLz13+HZh93nf35KGB1tmiLvR8Ll9aheGlebPjw8gS8KPJTc8NL82I+w8sT8KLIT9w8AS2KcaZ5NXvr7ljAivtfzZ07t7gh+w9+8IP0ox/9qCgA7d69O61ZsyYtWrSoeLLf1KlTiycA1r7i7KuIjcJRPJ2w9vLBsp3z/o0KWPF5HnjggfSXv/ylOPvq6quvTsOHDy+KZbt27UorV65M9913X4oztOLG8nEz9+76ooDVXXu+g9+bhauDUP/dDC/Niw0fXp6AF0V+am54aV7MZ3h5Al4U+YmbJ6BFMc40r2Zv3R0LWNEna9euTQsWLEhbtmwpildRICovHezVq1e65JJL0oUXXtjmzKqIizbxlMG//e1vaciQIemWW25JAwYM2Kub1fdvVMCKN42zr6Kgtnr16uIY8Tnj827fvr2431YUrX7+85+n0047rdmHWtbPRwErK2/135yFS+tDvDQvNnx4eQJeFPmpueGleTGf4eUJeFHkJ26egBbFONO8mr11dy1gRb+sX78+LV26tCgORTEoCldf//rXi/tbHXPMMe12XXmJYfk0wvYaKu/fXgEr3jvOtlqxYkV64okn0scff1ycKRaFq7hx/Pjx49MRRxzR7MMs++ejgJWduNoHYOHS+g8vzYsNH16egBdFfmpueGlezGd4eQJeFPmJmyegRTHONK9mb12VAlazOMZN2qPYFJcaTp8+PcV9tHgdfAEKWAe/D5r6E7Bwad2Dl+bFhg8vT8CLIj81N7w0L+YzvDwBL4r8xM0T0KIYZ5pXs7emgKX1UJwBNWfOnOKyQZ4MqNnlbE0BK6duC7w3C5fWiXhpXmz48PIEvCjyU3PDS/NiPsPLE/CiyE/cPAEtinGmeTV7awpYHe+huMzwnnvuKW6ePm7cuHTxxRd3PJiWWQUoYGXlrf6bs3BpfYiX5sWGDy9PwIsiPzU3vDQv5jO8PAEvivzEzRPQohhnmlezt77vuR3pV499ke1jzpl+WBr21Z7Z3r8r3jhuyD5v3rziPlnxOuGEE9K0adNS//79u+LwHKMDAhSwOoDUnZuwcGm9j5fmxYYPL0/AiyI/NTe8NC/mM7w8AS+K/MTNE9CiGGeaV7O33rwtpdmPbk8fbNzV6R/1x6N6p/GjDun09+3qN/zHP/6Rbr/99uKJgMOHD0+XX355Ovzww7v6Y3C8fQhQwGJ47FOAhUsbIHhpXmz48PIEvCjyU3PDS/NiPsPLE/CiyE/cPAEtinGmedEaAQTyC1DAym9c6SOwcGndh5fmxYYPL0/AiyI/NTe8NC/mM7w8AS+K/MTNE9CiGGeaF60RQCC/AAWs/MaVPgILl9Z9eGlebPjw8gS8KPJTc8NL82I+w8sT8KLIT9w8AS2KcaZ50RoBBPILUMDKb1zpI7Bwad2Hl+bFhg8vT8CLIj81N7w0L+YzvDwBL4r8xM0T0KIYZ5oXrRFAIL8ABaz8xpU+AguX1n14aV5s+PDyBLwo8lNzw0vzYj7DyxPwoshP3DwBLYpxpnnRGgEE8gtQwMpvXOkjsHBp3YeX5sWGDy9PwIsiPzU3vDQv5jO8PAEvivzEzRPQohhnmhetEUAgv0BLFrDWrFmTFi5cmHbtav8RoePGjUsXX3xxG+H169enpUuXptWrV6dt27alHj16pCFDhqQxY8akM844I/Xs2bNN++3bt6fFixen5cuXp507d6Zjjz02/exnP0snnHBC/p7roiOwcGnQeGlebPjw8gS8KPJTc8NL82I+w8sT8KLIT9w8AS2KcaZ50RoBBPILtGQBa+XKlemuu+7ap159AWvt2rVpwYIFacuWLalXr15pwIABaceOHWnr1q1FIWv06NHpiiuuKP4tXl9++WW677770ksvvVT82zHHHJOeeuqpovA1ffr0lilisXBpSYiX5sWGDy9PwIsiPzU3vDQv5jO8PAEvivzEzRPQohhnmhetEUAgv0BLFrAee+yx9Mgjj6QLL7wwXXbZZftVjELVHXfckd544400cuTIdNVVV6W+ffum3bt3pziba9GiRSnOtrr++uvT8OHDi/f74IMP0pw5c9KZZ55ZHCOKXOvWrUtz584tClq1x/3jH/+YNmzYkCZMmJB69+6938/TTA1YuLTewEvzYsOHlyfgRZGfmhtemhfzGV6egBdFfuLmCWhRjDPNi9YIIJBfoCULWA899FBxNlSjywQbkcbZV/PmzUt9+vRJM2fOTEcdddSeZlHEevjhh9OyZcuKywivvfbaoli1atWqdOedd6brrruuKHrFK86+ivc54ogj0qRJk4r/FkWt2267rWhz+eWXF7FVerFwab2Fl+bFhg8vT8CLIj81N7w0L+YzvDwBL4r8xM0T0KIYZ5oXrRFAIL9ASxaw7r777vTyyy+nyZMn7yku7Yvy6aefTg8++GAaMWJEmjJlyp7LBMuY8p5aQ4cOTTNmzEj9+vXrUAErLjOMSxk/+uijIm7w4MH5e7STj8DCpYHipXmx4cPLE/CiyE/NDS/Ni/kML0/AiyI/cfMEtCjGmeZFawQQyC/QcgWsuBwwbuD+9ttvF/eiOuWUU/arWJ6x1d4lh++//35xFlWcoTVr1qw0aNCgPZcQxuWCl156aZtLCONsq7hf1gsvvJDuv//+4sbu0a6KLxYurdfw0rzY8OHlCXhR5KfmhpfmxXyGlyfgRZGfuHkCWhTjTPOiNQII5BdouQJWXMY3f/78FEWnb3/72+ndd99NGzduLCSPPPLI4smD9U8ULM/Yau+Sw4ifPXt2cYngjTfemE488cTiJu733ntvWrFiRVGciicQPvvss2nz5s1F4WzgwIHF/bCOPvro4kyw8ubv+bu0c4/AwqV54qV5seHDyxPwoshPzQ0vzYv5DC9PwIsiP3HzBLQoxpnmRWsEEMgv0HIFrLLYFDdNb/Rq9ERBp4AV7x03dl+8eHFavnx52rlzZxoyZEiaOHFiGjZsWHrggQdSPA3xpptuKopbVX2xcGk9h5fmxYYPL0/AiyI/NTe8NC/mM7w8AS+K/MTNE9CiGGeaF60RQCC/QMsVsD7//PP061//urh5+iWXXFKcHRVnP0Wx6dFHHy1u7h6veNLg2WefXfxvt4DVXve89dZbxVMNL7roojRmzJhO68W4JLGrX/9z6f9+6mLVX/9r/Jou+Qp4ecy4aW54aV5la9w0N7w0L8YZXp6AF0V+4uYJaFGMM80rWlf1tjH6NyUCgYMj0HIFrH0xxmV/v/vd79JLL72UvvGNb6Qbbrgh9e7du1MLWFFAu/3224ui2fXXX59ee+21tGTJkrRp06Y0YMCANHbs2HT++eennj17yj1OAUsm2xNAAUuz6yovNnxav+DleeHmubFxwc0T0KIYZ5oX85nnhZvnRn7qbhSwdDMiEFAEulUBK2D+9re/FQWmuEdV3JD98MMP77QC1u7du4uzvOKphtOmTUtxGeOiRYuKe2adddZZ6dVXX01vvvlmmjBhQrrggguUfjpobTl1WKPHS/MqW+OmueGleTHO8PIEvCjyU3PDS/NiPvO8cPPcyE/PjSgEEMgn0O0KWGvXrk3z5s1Lffv23fNEwfIphOedd17x9MD6V6OnEDbqkvfee68ojsWliXGz+AULFqQvvviiuPF7//79UzwhMW4wH2dpzZgxI/Xr1y9fz3bSO7NwaZB4aV78oMTLE/CiyE/NDS/Ni/kML0/AiyI/cfMEtCjGmeZFawQQyC/QcgWsuHn66tWr06WXXlo8bbD+1egMrDhj6sEHH0wjRoxIU6ZM2euJgWvWrEkLFy5MQ4cObbfwFMWpuO9VnHU1c+bMtGvXruLJhSeddFKaNGnSno8R99uKJyPG2V+DBg3K38MHeAQWLg0QL82LDR9enoAXRX5qbnhpXsxneHkCXhT5iZsnoEUxzjQvWiOAQH6BlitglcWo0047rSgcxb2oal/x1MA//elPbe6BVZ6VdeihhxbFp3iaYPmKywLjDK1433PPPbc4QyueZFj/eu6559Lvf//7dM0116RRo0al8mmIFLDyD+KOHOHxf+vfkWYH3IaF3iPETXPDS/OisICXJ+BFkZ+aG16aF/OZ54Wb50Z+em5EIYBAPoGWK2B9/PHHac6cOWnLli1p/Pjx6fvf/35xw/QoRMWZVHFPqm3bthWFpvIMrfLsqTfeeKM4C+vqq68uLu+rjYk2U6dOTcOGDdurNz799NM0d+7c4myriC2fehiXC3IJYb7Bq7wzBSxFK6Wu8uIHpdYveHleuHlubFxw8wS0KMaZ5sV85nnh5rmRn54bUQggkE+g5QpYQbVixYp0zz33FPecintd9enTp/jfW7duLc6eiqdDxJlUtWdnffjhh8X9qdavX1/893hiYG3MD37wg3TJJZc0PPtq3bp1Kc7smjhxYpuzt+Jz1N7E/fXXXy8ub+Qm7vkGdHvv3FUFGRZ6r29x09zw0rzYuODlCXhR5KfmhpfmxXzmeeHmuZGfnhtRCCCQT6AlC1jBFQWpxx9/PK1ataooREVR6thjj00XXXRROvXUU4uzsupfUbxaunRpUWSKs7Si2BWXE44ZM6Y4W6tRzL66Js7gevHFF9OSJUvSpk2biqLY2LFj0/nnny+/V74hsO93ZuHS5PHSvPhBiZcn4EWRn5obXpoX8xlenoAXRX7i5gloUYwzzYvWCCCQX6BlC1j56brHEVi4tH7G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RBoeMAAAIABJREFU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VqygLVjx4707LPPpmeeeSZt3Lgx7d69O/Xt2zedeuqpafz48emII47YSzZiFi5cmN5888121QcPHpxmzZqVBg0aVLTZvn17Wrx4cVq+fHnauXNnOvbYY9PPfvazdMIJJ+TvuS46AguXBo2X5sWGDy9PwIsiPzU3vDQv5jO8PAEvivzEzRPQohhnmhetEUAgv0DLFbA2bNhQFKLWrVuXevTokfr375969eqVNm/enL788svUr1+/dMMNN6STTz65je62bdvS/Pnz0zvvvNOhAla813333ZdeeumlNHr06HTMMcekp556KsX7TJ8+vWWKWCxcWhLipXmx4cPLE/CiyE/NDS/Ni/kML0/AiyI/cfMEtCjGmeZFawQQyC/QUgWsKCrdddddafXq1enEE09MkyZN2nO21datW9Mdd9yR3n777XT88cenm266KR122GF7hONMrdmzZxdFrltuuSUdddRR+9T/4IMP0pw5c9KZZ56ZLrvssqJYFkWzuXPnFgWt+G/l649//GOKwtqECRNS79698/dqJx6BhUvDxEvzYsOHlyfgRZGfmhtemhfzGV6egBdFfuLmCWhRjDPNi9YIIJBfoKUKWGvXrk3z5s1LPXv2TDNmzCgu6at9lQWmL774ojhL6pRTTtnzz5988km69dZbi7O1ai8TbK8LVq1ale6888503XXXpZEjRxbN4uyrOH5cohjFs3jFMW+77baizeWXX14Uuqr0YuHSegsvzYsNH16egBdFfmpueGlezGd4eQJeFPmJmyegRTHONC9aI4BAfoGWKmCtXLmyOAMrLg+cNm1acd+r2lftZYKTJ0/eU3iKNmXxa+jQoQ1j67uiIwWs8oywjz76qCioxT20qvZi4dJ6DC/Niw0fXp6AF0V+am54aV7MZ3h5Al4U+YmbJ6BFMc40L1ojgEB+gZYqYMWN2ONSwUMOOaS411X92U5xH6w4y+qzzz5LN954Y3GZYflas2ZNce+sb33rW2nKlCnFmVj7epWXEMblgpdeemmbSwjjbKsrrrgivfDCC+n+++8vbuwe7ar4YuHSeg0vzYsNH16egBdFfmpueGlezGd4eQJeFPmJmyegRTHONC9aI4BAfoGWKmDtjyvujRWX/cWlhfX3wCrP3op/GzBgQHGvrCiIxT2roiBV//TCOLvq3nvvTStWrCiKUxEXTz6MIllcnjhw4MDiflhHH310irO99lcQ299nP1j/zsKlyeOlebHhw8sT8KLIT80NL82L+QwvT8CLIj9x8wS0KMaZ5kVrBBDIL9BtClhx1lXcdD3udXXNNdekM844o43uY489lh555JF2xeNphlOnTm1z1tb27dvT4sWL0/Lly9POnTvTkCFD0sSJE9OwYcPSAw88kKIoFoWy+ntx5e/WzjsCC5dmiZfmxYYPL0/AiyI/NTe8NC/mM7w8AS+K/MTNE9CiGGeaF60RQCC/QLcoYJVnS8UlfXG21JVXXrnXGVHxb1GMimJTFKHiKYS7d+9O//jHP4r7aq1fv77h0wsbddFbb71VPPHwoosuSmPGjMnfixmPwMKl4eKlebHhw8sT8KLIT80NL82L+QwvT8CLIj9x8wS0KMaZ5kVrBBDIL9DyBaza4tXXvva1dMMNN6TDDjtMki1v8B5PL4z44cOHtxv/+eefp9tvv70okF1//fXptddeS0uWLEmbNm0qLk0cO3ZsOv/884snJaqvKLJ19et/Lm3/u3b1ZzmQ4/2v8WsOJLzDsXh1mKpNQ9w0N7w0r7I1bpobXpoX4wwvT8CLIj9x8wS0KMaZ5hWtq3rfY/2bEoHAwRFo6QJWnEH1+OOPp0cffTR95StfKW7cfuSRR8rSUQSLe2dFMerHP/5xu2dVxfHiWE8//XTxJMMNGzakRYsWFZcdnnXWWenVV19Nb775ZpowYUK64IIL5M9BAUsm2xNAAUuz6yovNnxav+DleeHmubFxwc0T0KIYZ5oX85nnhZvnRn7qbhSwdDMiEFAEWraAVV+8ioJS3KPKfd19993p5ZdfTuPGjUsXX3xxw7d57733irOvzj777KLNggULUpy1FYWzuIdW3BR+/vz5Kc7SmjFjRvGkxGZ/ceqw1kN4aV5la9w0N7w0L8YZXp6AF0V+am54aV7MZ54Xbp4b+em5EYUAAvkEWrKAFcWrF198sXhKYN++ffe6+Xo9Z9zn6je/+U0aPHhwmjRp0l6XGHbkDKwoTsV9r+Ksq5kzZ6Zdu3al2bNnp5NOOql4z/IVhbB33303zZo1Kw0aNChfz3bSO7NwaZB4aV78oMTLE/CiyE/NDS/Ni/kML0/AiyI/cfMEtCjGmeZFawQQyC/QkgWsFStWFJfu9enTp7hn1cknn7xPyc2bN6dbb721KD7F2VJxr6zaVzy5MJ5gGE8ybO8eWM8991z6/e9/XzzhcNSoUWnjxo0UsPKP3w4f4fF/69/htgfSkIXe08NNc8NL86KwgJcn4EWRn5obXpoX85nnhZvnRn56bkQhgEA+gZYrYP39738v7lcVrylTpqSvf/3r+9WLM7YefvjhtGzZsuIphJMnT95zr6xt27ale+65J61cubIohMWliHFWV+3r008/TXPnzi3Otrr66quLG7hv3769uFyQSwj3y98lDShgacxd5cUPSq1f8PK8cPPc2Ljg5gloUYwzzYv5zPPCzXMjPz03ohBAIJ9ASxWw4kl/cdne+vXrU+/evfd5j6k4O+vaa69Nxx13XKEb96W666670ltvvZV69OiRBg4cWPzfODsrLiGMe1hNnTq1uCF7/WvdunVp8eLFaeLEiW3us1WeCVbexP31119Pq1evtm/inm8YtP/OLFyaOl6aFz8o8fIEvCjyU3PDS/NiPsPLE/CiyE/cPAEtinGmedEaAQTyC7RUAau8bC8uBdzfK86iissFawtScR+ruHfWk08+meKsqjgzKwpZI0eOTBdddJF8z6ryXlxLlixJUVwbMGBAGjt2bDr//PNTz5499/cRm+LfWbi0bsBL82LDh5cn4EWRn5obXpoX8xlenoAXRX7i5gloUYwzzYvWCCCQX6ClClj5ubrfEVi4tD7H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fuNKH4GFS+s+vDQvNnx4eQJeFPmpueGleTGf4eUJeFHkJ26egBbFONO8aI0AAvkFKGDlN670EVi4tO7DS/Niw4eHE7VxAAAgAElEQVSXJ+BFkZ+aG16aF/MZXp6AF0V+4uYJaFGMM82L1gggkF+AAlZ+40ofgYVL6z68NC82fHh5Al4U+am54aV5MZ/h5Ql4UeQnbp6AFsU407xojQAC+QUoYOU3rvQRWLi07sNL82LDh5cn4EWRn5obXpoX8xlenoAXRX7i5gloUYwzzYvWCCCQX4ACVn7jSh+BhUvrPrw0LzZ8eHkCXhT5qbnhpXkxn+HlCXhR5CdunoAWxTjTvGiNAAL5BShg5Teu9BFYuLTuw0vzYsOHlyfgRZGfmhtemhfzGV6egBdFfuLmCWhRjDPNi9YIIJBfgAJWjfH69evT0qVL0+rVq9O2bdtSjx490pAhQ9KYMWPSGWeckXr27NmmR7Zv354WL16cli9fnnbu3JmOPfbY9LOf/SydcMIJ+Xuui47AwqVB46V5seHDyxPwoshPzQ0vzYv5DC9PwIsiP3HzBLQoxpnmRWsEEMgvQAHrv43Xrl2bFixYkLZs2ZJ69eqVBgwYkHbs2JG2bt1aFLJGjx6drrjiiuLf4vXll1+m++67L7300kvFvx1zzDHpqaeeKgpf06dPb5kiFguXloR4aV5s+PDyBLwo8lNzw0vzYj7DyxPwoshP3DwBLYpxpnnRGgEE8gtQwEqpKFTdcccd6Y033kgjR45MV111Verbt2/avXt3WrNmTVq0aFGKs62uv/76NHz48KJXPvjggzRnzpx05plnpssuu6wocq1bty7NnTu3KGjFfytff/zjH9OGDRvShAkTUu/evfP3aicegYVLw8RL82LDh5cn4EWRn5obXpoX8xlenoAXRX7i5gloUYwzzYvWCCCQX4ACVkopzr6aN29e6tOnT5o5c2Y66qij9shHEevhhx9Oy5YtKy4jvPbaa4ti1apVq9Kdd96ZrrvuuqLoFa84+yre54gjjkiTJk0q/lsUtW677baizeWXX17EVunFwqX1Fl6aFxs+vDwBL4r81Nzw0ryYz/DyBLwo8hM3T0CLYpxpXrRGAIH8AhSwUkpPP/10evDBB9OIESPSlClT9lwmWPLHWVgLFy5MQ4cOTTNmzEj9+vXrUAErLjO866670kcffVTEDR48OH+PdvIRWLg0ULw0LzZ8eHkCXhT5qbnhpXkxn+HlCXhR5CdunoAWxTjTvGiNAAL5BShgpZQeeuih4v5VF154YZtL/0r+999/vziLKs7QmjVrVho0aNCeSwjjcsFLL720zSWEcbZV3C/rhRdeSPfff39xY/doV8UXC5fWa3hpXmz48PIEvCjyU3PDS/NiPsPLE/CiyE/cPAEtinGmedEaAQTyC1DASindfffd6eWXX07jxo1LF1988V7qGzduTLNnzy4uEbzxxhvTiSeeWNzE/d57700rVqwoilPxBMJnn302bd68ubiJ+8CBA4v7YR199NFp8uTJe53Vlb9rO+cILFyaI16aFxs+vDwBL4r81Nzw0ryYz/DyBLwo8hM3T0CLYpxpXrRGAIH8AhSwzAJWdE3c2H3x4sVp+fLlaefOnWnIkCFp4sSJadiwYemBBx5IK1euTDfddFNR3Krqi4VL6zm8NC82fHh5Al4U+am54aV5MZ/h5Ql4UeQnbp6AFsU407xojQAC+QUoYB1AAau97nnrrbeKpxpedNFFacyYMfl7MeMRWLg0XLw0LzZ8eHkCXhT5qbnhpXkxn+HlCXhR5CdunoAWxTjTvGiNAAL5BShgdXIB6/PPP0+33357ccng9ddfn1577bW0ZMmStGnTpjRgwIA0duzYdP7556eePXvKvXv22WfLMQQggAACCCCAAAIIIIAAAgjkF4grc3ghgEA+AQpYnVjA2r17d3r00UeLpxpOmzYtbdiwIS1atKi4Z9ZZZ52VXn311fTmm2+mCRMmpAsuuEDuVQpYMhkBCCCAAAIIIIAAAggggECXCFDA6hJmDtKNBShg1TyF8LzzziueHlj/avQUwkZj5r333ivOvopCU9wMfsGCBemLL74obvzev3//tGPHjjR//vwUZ2nNmDEj9evXrxsPPb46AggggAACCCCAAAIIIIAAAggg0DEBClgpFWdMPfjgg2nEiBFpypQpez0xcM2aNWnhwoVp6NCh7RaeojgV972Ks65mzpyZdu3aVTy58KSTTkqTJk3a0xvxxMN33303zZo1Kw0aNKhjvUQrBBBAAAEEEEAAAQQQQAABBBBAoBsLUMBKKa1duzbNmzcvHXrooUXxKZ4mWL7issCHHnqoKHKde+65xRlaPXr02GvIPPfcc+n3v/99uuaaa9KoUaPSxo0bKWB148TiqyOAAAIIIIAAAggggAACCCCAQOcJUMBKqbi0L86eeuONN4qzsK6++uri8r4oXsXZV3Efq2gzderUNGzYsL30P/300zR37tzibKuIjRu4b9++vbhckEsIO2+w8k4IIIAAAggggAACCCCAAAIIINA9BShg/Xe/f/jhh0XBaf369UUBKp4YGEWrrVu3Fmdc/eAHP0iXXHJJw7Ov1q1blxYvXpwmTpzY5uytFStWtLmJ++uvv55Wr15t38S9ew5RvjUCCCCAAAIIIIAAAggggAACCHR3AQpYNSMgildLly4tikzbtm0rilVxOeGYMWPSGWeckXr27CmNlziD68UXX0xLlixJmzZtKopiY8eOTeeff778XtKBaYwAAggggAACCCCAAAIIIIAAAgi0kAAFrBbqTL4KAggggAACCCCAAAIIIIAAAggg0IoCFLBasVf5TggggAACCCCAAAIIIIAAAggggEALCVDAaqHO5KsggAACCCCAAAIIIIAAAggggAACrShAAasVe5XvhAACCCCAAAIIIIAAAggggAACCLSQAAWsFupMvgoCCCCAAAIIIIAAAggggAACCCDQigIUsFqxV/lOCCCAAAIIIIAAAggggAACCCCAQAsJUMBqoc7kqyCAAAIIIIAAAggggAACCCCAAAKtKEABqxV7tQu+0yuvvJLuvvvudNRRR6VbbrklDRgwYK+jPv300+nBBx9MI0aMSFOmTEm9evVq02bHjh1p4cKF6c0330zjxo1LF198cfHvtf+9va8yePDgNGvWrDRo0KAu+Ladc4icZo0+4ZdffpnuuuuutHr16nTyySenadOmpb59+3bOl+mid1m7dm2aN29eMXZmzpyZhg4duteR16xZU4yj+LcZM2akfv367dXmvvvuS3/961/TGWecka699trUo0ePos22bdvSI488kl5++eX02WefFf89xtS5556bLrjggsp5xXfqarM45sCBA9Ppp59e5HHVxlg5DubPn5/eeeed9NOf/rTo+/rX5s2b06233prWr1+fpk+fnk455ZR2x+Lhhx+efvnLX6aYp2pfkZPRP88//3x677330o033tjUc9ju3bvTb37zm7RixYp03nnnpSuuuGKv71w7X1911VXpnHPO2avNBx98kObMmZPi+8d3PvHEE4s2penHH3/c7ozSaO6qz9tmGoO5zQ50fYz4WHNjDIbj9ddf3xQ5m3N9dM127dpVjP0nnngixRiNvo357dRTT03jx49PRxxxRBethI0Pk9Os0RHDIPJ406ZNbX6z1bYN62effTY988wzaePGjcU/DRkyJI0ZM6ZYf3v27HlQzXKvj/VfrqO/w/75z3+mhx9+OL399tvFb+D4zXPsscemSy65pFhryt8sBwOvmcxWrlxZ/K7t6Gvy5Mlp5MiRHW1OOwQQqIgABayKdFSzfcxyQxI/8G666aZ0/PHH77VRu/POO9Nrr71WbOIabebiR9Ds2bOLwkHthjB+VJebyfa+dxULWDnNGjk999xzKQo38aO7qgWscoP7ySefFEXQb3/723t91Yceeig99dRTxcaidnNcNty+fXsxnuKHYe0G+/3330933HFH8SM7fixGETasYjzG/z366KPT1KlT05FHHtls6bfPz9NVZvGDOgpX8SrNwir6oGpm8R3KIueZZ55ZFDnrX3/729/S7bffnnbu3Nnu5i02uv/1X//VpmgfG5gojEVB/4033ig2J/GqyhxW/iHia1/7WlEE79OnTxuayM0o7MUYqC8Qlw1XrVqVYj045phj2hSZI/diDdiwYUO7Y7p+7qrN22YdgznNnPUxxlysxX/+85+LsRhjMl7NtC7kXB8dszCKOeGFF14o1oP4w0jv3r2Lomv8W//+/Yv1oSzGHoxFIqfZvgox8W+1f3Qs237++efFH5NirY3cDKP4jbh169bi/x89enRRBK//Y2ZX2uVcH93fYfFb7YEHHijGVYyxGGvxuyXGbbj96Ec/SmPHjj1oRaxmMos/WEZe7utV/o477LDDivUmCoG8EECgtQQoYLVWf3bZt6n9Qdjor+61m5r4i9sNN9yQhg8f3ubzlRvCKBzUFrjKTU0s5nF2V5zl1QqvnGb1PrV/KW22jYrSl7VnM1x44YXpsssuaxMeP4znzp2b1q1bV/z3RmfPlGMxNnFlgSt+aN92220pNsPx17kYw+WZQ3GGTZxdGH91/M53vpMuv/zyg/bDUbEq2+Yy27JlS3E23D/+8Y+9zGK8RZHw008/TaeddlqaNGnSQd2kOG7l2Qz1RZbyvcpCafz/3/jGN4o5LTYb5Svmq7JoX7u5e+yxx4qz/OIVxZ94/xhbcZZWFc4iLf/6Ht+10XwcZ/Lcc889xfeLMy0anZFb2tUXuMr3/spXvtLu2ZO1fVmVMZjTzFkfYz6Ls0zjFetteMdnbKYCVs710TGLjXL8gSNy9uqrry5+v0QxIT5njPc4E+Sb3/xmcQZb7TzgzD1uTE6z+s9U+wex+Lf6AlasO1GE+ctf/lL8ASOK3TEfxCssf/vb36ZYd6OAFWc4H6xXrvWx0ffpyO+w+H1SntUWRaq4EiF+M0fhLyxj7oz/P367xB8RDsar2cz2Z7B8+fIiR+MPnlX8LbK/78e/I4BAShSwGAW2QHnGQqNLS8rNYPwFJH60xCU59cWH8q/U9ZvBsuAQf6WrwgZPAcxlVvsZylPW4y/uYRtnfTTTRkXxirbtjZP4t3KjGP87ClSxoai/XLW8xDB+VJeb6/K/xUbu5ptvLooJta+47DKKEfu6LFH9Hl3ZPodZmdPhuC+z+Kt7FQvP5dkM0U/1l6uWG8W47C82q42KOeVfqaOIV1uwf/LJJ4ui33e/+93ibI0omkYhMAqmVZjf2vte4VRubGJsHHroocXZafWXV9ZevlVfYC7/iBFn8HbkEueqjMGcZs76GIWF6Kvvfe97xZmlr776anEZTrOtC7nWR9WsdsP+wx/+MP3kJz9pM32XhYkvvvii4Vm/XTnX5zKr/Q7l943/FvN7XO5WX8CKsyh/9atfpSgyx5lpw4YNa8NQFsCOO+644qz9+G14sF451sf679LR32Fxiep//Md/NMzF9v4ocjDcmslsX98/1pv4Y1r8Nmw0Dg+GHcdEAIHOF6CA1fmm3eYd97Xwlj+q4gdztIu/xNVuUGp/IMZfneJ+EuWrLEpE8aAjm5oqgecyqzUofyjGvcfijIf2fhxVxe3dd98tNvzxg7f+UtTyR1Vc9hWFgfjxUt+mPAMmzrS67rrrir+iR4EqNnWxcb7mmmv2uiyqHINVKTLU92UOs9Ix7nUVf9Wsf5VnOUSxp9GlnM0+3uJzxziLIlV8v1GjRu35yGVxK+6PFgW8KADUtynHTJyxEYWp+vtf1c9vVRlbMVf/+te/Ls44qd+0loWasIsz7+IStfY2tvGHjBgXJ5100h7X8n4m7Y2p+jFTlTGY06wz1sfSvdkKWLnWR9Vsf/e768h937pqvstlVn7+2kJMnD0V90+Ls/nq87wsRkeBtNG9KMsCV1wa1+i2E13lFcfJsT7Wf/6O/g4rLztvbw78z//8z+J+Yu3dg7Cr3JrJbF/fufzjY3nJ+8E6O7Kr+oXjINBdBShgddee74TvXW7q4vTm2jMuysu6YkMbp9cvXry4uAFq7VkNZZt4j/rLC8uzY771rW81vPl7J3z0g/YWuczKL1T7l9LwjuM141/alQ5obzNR/nXy9ddfL8bQiy++mOIMjdrxVPsXzPZuzt3os8Sp+/fff3/DS8WUz36w2uYwiyJFbD7iTJtGfz0vx3b8YGx0z7uDZaEctyy811+uWl4mF5uIOKsxLsmKy2Bqb2petml0eWHtZ6hicbS9B3KUm9bYLMRNmuOSqxNOOKHN5ZVlm7jhdf3lheX7Nro8uFG/VWkM5jLrjPWxWQtYudZH1aw8YyvGYHtnk8bDDV566aV274enzDsH0jaXWfmZagsxcUPsuBSwUQFrf2Oq9nLHg31j7RzrY20fKr/D9nU2eHk2Ucyhyu+XAxlP7cU2k1l7n7G22Bq3hTj77LNzUPCeCCDQBAIUsJqgE6r6EcoiVJxOXnuD7fq/dj766KPFTbZr75VV/ug65JBD9jpbofwhFDdejPt1lE9liY1xnEXTDE//cfssl1l8nvq/lMYGe38/Kt3v0ZVxtUWoH//4x8VGOV7lX3Tjf0fBJP4yHPc9qN0Mlz+64oEB9Wd/NPoOcZZIFMKWLl1a3HciimFxlkLVXl1pVtosW7Ys/eEPf6jsPbDie5RFqNoblpdni8amLc66inkpbloeN7CvPdOgLH7Vn1FaP3aqWMAqi1DxnePssvKS2/KMqDgbIy6RjPvRxc3cazf9ZSGn9gzI0qSMj8uNojga97KLsRs3MT7rrLPkp1o20xjMZdYZ62Ozrgu51kfVrCM5ur+zAbtqzchlFp+/vhATZ9KX91OrPwNrf08DbqYCVs71Uf0dFu3jLPkYo/FH24kTJxb3fY1LMeOPv3E/p/gNEr9FDuZll81k1l5uxV4hzqKOswDj915c7soLAQRaU4ACVmv2a5d9q0abtnLDUv7AKX/YxCU58XSvuISrPO290dkKtTc9bvRFmuHpPwcCnMMsPk/9X0rjHmLNulFR/RptguvH1YcffljcDLX2ctXytPfYcDe6uXR8jnKzEj+wy1dcvhpjNW64XdVXTrN6kyg8xE3x40duFS8fLL9Po8J6WQQtL0+N+SeetBWXGpbftbz8MC5jbfTAilqvjmyOm23MNSoEl5dR1TrE3BbzUHl5Ze2ldI3OIKi9uXij76w8CbTZxmAus85YH5t5XcixPqpmHcnRZilgRd7kMGtUiIljtVfAKs9ai7mw0b2H4t6AUeCOh6Qc7DOw4nvkWh+d32FRvI8//kRszJnlK34rR1Hryiuv3Os+nQdjjWgms/rvH+P1d7/7XXFW5IQJE9L3v//9g0HEMRFAoIsEKGB1EXSrHqb+spk4ayVufh1nw5Q38y3PlClvfBxnVZVPpWp06Ug8tjr+8hRnOpR/jYpFPW6EHJfDxQ+guHfRwb4RqNunOcwa/aU0Pl8zb1QUv0aXIZVjqDyzr/wLb+3lqqV13A+s/ubu5fFjXMXlIPEjMjbl5SO/44ySuHlvVe+hkNOstu/KR6e/8847B/1x38qYatS20aXNpWMU28sxVG5ey6JMRy45Ko/Xkc3xgX6Pzo5vdClu+Z1rz0Qrb7JeXl5Zen700Ud73dw9PmOcnRuborh/VuRaFAfj6VvxAIo4mzLiO/JUy2Ycg7nMOmN9bOZ1Icf6qJp1JEebqYCVw6xRIWZfBazaAkL9UwjjLP1YY+MPBPFqhgJWjvXR/R0WLvG7OebUuDdi3Ecxfo/Eb5p40Excqh7rz8F+NZNZvUX8ASMKpPF7LW6f0SpPLz/Yfc7xEWhWAQpYzdozFflcccZBnHkRC25cxhVPoYqzYOI+OeUZL+UP+bKoFcWneEpIbHhrLz3syFcuf1jG03/2d6ZDR97vYLTpbLP2/lLaSgWsuARw9uzZxRMt46yXOMsqxl0UM2vvrVZf1CrvU1J76eH++rz2x/Z3vvOddPnllxdnDVbt1RVmZeEgTt0fPXp08ZfiOPOvyq/6e9tEMf1Pf/pTm3uQ1Be14mzA2ICUN8WO+bC9V0c2x83oV95sOB4MEWcnRlEgiky19wKrL2r961//KvK0vGF9/dM+9/U94yzduN9OXDZT/1TIRgXUZhyDXW3W0fWxmQtYnb0+7i+XGpl1JEebqYDV2WbtFWL2VcCKf4uzrOISrvi/sWZGcTsK0nE5XPzhMv5brEvNUMDq7PXR/R1WmsUfeuNJ3fGbI/4QHH+0jTy99957m+Z2Bs1iVp/TYRUP5Yl7lzZ6auj+5gD+HQEEqidAAat6fdZUn7j+L+zxQyVOMT/nnHOKvxqVG//aywrjxopRjIgfNu3dILW9L9nedfhNhbKfD9PZZu39pbSVCli1/R5nXH31q18tfijHI7njSZXlWVK1lxVG4en2228v7qtTng3Y0XFS3kshNt7qGO3oMXK3y20W7x8/rqOQEfeMOtj36Ogsz9qz9q6++uricsE4gyjudxVnhcar/rLCv/71r+nxxx9vc/+1Vitg1T5lLM5+jadjxRlX8UeIU089tfi69ZcVRgEr7u+yrzMg23Nq794+te2bfQx2tVlH18dmLmB19vq4v3mhkVnVClidabavQsz+Cljx73HW0COPPFLcSzI+V3k/uzjbPn4bxlzaDJeZd/b66P4OK/9AUv4hoP6PZWWhtCNnou5vrB/ovzeLWf33iD+cxB/OY/2pXacP9PsSjwACzStAAat5+6YSn6y8wXH8tTwup4n7ENXeA6X8EuW9ZWIDGH9hih8y8Tj1KD7s62yFRgjt3YOhEmApFX9Zi7M8OsOs/ItYnInU0Vcz/PWzo5+1tl35Qy6eBBcFrAcffHCvJ0CVhYWIiwJWjJU4G7D2xtMdOXY8QTOKrPF+avGrI+/fVW1ymdUXDuJpo7FRaYVXuXmNswfKMVR7X7XyO8Z9Z6LYFfd7ir/8vvXWWx06o7Qjm+NmdCwvBY9NQnzn+It3eV+wwYMH7/nI5R8ryvUginvKGZDlG+3vps9VGINdbdaRAkO0aeYCVmeujx3No/rfFOWZhPFHtvbO/muWpxDGd+xMs1WrVhVnk9bei2lfjpH7sb4OGjRon9zlb0BnPe5oP6rtOmt9dH+HffOb3yyuRog/mP3iF79IcXZr/au8j2esr+rvGNWjI+0Ptlk8DKT+VRYBzzzzzPTzn/+88meBd6QfaINAdxeggNXdR0AnfP/aMxbiDKwoptSftVJuRuLf4mbu8VTCRve/Ku9HFD+KYpNU/9SVjv6FuRO+Vta36CyzeOJXPLo+Ci6NXuU9neKyrjiFP15xZtzw4cOzfr8cb16ezRCXoMaP4L///e97FZfKH/JxD53vfe97xaVfcRPU+vtfxSb7ySefLM4ciSJF/assYJWXLEaxtYqvzjQrv39s6uJHbJxxFIWduGFv3POkVV7l2QwxV8XZou3NVbX3e4qxGHNcR87Wq2oBq5x74yzHmLujMPX1r399r9wqv19cThmXlMel4o2KwPE+UQSMe7vEnFR/6em+zsCqyhjsbLPOWh+buYAV80hnrY/xXo5Z+YeQmAMajd3yTMO4LULt05X/v/buNFSq8o8D+GPZv2g3U7HUCpEWQ8GosAwxFF9EYiJiEETQHrZQmu3aQosVVLbYgi+SFqkoqcwEIwqMEiqJNNqgemGZtFBWpPbnd+Bc5l7nXvXOnHvn3PM5byydszyfZ2bOzHd+z/P05ntgs8zy12VnbYnXZbQ/n6spgqv4ASMC/662VlohNL/OZt0fu/s5LN4j8+k0OvthsdXuF71t1vGza4SHTzzxRPYZOCr7ohrcRoBA3xcQYPX9Pi68hfkNNr6AxNxU+ZK/HSe/jvmJ1q5dm62mEh8M85Wqai8w/+AYv1zXuxnlpcLxgaGsc2BFe5tp1lUHt/oXlT15cubVDDG5aWwRyNVbWTD/IB9VWlER2HG579ovSJ0tBtAXhhBGO5tpFseLgDCCq5h8OyaXjddoXwqv8jZGdUUEVPEci/ekeu81eZVGzFcSz8lYuTIqSuOLXVdbq30h2ZPXYP7r+4ABA7L38HorC+bBU7xHR4ATYXPMj1hbpRXnrF3xsd6ku/lrMPavrYIp23OwmWbNuj+2+n2hmffH7pjVVjTFamZnnXVWu3kQYxhcfGmOILVVhiw106yr94TuVMBHiB1DsSP4qrdC4Z68BzXzsc2+P3Z2bZ293mqfZxMmTMjmwOo4hDAP/vL5FXd1f2mmT71j9bZZx2vKfUaOHNluOomiHRyfAIHeFRBg9a5/nzh7/gExJv6Mrd6Xmvj7fH6i+NAXv9bVq1aIG/obb7yR4qYUww3jV6n8C3JUOMSkwfFhoFVu5t3twGaaVSXAqv3VO9ocQwmjcqPjln8xjmrA/v371/0FPb58x4o1MUdPDGmNZZfzwDX+LT6kxxeCqMCpVx3S3X7v6f2aaRavzZjXJOa9ijAiwpqowOqLWz4MLtoWbawXlHa0rVdRWs+mzAFW7Xt4rBjY2fCqqKyKCq3YOpv/Kp9r5/PPP88eE/ON5cNQa1+DtcNCyvgcbKZZs+6PrR5gNfP+2F2z6Leobo77QixOEUOXIlyo/RwSFbzxGaUVFq5oplmzAqyoYI7h1e+8804W8o8fPz5bWbpVFkVp5v2xu5/D8udZ7B/Ps3HjxmU+8byNf3vxxRezxWsi3IqQq7e3VjDLDeIzXsyFGgvv1M7F2NtGzk+AQPECAqzijfv8GeJGu2zZsixYil+HOpugM//lJv7sKoCKm/Wzzz6bzSmTr2QTf8YHtPjSE1+c4le8ESNGlNa22WadQbT6F5U97cBVq1ZlFUDxfKhXwRfHq507J4KWetUf8bjPPvssLV++PHt8PsQy+iUqR+LPvjIxebPM8pWu4vWZDx/prP92d1jJnvZ/Tz0+n3ckvnTlq+7V+9KVV9d09XzseM1lDrDivTvmhovhGl29h+fDK+N1VK8CMjeJFbiWLl2aTexc7zU4ePDgdkNUy/gcbLZZM+6PrX5faPb9sTtmcSGEIVEAABLvSURBVA0rV67MhprHf0e4GmFW/jkkqhAjxI9K31bYmm3WWZt2VYGVD6eL13TcW2OL98dJkyalKVOmtETYV9u2Zt0fuxtg1VaUxn/n99Z8+oewixV+W+mHtN42y63XrVuX/agdi/nEwiIdpxxphdelayBAoBgBAVYxrpU7al6xEFVTUVJfb0Ln2vmrOqueyeHi5h3VHvHhMb7kxI09qrbiV9D4ILSrCUPL0AHNNqvX5lb/orKn/ZRXM0SI2dV8QzFcNeYuivl1YvhXx+Gs+Xmj0iNCiDhufPCOD4tRcRPPz6jM6my/Pb3u3nx8s8zy4CX/UtJVm3Z3Yt/edOnq3LXVDF3NcZPPBxILUXRWjdSXAqzaX9+7qjjLh1fGL+S7Guodz6d4L4xKjZjPJF6D8f4eq3JFxUHtkJkyPgeLMGv0/liG+0Kz74/dMYtq8VhsZc2aNSkqzPOAISqvpk6dmiLEaqWt2Wb12rarACufPzLup3EfGD16dDYfZatZ5W1r1v2xuwFW7BfPq/jRJD6LxNDpeK5GoB+fp+PzbjzfYqh6q2ytYFb7Q2VU0MdQXxsBAtUREGBVp6+1lAABAgQIECBAgAABAgQIECBQSgEBVim7zUUTIECAAAECBAgQIECAAAECBKojIMCqTl9rKQECBAgQIECAAAECBAgQIECglAICrFJ2m4smQIAAAQIECBAgQIAAAQIECFRHQIBVnb7WUgIECBAgQIAAAQIECBAgQIBAKQUEWKXsNhdNgAABAgQIECBAgAABAgQIEKiOgACrOn2tpQQIECBAgAABAgQIECBAgACBUgoIsErZbS6aAAECBAgQIECAAAECBAgQIFAdAQFWdfpaSwkQIECAAAECBAgQIECAAAECpRQQYJWy21w0AQIECBAgQIAAAQIECBAgQKA6AgKs6vS1lhIgQIAAAQIECBAgQIAAAQIESikgwCplt7loAgQIECBAgAABAgQIECBAgEB1BARY1elrLSVAgAABAgQIECBAgAABAgQIlFJAgFXKbnPRBAgQIECAAAECBAgQIECAAIHqCAiwqtPXWkqAAAECBAgQIECAAAECBAgQKKWAAKuU3eaiCRAgQIAAAQIECBAgQIAAAQLVERBgVaevtZQAAQIECBAgQIAAAQIECBAgUEoBAVYpu81FEyBAgAABAgQIECBAgAABAgSqIyDAqk5faykBAgQIECBAgAABAgQIECBAoJQCAqxSdpuLJkCAAAECBAgQIECAAAECBAhUR0CAVZ2+1lICBAgQIECAAAECBAgQIECAQCkFBFil7DYXTYAAAQIECBAgQIAAAQIECBCojoAAqzp9raUECBAgQIAAAQIECBAgQIAAgVIKCLBK2W0umgABAgQIECBAgAABAgQIECBQHQEBVnX6WksJECBAgAABAgQIECBAgAABAqUUEGCVsttcNAECBAgQIECAAAECBAgQIECgOgICrOr0tZYSIECAAAECBAgQIECAAAECBEopIMAqZbe5aAIECBAgQIAAAQIECBAgQIBAdQQEWNXpay0lQIAAAQIECBAgQIAAAQIECJRSQIBVym5z0QQIECBAgAABAgQIECBAgACB6ggIsKrT11pKgAABAgQIECBAgAABAgQIECilgACrlN3mogkQIECAAAECBAgQIECAAAEC1REQYFWnr7WUAAECBAgQIECAAAECBAgQIFBKAQFWKbvNRRMgQIAAAQIECBAgQIAAAQIEqiMgwKpOX2spAQIECBAgQIAAAQIECBAgQKCUAgKsUnabiyZAgAABAgQIECBAgAABAgQIVEdAgFWdvtZSAgQIECBAgAABAgQIECBAgEApBQRYpew2F02AAAECBAgQIECAAAECBAgQqI6AAKs6fa2lBAgQIECAAAECBAgQIECAAIFSCgiwStltLpoAAQIECBAgQIAAAQIECBAgUB0BAVZ1+lpLCRAgQIAAAQIECBAgQIAAAQKlFBBglbLbXDQBAgQIECBAgAABAgQIECBAoDoCAqzq9LWWEiBAgACBPinwyiuvpEcffTSdffbZ6eqrr+6TbdQoAgQIECBAgEDVBQRYVX8GaD8BAgQIVF7g77//TgsXLkwffvhhmjdvXpo6depOJr///nuaP39++u6779KiRYvS8ccfv9Nj1q9fn+1/xBFHpPvvvz8ddthhPWIrwOoRZichQIAAAQIECPSqgACrV/mdnAABAgQItIbAU089lV544YU0ffr0NGfOnJ0uasOGDWnu3Lnpr7/+SldccUWaMWPGTo9ZsWJFeuihh9KUKVOyx+6999490jgBVo8wOwkBAgQIECBAoFcFBFi9yu/kBAgQIECgNQSi+uqmm25KJ554YrrzzjvTAQcc0O7Cli1blpYuXZr93cSJE9MNN9yQ9tlnn7bHbN++PavMWr16dacBV1EtFWAVJeu4BAgQIECAAIHWERBgtU5fuBICBAgQINBrAj/88EO67rrrsvPH8L9hw4a1XUs+xPDTTz9N++67bxZuPfDAA2nIkCFtj8mHGH7zzTfpvvvuS2PGjOmxtgiweozaiQgQIECAAAECvSYgwOo1eicmQIAAAQKtIxBDA2+77bb08ccfp7vuuiudcsopbReXh1tDhw7Ngq233nprp8d8/fXXWQB28MEHpwcffDANHDiwbf8dO3akdevWpaji2rhxY/rvv//S8OHD08yZM9PkyZPT//73v50gtm7dml5//fX02muvpU2bNmXBWVSHnX/++emEE05I/fr1a9unswBr27ZtacmSJSn+/bjjjksLFixIgwYNah10V0KAAAECBAgQILDbAgKs3abyQAIECBAg0LcF8nmwLrjggnTeeee1Nfbdd99Nt99+e5o9e3YaO3ZsNtRw1qxZ6aKLLtrpMR2HF0aIFMeNEClCp8GDB2f7/PTTTymGHZ5xxhnZfFm1QxY3b96chU0RdsXfDxgwIEUV2M8//5zNqxVzcE2bNq0txKoXYNWe95hjjskCN+FV337+ah0BAgQIECDQtwUEWH27f7WOAAECBAjstkAeVI0fPz7dfPPNab/99suqpR5++OGsGipCoKOOOipde+21WRhUO1dWHn5ddtllWWVVvkUF1eLFi7PqqZg3qzbAiv1jcvio3MpXPoygKs7zwQcfpHPPPTcL0qJCK67jo48+ajtnDFOMKq7YOgZY8dhXX301PfbYY1n4FccbNWrUbjt4IAECBAgQIECAQOsJCLBar09cEQECBAgQ6BWBfKhgDNfLhwHmc1tFsBRzYx100EHp7rvvzoYaxv+PHDkyW5kwhh+uX7++3fxXP/74Y5o3b1727/HYESNGtGvXJ598kubPn59Gjx6dVXhFtdX777+fFi5cmE477bSs0qt2eGEEU08++WRavnx5uvDCC7OAq2OAddVVV7ULr+K4MXzQRoAAAQIECBAgUG4BAVa5+8/VEyBAgACBpgn8+eefWeVVVEXlE7HHf8cQvwkTJmR/xhC+vOIpwqmonIqgKqqyYqud3D1f2TCGCXZctTAe+8svv6RrrrkmGx4YAdeRRx6ZVXutWLEiC77yqqzaBkYVVoRetUMVayuwTj311HTHHXdku9xyyy0pqslsBAgQIECAAAEC5RcQYJW/D7WAAAECBAg0TeCRRx7JKphinqkZM2ak559/Pj399NPtAqWOoVasTnj99denCI/yoYdxQXmwtKuLi4nf8wArqq8i+NrVFpPMR9VXDHPMzxPDG//444+0ZcuWdM4556TLL7887bXXXrs6lH8nQIAAAQIECBAogYAAqwSd5BIJECBAgEBPCeTzYE2ZMiXNmTMnm3MqVhisHQLYcVjhmjVr0uOPP546Tv6eB0v5ROydteHAAw/MArIhQ4ZkwwcjwDr88MOzcKqzLebUiuurDbBqHxvnvOeee7IVC20ECBAgQIAAAQLlFxBglb8PtYAAAQIECDRNIMKqmFR96NChWRVWDMeLVfzyaqf8RDFp+8svv5wFXG+++WZ677330r333pvGjRvXdi31Vgfs6kJjKGEeYEX4dPLJJ+9Wu/LzRLXVpZdemg1NjMqxmJ/L6oO7RehBBAgQIECAAIGWFxBgtXwXuUACBAgQINBzAvk8WN9//32aPn16Wrp06U6VVXE1+fxWs2bNyiZ0j6qs2vmv4jF5NdeYMWParVjYWWu2b9+eFi1alFavXl33nJ3tlwdYZ555ZjaU8Z9//skmml+7dm02DPKSSy5J/fv37zlEZyJAgAABAgQIEGi6gACr6aQOSIAAAQIEyisQK/3FROorV65MgwYNSps3b263smDesnzi9pjUPcKrWOmvY5VWvqrhr7/+mk2ofvrpp+8EE3NWxUqD+WqDq1atys539NFHZyHU4MGD2+0T1/fbb7+lQw45JPXr1y/7t3qVXl9++WW2imFUY0VFWb0J4cvbS66cAAECBAgQIFA9AQFW9fpciwkQIECAQJcCeYgUDzr22GOzuaRiovXa7d9//80Cpqiyiq3j/FfxdxE2PfPMM9lwvoEDB6Ybb7wxjR07NgueduzYkWJFwTh2zGcVqxTuv//+WTgVj9u4cWM2hDDCp5gPK7YYYrhs2bL00ksvpYsvvjirruoswIq/j2uLIY4DBgzIhhKOGjVKzxMgQIAAAQIECJRUQIBV0o5z2QQIECBAoCiBr776Ks2dOzerrJo2bVq68sor26qdas9ZO/dUBESxMmDHLYYkLl68OL399tvZP+WTs0flVVRmRTAWKxeedNJJbbt+++23acGCBSkquKLCK6qw4s+oBovhgTEkMfaJUKyrAGvbtm1pyZIlWYVWhGFRBRaTu9sIECBAgAABAgTKJyDAKl+fuWICBAgQIFCoQL7K4BdffJFuvfXWNHHixLrn27BhQxZ0xSqCsUrhsGHD6j4uqq1iPqrnnnsuxdC+mOvq0EMPTZMmTUqzZ89uq7Cq3Xnr1q1ZpVVUg23atCnFBO3Dhw9PM2fOTJMnT24bcthVgBX/tmXLlmwoYZzXfFiFPm0cnAABAgQIECBQqIAAq1BeBydAgAABAgQIECBAgAABAgQIEGhUQIDVqKD9CRAgQIAAAQIECBAgQIAAAQIEChUQYBXK6+AECBAgQIAAAQIECBAgQIAAAQKNCgiwGhW0PwECBAgQIECAAAECBAgQIECAQKECAqxCeR2cAAECBAgQIECAAAECBAgQIECgUQEBVqOC9idAgAABAgQIECBAgAABAgQIEChUQIBVKK+DEyBAgAABAgQIECBAgAABAgQINCogwGpU0P4ECBAgQIAAAQIECBAgQIAAAQKFCgiwCuV1cAIECBAgQIAAAQIECBAgQIAAgUYFBFiNCtqfAAECBAgQIECAAAECBAgQIECgUAEBVqG8Dk6AAAECBAgQIECAAAECBAgQINCogACrUUH7EyBAgAABAgQIECBAgAABAgQIFCogwCqU18EJECBAgAABAgQIECBAgAABAgQaFRBgNSpofwIECBAgQIAAAQIECBAgQIAAgUIFBFiF8jo4AQIECBAgQIAAAQIECBAgQIBAowICrEYF7U+AAAECBAgQIECAAAECBAgQIFCogACrUF4HJ0CAAAECBAgQIECAAAECBAgQaFRAgNWooP0JECBAgAABAgQIECBAgAABAgQKFRBgFcrr4AQIECBAgAABAgQIECBAgAABAo0KCLAaFbQ/AQIECBAgQIAAAQIECBAgQIBAoQICrEJ5HZwAAQIECBAgQIAAAQIECBAgQKBRAQFWo4L2J0CAAAECBAgQIECAAAECBAgQKFRAgFUor4MTIECAAAECBAgQIECAAAECBAg0KiDAalTQ/gQIECBAgAABAgQIECBAgAABAoUKCLAK5XVwAgQIECBAgAABAgQIECBAgACBRgUEWI0K2p8AAQIECBAgQIAAAQIECBAgQKBQAQFWobwOToAAAQIECBAgQIAAAQIECBAg0KiAAKtRQfsTIECAAAECBAgQIECAAAECBAgUKiDAKpTXwQkQIECAAAECBAgQIECAAAECBBoVEGA1Kmh/AgQIECBAgAABAgQIECBAgACBQgUEWIXyOjgBAgQIECBAgAABAgQIECBAgECjAgKsRgXtT4AAAQIECBAgQIAAAQIECBAgUKiAAKtQXgcnQIAAAQIECBAgQIAAAQIECBBoVECA1aig/QkQIECAAAECBAgQIECAAAECBAoVEGAVyuvgBAgQIECAAAECBAgQIECAAAECjQoIsBoVtD8BAgQIECBAgAABAgQIECBAgEChAgKsQnkdnAABAgQIECBAgAABAgQIECBAoFEBAVajgvYnQIAAAQIECBAgQIAAAQIECBAoVECAVSivgxMgQIAAAQIECBAgQIAAAQIECDQqIMBqVND+BAgQIECAAAECBAgQIECAAAEChQoIsArldXACBAgQIECAAAECBAgQIECAAIFGBQRYjQranwABAgQIECBAgAABAgQIECBAoFCB/wNKaP8JBmYpkQAAAABJRU5ErkJggg==" id="1248" name="Google Shape;1248;p115"/>
          <p:cNvSpPr/>
          <p:nvPr/>
        </p:nvSpPr>
        <p:spPr>
          <a:xfrm>
            <a:off x="345281" y="120253"/>
            <a:ext cx="228600" cy="22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249" name="Google Shape;1249;p115"/>
          <p:cNvPicPr preferRelativeResize="0"/>
          <p:nvPr/>
        </p:nvPicPr>
        <p:blipFill rotWithShape="1">
          <a:blip r:embed="rId3">
            <a:alphaModFix/>
          </a:blip>
          <a:srcRect b="7609" l="0" r="3362" t="5328"/>
          <a:stretch/>
        </p:blipFill>
        <p:spPr>
          <a:xfrm>
            <a:off x="688650" y="1037225"/>
            <a:ext cx="6693600" cy="2936100"/>
          </a:xfrm>
          <a:prstGeom prst="rect">
            <a:avLst/>
          </a:prstGeom>
          <a:noFill/>
          <a:ln>
            <a:noFill/>
          </a:ln>
        </p:spPr>
      </p:pic>
      <p:sp>
        <p:nvSpPr>
          <p:cNvPr id="1250" name="Google Shape;1250;p115"/>
          <p:cNvSpPr/>
          <p:nvPr/>
        </p:nvSpPr>
        <p:spPr>
          <a:xfrm>
            <a:off x="573875" y="3973325"/>
            <a:ext cx="8082000" cy="9168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GMV distribution, should be skewed towards in-cycle and &lt;=30 days past due.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 the period 181+ contribution should be decreasing (after write-off).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OMPP book is consistent across the expected segment. 181+ is not shrinking as there is no write-off done of all the past 181+, which is contributing to major chunk of 181+ days past due</a:t>
            </a:r>
            <a:endParaRPr sz="12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4" name="Shape 1254"/>
        <p:cNvGrpSpPr/>
        <p:nvPr/>
      </p:nvGrpSpPr>
      <p:grpSpPr>
        <a:xfrm>
          <a:off x="0" y="0"/>
          <a:ext cx="0" cy="0"/>
          <a:chOff x="0" y="0"/>
          <a:chExt cx="0" cy="0"/>
        </a:xfrm>
      </p:grpSpPr>
      <p:sp>
        <p:nvSpPr>
          <p:cNvPr id="1255" name="Google Shape;1255;p116"/>
          <p:cNvSpPr/>
          <p:nvPr/>
        </p:nvSpPr>
        <p:spPr>
          <a:xfrm>
            <a:off x="0" y="0"/>
            <a:ext cx="9144000" cy="5143500"/>
          </a:xfrm>
          <a:prstGeom prst="rect">
            <a:avLst/>
          </a:prstGeom>
          <a:solidFill>
            <a:srgbClr val="93C47D"/>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256" name="Google Shape;1256;p116"/>
          <p:cNvSpPr txBox="1"/>
          <p:nvPr/>
        </p:nvSpPr>
        <p:spPr>
          <a:xfrm>
            <a:off x="4452582" y="1728396"/>
            <a:ext cx="4510800" cy="1686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Enabling Entities</a:t>
            </a:r>
            <a:endParaRPr sz="1100"/>
          </a:p>
        </p:txBody>
      </p:sp>
      <p:sp>
        <p:nvSpPr>
          <p:cNvPr id="1257" name="Google Shape;1257;p116"/>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5</a:t>
            </a:r>
            <a:endParaRPr sz="3600" u="sng">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1" name="Shape 1261"/>
        <p:cNvGrpSpPr/>
        <p:nvPr/>
      </p:nvGrpSpPr>
      <p:grpSpPr>
        <a:xfrm>
          <a:off x="0" y="0"/>
          <a:ext cx="0" cy="0"/>
          <a:chOff x="0" y="0"/>
          <a:chExt cx="0" cy="0"/>
        </a:xfrm>
      </p:grpSpPr>
      <p:grpSp>
        <p:nvGrpSpPr>
          <p:cNvPr id="1262" name="Google Shape;1262;p117"/>
          <p:cNvGrpSpPr/>
          <p:nvPr/>
        </p:nvGrpSpPr>
        <p:grpSpPr>
          <a:xfrm>
            <a:off x="13100" y="927007"/>
            <a:ext cx="5304097" cy="3556314"/>
            <a:chOff x="13100" y="165000"/>
            <a:chExt cx="5289287" cy="3345859"/>
          </a:xfrm>
        </p:grpSpPr>
        <p:sp>
          <p:nvSpPr>
            <p:cNvPr id="1263" name="Google Shape;1263;p117"/>
            <p:cNvSpPr txBox="1"/>
            <p:nvPr/>
          </p:nvSpPr>
          <p:spPr>
            <a:xfrm>
              <a:off x="2877050" y="210975"/>
              <a:ext cx="995100" cy="233400"/>
            </a:xfrm>
            <a:prstGeom prst="rect">
              <a:avLst/>
            </a:prstGeom>
            <a:solidFill>
              <a:srgbClr val="8E7CC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Enablers</a:t>
              </a:r>
              <a:endParaRPr sz="1000"/>
            </a:p>
          </p:txBody>
        </p:sp>
        <p:sp>
          <p:nvSpPr>
            <p:cNvPr id="1264" name="Google Shape;1264;p117"/>
            <p:cNvSpPr txBox="1"/>
            <p:nvPr/>
          </p:nvSpPr>
          <p:spPr>
            <a:xfrm>
              <a:off x="1133048" y="214396"/>
              <a:ext cx="1401000" cy="2334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Decision Science</a:t>
              </a:r>
              <a:endParaRPr sz="1000"/>
            </a:p>
          </p:txBody>
        </p:sp>
        <p:sp>
          <p:nvSpPr>
            <p:cNvPr id="1265" name="Google Shape;1265;p117"/>
            <p:cNvSpPr/>
            <p:nvPr/>
          </p:nvSpPr>
          <p:spPr>
            <a:xfrm>
              <a:off x="1100995" y="500240"/>
              <a:ext cx="2974800" cy="2634000"/>
            </a:xfrm>
            <a:prstGeom prst="ellipse">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17"/>
            <p:cNvSpPr/>
            <p:nvPr/>
          </p:nvSpPr>
          <p:spPr>
            <a:xfrm rot="1734922">
              <a:off x="1778515" y="660339"/>
              <a:ext cx="2182136" cy="1923756"/>
            </a:xfrm>
            <a:prstGeom prst="blockArc">
              <a:avLst>
                <a:gd fmla="val 14414370" name="adj1"/>
                <a:gd fmla="val 694" name="adj2"/>
                <a:gd fmla="val 9562" name="adj3"/>
              </a:avLst>
            </a:prstGeom>
            <a:solidFill>
              <a:srgbClr val="6AA84F"/>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17"/>
            <p:cNvSpPr/>
            <p:nvPr/>
          </p:nvSpPr>
          <p:spPr>
            <a:xfrm flipH="1" rot="-1735713">
              <a:off x="1261273" y="638735"/>
              <a:ext cx="2238285" cy="2059430"/>
            </a:xfrm>
            <a:prstGeom prst="blockArc">
              <a:avLst>
                <a:gd fmla="val 14348563" name="adj1"/>
                <a:gd fmla="val 21472873" name="adj2"/>
                <a:gd fmla="val 9381" name="adj3"/>
              </a:avLst>
            </a:prstGeom>
            <a:solidFill>
              <a:srgbClr val="6AA84F"/>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17"/>
            <p:cNvSpPr/>
            <p:nvPr/>
          </p:nvSpPr>
          <p:spPr>
            <a:xfrm flipH="1" rot="-9065320">
              <a:off x="1382760" y="736879"/>
              <a:ext cx="2412011" cy="2360461"/>
            </a:xfrm>
            <a:prstGeom prst="blockArc">
              <a:avLst>
                <a:gd fmla="val 14316164" name="adj1"/>
                <a:gd fmla="val 21502663" name="adj2"/>
                <a:gd fmla="val 9415" name="adj3"/>
              </a:avLst>
            </a:prstGeom>
            <a:solidFill>
              <a:srgbClr val="6AA84F"/>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17"/>
            <p:cNvSpPr/>
            <p:nvPr/>
          </p:nvSpPr>
          <p:spPr>
            <a:xfrm>
              <a:off x="1849048" y="1004953"/>
              <a:ext cx="1571100" cy="1086000"/>
            </a:xfrm>
            <a:prstGeom prst="triangle">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17"/>
            <p:cNvSpPr txBox="1"/>
            <p:nvPr/>
          </p:nvSpPr>
          <p:spPr>
            <a:xfrm>
              <a:off x="2137058" y="1407126"/>
              <a:ext cx="995100" cy="53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701C7F"/>
                  </a:solidFill>
                  <a:latin typeface="Roboto"/>
                  <a:ea typeface="Roboto"/>
                  <a:cs typeface="Roboto"/>
                  <a:sym typeface="Roboto"/>
                </a:rPr>
                <a:t>Core responsibilities</a:t>
              </a:r>
              <a:endParaRPr sz="1200">
                <a:solidFill>
                  <a:srgbClr val="701C7F"/>
                </a:solidFill>
              </a:endParaRPr>
            </a:p>
          </p:txBody>
        </p:sp>
        <p:grpSp>
          <p:nvGrpSpPr>
            <p:cNvPr id="1271" name="Google Shape;1271;p117"/>
            <p:cNvGrpSpPr/>
            <p:nvPr/>
          </p:nvGrpSpPr>
          <p:grpSpPr>
            <a:xfrm>
              <a:off x="1566375" y="896411"/>
              <a:ext cx="861844" cy="1451680"/>
              <a:chOff x="3033133" y="1525710"/>
              <a:chExt cx="1249592" cy="2199515"/>
            </a:xfrm>
          </p:grpSpPr>
          <p:sp>
            <p:nvSpPr>
              <p:cNvPr id="1272" name="Google Shape;1272;p117"/>
              <p:cNvSpPr/>
              <p:nvPr/>
            </p:nvSpPr>
            <p:spPr>
              <a:xfrm rot="-3360517">
                <a:off x="2960437" y="2297046"/>
                <a:ext cx="1629676" cy="125310"/>
              </a:xfrm>
              <a:prstGeom prst="rightArrow">
                <a:avLst>
                  <a:gd fmla="val 25514" name="adj1"/>
                  <a:gd fmla="val 64322" name="adj2"/>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17"/>
              <p:cNvSpPr txBox="1"/>
              <p:nvPr/>
            </p:nvSpPr>
            <p:spPr>
              <a:xfrm rot="-3365016">
                <a:off x="2786718" y="2151658"/>
                <a:ext cx="1664030" cy="292803"/>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9225A5"/>
                    </a:solidFill>
                    <a:latin typeface="Roboto"/>
                    <a:ea typeface="Roboto"/>
                    <a:cs typeface="Roboto"/>
                    <a:sym typeface="Roboto"/>
                  </a:rPr>
                  <a:t>Collections</a:t>
                </a:r>
                <a:endParaRPr sz="1000">
                  <a:solidFill>
                    <a:srgbClr val="9225A5"/>
                  </a:solidFill>
                </a:endParaRPr>
              </a:p>
            </p:txBody>
          </p:sp>
          <p:sp>
            <p:nvSpPr>
              <p:cNvPr id="1274" name="Google Shape;1274;p117"/>
              <p:cNvSpPr/>
              <p:nvPr/>
            </p:nvSpPr>
            <p:spPr>
              <a:xfrm>
                <a:off x="3058183" y="3159725"/>
                <a:ext cx="565200" cy="565500"/>
              </a:xfrm>
              <a:prstGeom prst="ellipse">
                <a:avLst/>
              </a:prstGeom>
              <a:solidFill>
                <a:srgbClr val="38761D"/>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Medium"/>
                    <a:ea typeface="Roboto Medium"/>
                    <a:cs typeface="Roboto Medium"/>
                    <a:sym typeface="Roboto Medium"/>
                  </a:rPr>
                  <a:t>03</a:t>
                </a:r>
                <a:endParaRPr sz="1000">
                  <a:solidFill>
                    <a:srgbClr val="FFFFFF"/>
                  </a:solidFill>
                  <a:latin typeface="Roboto Medium"/>
                  <a:ea typeface="Roboto Medium"/>
                  <a:cs typeface="Roboto Medium"/>
                  <a:sym typeface="Roboto Medium"/>
                </a:endParaRPr>
              </a:p>
            </p:txBody>
          </p:sp>
        </p:grpSp>
        <p:grpSp>
          <p:nvGrpSpPr>
            <p:cNvPr id="1275" name="Google Shape;1275;p117"/>
            <p:cNvGrpSpPr/>
            <p:nvPr/>
          </p:nvGrpSpPr>
          <p:grpSpPr>
            <a:xfrm>
              <a:off x="2432345" y="680188"/>
              <a:ext cx="1218999" cy="1228919"/>
              <a:chOff x="4288708" y="1198100"/>
              <a:chExt cx="1767434" cy="1861998"/>
            </a:xfrm>
          </p:grpSpPr>
          <p:sp>
            <p:nvSpPr>
              <p:cNvPr id="1276" name="Google Shape;1276;p117"/>
              <p:cNvSpPr/>
              <p:nvPr/>
            </p:nvSpPr>
            <p:spPr>
              <a:xfrm rot="3420919">
                <a:off x="4575050" y="2300047"/>
                <a:ext cx="1581515" cy="125402"/>
              </a:xfrm>
              <a:prstGeom prst="rightArrow">
                <a:avLst>
                  <a:gd fmla="val 25514" name="adj1"/>
                  <a:gd fmla="val 64322" name="adj2"/>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17"/>
              <p:cNvSpPr/>
              <p:nvPr/>
            </p:nvSpPr>
            <p:spPr>
              <a:xfrm>
                <a:off x="4288708" y="1198100"/>
                <a:ext cx="565200" cy="565500"/>
              </a:xfrm>
              <a:prstGeom prst="ellipse">
                <a:avLst/>
              </a:prstGeom>
              <a:solidFill>
                <a:srgbClr val="38761D"/>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Medium"/>
                    <a:ea typeface="Roboto Medium"/>
                    <a:cs typeface="Roboto Medium"/>
                    <a:sym typeface="Roboto Medium"/>
                  </a:rPr>
                  <a:t>01</a:t>
                </a:r>
                <a:endParaRPr sz="1000">
                  <a:solidFill>
                    <a:srgbClr val="FFFFFF"/>
                  </a:solidFill>
                  <a:latin typeface="Roboto Medium"/>
                  <a:ea typeface="Roboto Medium"/>
                  <a:cs typeface="Roboto Medium"/>
                  <a:sym typeface="Roboto Medium"/>
                </a:endParaRPr>
              </a:p>
            </p:txBody>
          </p:sp>
          <p:sp>
            <p:nvSpPr>
              <p:cNvPr id="1278" name="Google Shape;1278;p117"/>
              <p:cNvSpPr txBox="1"/>
              <p:nvPr/>
            </p:nvSpPr>
            <p:spPr>
              <a:xfrm rot="3420634">
                <a:off x="4640653" y="2101762"/>
                <a:ext cx="1673878" cy="292822"/>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551561"/>
                    </a:solidFill>
                    <a:latin typeface="Roboto"/>
                    <a:ea typeface="Roboto"/>
                    <a:cs typeface="Roboto"/>
                    <a:sym typeface="Roboto"/>
                  </a:rPr>
                  <a:t>Underwriting</a:t>
                </a:r>
                <a:endParaRPr sz="1000">
                  <a:solidFill>
                    <a:srgbClr val="551561"/>
                  </a:solidFill>
                </a:endParaRPr>
              </a:p>
            </p:txBody>
          </p:sp>
        </p:grpSp>
        <p:grpSp>
          <p:nvGrpSpPr>
            <p:cNvPr id="1279" name="Google Shape;1279;p117"/>
            <p:cNvGrpSpPr/>
            <p:nvPr/>
          </p:nvGrpSpPr>
          <p:grpSpPr>
            <a:xfrm>
              <a:off x="2024978" y="1924566"/>
              <a:ext cx="1689675" cy="520768"/>
              <a:chOff x="3698064" y="3159725"/>
              <a:chExt cx="2449869" cy="789043"/>
            </a:xfrm>
          </p:grpSpPr>
          <p:sp>
            <p:nvSpPr>
              <p:cNvPr id="1280" name="Google Shape;1280;p117"/>
              <p:cNvSpPr/>
              <p:nvPr/>
            </p:nvSpPr>
            <p:spPr>
              <a:xfrm rot="10800000">
                <a:off x="3698064" y="3575617"/>
                <a:ext cx="1740900" cy="125400"/>
              </a:xfrm>
              <a:prstGeom prst="rightArrow">
                <a:avLst>
                  <a:gd fmla="val 25514" name="adj1"/>
                  <a:gd fmla="val 64322" name="adj2"/>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17"/>
              <p:cNvSpPr txBox="1"/>
              <p:nvPr/>
            </p:nvSpPr>
            <p:spPr>
              <a:xfrm rot="620">
                <a:off x="3771608" y="3655818"/>
                <a:ext cx="1662900" cy="29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761E86"/>
                    </a:solidFill>
                    <a:latin typeface="Roboto"/>
                    <a:ea typeface="Roboto"/>
                    <a:cs typeface="Roboto"/>
                    <a:sym typeface="Roboto"/>
                  </a:rPr>
                  <a:t>Lifecycle Management</a:t>
                </a:r>
                <a:endParaRPr sz="1000">
                  <a:solidFill>
                    <a:srgbClr val="761E86"/>
                  </a:solidFill>
                </a:endParaRPr>
              </a:p>
            </p:txBody>
          </p:sp>
          <p:sp>
            <p:nvSpPr>
              <p:cNvPr id="1282" name="Google Shape;1282;p117"/>
              <p:cNvSpPr/>
              <p:nvPr/>
            </p:nvSpPr>
            <p:spPr>
              <a:xfrm>
                <a:off x="5582733" y="3159725"/>
                <a:ext cx="565200" cy="565500"/>
              </a:xfrm>
              <a:prstGeom prst="ellipse">
                <a:avLst/>
              </a:prstGeom>
              <a:solidFill>
                <a:srgbClr val="38761D"/>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Medium"/>
                    <a:ea typeface="Roboto Medium"/>
                    <a:cs typeface="Roboto Medium"/>
                    <a:sym typeface="Roboto Medium"/>
                  </a:rPr>
                  <a:t>02</a:t>
                </a:r>
                <a:endParaRPr sz="1000">
                  <a:solidFill>
                    <a:srgbClr val="FFFFFF"/>
                  </a:solidFill>
                  <a:latin typeface="Roboto Medium"/>
                  <a:ea typeface="Roboto Medium"/>
                  <a:cs typeface="Roboto Medium"/>
                  <a:sym typeface="Roboto Medium"/>
                </a:endParaRPr>
              </a:p>
            </p:txBody>
          </p:sp>
        </p:grpSp>
        <p:sp>
          <p:nvSpPr>
            <p:cNvPr id="1283" name="Google Shape;1283;p117"/>
            <p:cNvSpPr/>
            <p:nvPr/>
          </p:nvSpPr>
          <p:spPr>
            <a:xfrm>
              <a:off x="4632467" y="855108"/>
              <a:ext cx="478800" cy="732000"/>
            </a:xfrm>
            <a:prstGeom prst="can">
              <a:avLst>
                <a:gd fmla="val 25000"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Data</a:t>
              </a:r>
              <a:endParaRPr sz="1000"/>
            </a:p>
          </p:txBody>
        </p:sp>
        <p:sp>
          <p:nvSpPr>
            <p:cNvPr id="1284" name="Google Shape;1284;p117"/>
            <p:cNvSpPr/>
            <p:nvPr/>
          </p:nvSpPr>
          <p:spPr>
            <a:xfrm>
              <a:off x="100700" y="2145430"/>
              <a:ext cx="643572" cy="649296"/>
            </a:xfrm>
            <a:prstGeom prst="flowChartMultidocumen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Infra</a:t>
              </a:r>
              <a:endParaRPr sz="1000"/>
            </a:p>
          </p:txBody>
        </p:sp>
        <p:sp>
          <p:nvSpPr>
            <p:cNvPr id="1285" name="Google Shape;1285;p117"/>
            <p:cNvSpPr/>
            <p:nvPr/>
          </p:nvSpPr>
          <p:spPr>
            <a:xfrm>
              <a:off x="13100" y="788526"/>
              <a:ext cx="774300" cy="258300"/>
            </a:xfrm>
            <a:prstGeom prst="cloudCallout">
              <a:avLst>
                <a:gd fmla="val 117572" name="adj1"/>
                <a:gd fmla="val 55710" name="adj2"/>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Skills</a:t>
              </a:r>
              <a:endParaRPr sz="1000"/>
            </a:p>
          </p:txBody>
        </p:sp>
        <p:sp>
          <p:nvSpPr>
            <p:cNvPr id="1286" name="Google Shape;1286;p117"/>
            <p:cNvSpPr/>
            <p:nvPr/>
          </p:nvSpPr>
          <p:spPr>
            <a:xfrm>
              <a:off x="4528087" y="1920654"/>
              <a:ext cx="774300" cy="649200"/>
            </a:xfrm>
            <a:prstGeom prst="plus">
              <a:avLst>
                <a:gd fmla="val 25000"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Tools</a:t>
              </a:r>
              <a:endParaRPr sz="1000"/>
            </a:p>
          </p:txBody>
        </p:sp>
        <p:sp>
          <p:nvSpPr>
            <p:cNvPr id="1287" name="Google Shape;1287;p117"/>
            <p:cNvSpPr txBox="1"/>
            <p:nvPr/>
          </p:nvSpPr>
          <p:spPr>
            <a:xfrm>
              <a:off x="3408599" y="1046626"/>
              <a:ext cx="5478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Fraud</a:t>
              </a:r>
              <a:endParaRPr b="1" sz="1000"/>
            </a:p>
          </p:txBody>
        </p:sp>
        <p:sp>
          <p:nvSpPr>
            <p:cNvPr id="1288" name="Google Shape;1288;p117"/>
            <p:cNvSpPr txBox="1"/>
            <p:nvPr/>
          </p:nvSpPr>
          <p:spPr>
            <a:xfrm>
              <a:off x="2314526" y="2794750"/>
              <a:ext cx="6867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Policy</a:t>
              </a:r>
              <a:endParaRPr b="1" sz="1000"/>
            </a:p>
          </p:txBody>
        </p:sp>
        <p:sp>
          <p:nvSpPr>
            <p:cNvPr id="1289" name="Google Shape;1289;p117"/>
            <p:cNvSpPr txBox="1"/>
            <p:nvPr/>
          </p:nvSpPr>
          <p:spPr>
            <a:xfrm>
              <a:off x="1370823" y="896459"/>
              <a:ext cx="4788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MIS</a:t>
              </a:r>
              <a:endParaRPr b="1" sz="1000"/>
            </a:p>
          </p:txBody>
        </p:sp>
        <p:cxnSp>
          <p:nvCxnSpPr>
            <p:cNvPr id="1290" name="Google Shape;1290;p117"/>
            <p:cNvCxnSpPr/>
            <p:nvPr/>
          </p:nvCxnSpPr>
          <p:spPr>
            <a:xfrm>
              <a:off x="639994" y="1129815"/>
              <a:ext cx="426000" cy="216000"/>
            </a:xfrm>
            <a:prstGeom prst="straightConnector1">
              <a:avLst/>
            </a:prstGeom>
            <a:noFill/>
            <a:ln cap="flat" cmpd="sng" w="9525">
              <a:solidFill>
                <a:schemeClr val="dk2"/>
              </a:solidFill>
              <a:prstDash val="solid"/>
              <a:round/>
              <a:headEnd len="med" w="med" type="none"/>
              <a:tailEnd len="med" w="med" type="triangle"/>
            </a:ln>
          </p:spPr>
        </p:cxnSp>
        <p:cxnSp>
          <p:nvCxnSpPr>
            <p:cNvPr id="1291" name="Google Shape;1291;p117"/>
            <p:cNvCxnSpPr>
              <a:stCxn id="1284" idx="3"/>
            </p:cNvCxnSpPr>
            <p:nvPr/>
          </p:nvCxnSpPr>
          <p:spPr>
            <a:xfrm flipH="1" rot="10800000">
              <a:off x="744272" y="2286778"/>
              <a:ext cx="435000" cy="183300"/>
            </a:xfrm>
            <a:prstGeom prst="straightConnector1">
              <a:avLst/>
            </a:prstGeom>
            <a:noFill/>
            <a:ln cap="flat" cmpd="sng" w="9525">
              <a:solidFill>
                <a:schemeClr val="dk2"/>
              </a:solidFill>
              <a:prstDash val="solid"/>
              <a:round/>
              <a:headEnd len="med" w="med" type="none"/>
              <a:tailEnd len="med" w="med" type="triangle"/>
            </a:ln>
          </p:spPr>
        </p:cxnSp>
        <p:cxnSp>
          <p:nvCxnSpPr>
            <p:cNvPr id="1292" name="Google Shape;1292;p117"/>
            <p:cNvCxnSpPr>
              <a:stCxn id="1283" idx="2"/>
            </p:cNvCxnSpPr>
            <p:nvPr/>
          </p:nvCxnSpPr>
          <p:spPr>
            <a:xfrm flipH="1">
              <a:off x="4084667" y="1221108"/>
              <a:ext cx="547800" cy="200100"/>
            </a:xfrm>
            <a:prstGeom prst="straightConnector1">
              <a:avLst/>
            </a:prstGeom>
            <a:noFill/>
            <a:ln cap="flat" cmpd="sng" w="9525">
              <a:solidFill>
                <a:schemeClr val="dk2"/>
              </a:solidFill>
              <a:prstDash val="solid"/>
              <a:round/>
              <a:headEnd len="med" w="med" type="none"/>
              <a:tailEnd len="med" w="med" type="triangle"/>
            </a:ln>
          </p:spPr>
        </p:cxnSp>
        <p:cxnSp>
          <p:nvCxnSpPr>
            <p:cNvPr id="1293" name="Google Shape;1293;p117"/>
            <p:cNvCxnSpPr>
              <a:stCxn id="1286" idx="1"/>
            </p:cNvCxnSpPr>
            <p:nvPr/>
          </p:nvCxnSpPr>
          <p:spPr>
            <a:xfrm rot="10800000">
              <a:off x="4093087" y="2161854"/>
              <a:ext cx="435000" cy="83400"/>
            </a:xfrm>
            <a:prstGeom prst="straightConnector1">
              <a:avLst/>
            </a:prstGeom>
            <a:noFill/>
            <a:ln cap="flat" cmpd="sng" w="9525">
              <a:solidFill>
                <a:schemeClr val="dk2"/>
              </a:solidFill>
              <a:prstDash val="solid"/>
              <a:round/>
              <a:headEnd len="med" w="med" type="none"/>
              <a:tailEnd len="med" w="med" type="triangle"/>
            </a:ln>
          </p:spPr>
        </p:cxnSp>
        <p:sp>
          <p:nvSpPr>
            <p:cNvPr id="1294" name="Google Shape;1294;p117"/>
            <p:cNvSpPr txBox="1"/>
            <p:nvPr/>
          </p:nvSpPr>
          <p:spPr>
            <a:xfrm>
              <a:off x="2540350" y="165000"/>
              <a:ext cx="34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&amp;</a:t>
              </a:r>
              <a:endParaRPr/>
            </a:p>
          </p:txBody>
        </p:sp>
      </p:grpSp>
      <p:sp>
        <p:nvSpPr>
          <p:cNvPr id="1295" name="Google Shape;1295;p117"/>
          <p:cNvSpPr/>
          <p:nvPr/>
        </p:nvSpPr>
        <p:spPr>
          <a:xfrm>
            <a:off x="5600425" y="736750"/>
            <a:ext cx="3331500" cy="1152900"/>
          </a:xfrm>
          <a:prstGeom prst="roundRect">
            <a:avLst>
              <a:gd fmla="val 16667" name="adj"/>
            </a:avLst>
          </a:prstGeom>
          <a:solidFill>
            <a:srgbClr val="D9D2E9"/>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Skills: </a:t>
            </a:r>
            <a:r>
              <a:rPr lang="en" sz="1100"/>
              <a:t>In a constantly changing lending landscape,leaders who have seen complete </a:t>
            </a:r>
            <a:r>
              <a:rPr lang="en" sz="1100" u="sng"/>
              <a:t>lending cycle</a:t>
            </a:r>
            <a:r>
              <a:rPr lang="en" sz="1100"/>
              <a:t> (both peak and downturn) bring much needed preparedness for unseen future. Xperience across other regions, </a:t>
            </a:r>
            <a:r>
              <a:rPr lang="en" sz="1100" u="sng"/>
              <a:t>multiple credit products</a:t>
            </a:r>
            <a:r>
              <a:rPr lang="en" sz="1100"/>
              <a:t> and </a:t>
            </a:r>
            <a:r>
              <a:rPr lang="en" sz="1100" u="sng"/>
              <a:t>credit life cycles</a:t>
            </a:r>
            <a:r>
              <a:rPr lang="en" sz="1100"/>
              <a:t> is valuable.</a:t>
            </a:r>
            <a:endParaRPr sz="1100"/>
          </a:p>
        </p:txBody>
      </p:sp>
      <p:sp>
        <p:nvSpPr>
          <p:cNvPr id="1296" name="Google Shape;1296;p117"/>
          <p:cNvSpPr txBox="1"/>
          <p:nvPr>
            <p:ph type="title"/>
          </p:nvPr>
        </p:nvSpPr>
        <p:spPr>
          <a:xfrm>
            <a:off x="154525" y="0"/>
            <a:ext cx="877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Enabling Entities - How they impact Decision Science</a:t>
            </a:r>
            <a:endParaRPr sz="2400"/>
          </a:p>
        </p:txBody>
      </p:sp>
      <p:sp>
        <p:nvSpPr>
          <p:cNvPr id="1297" name="Google Shape;1297;p117"/>
          <p:cNvSpPr/>
          <p:nvPr/>
        </p:nvSpPr>
        <p:spPr>
          <a:xfrm>
            <a:off x="5600425" y="2042050"/>
            <a:ext cx="3331500" cy="936300"/>
          </a:xfrm>
          <a:prstGeom prst="roundRect">
            <a:avLst>
              <a:gd fmla="val 16667" name="adj"/>
            </a:avLst>
          </a:prstGeom>
          <a:solidFill>
            <a:srgbClr val="D9D2E9"/>
          </a:solid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Data: </a:t>
            </a:r>
            <a:r>
              <a:rPr lang="en" sz="1100"/>
              <a:t> Data is the new currency. Bringing </a:t>
            </a:r>
            <a:r>
              <a:rPr lang="en" sz="1100" u="sng"/>
              <a:t>new insights</a:t>
            </a:r>
            <a:r>
              <a:rPr lang="en" sz="1100"/>
              <a:t> from traditional data (using ML) or using unexplored </a:t>
            </a:r>
            <a:r>
              <a:rPr lang="en" sz="1100" u="sng"/>
              <a:t>non-traditional data</a:t>
            </a:r>
            <a:r>
              <a:rPr lang="en" sz="1100"/>
              <a:t> is key in beating competition. Being Fintech OFS needs to be on top of Data based intelligence for survival.</a:t>
            </a:r>
            <a:endParaRPr sz="1100"/>
          </a:p>
        </p:txBody>
      </p:sp>
      <p:sp>
        <p:nvSpPr>
          <p:cNvPr id="1298" name="Google Shape;1298;p117"/>
          <p:cNvSpPr/>
          <p:nvPr/>
        </p:nvSpPr>
        <p:spPr>
          <a:xfrm>
            <a:off x="5600425" y="3140650"/>
            <a:ext cx="3331500" cy="897000"/>
          </a:xfrm>
          <a:prstGeom prst="roundRect">
            <a:avLst>
              <a:gd fmla="val 16667" name="adj"/>
            </a:avLst>
          </a:prstGeom>
          <a:solidFill>
            <a:srgbClr val="D9D2E9"/>
          </a:solid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Tools: </a:t>
            </a:r>
            <a:r>
              <a:rPr lang="en" sz="1100"/>
              <a:t>Tools help us make </a:t>
            </a:r>
            <a:r>
              <a:rPr lang="en" sz="1100" u="sng"/>
              <a:t>smarter</a:t>
            </a:r>
            <a:r>
              <a:rPr lang="en" sz="1100"/>
              <a:t> and efficient decisions. Being new to industry semi automated processes are good to start off but given </a:t>
            </a:r>
            <a:r>
              <a:rPr lang="en" sz="1100" u="sng"/>
              <a:t>regulatory</a:t>
            </a:r>
            <a:r>
              <a:rPr lang="en" sz="1100"/>
              <a:t> compliance tools will be needed sooner than later.</a:t>
            </a:r>
            <a:endParaRPr sz="1100"/>
          </a:p>
        </p:txBody>
      </p:sp>
      <p:sp>
        <p:nvSpPr>
          <p:cNvPr id="1299" name="Google Shape;1299;p117"/>
          <p:cNvSpPr/>
          <p:nvPr/>
        </p:nvSpPr>
        <p:spPr>
          <a:xfrm>
            <a:off x="5600425" y="4246750"/>
            <a:ext cx="3331500" cy="697200"/>
          </a:xfrm>
          <a:prstGeom prst="roundRect">
            <a:avLst>
              <a:gd fmla="val 16667" name="adj"/>
            </a:avLst>
          </a:prstGeom>
          <a:solidFill>
            <a:srgbClr val="D9D2E9"/>
          </a:solid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Infra: </a:t>
            </a:r>
            <a:r>
              <a:rPr lang="en" sz="1100"/>
              <a:t>Infra helps scale-up, which is much needed for any business more so in a financial environment where </a:t>
            </a:r>
            <a:r>
              <a:rPr lang="en" sz="1100" u="sng"/>
              <a:t>speed</a:t>
            </a:r>
            <a:r>
              <a:rPr lang="en" sz="1100"/>
              <a:t> of decisions </a:t>
            </a:r>
            <a:r>
              <a:rPr lang="en" sz="1100" u="sng"/>
              <a:t>without errors</a:t>
            </a:r>
            <a:r>
              <a:rPr lang="en" sz="1100"/>
              <a:t> is a must have.</a:t>
            </a:r>
            <a:endParaRPr sz="11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3" name="Shape 1303"/>
        <p:cNvGrpSpPr/>
        <p:nvPr/>
      </p:nvGrpSpPr>
      <p:grpSpPr>
        <a:xfrm>
          <a:off x="0" y="0"/>
          <a:ext cx="0" cy="0"/>
          <a:chOff x="0" y="0"/>
          <a:chExt cx="0" cy="0"/>
        </a:xfrm>
      </p:grpSpPr>
      <p:sp>
        <p:nvSpPr>
          <p:cNvPr id="1304" name="Google Shape;1304;p118"/>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305" name="Google Shape;1305;p118"/>
          <p:cNvSpPr txBox="1"/>
          <p:nvPr/>
        </p:nvSpPr>
        <p:spPr>
          <a:xfrm>
            <a:off x="4572000" y="1728450"/>
            <a:ext cx="42399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Team Profile and Skills</a:t>
            </a:r>
            <a:endParaRPr b="0" i="0" sz="2500" u="none" cap="none" strike="noStrike">
              <a:solidFill>
                <a:srgbClr val="FFFFFF"/>
              </a:solidFill>
              <a:latin typeface="Calibri"/>
              <a:ea typeface="Calibri"/>
              <a:cs typeface="Calibri"/>
              <a:sym typeface="Calibri"/>
            </a:endParaRPr>
          </a:p>
        </p:txBody>
      </p:sp>
      <p:sp>
        <p:nvSpPr>
          <p:cNvPr id="1306" name="Google Shape;1306;p118"/>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5.1</a:t>
            </a:r>
            <a:endParaRPr sz="3600" u="sng">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0" name="Shape 1310"/>
        <p:cNvGrpSpPr/>
        <p:nvPr/>
      </p:nvGrpSpPr>
      <p:grpSpPr>
        <a:xfrm>
          <a:off x="0" y="0"/>
          <a:ext cx="0" cy="0"/>
          <a:chOff x="0" y="0"/>
          <a:chExt cx="0" cy="0"/>
        </a:xfrm>
      </p:grpSpPr>
      <p:sp>
        <p:nvSpPr>
          <p:cNvPr id="1311" name="Google Shape;1311;p119"/>
          <p:cNvSpPr txBox="1"/>
          <p:nvPr>
            <p:ph type="title"/>
          </p:nvPr>
        </p:nvSpPr>
        <p:spPr>
          <a:xfrm>
            <a:off x="222209" y="162603"/>
            <a:ext cx="7886700" cy="59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300"/>
              <a:buFont typeface="Calibri"/>
              <a:buNone/>
            </a:pPr>
            <a:r>
              <a:rPr lang="en" sz="2400"/>
              <a:t>Decision Science Team - Profile and Skills</a:t>
            </a:r>
            <a:endParaRPr sz="2400"/>
          </a:p>
        </p:txBody>
      </p:sp>
      <p:grpSp>
        <p:nvGrpSpPr>
          <p:cNvPr id="1312" name="Google Shape;1312;p119"/>
          <p:cNvGrpSpPr/>
          <p:nvPr/>
        </p:nvGrpSpPr>
        <p:grpSpPr>
          <a:xfrm>
            <a:off x="222200" y="1030581"/>
            <a:ext cx="4830535" cy="3226845"/>
            <a:chOff x="2347409" y="1857511"/>
            <a:chExt cx="9774454" cy="4302460"/>
          </a:xfrm>
        </p:grpSpPr>
        <p:sp>
          <p:nvSpPr>
            <p:cNvPr id="1313" name="Google Shape;1313;p119"/>
            <p:cNvSpPr/>
            <p:nvPr/>
          </p:nvSpPr>
          <p:spPr>
            <a:xfrm>
              <a:off x="5788235" y="1857511"/>
              <a:ext cx="2520058" cy="587368"/>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rgbClr val="E6E6E6"/>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Nitin G.</a:t>
              </a:r>
              <a:endParaRPr sz="11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rPr lang="en" sz="800">
                  <a:solidFill>
                    <a:schemeClr val="lt1"/>
                  </a:solidFill>
                  <a:latin typeface="Calibri"/>
                  <a:ea typeface="Calibri"/>
                  <a:cs typeface="Calibri"/>
                  <a:sym typeface="Calibri"/>
                </a:rPr>
                <a:t>CEO (OFS)</a:t>
              </a:r>
              <a:endParaRPr sz="800"/>
            </a:p>
          </p:txBody>
        </p:sp>
        <p:sp>
          <p:nvSpPr>
            <p:cNvPr id="1314" name="Google Shape;1314;p119"/>
            <p:cNvSpPr/>
            <p:nvPr/>
          </p:nvSpPr>
          <p:spPr>
            <a:xfrm>
              <a:off x="2347409" y="3987052"/>
              <a:ext cx="1657238" cy="946993"/>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400"/>
                </a:spcBef>
                <a:spcAft>
                  <a:spcPts val="0"/>
                </a:spcAft>
                <a:buNone/>
              </a:pPr>
              <a:r>
                <a:rPr lang="en" sz="1100">
                  <a:solidFill>
                    <a:schemeClr val="lt1"/>
                  </a:solidFill>
                  <a:latin typeface="Calibri"/>
                  <a:ea typeface="Calibri"/>
                  <a:cs typeface="Calibri"/>
                  <a:sym typeface="Calibri"/>
                </a:rPr>
                <a:t>Yogesh R.</a:t>
              </a:r>
              <a:endParaRPr sz="1100">
                <a:solidFill>
                  <a:schemeClr val="lt1"/>
                </a:solidFill>
                <a:latin typeface="Calibri"/>
                <a:ea typeface="Calibri"/>
                <a:cs typeface="Calibri"/>
                <a:sym typeface="Calibri"/>
              </a:endParaRPr>
            </a:p>
            <a:p>
              <a:pPr indent="0" lvl="0" marL="0" marR="0" rtl="0" algn="ctr">
                <a:lnSpc>
                  <a:spcPct val="90000"/>
                </a:lnSpc>
                <a:spcBef>
                  <a:spcPts val="400"/>
                </a:spcBef>
                <a:spcAft>
                  <a:spcPts val="0"/>
                </a:spcAft>
                <a:buNone/>
              </a:pPr>
              <a:r>
                <a:t/>
              </a:r>
              <a:endParaRPr sz="1100">
                <a:solidFill>
                  <a:schemeClr val="lt1"/>
                </a:solidFill>
                <a:latin typeface="Calibri"/>
                <a:ea typeface="Calibri"/>
                <a:cs typeface="Calibri"/>
                <a:sym typeface="Calibri"/>
              </a:endParaRPr>
            </a:p>
            <a:p>
              <a:pPr indent="0" lvl="0" marL="0" rtl="0" algn="ctr">
                <a:lnSpc>
                  <a:spcPct val="90000"/>
                </a:lnSpc>
                <a:spcBef>
                  <a:spcPts val="0"/>
                </a:spcBef>
                <a:spcAft>
                  <a:spcPts val="0"/>
                </a:spcAft>
                <a:buNone/>
              </a:pPr>
              <a:r>
                <a:rPr lang="en" sz="900">
                  <a:solidFill>
                    <a:schemeClr val="lt1"/>
                  </a:solidFill>
                  <a:latin typeface="Calibri"/>
                  <a:ea typeface="Calibri"/>
                  <a:cs typeface="Calibri"/>
                  <a:sym typeface="Calibri"/>
                </a:rPr>
                <a:t>Underwriting  &amp; Fraud</a:t>
              </a:r>
              <a:endParaRPr sz="900">
                <a:solidFill>
                  <a:schemeClr val="lt1"/>
                </a:solidFill>
                <a:latin typeface="Calibri"/>
                <a:ea typeface="Calibri"/>
                <a:cs typeface="Calibri"/>
                <a:sym typeface="Calibri"/>
              </a:endParaRPr>
            </a:p>
          </p:txBody>
        </p:sp>
        <p:sp>
          <p:nvSpPr>
            <p:cNvPr id="1315" name="Google Shape;1315;p119"/>
            <p:cNvSpPr/>
            <p:nvPr/>
          </p:nvSpPr>
          <p:spPr>
            <a:xfrm>
              <a:off x="4120375" y="3988138"/>
              <a:ext cx="1915907" cy="946993"/>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400"/>
                </a:spcBef>
                <a:spcAft>
                  <a:spcPts val="0"/>
                </a:spcAft>
                <a:buNone/>
              </a:pPr>
              <a:r>
                <a:rPr lang="en" sz="1100">
                  <a:solidFill>
                    <a:schemeClr val="lt1"/>
                  </a:solidFill>
                  <a:latin typeface="Calibri"/>
                  <a:ea typeface="Calibri"/>
                  <a:cs typeface="Calibri"/>
                  <a:sym typeface="Calibri"/>
                </a:rPr>
                <a:t>Ravi S.</a:t>
              </a:r>
              <a:endParaRPr sz="1100">
                <a:solidFill>
                  <a:schemeClr val="lt1"/>
                </a:solidFill>
                <a:latin typeface="Calibri"/>
                <a:ea typeface="Calibri"/>
                <a:cs typeface="Calibri"/>
                <a:sym typeface="Calibri"/>
              </a:endParaRPr>
            </a:p>
            <a:p>
              <a:pPr indent="0" lvl="0" marL="0" marR="0" rtl="0" algn="ctr">
                <a:lnSpc>
                  <a:spcPct val="90000"/>
                </a:lnSpc>
                <a:spcBef>
                  <a:spcPts val="400"/>
                </a:spcBef>
                <a:spcAft>
                  <a:spcPts val="0"/>
                </a:spcAft>
                <a:buNone/>
              </a:pPr>
              <a:r>
                <a:t/>
              </a:r>
              <a:endParaRPr sz="11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Font typeface="Arial"/>
                <a:buNone/>
              </a:pPr>
              <a:r>
                <a:rPr lang="en" sz="900">
                  <a:solidFill>
                    <a:schemeClr val="lt1"/>
                  </a:solidFill>
                  <a:latin typeface="Calibri"/>
                  <a:ea typeface="Calibri"/>
                  <a:cs typeface="Calibri"/>
                  <a:sym typeface="Calibri"/>
                </a:rPr>
                <a:t>Life cycle Management</a:t>
              </a:r>
              <a:endParaRPr sz="1100">
                <a:solidFill>
                  <a:schemeClr val="lt1"/>
                </a:solidFill>
                <a:latin typeface="Calibri"/>
                <a:ea typeface="Calibri"/>
                <a:cs typeface="Calibri"/>
                <a:sym typeface="Calibri"/>
              </a:endParaRPr>
            </a:p>
          </p:txBody>
        </p:sp>
        <p:sp>
          <p:nvSpPr>
            <p:cNvPr id="1316" name="Google Shape;1316;p119"/>
            <p:cNvSpPr/>
            <p:nvPr/>
          </p:nvSpPr>
          <p:spPr>
            <a:xfrm>
              <a:off x="6166257" y="3988137"/>
              <a:ext cx="1915907" cy="946993"/>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TBD</a:t>
              </a:r>
              <a:endParaRPr sz="11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rPr lang="en" sz="900">
                  <a:solidFill>
                    <a:schemeClr val="lt1"/>
                  </a:solidFill>
                  <a:latin typeface="Calibri"/>
                  <a:ea typeface="Calibri"/>
                  <a:cs typeface="Calibri"/>
                  <a:sym typeface="Calibri"/>
                </a:rPr>
                <a:t>Collection Analytics</a:t>
              </a:r>
              <a:endParaRPr sz="900"/>
            </a:p>
          </p:txBody>
        </p:sp>
        <p:sp>
          <p:nvSpPr>
            <p:cNvPr id="1317" name="Google Shape;1317;p119"/>
            <p:cNvSpPr/>
            <p:nvPr/>
          </p:nvSpPr>
          <p:spPr>
            <a:xfrm>
              <a:off x="10205462" y="3988137"/>
              <a:ext cx="1915907" cy="946993"/>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rgbClr val="000000"/>
              </a:solidFill>
              <a:prstDash val="dash"/>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Managed till Jan’ 19</a:t>
              </a:r>
              <a:endParaRPr sz="11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rPr lang="en" sz="900">
                  <a:solidFill>
                    <a:schemeClr val="lt1"/>
                  </a:solidFill>
                  <a:latin typeface="Calibri"/>
                  <a:ea typeface="Calibri"/>
                  <a:cs typeface="Calibri"/>
                  <a:sym typeface="Calibri"/>
                </a:rPr>
                <a:t>Collection Ops</a:t>
              </a:r>
              <a:endParaRPr sz="900">
                <a:solidFill>
                  <a:schemeClr val="lt1"/>
                </a:solidFill>
                <a:latin typeface="Calibri"/>
                <a:ea typeface="Calibri"/>
                <a:cs typeface="Calibri"/>
                <a:sym typeface="Calibri"/>
              </a:endParaRPr>
            </a:p>
          </p:txBody>
        </p:sp>
        <p:sp>
          <p:nvSpPr>
            <p:cNvPr id="1318" name="Google Shape;1318;p119"/>
            <p:cNvSpPr/>
            <p:nvPr/>
          </p:nvSpPr>
          <p:spPr>
            <a:xfrm>
              <a:off x="5788234" y="2736278"/>
              <a:ext cx="2520059" cy="876845"/>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rgbClr val="E6E6E6"/>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Sharat C.</a:t>
              </a:r>
              <a:endParaRPr sz="11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rPr lang="en" sz="900">
                  <a:solidFill>
                    <a:schemeClr val="lt1"/>
                  </a:solidFill>
                  <a:latin typeface="Calibri"/>
                  <a:ea typeface="Calibri"/>
                  <a:cs typeface="Calibri"/>
                  <a:sym typeface="Calibri"/>
                </a:rPr>
                <a:t>Head - Decision Science</a:t>
              </a:r>
              <a:endParaRPr sz="900">
                <a:solidFill>
                  <a:schemeClr val="lt1"/>
                </a:solidFill>
                <a:latin typeface="Calibri"/>
                <a:ea typeface="Calibri"/>
                <a:cs typeface="Calibri"/>
                <a:sym typeface="Calibri"/>
              </a:endParaRPr>
            </a:p>
          </p:txBody>
        </p:sp>
        <p:sp>
          <p:nvSpPr>
            <p:cNvPr id="1319" name="Google Shape;1319;p119"/>
            <p:cNvSpPr/>
            <p:nvPr/>
          </p:nvSpPr>
          <p:spPr>
            <a:xfrm>
              <a:off x="8185834" y="3988137"/>
              <a:ext cx="1915907" cy="946993"/>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27125" lIns="27125" spcFirstLastPara="1" rIns="27125" wrap="square" tIns="27125">
              <a:noAutofit/>
            </a:bodyPr>
            <a:lstStyle/>
            <a:p>
              <a:pPr indent="0" lvl="0" marL="0" rtl="0" algn="ctr">
                <a:lnSpc>
                  <a:spcPct val="90000"/>
                </a:lnSpc>
                <a:spcBef>
                  <a:spcPts val="0"/>
                </a:spcBef>
                <a:spcAft>
                  <a:spcPts val="0"/>
                </a:spcAft>
                <a:buClr>
                  <a:schemeClr val="dk1"/>
                </a:buClr>
                <a:buFont typeface="Arial"/>
                <a:buNone/>
              </a:pPr>
              <a:r>
                <a:rPr lang="en" sz="1100">
                  <a:solidFill>
                    <a:schemeClr val="lt1"/>
                  </a:solidFill>
                  <a:latin typeface="Calibri"/>
                  <a:ea typeface="Calibri"/>
                  <a:cs typeface="Calibri"/>
                  <a:sym typeface="Calibri"/>
                </a:rPr>
                <a:t>TBD</a:t>
              </a:r>
              <a:endParaRPr sz="11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Font typeface="Arial"/>
                <a:buNone/>
              </a:pPr>
              <a:r>
                <a:t/>
              </a:r>
              <a:endParaRPr sz="11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dk1"/>
                </a:buClr>
                <a:buFont typeface="Arial"/>
                <a:buNone/>
              </a:pPr>
              <a:r>
                <a:rPr lang="en" sz="900">
                  <a:solidFill>
                    <a:schemeClr val="lt1"/>
                  </a:solidFill>
                  <a:latin typeface="Calibri"/>
                  <a:ea typeface="Calibri"/>
                  <a:cs typeface="Calibri"/>
                  <a:sym typeface="Calibri"/>
                </a:rPr>
                <a:t>Data Science</a:t>
              </a:r>
              <a:endParaRPr sz="1100">
                <a:solidFill>
                  <a:schemeClr val="lt1"/>
                </a:solidFill>
                <a:latin typeface="Calibri"/>
                <a:ea typeface="Calibri"/>
                <a:cs typeface="Calibri"/>
                <a:sym typeface="Calibri"/>
              </a:endParaRPr>
            </a:p>
          </p:txBody>
        </p:sp>
        <p:cxnSp>
          <p:nvCxnSpPr>
            <p:cNvPr id="1320" name="Google Shape;1320;p119"/>
            <p:cNvCxnSpPr/>
            <p:nvPr/>
          </p:nvCxnSpPr>
          <p:spPr>
            <a:xfrm>
              <a:off x="3002526" y="3821373"/>
              <a:ext cx="6141482" cy="0"/>
            </a:xfrm>
            <a:prstGeom prst="straightConnector1">
              <a:avLst/>
            </a:prstGeom>
            <a:noFill/>
            <a:ln cap="flat" cmpd="sng" w="9525">
              <a:solidFill>
                <a:schemeClr val="accent1"/>
              </a:solidFill>
              <a:prstDash val="solid"/>
              <a:miter lim="800000"/>
              <a:headEnd len="sm" w="sm" type="none"/>
              <a:tailEnd len="sm" w="sm" type="none"/>
            </a:ln>
          </p:spPr>
        </p:cxnSp>
        <p:cxnSp>
          <p:nvCxnSpPr>
            <p:cNvPr id="1321" name="Google Shape;1321;p119"/>
            <p:cNvCxnSpPr/>
            <p:nvPr/>
          </p:nvCxnSpPr>
          <p:spPr>
            <a:xfrm>
              <a:off x="8789163" y="3821373"/>
              <a:ext cx="2538484" cy="0"/>
            </a:xfrm>
            <a:prstGeom prst="straightConnector1">
              <a:avLst/>
            </a:prstGeom>
            <a:noFill/>
            <a:ln cap="flat" cmpd="sng" w="28575">
              <a:solidFill>
                <a:schemeClr val="accent1"/>
              </a:solidFill>
              <a:prstDash val="dash"/>
              <a:miter lim="800000"/>
              <a:headEnd len="sm" w="sm" type="none"/>
              <a:tailEnd len="sm" w="sm" type="none"/>
            </a:ln>
          </p:spPr>
        </p:cxnSp>
        <p:cxnSp>
          <p:nvCxnSpPr>
            <p:cNvPr id="1322" name="Google Shape;1322;p119"/>
            <p:cNvCxnSpPr/>
            <p:nvPr/>
          </p:nvCxnSpPr>
          <p:spPr>
            <a:xfrm>
              <a:off x="3002526" y="3821373"/>
              <a:ext cx="0" cy="236902"/>
            </a:xfrm>
            <a:prstGeom prst="straightConnector1">
              <a:avLst/>
            </a:prstGeom>
            <a:noFill/>
            <a:ln cap="flat" cmpd="sng" w="9525">
              <a:solidFill>
                <a:schemeClr val="accent1"/>
              </a:solidFill>
              <a:prstDash val="solid"/>
              <a:miter lim="800000"/>
              <a:headEnd len="sm" w="sm" type="none"/>
              <a:tailEnd len="sm" w="sm" type="none"/>
            </a:ln>
          </p:spPr>
        </p:cxnSp>
        <p:cxnSp>
          <p:nvCxnSpPr>
            <p:cNvPr id="1323" name="Google Shape;1323;p119"/>
            <p:cNvCxnSpPr/>
            <p:nvPr/>
          </p:nvCxnSpPr>
          <p:spPr>
            <a:xfrm>
              <a:off x="4874541" y="3819268"/>
              <a:ext cx="0" cy="236902"/>
            </a:xfrm>
            <a:prstGeom prst="straightConnector1">
              <a:avLst/>
            </a:prstGeom>
            <a:noFill/>
            <a:ln cap="flat" cmpd="sng" w="9525">
              <a:solidFill>
                <a:schemeClr val="accent1"/>
              </a:solidFill>
              <a:prstDash val="solid"/>
              <a:miter lim="800000"/>
              <a:headEnd len="sm" w="sm" type="none"/>
              <a:tailEnd len="sm" w="sm" type="none"/>
            </a:ln>
          </p:spPr>
        </p:cxnSp>
        <p:cxnSp>
          <p:nvCxnSpPr>
            <p:cNvPr id="1324" name="Google Shape;1324;p119"/>
            <p:cNvCxnSpPr/>
            <p:nvPr/>
          </p:nvCxnSpPr>
          <p:spPr>
            <a:xfrm>
              <a:off x="7050943" y="3815058"/>
              <a:ext cx="0" cy="236902"/>
            </a:xfrm>
            <a:prstGeom prst="straightConnector1">
              <a:avLst/>
            </a:prstGeom>
            <a:noFill/>
            <a:ln cap="flat" cmpd="sng" w="9525">
              <a:solidFill>
                <a:schemeClr val="accent1"/>
              </a:solidFill>
              <a:prstDash val="solid"/>
              <a:miter lim="800000"/>
              <a:headEnd len="sm" w="sm" type="none"/>
              <a:tailEnd len="sm" w="sm" type="none"/>
            </a:ln>
          </p:spPr>
        </p:cxnSp>
        <p:cxnSp>
          <p:nvCxnSpPr>
            <p:cNvPr id="1325" name="Google Shape;1325;p119"/>
            <p:cNvCxnSpPr/>
            <p:nvPr/>
          </p:nvCxnSpPr>
          <p:spPr>
            <a:xfrm>
              <a:off x="9144008" y="3815058"/>
              <a:ext cx="0" cy="236902"/>
            </a:xfrm>
            <a:prstGeom prst="straightConnector1">
              <a:avLst/>
            </a:prstGeom>
            <a:noFill/>
            <a:ln cap="flat" cmpd="sng" w="9525">
              <a:solidFill>
                <a:schemeClr val="accent1"/>
              </a:solidFill>
              <a:prstDash val="solid"/>
              <a:miter lim="800000"/>
              <a:headEnd len="sm" w="sm" type="none"/>
              <a:tailEnd len="sm" w="sm" type="none"/>
            </a:ln>
          </p:spPr>
        </p:cxnSp>
        <p:cxnSp>
          <p:nvCxnSpPr>
            <p:cNvPr id="1326" name="Google Shape;1326;p119"/>
            <p:cNvCxnSpPr/>
            <p:nvPr/>
          </p:nvCxnSpPr>
          <p:spPr>
            <a:xfrm>
              <a:off x="11327647" y="3815058"/>
              <a:ext cx="0" cy="236902"/>
            </a:xfrm>
            <a:prstGeom prst="straightConnector1">
              <a:avLst/>
            </a:prstGeom>
            <a:noFill/>
            <a:ln cap="flat" cmpd="sng" w="9525">
              <a:solidFill>
                <a:schemeClr val="accent1"/>
              </a:solidFill>
              <a:prstDash val="solid"/>
              <a:miter lim="800000"/>
              <a:headEnd len="sm" w="sm" type="none"/>
              <a:tailEnd len="sm" w="sm" type="none"/>
            </a:ln>
          </p:spPr>
        </p:cxnSp>
        <p:cxnSp>
          <p:nvCxnSpPr>
            <p:cNvPr id="1327" name="Google Shape;1327;p119"/>
            <p:cNvCxnSpPr/>
            <p:nvPr/>
          </p:nvCxnSpPr>
          <p:spPr>
            <a:xfrm>
              <a:off x="7059401" y="3578156"/>
              <a:ext cx="0" cy="236902"/>
            </a:xfrm>
            <a:prstGeom prst="straightConnector1">
              <a:avLst/>
            </a:prstGeom>
            <a:noFill/>
            <a:ln cap="flat" cmpd="sng" w="9525">
              <a:solidFill>
                <a:schemeClr val="accent1"/>
              </a:solidFill>
              <a:prstDash val="solid"/>
              <a:miter lim="800000"/>
              <a:headEnd len="sm" w="sm" type="none"/>
              <a:tailEnd len="sm" w="sm" type="none"/>
            </a:ln>
          </p:spPr>
        </p:cxnSp>
        <p:cxnSp>
          <p:nvCxnSpPr>
            <p:cNvPr id="1328" name="Google Shape;1328;p119"/>
            <p:cNvCxnSpPr/>
            <p:nvPr/>
          </p:nvCxnSpPr>
          <p:spPr>
            <a:xfrm>
              <a:off x="7059401" y="2444879"/>
              <a:ext cx="0" cy="291399"/>
            </a:xfrm>
            <a:prstGeom prst="straightConnector1">
              <a:avLst/>
            </a:prstGeom>
            <a:noFill/>
            <a:ln cap="flat" cmpd="sng" w="9525">
              <a:solidFill>
                <a:schemeClr val="accent1"/>
              </a:solidFill>
              <a:prstDash val="solid"/>
              <a:miter lim="800000"/>
              <a:headEnd len="sm" w="sm" type="none"/>
              <a:tailEnd len="sm" w="sm" type="none"/>
            </a:ln>
          </p:spPr>
        </p:cxnSp>
        <p:sp>
          <p:nvSpPr>
            <p:cNvPr id="1329" name="Google Shape;1329;p119"/>
            <p:cNvSpPr/>
            <p:nvPr/>
          </p:nvSpPr>
          <p:spPr>
            <a:xfrm>
              <a:off x="2347433" y="5116952"/>
              <a:ext cx="1657086" cy="1038188"/>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Binit K.</a:t>
              </a:r>
              <a:endParaRPr sz="1100">
                <a:solidFill>
                  <a:schemeClr val="lt1"/>
                </a:solidFill>
                <a:latin typeface="Calibri"/>
                <a:ea typeface="Calibri"/>
                <a:cs typeface="Calibri"/>
                <a:sym typeface="Calibri"/>
              </a:endParaRPr>
            </a:p>
            <a:p>
              <a:pPr indent="0" lvl="0" marL="0" marR="0" rtl="0" algn="ctr">
                <a:lnSpc>
                  <a:spcPct val="90000"/>
                </a:lnSpc>
                <a:spcBef>
                  <a:spcPts val="400"/>
                </a:spcBef>
                <a:spcAft>
                  <a:spcPts val="0"/>
                </a:spcAft>
                <a:buNone/>
              </a:pPr>
              <a:r>
                <a:rPr lang="en" sz="1100">
                  <a:solidFill>
                    <a:schemeClr val="lt1"/>
                  </a:solidFill>
                  <a:latin typeface="Calibri"/>
                  <a:ea typeface="Calibri"/>
                  <a:cs typeface="Calibri"/>
                  <a:sym typeface="Calibri"/>
                </a:rPr>
                <a:t>Md. Akhtar</a:t>
              </a:r>
              <a:endParaRPr sz="1100">
                <a:solidFill>
                  <a:schemeClr val="lt1"/>
                </a:solidFill>
                <a:latin typeface="Calibri"/>
                <a:ea typeface="Calibri"/>
                <a:cs typeface="Calibri"/>
                <a:sym typeface="Calibri"/>
              </a:endParaRPr>
            </a:p>
            <a:p>
              <a:pPr indent="0" lvl="0" marL="0" marR="0" rtl="0" algn="ctr">
                <a:lnSpc>
                  <a:spcPct val="90000"/>
                </a:lnSpc>
                <a:spcBef>
                  <a:spcPts val="400"/>
                </a:spcBef>
                <a:spcAft>
                  <a:spcPts val="0"/>
                </a:spcAft>
                <a:buNone/>
              </a:pPr>
              <a:r>
                <a:rPr lang="en" sz="1100">
                  <a:solidFill>
                    <a:schemeClr val="lt1"/>
                  </a:solidFill>
                  <a:latin typeface="Calibri"/>
                  <a:ea typeface="Calibri"/>
                  <a:cs typeface="Calibri"/>
                  <a:sym typeface="Calibri"/>
                </a:rPr>
                <a:t>Vaishnavi M.</a:t>
              </a:r>
              <a:endParaRPr sz="1100"/>
            </a:p>
          </p:txBody>
        </p:sp>
        <p:cxnSp>
          <p:nvCxnSpPr>
            <p:cNvPr id="1330" name="Google Shape;1330;p119"/>
            <p:cNvCxnSpPr/>
            <p:nvPr/>
          </p:nvCxnSpPr>
          <p:spPr>
            <a:xfrm>
              <a:off x="3002526" y="4942761"/>
              <a:ext cx="0" cy="181903"/>
            </a:xfrm>
            <a:prstGeom prst="straightConnector1">
              <a:avLst/>
            </a:prstGeom>
            <a:noFill/>
            <a:ln cap="flat" cmpd="sng" w="9525">
              <a:solidFill>
                <a:schemeClr val="accent1"/>
              </a:solidFill>
              <a:prstDash val="solid"/>
              <a:miter lim="800000"/>
              <a:headEnd len="sm" w="sm" type="none"/>
              <a:tailEnd len="sm" w="sm" type="none"/>
            </a:ln>
          </p:spPr>
        </p:cxnSp>
        <p:sp>
          <p:nvSpPr>
            <p:cNvPr id="1331" name="Google Shape;1331;p119"/>
            <p:cNvSpPr/>
            <p:nvPr/>
          </p:nvSpPr>
          <p:spPr>
            <a:xfrm>
              <a:off x="4120357" y="5116952"/>
              <a:ext cx="1916394" cy="1038188"/>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Tirtha K.</a:t>
              </a:r>
              <a:endParaRPr sz="11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Dheer T.</a:t>
              </a:r>
              <a:endParaRPr sz="11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Mukund K</a:t>
              </a:r>
              <a:r>
                <a:rPr lang="en" sz="1100">
                  <a:solidFill>
                    <a:schemeClr val="lt1"/>
                  </a:solidFill>
                  <a:latin typeface="Calibri"/>
                  <a:ea typeface="Calibri"/>
                  <a:cs typeface="Calibri"/>
                  <a:sym typeface="Calibri"/>
                </a:rPr>
                <a:t>.</a:t>
              </a:r>
              <a:endParaRPr sz="1100"/>
            </a:p>
          </p:txBody>
        </p:sp>
        <p:cxnSp>
          <p:nvCxnSpPr>
            <p:cNvPr id="1332" name="Google Shape;1332;p119"/>
            <p:cNvCxnSpPr/>
            <p:nvPr/>
          </p:nvCxnSpPr>
          <p:spPr>
            <a:xfrm>
              <a:off x="4905104" y="4942761"/>
              <a:ext cx="0" cy="181903"/>
            </a:xfrm>
            <a:prstGeom prst="straightConnector1">
              <a:avLst/>
            </a:prstGeom>
            <a:noFill/>
            <a:ln cap="flat" cmpd="sng" w="9525">
              <a:solidFill>
                <a:schemeClr val="accent1"/>
              </a:solidFill>
              <a:prstDash val="solid"/>
              <a:miter lim="800000"/>
              <a:headEnd len="sm" w="sm" type="none"/>
              <a:tailEnd len="sm" w="sm" type="none"/>
            </a:ln>
          </p:spPr>
        </p:cxnSp>
        <p:sp>
          <p:nvSpPr>
            <p:cNvPr id="1333" name="Google Shape;1333;p119"/>
            <p:cNvSpPr/>
            <p:nvPr/>
          </p:nvSpPr>
          <p:spPr>
            <a:xfrm>
              <a:off x="6143364" y="5116952"/>
              <a:ext cx="1916394" cy="1038188"/>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Swarnima K.</a:t>
              </a:r>
              <a:endParaRPr sz="1100"/>
            </a:p>
            <a:p>
              <a:pPr indent="0" lvl="0" marL="0" marR="0" rtl="0" algn="ctr">
                <a:lnSpc>
                  <a:spcPct val="90000"/>
                </a:lnSpc>
                <a:spcBef>
                  <a:spcPts val="400"/>
                </a:spcBef>
                <a:spcAft>
                  <a:spcPts val="0"/>
                </a:spcAft>
                <a:buNone/>
              </a:pPr>
              <a:r>
                <a:rPr lang="en" sz="1100">
                  <a:solidFill>
                    <a:schemeClr val="lt1"/>
                  </a:solidFill>
                  <a:latin typeface="Calibri"/>
                  <a:ea typeface="Calibri"/>
                  <a:cs typeface="Calibri"/>
                  <a:sym typeface="Calibri"/>
                </a:rPr>
                <a:t>Pavan V.</a:t>
              </a:r>
              <a:endParaRPr sz="1100">
                <a:solidFill>
                  <a:schemeClr val="lt1"/>
                </a:solidFill>
                <a:latin typeface="Calibri"/>
                <a:ea typeface="Calibri"/>
                <a:cs typeface="Calibri"/>
                <a:sym typeface="Calibri"/>
              </a:endParaRPr>
            </a:p>
            <a:p>
              <a:pPr indent="0" lvl="0" marL="0" marR="0" rtl="0" algn="ctr">
                <a:lnSpc>
                  <a:spcPct val="90000"/>
                </a:lnSpc>
                <a:spcBef>
                  <a:spcPts val="400"/>
                </a:spcBef>
                <a:spcAft>
                  <a:spcPts val="0"/>
                </a:spcAft>
                <a:buNone/>
              </a:pPr>
              <a:r>
                <a:rPr lang="en" sz="1100">
                  <a:solidFill>
                    <a:schemeClr val="lt1"/>
                  </a:solidFill>
                  <a:latin typeface="Calibri"/>
                  <a:ea typeface="Calibri"/>
                  <a:cs typeface="Calibri"/>
                  <a:sym typeface="Calibri"/>
                </a:rPr>
                <a:t>Anannya R.</a:t>
              </a:r>
              <a:endParaRPr sz="1100"/>
            </a:p>
          </p:txBody>
        </p:sp>
        <p:cxnSp>
          <p:nvCxnSpPr>
            <p:cNvPr id="1334" name="Google Shape;1334;p119"/>
            <p:cNvCxnSpPr/>
            <p:nvPr/>
          </p:nvCxnSpPr>
          <p:spPr>
            <a:xfrm>
              <a:off x="7050943" y="4942761"/>
              <a:ext cx="0" cy="181903"/>
            </a:xfrm>
            <a:prstGeom prst="straightConnector1">
              <a:avLst/>
            </a:prstGeom>
            <a:noFill/>
            <a:ln cap="flat" cmpd="sng" w="9525">
              <a:solidFill>
                <a:schemeClr val="accent1"/>
              </a:solidFill>
              <a:prstDash val="solid"/>
              <a:miter lim="800000"/>
              <a:headEnd len="sm" w="sm" type="none"/>
              <a:tailEnd len="sm" w="sm" type="none"/>
            </a:ln>
          </p:spPr>
        </p:cxnSp>
        <p:sp>
          <p:nvSpPr>
            <p:cNvPr id="1335" name="Google Shape;1335;p119"/>
            <p:cNvSpPr/>
            <p:nvPr/>
          </p:nvSpPr>
          <p:spPr>
            <a:xfrm>
              <a:off x="8185811" y="5137761"/>
              <a:ext cx="1916394" cy="1022210"/>
            </a:xfrm>
            <a:custGeom>
              <a:rect b="b" l="l" r="r" t="t"/>
              <a:pathLst>
                <a:path extrusionOk="0" h="876845" w="1753691">
                  <a:moveTo>
                    <a:pt x="0" y="0"/>
                  </a:moveTo>
                  <a:lnTo>
                    <a:pt x="1753691" y="0"/>
                  </a:lnTo>
                  <a:lnTo>
                    <a:pt x="1753691" y="876845"/>
                  </a:lnTo>
                  <a:lnTo>
                    <a:pt x="0" y="876845"/>
                  </a:lnTo>
                  <a:lnTo>
                    <a:pt x="0" y="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0"/>
                </a:spcBef>
                <a:spcAft>
                  <a:spcPts val="0"/>
                </a:spcAft>
                <a:buNone/>
              </a:pPr>
              <a:r>
                <a:rPr lang="en" sz="1100">
                  <a:solidFill>
                    <a:schemeClr val="lt1"/>
                  </a:solidFill>
                  <a:latin typeface="Calibri"/>
                  <a:ea typeface="Calibri"/>
                  <a:cs typeface="Calibri"/>
                  <a:sym typeface="Calibri"/>
                </a:rPr>
                <a:t>S</a:t>
              </a:r>
              <a:r>
                <a:rPr lang="en" sz="1100">
                  <a:solidFill>
                    <a:schemeClr val="lt1"/>
                  </a:solidFill>
                  <a:latin typeface="Calibri"/>
                  <a:ea typeface="Calibri"/>
                  <a:cs typeface="Calibri"/>
                  <a:sym typeface="Calibri"/>
                </a:rPr>
                <a:t>upreeth M.</a:t>
              </a:r>
              <a:endParaRPr sz="1100">
                <a:solidFill>
                  <a:schemeClr val="lt1"/>
                </a:solidFill>
                <a:latin typeface="Calibri"/>
                <a:ea typeface="Calibri"/>
                <a:cs typeface="Calibri"/>
                <a:sym typeface="Calibri"/>
              </a:endParaRPr>
            </a:p>
            <a:p>
              <a:pPr indent="0" lvl="0" marL="0" marR="0" rtl="0" algn="ctr">
                <a:lnSpc>
                  <a:spcPct val="90000"/>
                </a:lnSpc>
                <a:spcBef>
                  <a:spcPts val="400"/>
                </a:spcBef>
                <a:spcAft>
                  <a:spcPts val="0"/>
                </a:spcAft>
                <a:buNone/>
              </a:pPr>
              <a:r>
                <a:rPr lang="en" sz="1100">
                  <a:solidFill>
                    <a:schemeClr val="lt1"/>
                  </a:solidFill>
                  <a:latin typeface="Calibri"/>
                  <a:ea typeface="Calibri"/>
                  <a:cs typeface="Calibri"/>
                  <a:sym typeface="Calibri"/>
                </a:rPr>
                <a:t>Nikita G.</a:t>
              </a:r>
              <a:endParaRPr sz="1100">
                <a:solidFill>
                  <a:schemeClr val="lt1"/>
                </a:solidFill>
                <a:latin typeface="Calibri"/>
                <a:ea typeface="Calibri"/>
                <a:cs typeface="Calibri"/>
                <a:sym typeface="Calibri"/>
              </a:endParaRPr>
            </a:p>
          </p:txBody>
        </p:sp>
        <p:cxnSp>
          <p:nvCxnSpPr>
            <p:cNvPr id="1336" name="Google Shape;1336;p119"/>
            <p:cNvCxnSpPr/>
            <p:nvPr/>
          </p:nvCxnSpPr>
          <p:spPr>
            <a:xfrm>
              <a:off x="9147982" y="4936274"/>
              <a:ext cx="0" cy="180648"/>
            </a:xfrm>
            <a:prstGeom prst="straightConnector1">
              <a:avLst/>
            </a:prstGeom>
            <a:noFill/>
            <a:ln cap="flat" cmpd="sng" w="9525">
              <a:solidFill>
                <a:schemeClr val="accent1"/>
              </a:solidFill>
              <a:prstDash val="solid"/>
              <a:miter lim="800000"/>
              <a:headEnd len="sm" w="sm" type="none"/>
              <a:tailEnd len="sm" w="sm" type="none"/>
            </a:ln>
          </p:spPr>
        </p:cxnSp>
        <p:sp>
          <p:nvSpPr>
            <p:cNvPr id="1337" name="Google Shape;1337;p119"/>
            <p:cNvSpPr/>
            <p:nvPr/>
          </p:nvSpPr>
          <p:spPr>
            <a:xfrm>
              <a:off x="10205469" y="5116950"/>
              <a:ext cx="1916394" cy="1038189"/>
            </a:xfrm>
            <a:custGeom>
              <a:rect b="b" l="l" r="r" t="t"/>
              <a:pathLst>
                <a:path extrusionOk="0" h="876845" w="1753691">
                  <a:moveTo>
                    <a:pt x="0" y="0"/>
                  </a:moveTo>
                  <a:lnTo>
                    <a:pt x="1753691" y="0"/>
                  </a:lnTo>
                  <a:lnTo>
                    <a:pt x="1753691" y="876845"/>
                  </a:lnTo>
                  <a:lnTo>
                    <a:pt x="0" y="876845"/>
                  </a:lnTo>
                  <a:lnTo>
                    <a:pt x="0" y="0"/>
                  </a:lnTo>
                  <a:close/>
                </a:path>
              </a:pathLst>
            </a:custGeom>
            <a:solidFill>
              <a:srgbClr val="FFFFFF"/>
            </a:solidFill>
            <a:ln cap="flat" cmpd="sng" w="12700">
              <a:solidFill>
                <a:schemeClr val="lt1"/>
              </a:solidFill>
              <a:prstDash val="solid"/>
              <a:miter lim="800000"/>
              <a:headEnd len="sm" w="sm" type="none"/>
              <a:tailEnd len="sm" w="sm" type="none"/>
            </a:ln>
          </p:spPr>
          <p:txBody>
            <a:bodyPr anchorCtr="0" anchor="ctr" bIns="27125" lIns="27125" spcFirstLastPara="1" rIns="27125" wrap="square" tIns="27125">
              <a:noAutofit/>
            </a:bodyPr>
            <a:lstStyle/>
            <a:p>
              <a:pPr indent="0" lvl="0" marL="0" marR="0" rtl="0" algn="ctr">
                <a:lnSpc>
                  <a:spcPct val="90000"/>
                </a:lnSpc>
                <a:spcBef>
                  <a:spcPts val="0"/>
                </a:spcBef>
                <a:spcAft>
                  <a:spcPts val="0"/>
                </a:spcAft>
                <a:buNone/>
              </a:pPr>
              <a:r>
                <a:rPr lang="en" sz="1100">
                  <a:latin typeface="Calibri"/>
                  <a:ea typeface="Calibri"/>
                  <a:cs typeface="Calibri"/>
                  <a:sym typeface="Calibri"/>
                </a:rPr>
                <a:t>Ops Team</a:t>
              </a:r>
              <a:endParaRPr sz="1100"/>
            </a:p>
          </p:txBody>
        </p:sp>
        <p:cxnSp>
          <p:nvCxnSpPr>
            <p:cNvPr id="1338" name="Google Shape;1338;p119"/>
            <p:cNvCxnSpPr/>
            <p:nvPr/>
          </p:nvCxnSpPr>
          <p:spPr>
            <a:xfrm>
              <a:off x="11320247" y="4929137"/>
              <a:ext cx="0" cy="180648"/>
            </a:xfrm>
            <a:prstGeom prst="straightConnector1">
              <a:avLst/>
            </a:prstGeom>
            <a:noFill/>
            <a:ln cap="flat" cmpd="sng" w="9525">
              <a:solidFill>
                <a:schemeClr val="accent1"/>
              </a:solidFill>
              <a:prstDash val="solid"/>
              <a:miter lim="800000"/>
              <a:headEnd len="sm" w="sm" type="none"/>
              <a:tailEnd len="sm" w="sm" type="none"/>
            </a:ln>
          </p:spPr>
        </p:cxnSp>
      </p:grpSp>
      <p:grpSp>
        <p:nvGrpSpPr>
          <p:cNvPr id="1339" name="Google Shape;1339;p119"/>
          <p:cNvGrpSpPr/>
          <p:nvPr/>
        </p:nvGrpSpPr>
        <p:grpSpPr>
          <a:xfrm>
            <a:off x="4199018" y="1835592"/>
            <a:ext cx="220841" cy="278085"/>
            <a:chOff x="5588286" y="2602332"/>
            <a:chExt cx="487775" cy="167854"/>
          </a:xfrm>
        </p:grpSpPr>
        <p:sp>
          <p:nvSpPr>
            <p:cNvPr id="1340" name="Google Shape;1340;p119"/>
            <p:cNvSpPr/>
            <p:nvPr/>
          </p:nvSpPr>
          <p:spPr>
            <a:xfrm>
              <a:off x="5588286" y="2602332"/>
              <a:ext cx="267834" cy="167854"/>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341" name="Google Shape;1341;p119"/>
            <p:cNvSpPr/>
            <p:nvPr/>
          </p:nvSpPr>
          <p:spPr>
            <a:xfrm>
              <a:off x="5808227" y="2602332"/>
              <a:ext cx="267834" cy="167854"/>
            </a:xfrm>
            <a:prstGeom prst="chevron">
              <a:avLst>
                <a:gd fmla="val 50000" name="adj"/>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342" name="Google Shape;1342;p119"/>
          <p:cNvSpPr/>
          <p:nvPr/>
        </p:nvSpPr>
        <p:spPr>
          <a:xfrm>
            <a:off x="5213500" y="1893050"/>
            <a:ext cx="3511500" cy="198600"/>
          </a:xfrm>
          <a:prstGeom prst="roundRect">
            <a:avLst>
              <a:gd fmla="val 16667" name="adj"/>
            </a:avLst>
          </a:prstGeom>
          <a:solidFill>
            <a:srgbClr val="FFFFFF"/>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Risk: Modeling, Strategy, </a:t>
            </a:r>
            <a:r>
              <a:rPr lang="en" sz="900">
                <a:solidFill>
                  <a:schemeClr val="dk1"/>
                </a:solidFill>
                <a:latin typeface="Calibri"/>
                <a:ea typeface="Calibri"/>
                <a:cs typeface="Calibri"/>
                <a:sym typeface="Calibri"/>
              </a:rPr>
              <a:t>Bureau score dev, </a:t>
            </a:r>
            <a:r>
              <a:rPr lang="en" sz="900">
                <a:solidFill>
                  <a:schemeClr val="dk1"/>
                </a:solidFill>
                <a:latin typeface="Calibri"/>
                <a:ea typeface="Calibri"/>
                <a:cs typeface="Calibri"/>
                <a:sym typeface="Calibri"/>
              </a:rPr>
              <a:t>Tools and Applications</a:t>
            </a:r>
            <a:endParaRPr sz="1100"/>
          </a:p>
        </p:txBody>
      </p:sp>
      <p:sp>
        <p:nvSpPr>
          <p:cNvPr id="1343" name="Google Shape;1343;p119"/>
          <p:cNvSpPr/>
          <p:nvPr/>
        </p:nvSpPr>
        <p:spPr>
          <a:xfrm>
            <a:off x="5213500" y="1646775"/>
            <a:ext cx="3511500" cy="198600"/>
          </a:xfrm>
          <a:prstGeom prst="roundRect">
            <a:avLst>
              <a:gd fmla="val 16667" name="adj"/>
            </a:avLst>
          </a:prstGeom>
          <a:solidFill>
            <a:srgbClr val="FFFFFF"/>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Experience: 11 yrs in credit risk; SE Asia+EMEA+US markets; </a:t>
            </a:r>
            <a:endParaRPr sz="1100"/>
          </a:p>
        </p:txBody>
      </p:sp>
      <p:sp>
        <p:nvSpPr>
          <p:cNvPr id="1344" name="Google Shape;1344;p119"/>
          <p:cNvSpPr/>
          <p:nvPr/>
        </p:nvSpPr>
        <p:spPr>
          <a:xfrm>
            <a:off x="5213500" y="2139325"/>
            <a:ext cx="3511500" cy="198600"/>
          </a:xfrm>
          <a:prstGeom prst="roundRect">
            <a:avLst>
              <a:gd fmla="val 16667" name="adj"/>
            </a:avLst>
          </a:prstGeom>
          <a:solidFill>
            <a:srgbClr val="FFFFFF"/>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Products: All unsecured lending, Deposits, Mortgage</a:t>
            </a:r>
            <a:endParaRPr sz="1100"/>
          </a:p>
        </p:txBody>
      </p:sp>
      <p:sp>
        <p:nvSpPr>
          <p:cNvPr id="1345" name="Google Shape;1345;p119"/>
          <p:cNvSpPr/>
          <p:nvPr/>
        </p:nvSpPr>
        <p:spPr>
          <a:xfrm>
            <a:off x="5227425" y="2878150"/>
            <a:ext cx="3511500" cy="198600"/>
          </a:xfrm>
          <a:prstGeom prst="roundRect">
            <a:avLst>
              <a:gd fmla="val 16667" name="adj"/>
            </a:avLst>
          </a:prstGeom>
          <a:solidFill>
            <a:srgbClr val="FFFFFF"/>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Risk: Indian Bureau, Data Science, Risk Policy</a:t>
            </a:r>
            <a:endParaRPr sz="1100"/>
          </a:p>
        </p:txBody>
      </p:sp>
      <p:sp>
        <p:nvSpPr>
          <p:cNvPr id="1346" name="Google Shape;1346;p119"/>
          <p:cNvSpPr/>
          <p:nvPr/>
        </p:nvSpPr>
        <p:spPr>
          <a:xfrm>
            <a:off x="5227425" y="2631875"/>
            <a:ext cx="3511500" cy="198600"/>
          </a:xfrm>
          <a:prstGeom prst="roundRect">
            <a:avLst>
              <a:gd fmla="val 16667" name="adj"/>
            </a:avLst>
          </a:prstGeom>
          <a:solidFill>
            <a:srgbClr val="FFFFFF"/>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Experience: Combined 10 yrs in credit risk; EMEA+US markets; </a:t>
            </a:r>
            <a:endParaRPr sz="1100"/>
          </a:p>
        </p:txBody>
      </p:sp>
      <p:sp>
        <p:nvSpPr>
          <p:cNvPr id="1347" name="Google Shape;1347;p119"/>
          <p:cNvSpPr/>
          <p:nvPr/>
        </p:nvSpPr>
        <p:spPr>
          <a:xfrm>
            <a:off x="5227425" y="3124425"/>
            <a:ext cx="3511500" cy="198600"/>
          </a:xfrm>
          <a:prstGeom prst="roundRect">
            <a:avLst>
              <a:gd fmla="val 16667" name="adj"/>
            </a:avLst>
          </a:prstGeom>
          <a:solidFill>
            <a:srgbClr val="FFFFFF"/>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Products: Fintech lending, Credit cards, Personal Loans, SME </a:t>
            </a:r>
            <a:endParaRPr sz="1100"/>
          </a:p>
        </p:txBody>
      </p:sp>
      <p:sp>
        <p:nvSpPr>
          <p:cNvPr id="1348" name="Google Shape;1348;p119"/>
          <p:cNvSpPr/>
          <p:nvPr/>
        </p:nvSpPr>
        <p:spPr>
          <a:xfrm>
            <a:off x="5227425" y="4045375"/>
            <a:ext cx="3511500" cy="198600"/>
          </a:xfrm>
          <a:prstGeom prst="roundRect">
            <a:avLst>
              <a:gd fmla="val 16667" name="adj"/>
            </a:avLst>
          </a:prstGeom>
          <a:solidFill>
            <a:srgbClr val="FFFFFF"/>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Domain</a:t>
            </a:r>
            <a:r>
              <a:rPr lang="en" sz="900">
                <a:solidFill>
                  <a:schemeClr val="dk1"/>
                </a:solidFill>
                <a:latin typeface="Calibri"/>
                <a:ea typeface="Calibri"/>
                <a:cs typeface="Calibri"/>
                <a:sym typeface="Calibri"/>
              </a:rPr>
              <a:t>: Data Science, U/W, LCM, Collections, Fraud, Marketing</a:t>
            </a:r>
            <a:endParaRPr sz="1100"/>
          </a:p>
        </p:txBody>
      </p:sp>
      <p:sp>
        <p:nvSpPr>
          <p:cNvPr id="1349" name="Google Shape;1349;p119"/>
          <p:cNvSpPr/>
          <p:nvPr/>
        </p:nvSpPr>
        <p:spPr>
          <a:xfrm>
            <a:off x="5227425" y="3799100"/>
            <a:ext cx="3511500" cy="198600"/>
          </a:xfrm>
          <a:prstGeom prst="roundRect">
            <a:avLst>
              <a:gd fmla="val 16667" name="adj"/>
            </a:avLst>
          </a:prstGeom>
          <a:solidFill>
            <a:srgbClr val="FFFFFF"/>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Calibri"/>
                <a:ea typeface="Calibri"/>
                <a:cs typeface="Calibri"/>
                <a:sym typeface="Calibri"/>
              </a:rPr>
              <a:t>Experience: Combined 25 yrs; 15 in credit risk; </a:t>
            </a:r>
            <a:endParaRPr sz="11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3" name="Shape 1353"/>
        <p:cNvGrpSpPr/>
        <p:nvPr/>
      </p:nvGrpSpPr>
      <p:grpSpPr>
        <a:xfrm>
          <a:off x="0" y="0"/>
          <a:ext cx="0" cy="0"/>
          <a:chOff x="0" y="0"/>
          <a:chExt cx="0" cy="0"/>
        </a:xfrm>
      </p:grpSpPr>
      <p:sp>
        <p:nvSpPr>
          <p:cNvPr id="1354" name="Google Shape;1354;p120"/>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355" name="Google Shape;1355;p120"/>
          <p:cNvSpPr txBox="1"/>
          <p:nvPr/>
        </p:nvSpPr>
        <p:spPr>
          <a:xfrm>
            <a:off x="5423923" y="1728396"/>
            <a:ext cx="35397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Data Sources</a:t>
            </a:r>
            <a:endParaRPr b="0" i="0" sz="2500" u="none" cap="none" strike="noStrike">
              <a:solidFill>
                <a:srgbClr val="FFFFFF"/>
              </a:solidFill>
              <a:latin typeface="Calibri"/>
              <a:ea typeface="Calibri"/>
              <a:cs typeface="Calibri"/>
              <a:sym typeface="Calibri"/>
            </a:endParaRPr>
          </a:p>
        </p:txBody>
      </p:sp>
      <p:sp>
        <p:nvSpPr>
          <p:cNvPr id="1356" name="Google Shape;1356;p120"/>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5.2</a:t>
            </a:r>
            <a:endParaRPr sz="3600" u="sng">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60" name="Shape 1360"/>
        <p:cNvGrpSpPr/>
        <p:nvPr/>
      </p:nvGrpSpPr>
      <p:grpSpPr>
        <a:xfrm>
          <a:off x="0" y="0"/>
          <a:ext cx="0" cy="0"/>
          <a:chOff x="0" y="0"/>
          <a:chExt cx="0" cy="0"/>
        </a:xfrm>
      </p:grpSpPr>
      <p:sp>
        <p:nvSpPr>
          <p:cNvPr id="1361" name="Google Shape;1361;p121"/>
          <p:cNvSpPr txBox="1"/>
          <p:nvPr>
            <p:ph type="title"/>
          </p:nvPr>
        </p:nvSpPr>
        <p:spPr>
          <a:xfrm>
            <a:off x="406375" y="282397"/>
            <a:ext cx="7886700" cy="50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Ola data - Relevance to lending business</a:t>
            </a:r>
            <a:endParaRPr sz="2400">
              <a:latin typeface="Calibri"/>
              <a:ea typeface="Calibri"/>
              <a:cs typeface="Calibri"/>
              <a:sym typeface="Calibri"/>
            </a:endParaRPr>
          </a:p>
        </p:txBody>
      </p:sp>
      <p:graphicFrame>
        <p:nvGraphicFramePr>
          <p:cNvPr id="1362" name="Google Shape;1362;p121"/>
          <p:cNvGraphicFramePr/>
          <p:nvPr/>
        </p:nvGraphicFramePr>
        <p:xfrm>
          <a:off x="406375" y="1018660"/>
          <a:ext cx="3000000" cy="3000000"/>
        </p:xfrm>
        <a:graphic>
          <a:graphicData uri="http://schemas.openxmlformats.org/drawingml/2006/table">
            <a:tbl>
              <a:tblPr>
                <a:noFill/>
                <a:tableStyleId>{8E17FD01-A000-4B66-B9CA-C1D04B5D00F5}</a:tableStyleId>
              </a:tblPr>
              <a:tblGrid>
                <a:gridCol w="3237350"/>
                <a:gridCol w="2863725"/>
                <a:gridCol w="2007900"/>
              </a:tblGrid>
              <a:tr h="415475">
                <a:tc>
                  <a:txBody>
                    <a:bodyPr>
                      <a:noAutofit/>
                    </a:bodyPr>
                    <a:lstStyle/>
                    <a:p>
                      <a:pPr indent="0" lvl="0" marL="0" rtl="0" algn="ctr">
                        <a:lnSpc>
                          <a:spcPct val="115000"/>
                        </a:lnSpc>
                        <a:spcBef>
                          <a:spcPts val="0"/>
                        </a:spcBef>
                        <a:spcAft>
                          <a:spcPts val="0"/>
                        </a:spcAft>
                        <a:buNone/>
                      </a:pPr>
                      <a:r>
                        <a:rPr b="1" lang="en" sz="1200">
                          <a:latin typeface="Calibri"/>
                          <a:ea typeface="Calibri"/>
                          <a:cs typeface="Calibri"/>
                          <a:sym typeface="Calibri"/>
                        </a:rPr>
                        <a:t>Ability to Pay</a:t>
                      </a:r>
                      <a:endParaRPr b="1" sz="1200">
                        <a:latin typeface="Calibri"/>
                        <a:ea typeface="Calibri"/>
                        <a:cs typeface="Calibri"/>
                        <a:sym typeface="Calibri"/>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FFF2CC"/>
                    </a:solidFill>
                  </a:tcPr>
                </a:tc>
                <a:tc>
                  <a:txBody>
                    <a:bodyPr>
                      <a:noAutofit/>
                    </a:bodyPr>
                    <a:lstStyle/>
                    <a:p>
                      <a:pPr indent="0" lvl="0" marL="0" rtl="0" algn="ctr">
                        <a:lnSpc>
                          <a:spcPct val="115000"/>
                        </a:lnSpc>
                        <a:spcBef>
                          <a:spcPts val="0"/>
                        </a:spcBef>
                        <a:spcAft>
                          <a:spcPts val="0"/>
                        </a:spcAft>
                        <a:buNone/>
                      </a:pPr>
                      <a:r>
                        <a:rPr b="1" lang="en" sz="1200">
                          <a:solidFill>
                            <a:srgbClr val="222222"/>
                          </a:solidFill>
                          <a:latin typeface="Calibri"/>
                          <a:ea typeface="Calibri"/>
                          <a:cs typeface="Calibri"/>
                          <a:sym typeface="Calibri"/>
                        </a:rPr>
                        <a:t>Intent to Pay</a:t>
                      </a:r>
                      <a:endParaRPr b="1" sz="1200">
                        <a:solidFill>
                          <a:srgbClr val="222222"/>
                        </a:solidFill>
                        <a:latin typeface="Calibri"/>
                        <a:ea typeface="Calibri"/>
                        <a:cs typeface="Calibri"/>
                        <a:sym typeface="Calibri"/>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D9EAD3"/>
                    </a:solidFill>
                  </a:tcPr>
                </a:tc>
                <a:tc>
                  <a:txBody>
                    <a:bodyPr>
                      <a:noAutofit/>
                    </a:bodyPr>
                    <a:lstStyle/>
                    <a:p>
                      <a:pPr indent="0" lvl="0" marL="0" rtl="0" algn="ctr">
                        <a:lnSpc>
                          <a:spcPct val="115000"/>
                        </a:lnSpc>
                        <a:spcBef>
                          <a:spcPts val="0"/>
                        </a:spcBef>
                        <a:spcAft>
                          <a:spcPts val="0"/>
                        </a:spcAft>
                        <a:buNone/>
                      </a:pPr>
                      <a:r>
                        <a:rPr b="1" lang="en" sz="1200">
                          <a:solidFill>
                            <a:srgbClr val="222222"/>
                          </a:solidFill>
                          <a:latin typeface="Calibri"/>
                          <a:ea typeface="Calibri"/>
                          <a:cs typeface="Calibri"/>
                          <a:sym typeface="Calibri"/>
                        </a:rPr>
                        <a:t>Contactability</a:t>
                      </a:r>
                      <a:endParaRPr b="1" sz="1200">
                        <a:solidFill>
                          <a:srgbClr val="222222"/>
                        </a:solidFill>
                        <a:latin typeface="Calibri"/>
                        <a:ea typeface="Calibri"/>
                        <a:cs typeface="Calibri"/>
                        <a:sym typeface="Calibri"/>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CFE2F3"/>
                    </a:solidFill>
                  </a:tcPr>
                </a:tc>
              </a:tr>
              <a:tr h="663650">
                <a:tc rowSpan="6">
                  <a:txBody>
                    <a:bodyPr>
                      <a:noAutofit/>
                    </a:bodyPr>
                    <a:lstStyle/>
                    <a:p>
                      <a:pPr indent="0" lvl="0" marL="0" rtl="0" algn="l">
                        <a:lnSpc>
                          <a:spcPct val="115000"/>
                        </a:lnSpc>
                        <a:spcBef>
                          <a:spcPts val="0"/>
                        </a:spcBef>
                        <a:spcAft>
                          <a:spcPts val="0"/>
                        </a:spcAft>
                        <a:buNone/>
                      </a:pPr>
                      <a:r>
                        <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Premium Savvy (Preferred mode of Sedan on ola)</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Propensity of being cashless in taking rides</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Ride intent (Work, geo location based tagging of tech parks)</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Total spend on transportation</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Avg recharge on Ola wallet</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Airport, outstation, rental trips frequency and value</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Income estimator model that predicts income from pure Ola data variables, with incremental value on bureau data </a:t>
                      </a:r>
                      <a:endParaRPr sz="1200">
                        <a:solidFill>
                          <a:srgbClr val="222222"/>
                        </a:solidFill>
                        <a:latin typeface="Calibri"/>
                        <a:ea typeface="Calibri"/>
                        <a:cs typeface="Calibri"/>
                        <a:sym typeface="Calibri"/>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FFF2CC"/>
                    </a:solidFill>
                  </a:tcPr>
                </a:tc>
                <a:tc rowSpan="6">
                  <a:txBody>
                    <a:bodyPr>
                      <a:noAutofit/>
                    </a:bodyPr>
                    <a:lstStyle/>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Repayment behavior on Ola Postpaid</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Device fingerprinting</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CC/DC ride payment behavior</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Wifi based social/employment proxies</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Geo location based ride activity in high credit risk pincodes </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Gender (algo based)</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Customer rating on app</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Customer dispute type</a:t>
                      </a:r>
                      <a:endParaRPr sz="1200">
                        <a:solidFill>
                          <a:srgbClr val="222222"/>
                        </a:solidFill>
                        <a:latin typeface="Calibri"/>
                        <a:ea typeface="Calibri"/>
                        <a:cs typeface="Calibri"/>
                        <a:sym typeface="Calibri"/>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D9EAD3"/>
                    </a:solidFill>
                  </a:tcPr>
                </a:tc>
                <a:tc rowSpan="6">
                  <a:txBody>
                    <a:bodyPr>
                      <a:noAutofit/>
                    </a:bodyPr>
                    <a:lstStyle/>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Phone number actively used</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IMEI/Google ID</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Saved favorites in locations</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Nearby residence communities</a:t>
                      </a:r>
                      <a:endParaRPr sz="1200">
                        <a:solidFill>
                          <a:srgbClr val="222222"/>
                        </a:solidFill>
                        <a:latin typeface="Calibri"/>
                        <a:ea typeface="Calibri"/>
                        <a:cs typeface="Calibri"/>
                        <a:sym typeface="Calibri"/>
                      </a:endParaRPr>
                    </a:p>
                    <a:p>
                      <a:pPr indent="-304800" lvl="0" marL="457200" rtl="0" algn="l">
                        <a:lnSpc>
                          <a:spcPct val="115000"/>
                        </a:lnSpc>
                        <a:spcBef>
                          <a:spcPts val="0"/>
                        </a:spcBef>
                        <a:spcAft>
                          <a:spcPts val="0"/>
                        </a:spcAft>
                        <a:buClr>
                          <a:srgbClr val="222222"/>
                        </a:buClr>
                        <a:buSzPts val="1200"/>
                        <a:buFont typeface="Calibri"/>
                        <a:buChar char="➢"/>
                      </a:pPr>
                      <a:r>
                        <a:rPr lang="en" sz="1200">
                          <a:solidFill>
                            <a:srgbClr val="222222"/>
                          </a:solidFill>
                          <a:latin typeface="Calibri"/>
                          <a:ea typeface="Calibri"/>
                          <a:cs typeface="Calibri"/>
                          <a:sym typeface="Calibri"/>
                        </a:rPr>
                        <a:t>Loyalty (Higher confidence on contactability)</a:t>
                      </a:r>
                      <a:endParaRPr sz="1200">
                        <a:solidFill>
                          <a:srgbClr val="222222"/>
                        </a:solidFill>
                        <a:latin typeface="Calibri"/>
                        <a:ea typeface="Calibri"/>
                        <a:cs typeface="Calibri"/>
                        <a:sym typeface="Calibri"/>
                      </a:endParaRPr>
                    </a:p>
                    <a:p>
                      <a:pPr indent="0" lvl="0" marL="0" rtl="0" algn="ctr">
                        <a:lnSpc>
                          <a:spcPct val="115000"/>
                        </a:lnSpc>
                        <a:spcBef>
                          <a:spcPts val="0"/>
                        </a:spcBef>
                        <a:spcAft>
                          <a:spcPts val="0"/>
                        </a:spcAft>
                        <a:buNone/>
                      </a:pPr>
                      <a:r>
                        <a:t/>
                      </a:r>
                      <a:endParaRPr sz="1200">
                        <a:solidFill>
                          <a:srgbClr val="222222"/>
                        </a:solidFill>
                        <a:latin typeface="Calibri"/>
                        <a:ea typeface="Calibri"/>
                        <a:cs typeface="Calibri"/>
                        <a:sym typeface="Calibri"/>
                      </a:endParaRPr>
                    </a:p>
                  </a:txBody>
                  <a:tcPr marT="19050" marB="19050" marR="28575" marL="28575" anchor="ctr">
                    <a:lnL cap="flat" cmpd="sng" w="9500">
                      <a:solidFill>
                        <a:srgbClr val="999999"/>
                      </a:solidFill>
                      <a:prstDash val="solid"/>
                      <a:round/>
                      <a:headEnd len="sm" w="sm" type="none"/>
                      <a:tailEnd len="sm" w="sm" type="none"/>
                    </a:lnL>
                    <a:lnR cap="flat" cmpd="sng" w="9500">
                      <a:solidFill>
                        <a:srgbClr val="999999"/>
                      </a:solidFill>
                      <a:prstDash val="solid"/>
                      <a:round/>
                      <a:headEnd len="sm" w="sm" type="none"/>
                      <a:tailEnd len="sm" w="sm" type="none"/>
                    </a:lnR>
                    <a:lnT cap="flat" cmpd="sng" w="9500">
                      <a:solidFill>
                        <a:srgbClr val="999999"/>
                      </a:solidFill>
                      <a:prstDash val="solid"/>
                      <a:round/>
                      <a:headEnd len="sm" w="sm" type="none"/>
                      <a:tailEnd len="sm" w="sm" type="none"/>
                    </a:lnT>
                    <a:lnB cap="flat" cmpd="sng" w="9500">
                      <a:solidFill>
                        <a:srgbClr val="999999"/>
                      </a:solidFill>
                      <a:prstDash val="solid"/>
                      <a:round/>
                      <a:headEnd len="sm" w="sm" type="none"/>
                      <a:tailEnd len="sm" w="sm" type="none"/>
                    </a:lnB>
                    <a:solidFill>
                      <a:srgbClr val="CFE2F3"/>
                    </a:solidFill>
                  </a:tcPr>
                </a:tc>
              </a:tr>
              <a:tr h="359475">
                <a:tc vMerge="1"/>
                <a:tc vMerge="1"/>
                <a:tc vMerge="1"/>
              </a:tr>
              <a:tr h="359475">
                <a:tc vMerge="1"/>
                <a:tc vMerge="1"/>
                <a:tc vMerge="1"/>
              </a:tr>
              <a:tr h="663650">
                <a:tc vMerge="1"/>
                <a:tc vMerge="1"/>
                <a:tc vMerge="1"/>
              </a:tr>
              <a:tr h="359475">
                <a:tc vMerge="1"/>
                <a:tc vMerge="1"/>
                <a:tc vMerge="1"/>
              </a:tr>
              <a:tr h="359475">
                <a:tc vMerge="1"/>
                <a:tc vMerge="1"/>
                <a:tc vMerge="1"/>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6" name="Shape 1366"/>
        <p:cNvGrpSpPr/>
        <p:nvPr/>
      </p:nvGrpSpPr>
      <p:grpSpPr>
        <a:xfrm>
          <a:off x="0" y="0"/>
          <a:ext cx="0" cy="0"/>
          <a:chOff x="0" y="0"/>
          <a:chExt cx="0" cy="0"/>
        </a:xfrm>
      </p:grpSpPr>
      <p:sp>
        <p:nvSpPr>
          <p:cNvPr id="1367" name="Google Shape;1367;p122"/>
          <p:cNvSpPr txBox="1"/>
          <p:nvPr>
            <p:ph type="title"/>
          </p:nvPr>
        </p:nvSpPr>
        <p:spPr>
          <a:xfrm>
            <a:off x="219550" y="172375"/>
            <a:ext cx="8139300" cy="59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000"/>
              <a:buFont typeface="Calibri"/>
              <a:buNone/>
            </a:pPr>
            <a:r>
              <a:rPr lang="en" sz="2400"/>
              <a:t>Alternate data</a:t>
            </a:r>
            <a:endParaRPr sz="2400"/>
          </a:p>
        </p:txBody>
      </p:sp>
      <p:sp>
        <p:nvSpPr>
          <p:cNvPr id="1368" name="Google Shape;1368;p122"/>
          <p:cNvSpPr/>
          <p:nvPr/>
        </p:nvSpPr>
        <p:spPr>
          <a:xfrm>
            <a:off x="413850" y="839575"/>
            <a:ext cx="8272800" cy="14736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2159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Other than Bureau, Trusting social (leading telecom Bureau in SE Asia), Payback (Subsidiary of Amex), Zeotap (major telecom operators as data partners) and LinkedIn are being explored</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Most of the tradition banks, are able to crack risk for Bureau hit population and hence risk for this </a:t>
            </a:r>
            <a:r>
              <a:rPr lang="en" sz="1200">
                <a:solidFill>
                  <a:schemeClr val="dk1"/>
                </a:solidFill>
                <a:latin typeface="Calibri"/>
                <a:ea typeface="Calibri"/>
                <a:cs typeface="Calibri"/>
                <a:sym typeface="Calibri"/>
              </a:rPr>
              <a:t>particular</a:t>
            </a:r>
            <a:r>
              <a:rPr lang="en" sz="1200">
                <a:solidFill>
                  <a:schemeClr val="dk1"/>
                </a:solidFill>
                <a:latin typeface="Calibri"/>
                <a:ea typeface="Calibri"/>
                <a:cs typeface="Calibri"/>
                <a:sym typeface="Calibri"/>
              </a:rPr>
              <a:t> segment.  Banks are still dependent on salary slip/balance statement to predict capacity to pay. </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Industry Example: Kabbage, leading SME lending Fintech in US, underwrites loan from $500-$250K line in &lt;7mins, by doing data </a:t>
            </a:r>
            <a:r>
              <a:rPr lang="en" sz="1200">
                <a:solidFill>
                  <a:schemeClr val="dk1"/>
                </a:solidFill>
                <a:latin typeface="Calibri"/>
                <a:ea typeface="Calibri"/>
                <a:cs typeface="Calibri"/>
                <a:sym typeface="Calibri"/>
              </a:rPr>
              <a:t>alliance</a:t>
            </a:r>
            <a:r>
              <a:rPr lang="en" sz="1200">
                <a:solidFill>
                  <a:schemeClr val="dk1"/>
                </a:solidFill>
                <a:latin typeface="Calibri"/>
                <a:ea typeface="Calibri"/>
                <a:cs typeface="Calibri"/>
                <a:sym typeface="Calibri"/>
              </a:rPr>
              <a:t> with Yodlee/Paypal to predict </a:t>
            </a:r>
            <a:r>
              <a:rPr lang="en" sz="1200">
                <a:solidFill>
                  <a:schemeClr val="dk1"/>
                </a:solidFill>
                <a:latin typeface="Calibri"/>
                <a:ea typeface="Calibri"/>
                <a:cs typeface="Calibri"/>
                <a:sym typeface="Calibri"/>
              </a:rPr>
              <a:t>capacity</a:t>
            </a:r>
            <a:r>
              <a:rPr lang="en" sz="1200">
                <a:solidFill>
                  <a:schemeClr val="dk1"/>
                </a:solidFill>
                <a:latin typeface="Calibri"/>
                <a:ea typeface="Calibri"/>
                <a:cs typeface="Calibri"/>
                <a:sym typeface="Calibri"/>
              </a:rPr>
              <a:t> to </a:t>
            </a:r>
            <a:r>
              <a:rPr lang="en" sz="1200">
                <a:solidFill>
                  <a:schemeClr val="dk1"/>
                </a:solidFill>
                <a:latin typeface="Calibri"/>
                <a:ea typeface="Calibri"/>
                <a:cs typeface="Calibri"/>
                <a:sym typeface="Calibri"/>
              </a:rPr>
              <a:t>pay. </a:t>
            </a:r>
            <a:endParaRPr sz="12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Alt data - Positions Fintech to </a:t>
            </a:r>
            <a:r>
              <a:rPr lang="en" sz="1200">
                <a:solidFill>
                  <a:schemeClr val="dk1"/>
                </a:solidFill>
                <a:latin typeface="Calibri"/>
                <a:ea typeface="Calibri"/>
                <a:cs typeface="Calibri"/>
                <a:sym typeface="Calibri"/>
              </a:rPr>
              <a:t>Improve risk, Reduce CAC, Optimise Revenue</a:t>
            </a:r>
            <a:endParaRPr sz="1200">
              <a:solidFill>
                <a:schemeClr val="dk1"/>
              </a:solidFill>
              <a:latin typeface="Calibri"/>
              <a:ea typeface="Calibri"/>
              <a:cs typeface="Calibri"/>
              <a:sym typeface="Calibri"/>
            </a:endParaRPr>
          </a:p>
        </p:txBody>
      </p:sp>
      <p:sp>
        <p:nvSpPr>
          <p:cNvPr id="1369" name="Google Shape;1369;p122"/>
          <p:cNvSpPr txBox="1"/>
          <p:nvPr/>
        </p:nvSpPr>
        <p:spPr>
          <a:xfrm>
            <a:off x="413858" y="2514599"/>
            <a:ext cx="1499100" cy="3291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Trusting Social</a:t>
            </a:r>
            <a:endParaRPr sz="1100">
              <a:solidFill>
                <a:schemeClr val="lt1"/>
              </a:solidFill>
              <a:latin typeface="Calibri"/>
              <a:ea typeface="Calibri"/>
              <a:cs typeface="Calibri"/>
              <a:sym typeface="Calibri"/>
            </a:endParaRPr>
          </a:p>
        </p:txBody>
      </p:sp>
      <p:sp>
        <p:nvSpPr>
          <p:cNvPr id="1370" name="Google Shape;1370;p122"/>
          <p:cNvSpPr/>
          <p:nvPr/>
        </p:nvSpPr>
        <p:spPr>
          <a:xfrm>
            <a:off x="2027320" y="2515971"/>
            <a:ext cx="6659400" cy="3276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Pilot is performed, data didn’t help much in the pilot stage. </a:t>
            </a:r>
            <a:endParaRPr sz="1100"/>
          </a:p>
        </p:txBody>
      </p:sp>
      <p:sp>
        <p:nvSpPr>
          <p:cNvPr id="1371" name="Google Shape;1371;p122"/>
          <p:cNvSpPr txBox="1"/>
          <p:nvPr/>
        </p:nvSpPr>
        <p:spPr>
          <a:xfrm>
            <a:off x="413857" y="2871287"/>
            <a:ext cx="1499100" cy="3291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Payback</a:t>
            </a:r>
            <a:endParaRPr sz="1100">
              <a:solidFill>
                <a:schemeClr val="lt1"/>
              </a:solidFill>
              <a:latin typeface="Calibri"/>
              <a:ea typeface="Calibri"/>
              <a:cs typeface="Calibri"/>
              <a:sym typeface="Calibri"/>
            </a:endParaRPr>
          </a:p>
        </p:txBody>
      </p:sp>
      <p:sp>
        <p:nvSpPr>
          <p:cNvPr id="1372" name="Google Shape;1372;p122"/>
          <p:cNvSpPr/>
          <p:nvPr/>
        </p:nvSpPr>
        <p:spPr>
          <a:xfrm>
            <a:off x="2027320" y="2882908"/>
            <a:ext cx="6659400" cy="6984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Payback captures loyalty points related information on debit as well as credit card, It has association with Amazon, Flipkart, Bigbazar, ICICI, Indusland etc. which provides great opportunity to understand New to credit customers (Customers’ doesn’t have CC)</a:t>
            </a:r>
            <a:endParaRPr sz="1100"/>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Current Stage: data exercise will happen by 4</a:t>
            </a:r>
            <a:r>
              <a:rPr baseline="30000" lang="en" sz="1100">
                <a:solidFill>
                  <a:schemeClr val="dk1"/>
                </a:solidFill>
                <a:latin typeface="Calibri"/>
                <a:ea typeface="Calibri"/>
                <a:cs typeface="Calibri"/>
                <a:sym typeface="Calibri"/>
              </a:rPr>
              <a:t>th</a:t>
            </a:r>
            <a:r>
              <a:rPr lang="en" sz="1100">
                <a:solidFill>
                  <a:schemeClr val="dk1"/>
                </a:solidFill>
                <a:latin typeface="Calibri"/>
                <a:ea typeface="Calibri"/>
                <a:cs typeface="Calibri"/>
                <a:sym typeface="Calibri"/>
              </a:rPr>
              <a:t> week of Feb’19</a:t>
            </a:r>
            <a:endParaRPr sz="1100"/>
          </a:p>
        </p:txBody>
      </p:sp>
      <p:sp>
        <p:nvSpPr>
          <p:cNvPr id="1373" name="Google Shape;1373;p122"/>
          <p:cNvSpPr txBox="1"/>
          <p:nvPr/>
        </p:nvSpPr>
        <p:spPr>
          <a:xfrm>
            <a:off x="413857" y="3663675"/>
            <a:ext cx="1499100" cy="3291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LinkedIn</a:t>
            </a:r>
            <a:endParaRPr sz="1100">
              <a:solidFill>
                <a:schemeClr val="lt1"/>
              </a:solidFill>
              <a:latin typeface="Calibri"/>
              <a:ea typeface="Calibri"/>
              <a:cs typeface="Calibri"/>
              <a:sym typeface="Calibri"/>
            </a:endParaRPr>
          </a:p>
        </p:txBody>
      </p:sp>
      <p:sp>
        <p:nvSpPr>
          <p:cNvPr id="1374" name="Google Shape;1374;p122"/>
          <p:cNvSpPr/>
          <p:nvPr/>
        </p:nvSpPr>
        <p:spPr>
          <a:xfrm>
            <a:off x="2027320" y="3621537"/>
            <a:ext cx="6659400" cy="5670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LinkedIn provides great opportunity to understand customers’ capacity to pay metrics, which will inturn help in automating product (specially for higher lines). </a:t>
            </a:r>
            <a:endParaRPr sz="1100"/>
          </a:p>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Current stage: Initial phases of discussion </a:t>
            </a:r>
            <a:endParaRPr sz="1100"/>
          </a:p>
        </p:txBody>
      </p:sp>
      <p:sp>
        <p:nvSpPr>
          <p:cNvPr id="1375" name="Google Shape;1375;p122"/>
          <p:cNvSpPr txBox="1"/>
          <p:nvPr/>
        </p:nvSpPr>
        <p:spPr>
          <a:xfrm>
            <a:off x="413856" y="4215350"/>
            <a:ext cx="1499100" cy="3291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l">
              <a:spcBef>
                <a:spcPts val="0"/>
              </a:spcBef>
              <a:spcAft>
                <a:spcPts val="0"/>
              </a:spcAft>
              <a:buNone/>
            </a:pPr>
            <a:r>
              <a:rPr lang="en" sz="1100">
                <a:solidFill>
                  <a:schemeClr val="lt1"/>
                </a:solidFill>
                <a:latin typeface="Calibri"/>
                <a:ea typeface="Calibri"/>
                <a:cs typeface="Calibri"/>
                <a:sym typeface="Calibri"/>
              </a:rPr>
              <a:t>Zeotap</a:t>
            </a:r>
            <a:endParaRPr sz="1100">
              <a:solidFill>
                <a:schemeClr val="lt1"/>
              </a:solidFill>
              <a:latin typeface="Calibri"/>
              <a:ea typeface="Calibri"/>
              <a:cs typeface="Calibri"/>
              <a:sym typeface="Calibri"/>
            </a:endParaRPr>
          </a:p>
        </p:txBody>
      </p:sp>
      <p:sp>
        <p:nvSpPr>
          <p:cNvPr id="1376" name="Google Shape;1376;p122"/>
          <p:cNvSpPr/>
          <p:nvPr/>
        </p:nvSpPr>
        <p:spPr>
          <a:xfrm>
            <a:off x="2027320" y="4215350"/>
            <a:ext cx="6659400" cy="5670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209550" lvl="0" marL="215900" marR="0" rtl="0" algn="l">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Zeotap contains targeting data by different merchants, which further provides proxy for customers propensity to buy product and hence it can be good predictor of customers’  affluence </a:t>
            </a:r>
            <a:endParaRPr sz="11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0" name="Shape 1380"/>
        <p:cNvGrpSpPr/>
        <p:nvPr/>
      </p:nvGrpSpPr>
      <p:grpSpPr>
        <a:xfrm>
          <a:off x="0" y="0"/>
          <a:ext cx="0" cy="0"/>
          <a:chOff x="0" y="0"/>
          <a:chExt cx="0" cy="0"/>
        </a:xfrm>
      </p:grpSpPr>
      <p:sp>
        <p:nvSpPr>
          <p:cNvPr id="1381" name="Google Shape;1381;p123"/>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382" name="Google Shape;1382;p123"/>
          <p:cNvSpPr txBox="1"/>
          <p:nvPr/>
        </p:nvSpPr>
        <p:spPr>
          <a:xfrm>
            <a:off x="5423923" y="1728396"/>
            <a:ext cx="35397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Tools</a:t>
            </a:r>
            <a:endParaRPr b="0" i="0" sz="2500" u="none" cap="none" strike="noStrike">
              <a:solidFill>
                <a:srgbClr val="FFFFFF"/>
              </a:solidFill>
              <a:latin typeface="Calibri"/>
              <a:ea typeface="Calibri"/>
              <a:cs typeface="Calibri"/>
              <a:sym typeface="Calibri"/>
            </a:endParaRPr>
          </a:p>
        </p:txBody>
      </p:sp>
      <p:sp>
        <p:nvSpPr>
          <p:cNvPr id="1383" name="Google Shape;1383;p123"/>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5.3</a:t>
            </a:r>
            <a:endParaRPr sz="3600" u="sng">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2"/>
          <p:cNvSpPr/>
          <p:nvPr/>
        </p:nvSpPr>
        <p:spPr>
          <a:xfrm>
            <a:off x="4653325" y="1277550"/>
            <a:ext cx="3893400" cy="1784100"/>
          </a:xfrm>
          <a:prstGeom prst="flowChartAlternate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2"/>
          <p:cNvSpPr txBox="1"/>
          <p:nvPr>
            <p:ph type="title"/>
          </p:nvPr>
        </p:nvSpPr>
        <p:spPr>
          <a:xfrm>
            <a:off x="227909" y="132634"/>
            <a:ext cx="7886700" cy="59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None/>
            </a:pPr>
            <a:r>
              <a:rPr lang="en" sz="2400"/>
              <a:t>Underwriting Process Flow</a:t>
            </a:r>
            <a:endParaRPr sz="2400"/>
          </a:p>
        </p:txBody>
      </p:sp>
      <p:grpSp>
        <p:nvGrpSpPr>
          <p:cNvPr id="300" name="Google Shape;300;p52"/>
          <p:cNvGrpSpPr/>
          <p:nvPr/>
        </p:nvGrpSpPr>
        <p:grpSpPr>
          <a:xfrm>
            <a:off x="361486" y="793171"/>
            <a:ext cx="8421034" cy="3644973"/>
            <a:chOff x="405479" y="1941152"/>
            <a:chExt cx="11228045" cy="4859964"/>
          </a:xfrm>
        </p:grpSpPr>
        <p:sp>
          <p:nvSpPr>
            <p:cNvPr id="301" name="Google Shape;301;p52"/>
            <p:cNvSpPr/>
            <p:nvPr/>
          </p:nvSpPr>
          <p:spPr>
            <a:xfrm>
              <a:off x="405479" y="1972490"/>
              <a:ext cx="2052000" cy="540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100" u="none" cap="none" strike="noStrike">
                  <a:solidFill>
                    <a:schemeClr val="lt1"/>
                  </a:solidFill>
                  <a:latin typeface="Calibri"/>
                  <a:ea typeface="Calibri"/>
                  <a:cs typeface="Calibri"/>
                  <a:sym typeface="Calibri"/>
                </a:rPr>
                <a:t>1. Ola Customer base</a:t>
              </a:r>
              <a:endParaRPr b="0" i="0" sz="1100" u="none" cap="none" strike="noStrike">
                <a:solidFill>
                  <a:schemeClr val="lt1"/>
                </a:solidFill>
                <a:latin typeface="Calibri"/>
                <a:ea typeface="Calibri"/>
                <a:cs typeface="Calibri"/>
                <a:sym typeface="Calibri"/>
              </a:endParaRPr>
            </a:p>
          </p:txBody>
        </p:sp>
        <p:sp>
          <p:nvSpPr>
            <p:cNvPr id="302" name="Google Shape;302;p52"/>
            <p:cNvSpPr/>
            <p:nvPr/>
          </p:nvSpPr>
          <p:spPr>
            <a:xfrm>
              <a:off x="5176155" y="1972490"/>
              <a:ext cx="1440000" cy="540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100" u="none" cap="none" strike="noStrike">
                  <a:solidFill>
                    <a:schemeClr val="lt1"/>
                  </a:solidFill>
                  <a:latin typeface="Calibri"/>
                  <a:ea typeface="Calibri"/>
                  <a:cs typeface="Calibri"/>
                  <a:sym typeface="Calibri"/>
                </a:rPr>
                <a:t>3. Policy Rule Check</a:t>
              </a:r>
              <a:endParaRPr b="0" i="0" sz="1100" u="none" cap="none" strike="noStrike">
                <a:solidFill>
                  <a:schemeClr val="lt1"/>
                </a:solidFill>
                <a:latin typeface="Calibri"/>
                <a:ea typeface="Calibri"/>
                <a:cs typeface="Calibri"/>
                <a:sym typeface="Calibri"/>
              </a:endParaRPr>
            </a:p>
          </p:txBody>
        </p:sp>
        <p:sp>
          <p:nvSpPr>
            <p:cNvPr id="303" name="Google Shape;303;p52"/>
            <p:cNvSpPr/>
            <p:nvPr/>
          </p:nvSpPr>
          <p:spPr>
            <a:xfrm>
              <a:off x="7334794" y="1972490"/>
              <a:ext cx="1440000" cy="540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100" u="none" cap="none" strike="noStrike">
                  <a:solidFill>
                    <a:schemeClr val="lt1"/>
                  </a:solidFill>
                  <a:latin typeface="Calibri"/>
                  <a:ea typeface="Calibri"/>
                  <a:cs typeface="Calibri"/>
                  <a:sym typeface="Calibri"/>
                </a:rPr>
                <a:t>4. User Segmentation</a:t>
              </a:r>
              <a:endParaRPr b="0" i="0" sz="1100" u="none" cap="none" strike="noStrike">
                <a:solidFill>
                  <a:schemeClr val="lt1"/>
                </a:solidFill>
                <a:latin typeface="Calibri"/>
                <a:ea typeface="Calibri"/>
                <a:cs typeface="Calibri"/>
                <a:sym typeface="Calibri"/>
              </a:endParaRPr>
            </a:p>
          </p:txBody>
        </p:sp>
        <p:sp>
          <p:nvSpPr>
            <p:cNvPr id="304" name="Google Shape;304;p52"/>
            <p:cNvSpPr/>
            <p:nvPr/>
          </p:nvSpPr>
          <p:spPr>
            <a:xfrm>
              <a:off x="8669416" y="2704571"/>
              <a:ext cx="2351400" cy="540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100" u="none" cap="none" strike="noStrike">
                  <a:solidFill>
                    <a:schemeClr val="lt1"/>
                  </a:solidFill>
                  <a:latin typeface="Calibri"/>
                  <a:ea typeface="Calibri"/>
                  <a:cs typeface="Calibri"/>
                  <a:sym typeface="Calibri"/>
                </a:rPr>
                <a:t>5a) Underwriting ML-Model at segmented level</a:t>
              </a:r>
              <a:endParaRPr b="0" i="0" sz="1100" u="none" cap="none" strike="noStrike">
                <a:solidFill>
                  <a:schemeClr val="lt1"/>
                </a:solidFill>
                <a:latin typeface="Calibri"/>
                <a:ea typeface="Calibri"/>
                <a:cs typeface="Calibri"/>
                <a:sym typeface="Calibri"/>
              </a:endParaRPr>
            </a:p>
          </p:txBody>
        </p:sp>
        <p:sp>
          <p:nvSpPr>
            <p:cNvPr id="305" name="Google Shape;305;p52"/>
            <p:cNvSpPr/>
            <p:nvPr/>
          </p:nvSpPr>
          <p:spPr>
            <a:xfrm>
              <a:off x="8669416" y="4153039"/>
              <a:ext cx="2351400" cy="540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100" u="none" cap="none" strike="noStrike">
                  <a:solidFill>
                    <a:schemeClr val="lt1"/>
                  </a:solidFill>
                  <a:latin typeface="Calibri"/>
                  <a:ea typeface="Calibri"/>
                  <a:cs typeface="Calibri"/>
                  <a:sym typeface="Calibri"/>
                </a:rPr>
                <a:t>5b) Empirical model based test</a:t>
              </a:r>
              <a:r>
                <a:rPr lang="en" sz="1100">
                  <a:solidFill>
                    <a:schemeClr val="lt1"/>
                  </a:solidFill>
                  <a:latin typeface="Calibri"/>
                  <a:ea typeface="Calibri"/>
                  <a:cs typeface="Calibri"/>
                  <a:sym typeface="Calibri"/>
                </a:rPr>
                <a:t> </a:t>
              </a:r>
              <a:r>
                <a:rPr b="0" i="0" lang="en" sz="1100" u="none" cap="none" strike="noStrike">
                  <a:solidFill>
                    <a:schemeClr val="lt1"/>
                  </a:solidFill>
                  <a:latin typeface="Calibri"/>
                  <a:ea typeface="Calibri"/>
                  <a:cs typeface="Calibri"/>
                  <a:sym typeface="Calibri"/>
                </a:rPr>
                <a:t> on new segment </a:t>
              </a:r>
              <a:endParaRPr b="0" i="0" sz="1100" u="none" cap="none" strike="noStrike">
                <a:solidFill>
                  <a:schemeClr val="lt1"/>
                </a:solidFill>
                <a:latin typeface="Calibri"/>
                <a:ea typeface="Calibri"/>
                <a:cs typeface="Calibri"/>
                <a:sym typeface="Calibri"/>
              </a:endParaRPr>
            </a:p>
          </p:txBody>
        </p:sp>
        <p:sp>
          <p:nvSpPr>
            <p:cNvPr id="306" name="Google Shape;306;p52"/>
            <p:cNvSpPr/>
            <p:nvPr/>
          </p:nvSpPr>
          <p:spPr>
            <a:xfrm>
              <a:off x="2457478" y="2207175"/>
              <a:ext cx="488100" cy="1788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7" name="Google Shape;307;p52"/>
            <p:cNvSpPr/>
            <p:nvPr/>
          </p:nvSpPr>
          <p:spPr>
            <a:xfrm>
              <a:off x="4384671" y="2206071"/>
              <a:ext cx="8055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8" name="Google Shape;308;p52"/>
            <p:cNvSpPr/>
            <p:nvPr/>
          </p:nvSpPr>
          <p:spPr>
            <a:xfrm>
              <a:off x="6629217" y="2227213"/>
              <a:ext cx="6924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9" name="Google Shape;309;p52"/>
            <p:cNvSpPr/>
            <p:nvPr/>
          </p:nvSpPr>
          <p:spPr>
            <a:xfrm>
              <a:off x="8787856" y="2174964"/>
              <a:ext cx="2777100" cy="108000"/>
            </a:xfrm>
            <a:prstGeom prst="rect">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0" name="Google Shape;310;p52"/>
            <p:cNvSpPr/>
            <p:nvPr/>
          </p:nvSpPr>
          <p:spPr>
            <a:xfrm flipH="1">
              <a:off x="7959676" y="3569009"/>
              <a:ext cx="4485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1" name="Google Shape;311;p52"/>
            <p:cNvSpPr/>
            <p:nvPr/>
          </p:nvSpPr>
          <p:spPr>
            <a:xfrm>
              <a:off x="4512604" y="3395333"/>
              <a:ext cx="1008300" cy="540000"/>
            </a:xfrm>
            <a:prstGeom prst="rect">
              <a:avLst/>
            </a:prstGeom>
            <a:solidFill>
              <a:srgbClr val="EA999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200" u="none" cap="none" strike="noStrike">
                  <a:solidFill>
                    <a:schemeClr val="lt1"/>
                  </a:solidFill>
                  <a:latin typeface="Calibri"/>
                  <a:ea typeface="Calibri"/>
                  <a:cs typeface="Calibri"/>
                  <a:sym typeface="Calibri"/>
                </a:rPr>
                <a:t>Reject</a:t>
              </a:r>
              <a:endParaRPr b="0" i="0" sz="1200" u="none" cap="none" strike="noStrike">
                <a:solidFill>
                  <a:schemeClr val="lt1"/>
                </a:solidFill>
                <a:latin typeface="Calibri"/>
                <a:ea typeface="Calibri"/>
                <a:cs typeface="Calibri"/>
                <a:sym typeface="Calibri"/>
              </a:endParaRPr>
            </a:p>
          </p:txBody>
        </p:sp>
        <p:sp>
          <p:nvSpPr>
            <p:cNvPr id="312" name="Google Shape;312;p52"/>
            <p:cNvSpPr/>
            <p:nvPr/>
          </p:nvSpPr>
          <p:spPr>
            <a:xfrm rot="-5400000">
              <a:off x="2626558" y="3008333"/>
              <a:ext cx="1140000" cy="108000"/>
            </a:xfrm>
            <a:prstGeom prst="rect">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3" name="Google Shape;313;p52"/>
            <p:cNvSpPr/>
            <p:nvPr/>
          </p:nvSpPr>
          <p:spPr>
            <a:xfrm rot="5400000">
              <a:off x="4950650" y="2857354"/>
              <a:ext cx="8436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4" name="Google Shape;314;p52"/>
            <p:cNvSpPr/>
            <p:nvPr/>
          </p:nvSpPr>
          <p:spPr>
            <a:xfrm flipH="1">
              <a:off x="5543761" y="3571041"/>
              <a:ext cx="8544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5" name="Google Shape;315;p52"/>
            <p:cNvSpPr/>
            <p:nvPr/>
          </p:nvSpPr>
          <p:spPr>
            <a:xfrm>
              <a:off x="6193781" y="3365190"/>
              <a:ext cx="1757100" cy="6717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100" u="none" cap="none" strike="noStrike">
                  <a:solidFill>
                    <a:schemeClr val="lt1"/>
                  </a:solidFill>
                  <a:latin typeface="Calibri"/>
                  <a:ea typeface="Calibri"/>
                  <a:cs typeface="Calibri"/>
                  <a:sym typeface="Calibri"/>
                </a:rPr>
                <a:t>6.  Risk Cut-off based on 5a  &amp; 5b Models</a:t>
              </a:r>
              <a:endParaRPr b="0" i="0" sz="1100" u="none" cap="none" strike="noStrike">
                <a:solidFill>
                  <a:schemeClr val="lt1"/>
                </a:solidFill>
                <a:latin typeface="Calibri"/>
                <a:ea typeface="Calibri"/>
                <a:cs typeface="Calibri"/>
                <a:sym typeface="Calibri"/>
              </a:endParaRPr>
            </a:p>
          </p:txBody>
        </p:sp>
        <p:sp>
          <p:nvSpPr>
            <p:cNvPr id="316" name="Google Shape;316;p52"/>
            <p:cNvSpPr/>
            <p:nvPr/>
          </p:nvSpPr>
          <p:spPr>
            <a:xfrm rot="-5400000">
              <a:off x="7676099" y="3662663"/>
              <a:ext cx="1477200" cy="108000"/>
            </a:xfrm>
            <a:prstGeom prst="rect">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7" name="Google Shape;317;p52"/>
            <p:cNvSpPr/>
            <p:nvPr/>
          </p:nvSpPr>
          <p:spPr>
            <a:xfrm>
              <a:off x="8360699" y="4461950"/>
              <a:ext cx="298500" cy="108000"/>
            </a:xfrm>
            <a:prstGeom prst="rect">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8" name="Google Shape;318;p52"/>
            <p:cNvSpPr/>
            <p:nvPr/>
          </p:nvSpPr>
          <p:spPr>
            <a:xfrm>
              <a:off x="8360699" y="2951643"/>
              <a:ext cx="298500" cy="108000"/>
            </a:xfrm>
            <a:prstGeom prst="rect">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9" name="Google Shape;319;p52"/>
            <p:cNvSpPr/>
            <p:nvPr/>
          </p:nvSpPr>
          <p:spPr>
            <a:xfrm flipH="1">
              <a:off x="11051147" y="4389950"/>
              <a:ext cx="4485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0" name="Google Shape;320;p52"/>
            <p:cNvSpPr/>
            <p:nvPr/>
          </p:nvSpPr>
          <p:spPr>
            <a:xfrm flipH="1">
              <a:off x="11038050" y="2951643"/>
              <a:ext cx="4485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1" name="Google Shape;321;p52"/>
            <p:cNvSpPr/>
            <p:nvPr/>
          </p:nvSpPr>
          <p:spPr>
            <a:xfrm rot="5400000">
              <a:off x="6920115" y="4704124"/>
              <a:ext cx="15330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2" name="Google Shape;322;p52"/>
            <p:cNvSpPr txBox="1"/>
            <p:nvPr/>
          </p:nvSpPr>
          <p:spPr>
            <a:xfrm>
              <a:off x="5472431" y="2796368"/>
              <a:ext cx="432000" cy="276900"/>
            </a:xfrm>
            <a:prstGeom prst="rect">
              <a:avLst/>
            </a:prstGeom>
            <a:solidFill>
              <a:srgbClr val="FFC00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No</a:t>
              </a:r>
              <a:endParaRPr b="0" i="0" sz="900" u="none" cap="none" strike="noStrike">
                <a:solidFill>
                  <a:schemeClr val="dk1"/>
                </a:solidFill>
                <a:latin typeface="Calibri"/>
                <a:ea typeface="Calibri"/>
                <a:cs typeface="Calibri"/>
                <a:sym typeface="Calibri"/>
              </a:endParaRPr>
            </a:p>
          </p:txBody>
        </p:sp>
        <p:sp>
          <p:nvSpPr>
            <p:cNvPr id="323" name="Google Shape;323;p52"/>
            <p:cNvSpPr/>
            <p:nvPr/>
          </p:nvSpPr>
          <p:spPr>
            <a:xfrm flipH="1" rot="5400000">
              <a:off x="721348" y="5018028"/>
              <a:ext cx="13602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4" name="Google Shape;324;p52"/>
            <p:cNvSpPr/>
            <p:nvPr/>
          </p:nvSpPr>
          <p:spPr>
            <a:xfrm rot="-5400000">
              <a:off x="4014971" y="6383963"/>
              <a:ext cx="243300" cy="108000"/>
            </a:xfrm>
            <a:prstGeom prst="rect">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5" name="Google Shape;325;p52"/>
            <p:cNvSpPr txBox="1"/>
            <p:nvPr/>
          </p:nvSpPr>
          <p:spPr>
            <a:xfrm>
              <a:off x="5970964" y="6524216"/>
              <a:ext cx="432000" cy="276900"/>
            </a:xfrm>
            <a:prstGeom prst="rect">
              <a:avLst/>
            </a:prstGeom>
            <a:solidFill>
              <a:srgbClr val="FFC00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No</a:t>
              </a:r>
              <a:endParaRPr sz="1100"/>
            </a:p>
          </p:txBody>
        </p:sp>
        <p:sp>
          <p:nvSpPr>
            <p:cNvPr id="326" name="Google Shape;326;p52"/>
            <p:cNvSpPr txBox="1"/>
            <p:nvPr/>
          </p:nvSpPr>
          <p:spPr>
            <a:xfrm>
              <a:off x="10675683" y="5445465"/>
              <a:ext cx="775800" cy="276900"/>
            </a:xfrm>
            <a:prstGeom prst="rect">
              <a:avLst/>
            </a:prstGeom>
            <a:solidFill>
              <a:srgbClr val="FFD966"/>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Feedback</a:t>
              </a:r>
              <a:endParaRPr b="0" i="0" sz="900" u="none" cap="none" strike="noStrike">
                <a:solidFill>
                  <a:schemeClr val="dk1"/>
                </a:solidFill>
                <a:latin typeface="Calibri"/>
                <a:ea typeface="Calibri"/>
                <a:cs typeface="Calibri"/>
                <a:sym typeface="Calibri"/>
              </a:endParaRPr>
            </a:p>
          </p:txBody>
        </p:sp>
        <p:sp>
          <p:nvSpPr>
            <p:cNvPr id="327" name="Google Shape;327;p52"/>
            <p:cNvSpPr/>
            <p:nvPr/>
          </p:nvSpPr>
          <p:spPr>
            <a:xfrm>
              <a:off x="405479" y="5599931"/>
              <a:ext cx="2052000" cy="540000"/>
            </a:xfrm>
            <a:prstGeom prst="rect">
              <a:avLst/>
            </a:prstGeom>
            <a:solidFill>
              <a:srgbClr val="92D050"/>
            </a:solid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alibri"/>
                  <a:ea typeface="Calibri"/>
                  <a:cs typeface="Calibri"/>
                  <a:sym typeface="Calibri"/>
                </a:rPr>
                <a:t>8</a:t>
              </a:r>
              <a:r>
                <a:rPr b="0" i="0" lang="en" sz="1200" u="none" cap="none" strike="noStrike">
                  <a:solidFill>
                    <a:schemeClr val="lt1"/>
                  </a:solidFill>
                  <a:latin typeface="Calibri"/>
                  <a:ea typeface="Calibri"/>
                  <a:cs typeface="Calibri"/>
                  <a:sym typeface="Calibri"/>
                </a:rPr>
                <a:t>. Enable</a:t>
              </a:r>
              <a:endParaRPr b="0" i="0" sz="1200" u="none" cap="none" strike="noStrike">
                <a:solidFill>
                  <a:schemeClr val="lt1"/>
                </a:solidFill>
                <a:latin typeface="Calibri"/>
                <a:ea typeface="Calibri"/>
                <a:cs typeface="Calibri"/>
                <a:sym typeface="Calibri"/>
              </a:endParaRPr>
            </a:p>
          </p:txBody>
        </p:sp>
        <p:sp>
          <p:nvSpPr>
            <p:cNvPr id="328" name="Google Shape;328;p52"/>
            <p:cNvSpPr/>
            <p:nvPr/>
          </p:nvSpPr>
          <p:spPr>
            <a:xfrm flipH="1">
              <a:off x="2457487" y="5789260"/>
              <a:ext cx="4798500" cy="1824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9" name="Google Shape;329;p52"/>
            <p:cNvSpPr/>
            <p:nvPr/>
          </p:nvSpPr>
          <p:spPr>
            <a:xfrm flipH="1" rot="5400000">
              <a:off x="829714" y="3009827"/>
              <a:ext cx="1151400" cy="1878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0" name="Google Shape;330;p52"/>
            <p:cNvSpPr txBox="1"/>
            <p:nvPr/>
          </p:nvSpPr>
          <p:spPr>
            <a:xfrm>
              <a:off x="405479" y="2796368"/>
              <a:ext cx="895800" cy="276900"/>
            </a:xfrm>
            <a:prstGeom prst="rect">
              <a:avLst/>
            </a:prstGeom>
            <a:solidFill>
              <a:srgbClr val="FFD966"/>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Feedback</a:t>
              </a:r>
              <a:endParaRPr sz="1100"/>
            </a:p>
          </p:txBody>
        </p:sp>
        <p:sp>
          <p:nvSpPr>
            <p:cNvPr id="331" name="Google Shape;331;p52"/>
            <p:cNvSpPr/>
            <p:nvPr/>
          </p:nvSpPr>
          <p:spPr>
            <a:xfrm>
              <a:off x="4082621" y="6491139"/>
              <a:ext cx="7503000" cy="82500"/>
            </a:xfrm>
            <a:prstGeom prst="rect">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2" name="Google Shape;332;p52"/>
            <p:cNvSpPr txBox="1"/>
            <p:nvPr/>
          </p:nvSpPr>
          <p:spPr>
            <a:xfrm>
              <a:off x="6670338" y="1972490"/>
              <a:ext cx="432000" cy="276900"/>
            </a:xfrm>
            <a:prstGeom prst="rect">
              <a:avLst/>
            </a:prstGeom>
            <a:solidFill>
              <a:srgbClr val="92D05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lt1"/>
                  </a:solidFill>
                  <a:latin typeface="Calibri"/>
                  <a:ea typeface="Calibri"/>
                  <a:cs typeface="Calibri"/>
                  <a:sym typeface="Calibri"/>
                </a:rPr>
                <a:t>Yes</a:t>
              </a:r>
              <a:endParaRPr b="0" i="0" sz="900" u="none" cap="none" strike="noStrike">
                <a:solidFill>
                  <a:schemeClr val="lt1"/>
                </a:solidFill>
                <a:latin typeface="Calibri"/>
                <a:ea typeface="Calibri"/>
                <a:cs typeface="Calibri"/>
                <a:sym typeface="Calibri"/>
              </a:endParaRPr>
            </a:p>
          </p:txBody>
        </p:sp>
        <p:sp>
          <p:nvSpPr>
            <p:cNvPr id="333" name="Google Shape;333;p52"/>
            <p:cNvSpPr txBox="1"/>
            <p:nvPr/>
          </p:nvSpPr>
          <p:spPr>
            <a:xfrm>
              <a:off x="4535687" y="1941152"/>
              <a:ext cx="432000" cy="276900"/>
            </a:xfrm>
            <a:prstGeom prst="rect">
              <a:avLst/>
            </a:prstGeom>
            <a:solidFill>
              <a:srgbClr val="92D05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lt1"/>
                  </a:solidFill>
                  <a:latin typeface="Calibri"/>
                  <a:ea typeface="Calibri"/>
                  <a:cs typeface="Calibri"/>
                  <a:sym typeface="Calibri"/>
                </a:rPr>
                <a:t>Yes</a:t>
              </a:r>
              <a:endParaRPr b="0" i="0" sz="900" u="none" cap="none" strike="noStrike">
                <a:solidFill>
                  <a:schemeClr val="lt1"/>
                </a:solidFill>
                <a:latin typeface="Calibri"/>
                <a:ea typeface="Calibri"/>
                <a:cs typeface="Calibri"/>
                <a:sym typeface="Calibri"/>
              </a:endParaRPr>
            </a:p>
          </p:txBody>
        </p:sp>
        <p:sp>
          <p:nvSpPr>
            <p:cNvPr id="334" name="Google Shape;334;p52"/>
            <p:cNvSpPr txBox="1"/>
            <p:nvPr/>
          </p:nvSpPr>
          <p:spPr>
            <a:xfrm>
              <a:off x="3286558" y="2796368"/>
              <a:ext cx="432000" cy="276900"/>
            </a:xfrm>
            <a:prstGeom prst="rect">
              <a:avLst/>
            </a:prstGeom>
            <a:solidFill>
              <a:srgbClr val="FFC00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No</a:t>
              </a:r>
              <a:endParaRPr b="0" i="0" sz="900" u="none" cap="none" strike="noStrike">
                <a:solidFill>
                  <a:schemeClr val="dk1"/>
                </a:solidFill>
                <a:latin typeface="Calibri"/>
                <a:ea typeface="Calibri"/>
                <a:cs typeface="Calibri"/>
                <a:sym typeface="Calibri"/>
              </a:endParaRPr>
            </a:p>
          </p:txBody>
        </p:sp>
        <p:sp>
          <p:nvSpPr>
            <p:cNvPr id="335" name="Google Shape;335;p52"/>
            <p:cNvSpPr/>
            <p:nvPr/>
          </p:nvSpPr>
          <p:spPr>
            <a:xfrm>
              <a:off x="2958734" y="1972490"/>
              <a:ext cx="1440000" cy="540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100" u="none" cap="none" strike="noStrike">
                  <a:solidFill>
                    <a:schemeClr val="lt1"/>
                  </a:solidFill>
                  <a:latin typeface="Calibri"/>
                  <a:ea typeface="Calibri"/>
                  <a:cs typeface="Calibri"/>
                  <a:sym typeface="Calibri"/>
                </a:rPr>
                <a:t>2.Fraud Rule Check</a:t>
              </a:r>
              <a:endParaRPr b="0" i="0" sz="1100" u="none" cap="none" strike="noStrike">
                <a:solidFill>
                  <a:schemeClr val="lt1"/>
                </a:solidFill>
                <a:latin typeface="Calibri"/>
                <a:ea typeface="Calibri"/>
                <a:cs typeface="Calibri"/>
                <a:sym typeface="Calibri"/>
              </a:endParaRPr>
            </a:p>
          </p:txBody>
        </p:sp>
        <p:sp>
          <p:nvSpPr>
            <p:cNvPr id="336" name="Google Shape;336;p52"/>
            <p:cNvSpPr txBox="1"/>
            <p:nvPr/>
          </p:nvSpPr>
          <p:spPr>
            <a:xfrm>
              <a:off x="5690146" y="3263585"/>
              <a:ext cx="432000" cy="276900"/>
            </a:xfrm>
            <a:prstGeom prst="rect">
              <a:avLst/>
            </a:prstGeom>
            <a:solidFill>
              <a:srgbClr val="FFC00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No</a:t>
              </a:r>
              <a:endParaRPr b="0" i="0" sz="900" u="none" cap="none" strike="noStrike">
                <a:solidFill>
                  <a:schemeClr val="dk1"/>
                </a:solidFill>
                <a:latin typeface="Calibri"/>
                <a:ea typeface="Calibri"/>
                <a:cs typeface="Calibri"/>
                <a:sym typeface="Calibri"/>
              </a:endParaRPr>
            </a:p>
          </p:txBody>
        </p:sp>
        <p:sp>
          <p:nvSpPr>
            <p:cNvPr id="337" name="Google Shape;337;p52"/>
            <p:cNvSpPr/>
            <p:nvPr/>
          </p:nvSpPr>
          <p:spPr>
            <a:xfrm>
              <a:off x="3142556" y="3571040"/>
              <a:ext cx="1334100" cy="180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8" name="Google Shape;338;p52"/>
            <p:cNvSpPr/>
            <p:nvPr/>
          </p:nvSpPr>
          <p:spPr>
            <a:xfrm>
              <a:off x="414581" y="3665191"/>
              <a:ext cx="2252400" cy="10278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alibri"/>
                  <a:ea typeface="Calibri"/>
                  <a:cs typeface="Calibri"/>
                  <a:sym typeface="Calibri"/>
                </a:rPr>
                <a:t>9</a:t>
              </a:r>
              <a:r>
                <a:rPr b="0" i="0" lang="en" sz="1200" u="none" cap="none" strike="noStrike">
                  <a:solidFill>
                    <a:schemeClr val="lt1"/>
                  </a:solidFill>
                  <a:latin typeface="Calibri"/>
                  <a:ea typeface="Calibri"/>
                  <a:cs typeface="Calibri"/>
                  <a:sym typeface="Calibri"/>
                </a:rPr>
                <a:t>. Reporting and Monitoring</a:t>
              </a:r>
              <a:endParaRPr b="0" i="0" sz="12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rPr lang="en" sz="1200">
                  <a:solidFill>
                    <a:schemeClr val="lt1"/>
                  </a:solidFill>
                  <a:latin typeface="Calibri"/>
                  <a:ea typeface="Calibri"/>
                  <a:cs typeface="Calibri"/>
                  <a:sym typeface="Calibri"/>
                </a:rPr>
                <a:t>(</a:t>
              </a:r>
              <a:r>
                <a:rPr b="0" i="0" lang="en" sz="1200" u="none" cap="none" strike="noStrike">
                  <a:solidFill>
                    <a:schemeClr val="lt1"/>
                  </a:solidFill>
                  <a:latin typeface="Calibri"/>
                  <a:ea typeface="Calibri"/>
                  <a:cs typeface="Calibri"/>
                  <a:sym typeface="Calibri"/>
                </a:rPr>
                <a:t>Track, </a:t>
              </a:r>
              <a:r>
                <a:rPr lang="en" sz="1200">
                  <a:solidFill>
                    <a:schemeClr val="lt1"/>
                  </a:solidFill>
                  <a:latin typeface="Calibri"/>
                  <a:ea typeface="Calibri"/>
                  <a:cs typeface="Calibri"/>
                  <a:sym typeface="Calibri"/>
                </a:rPr>
                <a:t>Learn &amp;</a:t>
              </a:r>
              <a:r>
                <a:rPr b="0" i="0" lang="en" sz="1200" u="none" cap="none" strike="noStrike">
                  <a:solidFill>
                    <a:schemeClr val="lt1"/>
                  </a:solidFill>
                  <a:latin typeface="Calibri"/>
                  <a:ea typeface="Calibri"/>
                  <a:cs typeface="Calibri"/>
                  <a:sym typeface="Calibri"/>
                </a:rPr>
                <a:t> Improve)</a:t>
              </a:r>
              <a:endParaRPr sz="1100"/>
            </a:p>
          </p:txBody>
        </p:sp>
        <p:sp>
          <p:nvSpPr>
            <p:cNvPr id="339" name="Google Shape;339;p52"/>
            <p:cNvSpPr txBox="1"/>
            <p:nvPr/>
          </p:nvSpPr>
          <p:spPr>
            <a:xfrm>
              <a:off x="7776601" y="4807103"/>
              <a:ext cx="432000" cy="276900"/>
            </a:xfrm>
            <a:prstGeom prst="rect">
              <a:avLst/>
            </a:prstGeom>
            <a:solidFill>
              <a:srgbClr val="92D05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lt1"/>
                  </a:solidFill>
                  <a:latin typeface="Calibri"/>
                  <a:ea typeface="Calibri"/>
                  <a:cs typeface="Calibri"/>
                  <a:sym typeface="Calibri"/>
                </a:rPr>
                <a:t>Yes</a:t>
              </a:r>
              <a:endParaRPr b="0" i="0" sz="900" u="none" cap="none" strike="noStrike">
                <a:solidFill>
                  <a:schemeClr val="lt1"/>
                </a:solidFill>
                <a:latin typeface="Calibri"/>
                <a:ea typeface="Calibri"/>
                <a:cs typeface="Calibri"/>
                <a:sym typeface="Calibri"/>
              </a:endParaRPr>
            </a:p>
          </p:txBody>
        </p:sp>
        <p:sp>
          <p:nvSpPr>
            <p:cNvPr id="340" name="Google Shape;340;p52"/>
            <p:cNvSpPr/>
            <p:nvPr/>
          </p:nvSpPr>
          <p:spPr>
            <a:xfrm>
              <a:off x="7255988" y="5599931"/>
              <a:ext cx="1951800" cy="540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Calibri"/>
                  <a:ea typeface="Calibri"/>
                  <a:cs typeface="Calibri"/>
                  <a:sym typeface="Calibri"/>
                </a:rPr>
                <a:t>7</a:t>
              </a:r>
              <a:r>
                <a:rPr b="0" i="0" lang="en" sz="1100" u="none" cap="none" strike="noStrike">
                  <a:solidFill>
                    <a:schemeClr val="lt1"/>
                  </a:solidFill>
                  <a:latin typeface="Calibri"/>
                  <a:ea typeface="Calibri"/>
                  <a:cs typeface="Calibri"/>
                  <a:sym typeface="Calibri"/>
                </a:rPr>
                <a:t>.  Risk based Postpaid Line assignment</a:t>
              </a:r>
              <a:endParaRPr b="0" i="0" sz="1100" u="none" cap="none" strike="noStrike">
                <a:solidFill>
                  <a:schemeClr val="lt1"/>
                </a:solidFill>
                <a:latin typeface="Calibri"/>
                <a:ea typeface="Calibri"/>
                <a:cs typeface="Calibri"/>
                <a:sym typeface="Calibri"/>
              </a:endParaRPr>
            </a:p>
          </p:txBody>
        </p:sp>
        <p:sp>
          <p:nvSpPr>
            <p:cNvPr id="341" name="Google Shape;341;p52"/>
            <p:cNvSpPr/>
            <p:nvPr/>
          </p:nvSpPr>
          <p:spPr>
            <a:xfrm flipH="1" rot="5400000">
              <a:off x="10343673" y="3309050"/>
              <a:ext cx="2376000" cy="108000"/>
            </a:xfrm>
            <a:prstGeom prst="rect">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2" name="Google Shape;342;p52"/>
            <p:cNvSpPr/>
            <p:nvPr/>
          </p:nvSpPr>
          <p:spPr>
            <a:xfrm flipH="1" rot="5400000">
              <a:off x="10576924" y="5415639"/>
              <a:ext cx="1921200" cy="192000"/>
            </a:xfrm>
            <a:prstGeom prst="rightArrow">
              <a:avLst>
                <a:gd fmla="val 50000" name="adj1"/>
                <a:gd fmla="val 50000" name="adj2"/>
              </a:avLst>
            </a:prstGeom>
            <a:solidFill>
              <a:srgbClr val="D0CECE"/>
            </a:solidFill>
            <a:ln cap="flat" cmpd="sng" w="12700">
              <a:solidFill>
                <a:srgbClr val="AEABA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3" name="Google Shape;343;p52"/>
            <p:cNvSpPr/>
            <p:nvPr/>
          </p:nvSpPr>
          <p:spPr>
            <a:xfrm>
              <a:off x="3065748" y="5971659"/>
              <a:ext cx="2624400" cy="386700"/>
            </a:xfrm>
            <a:prstGeom prst="rect">
              <a:avLst/>
            </a:prstGeom>
            <a:noFill/>
            <a:ln cap="flat" cmpd="sng" w="12700">
              <a:solidFill>
                <a:srgbClr val="D9D9D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100" u="none" cap="none" strike="noStrike">
                  <a:latin typeface="Calibri"/>
                  <a:ea typeface="Calibri"/>
                  <a:cs typeface="Calibri"/>
                  <a:sym typeface="Calibri"/>
                </a:rPr>
                <a:t>For Pilots, Approval by Risk+Business head</a:t>
              </a:r>
              <a:endParaRPr b="0" i="0" sz="1100" u="none" cap="none" strike="noStrike">
                <a:latin typeface="Calibri"/>
                <a:ea typeface="Calibri"/>
                <a:cs typeface="Calibri"/>
                <a:sym typeface="Calibri"/>
              </a:endParaRPr>
            </a:p>
          </p:txBody>
        </p:sp>
      </p:grpSp>
      <p:sp>
        <p:nvSpPr>
          <p:cNvPr id="344" name="Google Shape;344;p52"/>
          <p:cNvSpPr txBox="1"/>
          <p:nvPr>
            <p:ph idx="1" type="body"/>
          </p:nvPr>
        </p:nvSpPr>
        <p:spPr>
          <a:xfrm>
            <a:off x="344550" y="4493376"/>
            <a:ext cx="8339400" cy="423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sz="1200"/>
              <a:t>Each month there are multiple U/W campaigns that get launched based on experimentation (new segments) and BAU churn (proved segments) which go through the same rigour every time.</a:t>
            </a:r>
            <a:endParaRPr sz="12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7" name="Shape 1387"/>
        <p:cNvGrpSpPr/>
        <p:nvPr/>
      </p:nvGrpSpPr>
      <p:grpSpPr>
        <a:xfrm>
          <a:off x="0" y="0"/>
          <a:ext cx="0" cy="0"/>
          <a:chOff x="0" y="0"/>
          <a:chExt cx="0" cy="0"/>
        </a:xfrm>
      </p:grpSpPr>
      <p:sp>
        <p:nvSpPr>
          <p:cNvPr id="1388" name="Google Shape;1388;p124"/>
          <p:cNvSpPr/>
          <p:nvPr/>
        </p:nvSpPr>
        <p:spPr>
          <a:xfrm>
            <a:off x="1232474" y="1011675"/>
            <a:ext cx="1558500" cy="3078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t>Data Science Tool</a:t>
            </a:r>
            <a:endParaRPr sz="1100"/>
          </a:p>
        </p:txBody>
      </p:sp>
      <p:sp>
        <p:nvSpPr>
          <p:cNvPr id="1389" name="Google Shape;1389;p124"/>
          <p:cNvSpPr/>
          <p:nvPr/>
        </p:nvSpPr>
        <p:spPr>
          <a:xfrm>
            <a:off x="2916099" y="1011675"/>
            <a:ext cx="1558500" cy="3078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t>Decision Engine</a:t>
            </a:r>
            <a:endParaRPr sz="1100"/>
          </a:p>
        </p:txBody>
      </p:sp>
      <p:sp>
        <p:nvSpPr>
          <p:cNvPr id="1390" name="Google Shape;1390;p124"/>
          <p:cNvSpPr/>
          <p:nvPr/>
        </p:nvSpPr>
        <p:spPr>
          <a:xfrm>
            <a:off x="4641125" y="1011675"/>
            <a:ext cx="1638000" cy="3078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t>Communication Engine</a:t>
            </a:r>
            <a:endParaRPr sz="1100"/>
          </a:p>
        </p:txBody>
      </p:sp>
      <p:sp>
        <p:nvSpPr>
          <p:cNvPr id="1391" name="Google Shape;1391;p124"/>
          <p:cNvSpPr/>
          <p:nvPr/>
        </p:nvSpPr>
        <p:spPr>
          <a:xfrm>
            <a:off x="6442350" y="1011675"/>
            <a:ext cx="1926000" cy="3078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t>Monitoring Tool</a:t>
            </a:r>
            <a:endParaRPr sz="1100"/>
          </a:p>
        </p:txBody>
      </p:sp>
      <p:sp>
        <p:nvSpPr>
          <p:cNvPr id="1392" name="Google Shape;1392;p124"/>
          <p:cNvSpPr/>
          <p:nvPr/>
        </p:nvSpPr>
        <p:spPr>
          <a:xfrm>
            <a:off x="1232475" y="1388725"/>
            <a:ext cx="1519800" cy="2555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R, Python, Hive</a:t>
            </a:r>
            <a:r>
              <a:rPr lang="en" sz="1100"/>
              <a:t>: All of these are open-source tools and don’t have any licensing cost but do have small maintenance cost. These tools are enabler for analysts to find insights, build models etc.</a:t>
            </a:r>
            <a:endParaRPr sz="1100"/>
          </a:p>
        </p:txBody>
      </p:sp>
      <p:sp>
        <p:nvSpPr>
          <p:cNvPr id="1393" name="Google Shape;1393;p124"/>
          <p:cNvSpPr/>
          <p:nvPr/>
        </p:nvSpPr>
        <p:spPr>
          <a:xfrm>
            <a:off x="2916100" y="1388725"/>
            <a:ext cx="1519800" cy="2555700"/>
          </a:xfrm>
          <a:prstGeom prst="roundRect">
            <a:avLst>
              <a:gd fmla="val 16667" name="adj"/>
            </a:avLst>
          </a:prstGeom>
          <a:noFill/>
          <a:ln cap="flat" cmpd="sng" w="12700">
            <a:solidFill>
              <a:srgbClr val="92D050"/>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Business Rule Engine:</a:t>
            </a:r>
            <a:endParaRPr b="1" i="1" sz="1100" u="sng"/>
          </a:p>
          <a:p>
            <a:pPr indent="0" lvl="0" marL="0" marR="0" rtl="0" algn="l">
              <a:spcBef>
                <a:spcPts val="0"/>
              </a:spcBef>
              <a:spcAft>
                <a:spcPts val="0"/>
              </a:spcAft>
              <a:buNone/>
            </a:pPr>
            <a:r>
              <a:rPr lang="en" sz="1100"/>
              <a:t>This will enable us to make automated decisions in future for customers in live environment, which may be used at underwriting, credit line increase.</a:t>
            </a:r>
            <a:endParaRPr sz="1100"/>
          </a:p>
          <a:p>
            <a:pPr indent="0" lvl="0" marL="0" marR="0" rtl="0" algn="l">
              <a:spcBef>
                <a:spcPts val="0"/>
              </a:spcBef>
              <a:spcAft>
                <a:spcPts val="0"/>
              </a:spcAft>
              <a:buNone/>
            </a:pPr>
            <a:r>
              <a:t/>
            </a:r>
            <a:endParaRPr sz="1100"/>
          </a:p>
        </p:txBody>
      </p:sp>
      <p:sp>
        <p:nvSpPr>
          <p:cNvPr id="1394" name="Google Shape;1394;p124"/>
          <p:cNvSpPr/>
          <p:nvPr/>
        </p:nvSpPr>
        <p:spPr>
          <a:xfrm>
            <a:off x="4658225" y="1388725"/>
            <a:ext cx="1638000" cy="2555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Clevertap</a:t>
            </a:r>
            <a:r>
              <a:rPr b="1" i="1" lang="en" sz="1100" u="sng"/>
              <a:t>:</a:t>
            </a:r>
            <a:endParaRPr b="1" i="1" sz="1100" u="sng"/>
          </a:p>
          <a:p>
            <a:pPr indent="0" lvl="0" marL="0" marR="0" rtl="0" algn="l">
              <a:spcBef>
                <a:spcPts val="0"/>
              </a:spcBef>
              <a:spcAft>
                <a:spcPts val="0"/>
              </a:spcAft>
              <a:buNone/>
            </a:pPr>
            <a:r>
              <a:rPr lang="en" sz="1100"/>
              <a:t>This tool helps us to send communications, roll-out campaigns at customer segment level and hence, enables us to test hypothesis and as well roll-out full fledged campaigns  </a:t>
            </a:r>
            <a:endParaRPr sz="1100"/>
          </a:p>
        </p:txBody>
      </p:sp>
      <p:sp>
        <p:nvSpPr>
          <p:cNvPr id="1395" name="Google Shape;1395;p124"/>
          <p:cNvSpPr/>
          <p:nvPr/>
        </p:nvSpPr>
        <p:spPr>
          <a:xfrm>
            <a:off x="6404850" y="1388725"/>
            <a:ext cx="1926000" cy="2555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MSTR</a:t>
            </a:r>
            <a:r>
              <a:rPr b="1" i="1" lang="en" sz="1100" u="sng"/>
              <a:t>:</a:t>
            </a:r>
            <a:endParaRPr b="1" i="1" sz="1100" u="sng"/>
          </a:p>
          <a:p>
            <a:pPr indent="0" lvl="0" marL="0" marR="0" rtl="0" algn="l">
              <a:spcBef>
                <a:spcPts val="0"/>
              </a:spcBef>
              <a:spcAft>
                <a:spcPts val="0"/>
              </a:spcAft>
              <a:buNone/>
            </a:pPr>
            <a:r>
              <a:rPr lang="en" sz="1100"/>
              <a:t>This tool enables us to monitor key business and risk metric for each phase of customer lifecycle in real-time ba</a:t>
            </a:r>
            <a:r>
              <a:rPr lang="en" sz="1100"/>
              <a:t>sis.</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For collections, a risk tower has been built to identify early trends in risk deterioration</a:t>
            </a:r>
            <a:endParaRPr sz="1100"/>
          </a:p>
        </p:txBody>
      </p:sp>
      <p:sp>
        <p:nvSpPr>
          <p:cNvPr id="1396" name="Google Shape;1396;p124"/>
          <p:cNvSpPr txBox="1"/>
          <p:nvPr/>
        </p:nvSpPr>
        <p:spPr>
          <a:xfrm>
            <a:off x="425650" y="307425"/>
            <a:ext cx="76179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Tools in OFS Decision Science</a:t>
            </a:r>
            <a:endParaRPr sz="2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0" name="Shape 1400"/>
        <p:cNvGrpSpPr/>
        <p:nvPr/>
      </p:nvGrpSpPr>
      <p:grpSpPr>
        <a:xfrm>
          <a:off x="0" y="0"/>
          <a:ext cx="0" cy="0"/>
          <a:chOff x="0" y="0"/>
          <a:chExt cx="0" cy="0"/>
        </a:xfrm>
      </p:grpSpPr>
      <p:sp>
        <p:nvSpPr>
          <p:cNvPr id="1401" name="Google Shape;1401;p125"/>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402" name="Google Shape;1402;p125"/>
          <p:cNvSpPr txBox="1"/>
          <p:nvPr/>
        </p:nvSpPr>
        <p:spPr>
          <a:xfrm>
            <a:off x="5423923" y="1728396"/>
            <a:ext cx="35397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rPr lang="en" sz="2500">
                <a:solidFill>
                  <a:srgbClr val="FFFFFF"/>
                </a:solidFill>
                <a:latin typeface="Calibri"/>
                <a:ea typeface="Calibri"/>
                <a:cs typeface="Calibri"/>
                <a:sym typeface="Calibri"/>
              </a:rPr>
              <a:t>Infrastructure</a:t>
            </a:r>
            <a:endParaRPr b="0" i="0" sz="2500" u="none" cap="none" strike="noStrike">
              <a:solidFill>
                <a:srgbClr val="FFFFFF"/>
              </a:solidFill>
              <a:latin typeface="Calibri"/>
              <a:ea typeface="Calibri"/>
              <a:cs typeface="Calibri"/>
              <a:sym typeface="Calibri"/>
            </a:endParaRPr>
          </a:p>
        </p:txBody>
      </p:sp>
      <p:sp>
        <p:nvSpPr>
          <p:cNvPr id="1403" name="Google Shape;1403;p125"/>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5.4</a:t>
            </a:r>
            <a:endParaRPr sz="3600" u="sng">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126"/>
          <p:cNvSpPr/>
          <p:nvPr/>
        </p:nvSpPr>
        <p:spPr>
          <a:xfrm>
            <a:off x="318074" y="1011675"/>
            <a:ext cx="1558500" cy="3078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t>Hue/hive Database</a:t>
            </a:r>
            <a:endParaRPr sz="1100"/>
          </a:p>
        </p:txBody>
      </p:sp>
      <p:sp>
        <p:nvSpPr>
          <p:cNvPr id="1409" name="Google Shape;1409;p126"/>
          <p:cNvSpPr/>
          <p:nvPr/>
        </p:nvSpPr>
        <p:spPr>
          <a:xfrm>
            <a:off x="3927949" y="1011675"/>
            <a:ext cx="1558500" cy="3078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t>Automation</a:t>
            </a:r>
            <a:endParaRPr sz="1100"/>
          </a:p>
        </p:txBody>
      </p:sp>
      <p:sp>
        <p:nvSpPr>
          <p:cNvPr id="1410" name="Google Shape;1410;p126"/>
          <p:cNvSpPr/>
          <p:nvPr/>
        </p:nvSpPr>
        <p:spPr>
          <a:xfrm>
            <a:off x="5773375" y="1011675"/>
            <a:ext cx="2125200" cy="3078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t>Data lake</a:t>
            </a:r>
            <a:endParaRPr sz="1100"/>
          </a:p>
        </p:txBody>
      </p:sp>
      <p:sp>
        <p:nvSpPr>
          <p:cNvPr id="1411" name="Google Shape;1411;p126"/>
          <p:cNvSpPr/>
          <p:nvPr/>
        </p:nvSpPr>
        <p:spPr>
          <a:xfrm>
            <a:off x="318075" y="1436425"/>
            <a:ext cx="1519800" cy="2555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Hue Database</a:t>
            </a:r>
            <a:r>
              <a:rPr lang="en" sz="1100"/>
              <a:t>: </a:t>
            </a:r>
            <a:endParaRPr sz="1100"/>
          </a:p>
          <a:p>
            <a:pPr indent="0" lvl="0" marL="0" marR="0" rtl="0" algn="l">
              <a:spcBef>
                <a:spcPts val="0"/>
              </a:spcBef>
              <a:spcAft>
                <a:spcPts val="0"/>
              </a:spcAft>
              <a:buNone/>
            </a:pPr>
            <a:r>
              <a:rPr lang="en" sz="1100"/>
              <a:t>Owing to inbuilt capabilities of hue, it’s scalable with controlled cost.</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p:txBody>
      </p:sp>
      <p:sp>
        <p:nvSpPr>
          <p:cNvPr id="1412" name="Google Shape;1412;p126"/>
          <p:cNvSpPr/>
          <p:nvPr/>
        </p:nvSpPr>
        <p:spPr>
          <a:xfrm>
            <a:off x="3927950" y="1388725"/>
            <a:ext cx="1519800" cy="2555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Automation</a:t>
            </a:r>
            <a:r>
              <a:rPr b="1" i="1" lang="en" sz="1100" u="sng"/>
              <a:t>:</a:t>
            </a:r>
            <a:endParaRPr b="1" i="1" sz="1100" u="sng"/>
          </a:p>
          <a:p>
            <a:pPr indent="0" lvl="0" marL="0" marR="0" rtl="0" algn="l">
              <a:spcBef>
                <a:spcPts val="0"/>
              </a:spcBef>
              <a:spcAft>
                <a:spcPts val="0"/>
              </a:spcAft>
              <a:buNone/>
            </a:pPr>
            <a:r>
              <a:rPr lang="en" sz="1100"/>
              <a:t>Schedulers and workflow</a:t>
            </a:r>
            <a:r>
              <a:rPr lang="en" sz="1100"/>
              <a:t>s inbuilt in hive have enabled us to automate our decision models, strategy and decision making process </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p:txBody>
      </p:sp>
      <p:sp>
        <p:nvSpPr>
          <p:cNvPr id="1413" name="Google Shape;1413;p126"/>
          <p:cNvSpPr/>
          <p:nvPr/>
        </p:nvSpPr>
        <p:spPr>
          <a:xfrm>
            <a:off x="5773375" y="1388725"/>
            <a:ext cx="2154600" cy="2555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Data lake</a:t>
            </a:r>
            <a:r>
              <a:rPr b="1" i="1" lang="en" sz="1100" u="sng"/>
              <a:t>:</a:t>
            </a:r>
            <a:endParaRPr b="1" i="1" sz="1100" u="sng"/>
          </a:p>
          <a:p>
            <a:pPr indent="0" lvl="0" marL="0" marR="0" rtl="0" algn="l">
              <a:spcBef>
                <a:spcPts val="0"/>
              </a:spcBef>
              <a:spcAft>
                <a:spcPts val="0"/>
              </a:spcAft>
              <a:buNone/>
            </a:pPr>
            <a:r>
              <a:rPr lang="en" sz="1100"/>
              <a:t>OFS has created an comprehensive list of ~1500 char</a:t>
            </a:r>
            <a:r>
              <a:rPr lang="en" sz="1100"/>
              <a:t>s, based on bookings history, transaction history, usage of different payment modes. All of these chars are generated automatically every month and enables us to make quick and sharp decisions</a:t>
            </a:r>
            <a:endParaRPr sz="1100"/>
          </a:p>
        </p:txBody>
      </p:sp>
      <p:sp>
        <p:nvSpPr>
          <p:cNvPr id="1414" name="Google Shape;1414;p126"/>
          <p:cNvSpPr txBox="1"/>
          <p:nvPr/>
        </p:nvSpPr>
        <p:spPr>
          <a:xfrm>
            <a:off x="280675" y="229050"/>
            <a:ext cx="76179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Infrastructure which helps us scale</a:t>
            </a:r>
            <a:endParaRPr sz="2400"/>
          </a:p>
        </p:txBody>
      </p:sp>
      <p:sp>
        <p:nvSpPr>
          <p:cNvPr id="1415" name="Google Shape;1415;p126"/>
          <p:cNvSpPr/>
          <p:nvPr/>
        </p:nvSpPr>
        <p:spPr>
          <a:xfrm>
            <a:off x="2025925" y="1011675"/>
            <a:ext cx="1615200" cy="3078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t>Efficiency &amp; Scaling Up</a:t>
            </a:r>
            <a:endParaRPr sz="1100"/>
          </a:p>
        </p:txBody>
      </p:sp>
      <p:sp>
        <p:nvSpPr>
          <p:cNvPr id="1416" name="Google Shape;1416;p126"/>
          <p:cNvSpPr/>
          <p:nvPr/>
        </p:nvSpPr>
        <p:spPr>
          <a:xfrm>
            <a:off x="2082525" y="1436425"/>
            <a:ext cx="1519800" cy="2555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1" lang="en" sz="1100" u="sng"/>
              <a:t>Presto &amp; Zeppelin:</a:t>
            </a:r>
            <a:endParaRPr sz="1100"/>
          </a:p>
          <a:p>
            <a:pPr indent="0" lvl="0" marL="0" marR="0" rtl="0" algn="l">
              <a:spcBef>
                <a:spcPts val="0"/>
              </a:spcBef>
              <a:spcAft>
                <a:spcPts val="0"/>
              </a:spcAft>
              <a:buNone/>
            </a:pPr>
            <a:r>
              <a:rPr lang="en" sz="1100"/>
              <a:t>Presto will bring efficiency into interactive queries.</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Zeppelin is a open source notebook feature that make it easy to share and document across analysts</a:t>
            </a:r>
            <a:endParaRPr sz="11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0" name="Shape 1420"/>
        <p:cNvGrpSpPr/>
        <p:nvPr/>
      </p:nvGrpSpPr>
      <p:grpSpPr>
        <a:xfrm>
          <a:off x="0" y="0"/>
          <a:ext cx="0" cy="0"/>
          <a:chOff x="0" y="0"/>
          <a:chExt cx="0" cy="0"/>
        </a:xfrm>
      </p:grpSpPr>
      <p:sp>
        <p:nvSpPr>
          <p:cNvPr id="1421" name="Google Shape;1421;p127"/>
          <p:cNvSpPr txBox="1"/>
          <p:nvPr>
            <p:ph type="title"/>
          </p:nvPr>
        </p:nvSpPr>
        <p:spPr>
          <a:xfrm>
            <a:off x="246734" y="149953"/>
            <a:ext cx="7886700" cy="59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000"/>
              <a:buFont typeface="Calibri"/>
              <a:buNone/>
            </a:pPr>
            <a:r>
              <a:rPr lang="en" sz="2400"/>
              <a:t>OMPP Current stage &gt;&gt; OMPP stage by April’19</a:t>
            </a:r>
            <a:endParaRPr sz="2400"/>
          </a:p>
        </p:txBody>
      </p:sp>
      <p:sp>
        <p:nvSpPr>
          <p:cNvPr id="1422" name="Google Shape;1422;p127"/>
          <p:cNvSpPr/>
          <p:nvPr/>
        </p:nvSpPr>
        <p:spPr>
          <a:xfrm>
            <a:off x="1699775" y="1325150"/>
            <a:ext cx="1239600" cy="761400"/>
          </a:xfrm>
          <a:prstGeom prst="roundRect">
            <a:avLst>
              <a:gd fmla="val 16667" name="adj"/>
            </a:avLst>
          </a:prstGeom>
          <a:solidFill>
            <a:srgbClr val="6FA8DC"/>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latin typeface="Calibri"/>
                <a:ea typeface="Calibri"/>
                <a:cs typeface="Calibri"/>
                <a:sym typeface="Calibri"/>
              </a:rPr>
              <a:t>Policy</a:t>
            </a:r>
            <a:endParaRPr sz="1100">
              <a:solidFill>
                <a:srgbClr val="FFFFFF"/>
              </a:solidFill>
              <a:latin typeface="Calibri"/>
              <a:ea typeface="Calibri"/>
              <a:cs typeface="Calibri"/>
              <a:sym typeface="Calibri"/>
            </a:endParaRPr>
          </a:p>
        </p:txBody>
      </p:sp>
      <p:sp>
        <p:nvSpPr>
          <p:cNvPr id="1423" name="Google Shape;1423;p127"/>
          <p:cNvSpPr/>
          <p:nvPr/>
        </p:nvSpPr>
        <p:spPr>
          <a:xfrm>
            <a:off x="3070375" y="1325150"/>
            <a:ext cx="1197900" cy="761400"/>
          </a:xfrm>
          <a:prstGeom prst="roundRect">
            <a:avLst>
              <a:gd fmla="val 16667" name="adj"/>
            </a:avLst>
          </a:prstGeom>
          <a:solidFill>
            <a:srgbClr val="6FA8DC"/>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latin typeface="Calibri"/>
                <a:ea typeface="Calibri"/>
                <a:cs typeface="Calibri"/>
                <a:sym typeface="Calibri"/>
              </a:rPr>
              <a:t>Model</a:t>
            </a:r>
            <a:endParaRPr sz="1100">
              <a:solidFill>
                <a:srgbClr val="FFFFFF"/>
              </a:solidFill>
              <a:latin typeface="Calibri"/>
              <a:ea typeface="Calibri"/>
              <a:cs typeface="Calibri"/>
              <a:sym typeface="Calibri"/>
            </a:endParaRPr>
          </a:p>
        </p:txBody>
      </p:sp>
      <p:sp>
        <p:nvSpPr>
          <p:cNvPr id="1424" name="Google Shape;1424;p127"/>
          <p:cNvSpPr/>
          <p:nvPr/>
        </p:nvSpPr>
        <p:spPr>
          <a:xfrm>
            <a:off x="1699775" y="2237625"/>
            <a:ext cx="1239600" cy="6819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Semi-Automated</a:t>
            </a:r>
            <a:endParaRPr sz="1100">
              <a:solidFill>
                <a:schemeClr val="dk1"/>
              </a:solidFill>
              <a:latin typeface="Calibri"/>
              <a:ea typeface="Calibri"/>
              <a:cs typeface="Calibri"/>
              <a:sym typeface="Calibri"/>
            </a:endParaRPr>
          </a:p>
        </p:txBody>
      </p:sp>
      <p:sp>
        <p:nvSpPr>
          <p:cNvPr id="1425" name="Google Shape;1425;p127"/>
          <p:cNvSpPr/>
          <p:nvPr/>
        </p:nvSpPr>
        <p:spPr>
          <a:xfrm>
            <a:off x="4440975" y="1325150"/>
            <a:ext cx="1239600" cy="761400"/>
          </a:xfrm>
          <a:prstGeom prst="roundRect">
            <a:avLst>
              <a:gd fmla="val 16667" name="adj"/>
            </a:avLst>
          </a:prstGeom>
          <a:solidFill>
            <a:srgbClr val="6FA8DC"/>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latin typeface="Calibri"/>
                <a:ea typeface="Calibri"/>
                <a:cs typeface="Calibri"/>
                <a:sym typeface="Calibri"/>
              </a:rPr>
              <a:t>Strategy</a:t>
            </a:r>
            <a:endParaRPr sz="1100">
              <a:solidFill>
                <a:srgbClr val="FFFFFF"/>
              </a:solidFill>
              <a:latin typeface="Calibri"/>
              <a:ea typeface="Calibri"/>
              <a:cs typeface="Calibri"/>
              <a:sym typeface="Calibri"/>
            </a:endParaRPr>
          </a:p>
        </p:txBody>
      </p:sp>
      <p:sp>
        <p:nvSpPr>
          <p:cNvPr id="1426" name="Google Shape;1426;p127"/>
          <p:cNvSpPr/>
          <p:nvPr/>
        </p:nvSpPr>
        <p:spPr>
          <a:xfrm>
            <a:off x="433800" y="2197875"/>
            <a:ext cx="1147200" cy="761400"/>
          </a:xfrm>
          <a:prstGeom prst="roundRect">
            <a:avLst>
              <a:gd fmla="val 16667" name="adj"/>
            </a:avLst>
          </a:prstGeom>
          <a:solidFill>
            <a:srgbClr val="6FA8DC"/>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rgbClr val="FFFFFF"/>
                </a:solidFill>
                <a:latin typeface="Calibri"/>
                <a:ea typeface="Calibri"/>
                <a:cs typeface="Calibri"/>
                <a:sym typeface="Calibri"/>
              </a:rPr>
              <a:t>Current Stage</a:t>
            </a:r>
            <a:endParaRPr sz="1100">
              <a:solidFill>
                <a:srgbClr val="FFFFFF"/>
              </a:solidFill>
              <a:latin typeface="Calibri"/>
              <a:ea typeface="Calibri"/>
              <a:cs typeface="Calibri"/>
              <a:sym typeface="Calibri"/>
            </a:endParaRPr>
          </a:p>
        </p:txBody>
      </p:sp>
      <p:sp>
        <p:nvSpPr>
          <p:cNvPr id="1427" name="Google Shape;1427;p127"/>
          <p:cNvSpPr/>
          <p:nvPr/>
        </p:nvSpPr>
        <p:spPr>
          <a:xfrm>
            <a:off x="433800" y="3079100"/>
            <a:ext cx="1147200" cy="452700"/>
          </a:xfrm>
          <a:prstGeom prst="roundRect">
            <a:avLst>
              <a:gd fmla="val 16667" name="adj"/>
            </a:avLst>
          </a:prstGeom>
          <a:solidFill>
            <a:srgbClr val="6FA8DC"/>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rgbClr val="FFFFFF"/>
                </a:solidFill>
                <a:latin typeface="Calibri"/>
                <a:ea typeface="Calibri"/>
                <a:cs typeface="Calibri"/>
                <a:sym typeface="Calibri"/>
              </a:rPr>
              <a:t>By April ’19</a:t>
            </a:r>
            <a:endParaRPr sz="1100">
              <a:solidFill>
                <a:srgbClr val="FFFFFF"/>
              </a:solidFill>
              <a:latin typeface="Calibri"/>
              <a:ea typeface="Calibri"/>
              <a:cs typeface="Calibri"/>
              <a:sym typeface="Calibri"/>
            </a:endParaRPr>
          </a:p>
        </p:txBody>
      </p:sp>
      <p:sp>
        <p:nvSpPr>
          <p:cNvPr id="1428" name="Google Shape;1428;p127"/>
          <p:cNvSpPr/>
          <p:nvPr/>
        </p:nvSpPr>
        <p:spPr>
          <a:xfrm>
            <a:off x="3070375" y="2237625"/>
            <a:ext cx="1239600" cy="6819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Semi-Automated</a:t>
            </a:r>
            <a:endParaRPr sz="1100">
              <a:solidFill>
                <a:schemeClr val="dk1"/>
              </a:solidFill>
              <a:latin typeface="Calibri"/>
              <a:ea typeface="Calibri"/>
              <a:cs typeface="Calibri"/>
              <a:sym typeface="Calibri"/>
            </a:endParaRPr>
          </a:p>
        </p:txBody>
      </p:sp>
      <p:sp>
        <p:nvSpPr>
          <p:cNvPr id="1429" name="Google Shape;1429;p127"/>
          <p:cNvSpPr/>
          <p:nvPr/>
        </p:nvSpPr>
        <p:spPr>
          <a:xfrm>
            <a:off x="5811575" y="1325150"/>
            <a:ext cx="1239600" cy="761400"/>
          </a:xfrm>
          <a:prstGeom prst="roundRect">
            <a:avLst>
              <a:gd fmla="val 16667" name="adj"/>
            </a:avLst>
          </a:prstGeom>
          <a:solidFill>
            <a:srgbClr val="6FA8DC"/>
          </a:solidFill>
          <a:ln cap="flat" cmpd="sng" w="12700">
            <a:solidFill>
              <a:srgbClr val="3D85C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latin typeface="Calibri"/>
                <a:ea typeface="Calibri"/>
                <a:cs typeface="Calibri"/>
                <a:sym typeface="Calibri"/>
              </a:rPr>
              <a:t>Tracking</a:t>
            </a:r>
            <a:endParaRPr sz="1100">
              <a:solidFill>
                <a:srgbClr val="FFFFFF"/>
              </a:solidFill>
              <a:latin typeface="Calibri"/>
              <a:ea typeface="Calibri"/>
              <a:cs typeface="Calibri"/>
              <a:sym typeface="Calibri"/>
            </a:endParaRPr>
          </a:p>
        </p:txBody>
      </p:sp>
      <p:sp>
        <p:nvSpPr>
          <p:cNvPr id="1430" name="Google Shape;1430;p127"/>
          <p:cNvSpPr/>
          <p:nvPr/>
        </p:nvSpPr>
        <p:spPr>
          <a:xfrm>
            <a:off x="4440975" y="2277375"/>
            <a:ext cx="1239600" cy="6819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Semi-Automated</a:t>
            </a:r>
            <a:endParaRPr sz="1100">
              <a:solidFill>
                <a:schemeClr val="dk1"/>
              </a:solidFill>
              <a:latin typeface="Calibri"/>
              <a:ea typeface="Calibri"/>
              <a:cs typeface="Calibri"/>
              <a:sym typeface="Calibri"/>
            </a:endParaRPr>
          </a:p>
        </p:txBody>
      </p:sp>
      <p:sp>
        <p:nvSpPr>
          <p:cNvPr id="1431" name="Google Shape;1431;p127"/>
          <p:cNvSpPr/>
          <p:nvPr/>
        </p:nvSpPr>
        <p:spPr>
          <a:xfrm>
            <a:off x="5811575" y="2237625"/>
            <a:ext cx="1239600" cy="6819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Semi-Automated</a:t>
            </a:r>
            <a:endParaRPr sz="1100">
              <a:solidFill>
                <a:schemeClr val="dk1"/>
              </a:solidFill>
              <a:latin typeface="Calibri"/>
              <a:ea typeface="Calibri"/>
              <a:cs typeface="Calibri"/>
              <a:sym typeface="Calibri"/>
            </a:endParaRPr>
          </a:p>
        </p:txBody>
      </p:sp>
      <p:sp>
        <p:nvSpPr>
          <p:cNvPr id="1432" name="Google Shape;1432;p127"/>
          <p:cNvSpPr/>
          <p:nvPr/>
        </p:nvSpPr>
        <p:spPr>
          <a:xfrm>
            <a:off x="1699775" y="3118850"/>
            <a:ext cx="1239600" cy="452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Fully- </a:t>
            </a:r>
            <a:r>
              <a:rPr lang="en" sz="1100">
                <a:solidFill>
                  <a:schemeClr val="dk1"/>
                </a:solidFill>
                <a:latin typeface="Calibri"/>
                <a:ea typeface="Calibri"/>
                <a:cs typeface="Calibri"/>
                <a:sym typeface="Calibri"/>
              </a:rPr>
              <a:t>Automated</a:t>
            </a:r>
            <a:endParaRPr sz="1100">
              <a:solidFill>
                <a:schemeClr val="dk1"/>
              </a:solidFill>
              <a:latin typeface="Calibri"/>
              <a:ea typeface="Calibri"/>
              <a:cs typeface="Calibri"/>
              <a:sym typeface="Calibri"/>
            </a:endParaRPr>
          </a:p>
        </p:txBody>
      </p:sp>
      <p:sp>
        <p:nvSpPr>
          <p:cNvPr id="1433" name="Google Shape;1433;p127"/>
          <p:cNvSpPr/>
          <p:nvPr/>
        </p:nvSpPr>
        <p:spPr>
          <a:xfrm>
            <a:off x="3070375" y="3118850"/>
            <a:ext cx="1239600" cy="452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Fully- Automated</a:t>
            </a:r>
            <a:endParaRPr sz="1100">
              <a:solidFill>
                <a:schemeClr val="dk1"/>
              </a:solidFill>
              <a:latin typeface="Calibri"/>
              <a:ea typeface="Calibri"/>
              <a:cs typeface="Calibri"/>
              <a:sym typeface="Calibri"/>
            </a:endParaRPr>
          </a:p>
        </p:txBody>
      </p:sp>
      <p:sp>
        <p:nvSpPr>
          <p:cNvPr id="1434" name="Google Shape;1434;p127"/>
          <p:cNvSpPr/>
          <p:nvPr/>
        </p:nvSpPr>
        <p:spPr>
          <a:xfrm>
            <a:off x="4440975" y="3118850"/>
            <a:ext cx="1239600" cy="452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Semi-Automated*</a:t>
            </a:r>
            <a:endParaRPr sz="1100">
              <a:solidFill>
                <a:schemeClr val="dk1"/>
              </a:solidFill>
              <a:latin typeface="Calibri"/>
              <a:ea typeface="Calibri"/>
              <a:cs typeface="Calibri"/>
              <a:sym typeface="Calibri"/>
            </a:endParaRPr>
          </a:p>
        </p:txBody>
      </p:sp>
      <p:sp>
        <p:nvSpPr>
          <p:cNvPr id="1435" name="Google Shape;1435;p127"/>
          <p:cNvSpPr/>
          <p:nvPr/>
        </p:nvSpPr>
        <p:spPr>
          <a:xfrm>
            <a:off x="5811575" y="3118850"/>
            <a:ext cx="1239600" cy="452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Fully Automated</a:t>
            </a:r>
            <a:endParaRPr sz="1100">
              <a:solidFill>
                <a:schemeClr val="dk1"/>
              </a:solidFill>
              <a:latin typeface="Calibri"/>
              <a:ea typeface="Calibri"/>
              <a:cs typeface="Calibri"/>
              <a:sym typeface="Calibri"/>
            </a:endParaRPr>
          </a:p>
        </p:txBody>
      </p:sp>
      <p:sp>
        <p:nvSpPr>
          <p:cNvPr id="1436" name="Google Shape;1436;p127"/>
          <p:cNvSpPr/>
          <p:nvPr/>
        </p:nvSpPr>
        <p:spPr>
          <a:xfrm>
            <a:off x="433800" y="4495700"/>
            <a:ext cx="8364600" cy="5055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 Strategy</a:t>
            </a:r>
            <a:r>
              <a:rPr lang="en" sz="1100">
                <a:solidFill>
                  <a:schemeClr val="dk1"/>
                </a:solidFill>
                <a:latin typeface="Calibri"/>
                <a:ea typeface="Calibri"/>
                <a:cs typeface="Calibri"/>
                <a:sym typeface="Calibri"/>
              </a:rPr>
              <a:t> requires many A/B testing to mature. Also, strategy keeps on changing due to changing business scenario. Therefore, for evolving lenders, automating it is very difficult </a:t>
            </a:r>
            <a:endParaRPr sz="1100">
              <a:solidFill>
                <a:schemeClr val="dk1"/>
              </a:solidFill>
              <a:latin typeface="Calibri"/>
              <a:ea typeface="Calibri"/>
              <a:cs typeface="Calibri"/>
              <a:sym typeface="Calibri"/>
            </a:endParaRPr>
          </a:p>
        </p:txBody>
      </p:sp>
      <p:sp>
        <p:nvSpPr>
          <p:cNvPr id="1437" name="Google Shape;1437;p127"/>
          <p:cNvSpPr/>
          <p:nvPr/>
        </p:nvSpPr>
        <p:spPr>
          <a:xfrm>
            <a:off x="1699775" y="3672050"/>
            <a:ext cx="5351400" cy="4527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Has no dependency on external tools/applications. It is driven by internal Data PE and dedicated data lake owners within OFS</a:t>
            </a:r>
            <a:endParaRPr sz="11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1" name="Shape 1441"/>
        <p:cNvGrpSpPr/>
        <p:nvPr/>
      </p:nvGrpSpPr>
      <p:grpSpPr>
        <a:xfrm>
          <a:off x="0" y="0"/>
          <a:ext cx="0" cy="0"/>
          <a:chOff x="0" y="0"/>
          <a:chExt cx="0" cy="0"/>
        </a:xfrm>
      </p:grpSpPr>
      <p:sp>
        <p:nvSpPr>
          <p:cNvPr id="1442" name="Google Shape;1442;p128"/>
          <p:cNvSpPr/>
          <p:nvPr/>
        </p:nvSpPr>
        <p:spPr>
          <a:xfrm>
            <a:off x="0" y="0"/>
            <a:ext cx="9144000" cy="5143500"/>
          </a:xfrm>
          <a:prstGeom prst="rect">
            <a:avLst/>
          </a:prstGeom>
          <a:solidFill>
            <a:srgbClr val="93C47D"/>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1443" name="Google Shape;1443;p128"/>
          <p:cNvSpPr txBox="1"/>
          <p:nvPr/>
        </p:nvSpPr>
        <p:spPr>
          <a:xfrm>
            <a:off x="4452582" y="1728396"/>
            <a:ext cx="45108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FFFFF"/>
              </a:buClr>
              <a:buSzPts val="2500"/>
              <a:buFont typeface="Arial"/>
              <a:buNone/>
            </a:pPr>
            <a:r>
              <a:t/>
            </a:r>
            <a:endParaRPr sz="1100"/>
          </a:p>
        </p:txBody>
      </p:sp>
      <p:sp>
        <p:nvSpPr>
          <p:cNvPr id="1444" name="Google Shape;1444;p128"/>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Appendix</a:t>
            </a:r>
            <a:endParaRPr sz="3600" u="sng">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8" name="Shape 1448"/>
        <p:cNvGrpSpPr/>
        <p:nvPr/>
      </p:nvGrpSpPr>
      <p:grpSpPr>
        <a:xfrm>
          <a:off x="0" y="0"/>
          <a:ext cx="0" cy="0"/>
          <a:chOff x="0" y="0"/>
          <a:chExt cx="0" cy="0"/>
        </a:xfrm>
      </p:grpSpPr>
      <p:sp>
        <p:nvSpPr>
          <p:cNvPr id="1449" name="Google Shape;1449;p129"/>
          <p:cNvSpPr txBox="1"/>
          <p:nvPr>
            <p:ph type="title"/>
          </p:nvPr>
        </p:nvSpPr>
        <p:spPr>
          <a:xfrm>
            <a:off x="403311" y="356428"/>
            <a:ext cx="7886700" cy="539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Calibri"/>
              <a:buNone/>
            </a:pPr>
            <a:r>
              <a:rPr lang="en" sz="2100"/>
              <a:t>Weekly C</a:t>
            </a:r>
            <a:r>
              <a:rPr lang="en" sz="2700"/>
              <a:t>ollections Tracking Contd. </a:t>
            </a:r>
            <a:r>
              <a:rPr lang="en" sz="2700" u="sng"/>
              <a:t> </a:t>
            </a:r>
            <a:br>
              <a:rPr lang="en" sz="2700" u="sng"/>
            </a:br>
            <a:endParaRPr sz="2700"/>
          </a:p>
        </p:txBody>
      </p:sp>
      <p:graphicFrame>
        <p:nvGraphicFramePr>
          <p:cNvPr id="1450" name="Google Shape;1450;p129"/>
          <p:cNvGraphicFramePr/>
          <p:nvPr/>
        </p:nvGraphicFramePr>
        <p:xfrm>
          <a:off x="403311" y="1205047"/>
          <a:ext cx="3000000" cy="3000000"/>
        </p:xfrm>
        <a:graphic>
          <a:graphicData uri="http://schemas.openxmlformats.org/drawingml/2006/table">
            <a:tbl>
              <a:tblPr>
                <a:noFill/>
                <a:tableStyleId>{8E17FD01-A000-4B66-B9CA-C1D04B5D00F5}</a:tableStyleId>
              </a:tblPr>
              <a:tblGrid>
                <a:gridCol w="374075"/>
                <a:gridCol w="374075"/>
                <a:gridCol w="374075"/>
                <a:gridCol w="374075"/>
                <a:gridCol w="374075"/>
                <a:gridCol w="374075"/>
                <a:gridCol w="374075"/>
                <a:gridCol w="374075"/>
                <a:gridCol w="374075"/>
                <a:gridCol w="374075"/>
              </a:tblGrid>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DPD</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04-Feb</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28-Jan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07-Jan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30.73%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CD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29.26%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AE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27.86%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6E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5C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36.14%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AAA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DDCB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22.68%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BE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3F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26.76%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2D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9D9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22.86%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25.05%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E7"/>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6E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AE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19.92%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F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22.06%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AD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28.68%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9A9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9C08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7E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22.04%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AD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12.22%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4CB98"/>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18.13%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CD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BD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FD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9C9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9.28%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2D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4C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11.27%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8D3A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FF2"/>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1E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1D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A1A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8.54%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0D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6C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1D7B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9CD9C"/>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16.43%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2D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A2A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EC28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CC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17.99%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1C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10.23%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2DEB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13.22%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ACE9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7.64%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20.03%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A3A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EC89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16.31%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ED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0C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E0C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D9B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6.54%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BC78F"/>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7.12%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7D9B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BE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6E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E8D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12.11%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FBF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E2C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2D1A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2D7B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11.64%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8F7"/>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15.54%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BE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EDCB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11.79%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8B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0C99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F9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8.12%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D6AE"/>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DDCB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8.18%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8DAB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BC79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7F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8.12%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6D9B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6D9B5"/>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8.09%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BDBB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10.66%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8F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7D9B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DC89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FA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BCE9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BDBB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3C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D2A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CC89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10.73%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AD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5CC9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0D0A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EBD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14.97%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3F6"/>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2CA9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3C48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10.43%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FC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6.73%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EC99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6.78%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FC99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11.13%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E4C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14.97%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19.16%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7E9"/>
                    </a:solidFill>
                  </a:tcPr>
                </a:tc>
              </a:tr>
              <a:tr h="183975">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Arial"/>
                        <a:ea typeface="Arial"/>
                        <a:cs typeface="Arial"/>
                        <a:sym typeface="Arial"/>
                      </a:endParaRPr>
                    </a:p>
                  </a:txBody>
                  <a:tcPr marT="7150" marB="0" marR="7150" marL="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F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17.97%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FE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CC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8B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8C68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19.67%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CC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16.48%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0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EAD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6D0"/>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8F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18.38%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8D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E0C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E3C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2D1A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4C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10.25%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DE0"/>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7D9B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3CB9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D2A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10.43%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1F1E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6.73%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2D7B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6.78%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8B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11.13%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DF5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14.97%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EF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19.16%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BDD"/>
                    </a:solidFill>
                  </a:tcPr>
                </a:tc>
              </a:tr>
            </a:tbl>
          </a:graphicData>
        </a:graphic>
      </p:graphicFrame>
      <p:graphicFrame>
        <p:nvGraphicFramePr>
          <p:cNvPr id="1451" name="Google Shape;1451;p129"/>
          <p:cNvGraphicFramePr/>
          <p:nvPr/>
        </p:nvGraphicFramePr>
        <p:xfrm>
          <a:off x="4781002" y="1205053"/>
          <a:ext cx="3000000" cy="3000000"/>
        </p:xfrm>
        <a:graphic>
          <a:graphicData uri="http://schemas.openxmlformats.org/drawingml/2006/table">
            <a:tbl>
              <a:tblPr>
                <a:noFill/>
                <a:tableStyleId>{8E17FD01-A000-4B66-B9CA-C1D04B5D00F5}</a:tableStyleId>
              </a:tblPr>
              <a:tblGrid>
                <a:gridCol w="374250"/>
                <a:gridCol w="374250"/>
                <a:gridCol w="374250"/>
                <a:gridCol w="374250"/>
                <a:gridCol w="374250"/>
                <a:gridCol w="374250"/>
                <a:gridCol w="374250"/>
                <a:gridCol w="374250"/>
                <a:gridCol w="374250"/>
                <a:gridCol w="374250"/>
              </a:tblGrid>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DPD</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04-Feb</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28-Jan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07-Jan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15.67%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FBF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5D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22.19%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AB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5C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F3E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0F3"/>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11.12%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E8D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F4E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CF5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9E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15.44%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1C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0C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9.87%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8.92%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F1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8.87%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F0E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9.89%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1F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11.61%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1D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12.18%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6C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BCE9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7.23%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E2C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7.99%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9.09%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FE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6D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6.16%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8C68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4D7"/>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6.48%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8E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FE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5.07%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7C68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7.99%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AD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DF0"/>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CE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FE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4.38%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0F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4C58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8D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EF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4.65%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4CB98"/>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1E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5.12%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EF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C58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6D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5.83%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CE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CCF9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E5CF"/>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4.87%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3F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5.43%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7E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9C08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3D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8E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CD5A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EF6F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4.59%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4.68%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5.23%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0F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3E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5.12%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2F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3.83%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D2A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3E5C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EE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F4EF"/>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DE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CC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0E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3.69%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E2C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4.27%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7"/>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5.13%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0D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AD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3.86%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3.96%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3.69%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F1E8"/>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9D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CE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E3C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3.87%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E2C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F7F5"/>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EF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8E6D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8D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A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F2E9"/>
                    </a:solidFill>
                  </a:tcPr>
                </a:tc>
              </a:tr>
              <a:tr h="183975">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6D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7.83%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6E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8.48%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4D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8.27%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AD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2E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4C48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4E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FC2"/>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E0C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DC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AD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5.87%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CC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3.89%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5DFC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AEEE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83975">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EF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8E6D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AE8D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A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F2E9"/>
                    </a:solidFill>
                  </a:tcPr>
                </a:tc>
              </a:tr>
            </a:tbl>
          </a:graphicData>
        </a:graphic>
      </p:graphicFrame>
      <p:sp>
        <p:nvSpPr>
          <p:cNvPr id="1452" name="Google Shape;1452;p129"/>
          <p:cNvSpPr/>
          <p:nvPr/>
        </p:nvSpPr>
        <p:spPr>
          <a:xfrm>
            <a:off x="403311" y="774413"/>
            <a:ext cx="3741000" cy="3513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Cash Customers ; Cycle 1,2 </a:t>
            </a:r>
            <a:endParaRPr sz="1400">
              <a:solidFill>
                <a:schemeClr val="dk1"/>
              </a:solidFill>
              <a:latin typeface="Calibri"/>
              <a:ea typeface="Calibri"/>
              <a:cs typeface="Calibri"/>
              <a:sym typeface="Calibri"/>
            </a:endParaRPr>
          </a:p>
        </p:txBody>
      </p:sp>
      <p:sp>
        <p:nvSpPr>
          <p:cNvPr id="1453" name="Google Shape;1453;p129"/>
          <p:cNvSpPr/>
          <p:nvPr/>
        </p:nvSpPr>
        <p:spPr>
          <a:xfrm>
            <a:off x="4781002" y="774413"/>
            <a:ext cx="3742500" cy="3513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Cashless Customers ; Cycle 1,2 </a:t>
            </a:r>
            <a:endParaRPr sz="1400">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7" name="Shape 1457"/>
        <p:cNvGrpSpPr/>
        <p:nvPr/>
      </p:nvGrpSpPr>
      <p:grpSpPr>
        <a:xfrm>
          <a:off x="0" y="0"/>
          <a:ext cx="0" cy="0"/>
          <a:chOff x="0" y="0"/>
          <a:chExt cx="0" cy="0"/>
        </a:xfrm>
      </p:grpSpPr>
      <p:sp>
        <p:nvSpPr>
          <p:cNvPr id="1458" name="Google Shape;1458;p130"/>
          <p:cNvSpPr txBox="1"/>
          <p:nvPr>
            <p:ph type="title"/>
          </p:nvPr>
        </p:nvSpPr>
        <p:spPr>
          <a:xfrm>
            <a:off x="532311" y="264047"/>
            <a:ext cx="7886700" cy="637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Calibri"/>
              <a:buNone/>
            </a:pPr>
            <a:r>
              <a:rPr lang="en" sz="2100"/>
              <a:t>Weekly Collections Tracking Contd. </a:t>
            </a:r>
            <a:br>
              <a:rPr lang="en" sz="2100"/>
            </a:br>
            <a:endParaRPr sz="2100"/>
          </a:p>
        </p:txBody>
      </p:sp>
      <p:graphicFrame>
        <p:nvGraphicFramePr>
          <p:cNvPr id="1459" name="Google Shape;1459;p130"/>
          <p:cNvGraphicFramePr/>
          <p:nvPr/>
        </p:nvGraphicFramePr>
        <p:xfrm>
          <a:off x="532311" y="1195255"/>
          <a:ext cx="3000000" cy="3000000"/>
        </p:xfrm>
        <a:graphic>
          <a:graphicData uri="http://schemas.openxmlformats.org/drawingml/2006/table">
            <a:tbl>
              <a:tblPr>
                <a:noFill/>
                <a:tableStyleId>{8E17FD01-A000-4B66-B9CA-C1D04B5D00F5}</a:tableStyleId>
              </a:tblPr>
              <a:tblGrid>
                <a:gridCol w="361175"/>
                <a:gridCol w="361175"/>
                <a:gridCol w="361175"/>
                <a:gridCol w="361175"/>
                <a:gridCol w="361175"/>
                <a:gridCol w="361175"/>
                <a:gridCol w="361175"/>
                <a:gridCol w="361175"/>
                <a:gridCol w="361175"/>
                <a:gridCol w="361175"/>
              </a:tblGrid>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DPD</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04-Feb</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28-Jan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07-Jan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8.65%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1F1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7.53%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6CC9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0C99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8.03%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FDCB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B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E7D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9.66%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7"/>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4.44%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BD4A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4.36%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7D3A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AE1C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9D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F3E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CFA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9E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FF2"/>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FC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ECD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AD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CF5F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1DDB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9D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5D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8E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6D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6D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E8D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DC89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2D7B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5.54%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9D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4.61%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3F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F0E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E6"/>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E0C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E7D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EC99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D5A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1F1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E8D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E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0D3"/>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BE8D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9CD9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9DAB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0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9F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EE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CB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D6A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E3C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DF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6F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6ECD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DE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9B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EAD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3E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9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EF6F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FA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8B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1F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BEE"/>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3E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0F7F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EF6F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F0E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8B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1F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BE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EE1"/>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A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DE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FF0E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5.11%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7B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EF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8E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BD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4F2E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F5F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AC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AE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3E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6D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DCF"/>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E4C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3.92%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0D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1F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3E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6D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DC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4.84%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8BB"/>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EE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F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7D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FC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CC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BC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9CD9B"/>
                    </a:solidFill>
                  </a:tcPr>
                </a:tc>
              </a:tr>
              <a:tr h="190500">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800" u="none" cap="none" strike="noStrike">
                        <a:solidFill>
                          <a:srgbClr val="000000"/>
                        </a:solidFill>
                        <a:latin typeface="Calibri"/>
                        <a:ea typeface="Calibri"/>
                        <a:cs typeface="Calibri"/>
                        <a:sym typeface="Calibri"/>
                      </a:endParaRPr>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1F1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CF5F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C08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2D1A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9E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4.25%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3.90%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DD0"/>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FC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EE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CDBB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FE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FE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FDCB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BFC1"/>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EE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0.34%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F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7D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FC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CC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BC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9CD9B"/>
                    </a:solidFill>
                  </a:tcPr>
                </a:tc>
              </a:tr>
            </a:tbl>
          </a:graphicData>
        </a:graphic>
      </p:graphicFrame>
      <p:graphicFrame>
        <p:nvGraphicFramePr>
          <p:cNvPr id="1460" name="Google Shape;1460;p130"/>
          <p:cNvGraphicFramePr/>
          <p:nvPr/>
        </p:nvGraphicFramePr>
        <p:xfrm>
          <a:off x="4852851" y="1195255"/>
          <a:ext cx="3000000" cy="3000000"/>
        </p:xfrm>
        <a:graphic>
          <a:graphicData uri="http://schemas.openxmlformats.org/drawingml/2006/table">
            <a:tbl>
              <a:tblPr>
                <a:noFill/>
                <a:tableStyleId>{8E17FD01-A000-4B66-B9CA-C1D04B5D00F5}</a:tableStyleId>
              </a:tblPr>
              <a:tblGrid>
                <a:gridCol w="390575"/>
                <a:gridCol w="390575"/>
                <a:gridCol w="390575"/>
                <a:gridCol w="390575"/>
                <a:gridCol w="390575"/>
                <a:gridCol w="390575"/>
                <a:gridCol w="390575"/>
                <a:gridCol w="390575"/>
                <a:gridCol w="390575"/>
                <a:gridCol w="390575"/>
              </a:tblGrid>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DPD</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04-Feb</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 sz="600" u="none" cap="none" strike="noStrike">
                          <a:solidFill>
                            <a:srgbClr val="000000"/>
                          </a:solidFill>
                          <a:latin typeface="Arial"/>
                          <a:ea typeface="Arial"/>
                          <a:cs typeface="Arial"/>
                          <a:sym typeface="Arial"/>
                        </a:rPr>
                        <a:t>28-Jan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07-Jan</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10-Dec</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8E6D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8D3A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8.76%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FD0A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10.26%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EAD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9D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9.78%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DDCB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9.83%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1DDB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10.85%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5.61%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CC18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CC89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CC18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EC28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6.64%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AE1C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6.75%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3E5C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7.41%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7.81%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C28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8D3A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7C68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4.76%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9E1C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5.33%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5.79%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2F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F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5.57%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D1A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6CC9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D5A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1F1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2F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4.29%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5C7"/>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BCE9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D8B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2.85%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CE2C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2F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0D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4.09%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BDE"/>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E4C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F3E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3.76%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2D5"/>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EE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4CB98"/>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E4C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4D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FE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4CB97"/>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7F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8F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8D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3E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BC78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FC99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FCFA1"/>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5F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6F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AD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2.47%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E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D8B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D8B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0C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EE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2.31%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E8"/>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E0C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E1C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E3C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DEE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3E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4F2E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FE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DE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9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2F5"/>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84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2.00%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E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1.94%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6E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EDE0"/>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FE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ECD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BF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7"/>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AE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4F2E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4E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ECD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r h="190500">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 sz="800" u="none" cap="none" strike="noStrike">
                          <a:solidFill>
                            <a:srgbClr val="000000"/>
                          </a:solidFill>
                          <a:latin typeface="Arial"/>
                          <a:ea typeface="Arial"/>
                          <a:cs typeface="Arial"/>
                          <a:sym typeface="Arial"/>
                        </a:rPr>
                        <a:t> </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30</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3.14%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D6A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FC99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2.77%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BE7B"/>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3.28%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5DFC1"/>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3.45%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EAD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4.13%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0F3"/>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3.53%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FE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4.24%</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CE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5.42%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C7CA"/>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60</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2.26%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FF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FDDB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2.62%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2E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2.92%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BD7D9"/>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1.88%</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1.56%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BC182"/>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1.73%</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8E0C4"/>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1.76%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6D0"/>
                    </a:solidFill>
                  </a:tcPr>
                </a:tc>
              </a:tr>
              <a:tr h="190500">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91</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1.69%</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AE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4F2EA"/>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1.21%</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4E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1.17%</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ECDE"/>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1.30%</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D"/>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1.46%</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4F6"/>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1.32%</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AFC"/>
                    </a:solidFill>
                  </a:tcPr>
                </a:tc>
                <a:tc>
                  <a:txBody>
                    <a:bodyPr>
                      <a:noAutofit/>
                    </a:bodyPr>
                    <a:lstStyle/>
                    <a:p>
                      <a:pPr indent="0" lvl="0" marL="0" marR="0" rtl="0" algn="ctr">
                        <a:spcBef>
                          <a:spcPts val="0"/>
                        </a:spcBef>
                        <a:spcAft>
                          <a:spcPts val="0"/>
                        </a:spcAft>
                        <a:buNone/>
                      </a:pPr>
                      <a:r>
                        <a:rPr b="0" i="0" lang="en" sz="600" u="none" cap="none" strike="noStrike">
                          <a:solidFill>
                            <a:srgbClr val="000000"/>
                          </a:solidFill>
                          <a:latin typeface="Arial"/>
                          <a:ea typeface="Arial"/>
                          <a:cs typeface="Arial"/>
                          <a:sym typeface="Arial"/>
                        </a:rPr>
                        <a:t>1.25%</a:t>
                      </a:r>
                      <a:endParaRPr sz="1100"/>
                    </a:p>
                  </a:txBody>
                  <a:tcPr marT="7150" marB="0" marR="7150" marL="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FCFF"/>
                    </a:solidFill>
                  </a:tcPr>
                </a:tc>
              </a:tr>
            </a:tbl>
          </a:graphicData>
        </a:graphic>
      </p:graphicFrame>
      <p:sp>
        <p:nvSpPr>
          <p:cNvPr id="1461" name="Google Shape;1461;p130"/>
          <p:cNvSpPr/>
          <p:nvPr/>
        </p:nvSpPr>
        <p:spPr>
          <a:xfrm>
            <a:off x="532311" y="773975"/>
            <a:ext cx="3612000" cy="3528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Cash Customers ; Cycle 2+ </a:t>
            </a:r>
            <a:endParaRPr sz="1400">
              <a:solidFill>
                <a:schemeClr val="dk1"/>
              </a:solidFill>
              <a:latin typeface="Calibri"/>
              <a:ea typeface="Calibri"/>
              <a:cs typeface="Calibri"/>
              <a:sym typeface="Calibri"/>
            </a:endParaRPr>
          </a:p>
        </p:txBody>
      </p:sp>
      <p:sp>
        <p:nvSpPr>
          <p:cNvPr id="1462" name="Google Shape;1462;p130"/>
          <p:cNvSpPr/>
          <p:nvPr/>
        </p:nvSpPr>
        <p:spPr>
          <a:xfrm>
            <a:off x="4807131" y="773975"/>
            <a:ext cx="3951600" cy="352800"/>
          </a:xfrm>
          <a:prstGeom prst="roundRect">
            <a:avLst>
              <a:gd fmla="val 16667" name="adj"/>
            </a:avLst>
          </a:prstGeom>
          <a:solidFill>
            <a:schemeClr val="lt1"/>
          </a:solidFill>
          <a:ln cap="flat" cmpd="sng" w="2857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Cashless Customers ; Cycle 2+ </a:t>
            </a:r>
            <a:endParaRPr sz="1400">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6" name="Shape 1466"/>
        <p:cNvGrpSpPr/>
        <p:nvPr/>
      </p:nvGrpSpPr>
      <p:grpSpPr>
        <a:xfrm>
          <a:off x="0" y="0"/>
          <a:ext cx="0" cy="0"/>
          <a:chOff x="0" y="0"/>
          <a:chExt cx="0" cy="0"/>
        </a:xfrm>
      </p:grpSpPr>
      <p:sp>
        <p:nvSpPr>
          <p:cNvPr id="1467" name="Google Shape;1467;p131"/>
          <p:cNvSpPr txBox="1"/>
          <p:nvPr>
            <p:ph type="title"/>
          </p:nvPr>
        </p:nvSpPr>
        <p:spPr>
          <a:xfrm>
            <a:off x="346925" y="187850"/>
            <a:ext cx="8530800" cy="451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Calibri"/>
              <a:buNone/>
            </a:pPr>
            <a:r>
              <a:rPr lang="en" sz="2400"/>
              <a:t>Solves to reduce Fraud (30 to 50 BP) from current 90+ rate of 1.5%</a:t>
            </a:r>
            <a:endParaRPr sz="2400"/>
          </a:p>
        </p:txBody>
      </p:sp>
      <p:sp>
        <p:nvSpPr>
          <p:cNvPr id="1468" name="Google Shape;1468;p131"/>
          <p:cNvSpPr/>
          <p:nvPr/>
        </p:nvSpPr>
        <p:spPr>
          <a:xfrm>
            <a:off x="436925" y="825050"/>
            <a:ext cx="8364600" cy="7806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Current Fraud Framework:</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 present on Ola platform with multiple profiles</a:t>
            </a:r>
            <a:endParaRPr sz="1200">
              <a:solidFill>
                <a:schemeClr val="dk1"/>
              </a:solidFill>
              <a:latin typeface="Calibri"/>
              <a:ea typeface="Calibri"/>
              <a:cs typeface="Calibri"/>
              <a:sym typeface="Calibri"/>
            </a:endParaRPr>
          </a:p>
          <a:p>
            <a:pPr indent="-304800" lvl="1" marL="9144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identified using their multiple fingerprints (imei, google advt id, android id)</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Fraudulent practice identified on their current Ola Money account</a:t>
            </a:r>
            <a:endParaRPr sz="1200">
              <a:solidFill>
                <a:schemeClr val="dk1"/>
              </a:solidFill>
              <a:latin typeface="Calibri"/>
              <a:ea typeface="Calibri"/>
              <a:cs typeface="Calibri"/>
              <a:sym typeface="Calibri"/>
            </a:endParaRPr>
          </a:p>
        </p:txBody>
      </p:sp>
      <p:sp>
        <p:nvSpPr>
          <p:cNvPr id="1469" name="Google Shape;1469;p131"/>
          <p:cNvSpPr/>
          <p:nvPr/>
        </p:nvSpPr>
        <p:spPr>
          <a:xfrm>
            <a:off x="436925" y="1791150"/>
            <a:ext cx="8364600" cy="1784400"/>
          </a:xfrm>
          <a:prstGeom prst="roundRect">
            <a:avLst>
              <a:gd fmla="val 16667" name="adj"/>
            </a:avLst>
          </a:prstGeom>
          <a:noFill/>
          <a:ln cap="flat" cmpd="sng" w="12700">
            <a:solidFill>
              <a:srgbClr val="92D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Enhancements being built in</a:t>
            </a:r>
            <a:r>
              <a:rPr lang="en" sz="1200">
                <a:solidFill>
                  <a:schemeClr val="dk1"/>
                </a:solidFill>
                <a:latin typeface="Calibri"/>
                <a:ea typeface="Calibri"/>
                <a:cs typeface="Calibri"/>
                <a:sym typeface="Calibri"/>
              </a:rPr>
              <a:t> Fraud Framework:</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the users whose primary phone number(sourced from bureau) is not same as phone number registered with Ola</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the users whose any device fingerprint matches with any driver’s device fingerprint</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the users who are using same credit card/ debit card number or same UPI handles as 90 days past due user on Ola platform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the geolocations who have high concentration of 90 days past due users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the wifi mac address who have high concentration of 90 days past due users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the users who have logged into significantly high number of devices in last 3 month</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the users whose devices have significantly high number of signups in last 3 months</a:t>
            </a:r>
            <a:endParaRPr sz="1200">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graphicFrame>
        <p:nvGraphicFramePr>
          <p:cNvPr id="1474" name="Google Shape;1474;p132"/>
          <p:cNvGraphicFramePr/>
          <p:nvPr/>
        </p:nvGraphicFramePr>
        <p:xfrm>
          <a:off x="4713750" y="1080850"/>
          <a:ext cx="3000000" cy="3000000"/>
        </p:xfrm>
        <a:graphic>
          <a:graphicData uri="http://schemas.openxmlformats.org/drawingml/2006/table">
            <a:tbl>
              <a:tblPr>
                <a:noFill/>
                <a:tableStyleId>{49AC80B0-CB96-4E2E-9726-05CA4955E20F}</a:tableStyleId>
              </a:tblPr>
              <a:tblGrid>
                <a:gridCol w="1728525"/>
                <a:gridCol w="1346125"/>
                <a:gridCol w="1198875"/>
              </a:tblGrid>
              <a:tr h="363575">
                <a:tc>
                  <a:txBody>
                    <a:bodyPr>
                      <a:noAutofit/>
                    </a:bodyPr>
                    <a:lstStyle/>
                    <a:p>
                      <a:pPr indent="0" lvl="0" marL="0" rtl="0" algn="l">
                        <a:spcBef>
                          <a:spcPts val="0"/>
                        </a:spcBef>
                        <a:spcAft>
                          <a:spcPts val="0"/>
                        </a:spcAft>
                        <a:buNone/>
                      </a:pPr>
                      <a:r>
                        <a:rPr b="1" lang="en" sz="1200">
                          <a:latin typeface="Calibri"/>
                          <a:ea typeface="Calibri"/>
                          <a:cs typeface="Calibri"/>
                          <a:sym typeface="Calibri"/>
                        </a:rPr>
                        <a:t>Segments</a:t>
                      </a:r>
                      <a:endParaRPr b="1"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b="1" lang="en" sz="1200">
                          <a:latin typeface="Calibri"/>
                          <a:ea typeface="Calibri"/>
                          <a:cs typeface="Calibri"/>
                          <a:sym typeface="Calibri"/>
                        </a:rPr>
                        <a:t>Before Late Fine</a:t>
                      </a:r>
                      <a:endParaRPr b="1"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dashDot"/>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b="1" lang="en" sz="1200">
                          <a:latin typeface="Calibri"/>
                          <a:ea typeface="Calibri"/>
                          <a:cs typeface="Calibri"/>
                          <a:sym typeface="Calibri"/>
                        </a:rPr>
                        <a:t>After Late Fine</a:t>
                      </a:r>
                      <a:endParaRPr b="1" sz="1200">
                        <a:latin typeface="Calibri"/>
                        <a:ea typeface="Calibri"/>
                        <a:cs typeface="Calibri"/>
                        <a:sym typeface="Calibri"/>
                      </a:endParaRPr>
                    </a:p>
                  </a:txBody>
                  <a:tcPr marT="91425" marB="91425" marR="91425" marL="91425">
                    <a:lnL cap="flat" cmpd="sng" w="19050">
                      <a:solidFill>
                        <a:srgbClr val="CFE2F3"/>
                      </a:solidFill>
                      <a:prstDash val="dashDot"/>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solidFill>
                      <a:srgbClr val="CFE2F3"/>
                    </a:solidFill>
                  </a:tcPr>
                </a:tc>
              </a:tr>
              <a:tr h="363575">
                <a:tc>
                  <a:txBody>
                    <a:bodyPr>
                      <a:noAutofit/>
                    </a:bodyPr>
                    <a:lstStyle/>
                    <a:p>
                      <a:pPr indent="0" lvl="0" marL="0" rtl="0" algn="l">
                        <a:spcBef>
                          <a:spcPts val="0"/>
                        </a:spcBef>
                        <a:spcAft>
                          <a:spcPts val="0"/>
                        </a:spcAft>
                        <a:buNone/>
                      </a:pPr>
                      <a:r>
                        <a:rPr lang="en" sz="1200">
                          <a:latin typeface="Calibri"/>
                          <a:ea typeface="Calibri"/>
                          <a:cs typeface="Calibri"/>
                          <a:sym typeface="Calibri"/>
                        </a:rPr>
                        <a:t>Cash Cycle 1 &amp; 2</a:t>
                      </a:r>
                      <a:endParaRPr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6.7%</a:t>
                      </a:r>
                      <a:endParaRPr sz="1200">
                        <a:latin typeface="Calibri"/>
                        <a:ea typeface="Calibri"/>
                        <a:cs typeface="Calibri"/>
                        <a:sym typeface="Calibri"/>
                      </a:endParaRPr>
                    </a:p>
                  </a:txBody>
                  <a:tcPr marT="19050" marB="19050" marR="28575" marL="28575" anchor="b">
                    <a:lnL cap="flat" cmpd="sng" w="19050">
                      <a:solidFill>
                        <a:srgbClr val="CFE2F3"/>
                      </a:solidFill>
                      <a:prstDash val="solid"/>
                      <a:round/>
                      <a:headEnd len="sm" w="sm" type="none"/>
                      <a:tailEnd len="sm" w="sm" type="none"/>
                    </a:lnL>
                    <a:lnR cap="flat" cmpd="sng" w="19050">
                      <a:solidFill>
                        <a:srgbClr val="CFE2F3"/>
                      </a:solidFill>
                      <a:prstDash val="dashDot"/>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6.1%</a:t>
                      </a:r>
                      <a:endParaRPr sz="1200">
                        <a:latin typeface="Calibri"/>
                        <a:ea typeface="Calibri"/>
                        <a:cs typeface="Calibri"/>
                        <a:sym typeface="Calibri"/>
                      </a:endParaRPr>
                    </a:p>
                  </a:txBody>
                  <a:tcPr marT="19050" marB="19050" marR="28575" marL="28575" anchor="b">
                    <a:lnL cap="flat" cmpd="sng" w="19050">
                      <a:solidFill>
                        <a:srgbClr val="CFE2F3"/>
                      </a:solidFill>
                      <a:prstDash val="dashDot"/>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r>
              <a:tr h="363575">
                <a:tc>
                  <a:txBody>
                    <a:bodyPr>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Cashless Cycle 1 &amp; 2</a:t>
                      </a:r>
                      <a:endParaRPr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2.9%</a:t>
                      </a:r>
                      <a:endParaRPr sz="1200">
                        <a:latin typeface="Calibri"/>
                        <a:ea typeface="Calibri"/>
                        <a:cs typeface="Calibri"/>
                        <a:sym typeface="Calibri"/>
                      </a:endParaRPr>
                    </a:p>
                  </a:txBody>
                  <a:tcPr marT="19050" marB="19050" marR="28575" marL="28575" anchor="b">
                    <a:lnL cap="flat" cmpd="sng" w="19050">
                      <a:solidFill>
                        <a:srgbClr val="CFE2F3"/>
                      </a:solidFill>
                      <a:prstDash val="solid"/>
                      <a:round/>
                      <a:headEnd len="sm" w="sm" type="none"/>
                      <a:tailEnd len="sm" w="sm" type="none"/>
                    </a:lnL>
                    <a:lnR cap="flat" cmpd="sng" w="19050">
                      <a:solidFill>
                        <a:srgbClr val="CFE2F3"/>
                      </a:solidFill>
                      <a:prstDash val="dashDot"/>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2.2%</a:t>
                      </a:r>
                      <a:endParaRPr sz="1200">
                        <a:latin typeface="Calibri"/>
                        <a:ea typeface="Calibri"/>
                        <a:cs typeface="Calibri"/>
                        <a:sym typeface="Calibri"/>
                      </a:endParaRPr>
                    </a:p>
                  </a:txBody>
                  <a:tcPr marT="19050" marB="19050" marR="28575" marL="28575" anchor="b">
                    <a:lnL cap="flat" cmpd="sng" w="19050">
                      <a:solidFill>
                        <a:srgbClr val="CFE2F3"/>
                      </a:solidFill>
                      <a:prstDash val="dashDot"/>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r>
              <a:tr h="363575">
                <a:tc>
                  <a:txBody>
                    <a:bodyPr>
                      <a:noAutofit/>
                    </a:bodyPr>
                    <a:lstStyle/>
                    <a:p>
                      <a:pPr indent="0" lvl="0" marL="0" rtl="0" algn="l">
                        <a:spcBef>
                          <a:spcPts val="0"/>
                        </a:spcBef>
                        <a:spcAft>
                          <a:spcPts val="0"/>
                        </a:spcAft>
                        <a:buNone/>
                      </a:pPr>
                      <a:r>
                        <a:rPr lang="en" sz="1200">
                          <a:latin typeface="Calibri"/>
                          <a:ea typeface="Calibri"/>
                          <a:cs typeface="Calibri"/>
                          <a:sym typeface="Calibri"/>
                        </a:rPr>
                        <a:t>All customers Cycle 3+</a:t>
                      </a:r>
                      <a:endParaRPr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1.3%</a:t>
                      </a:r>
                      <a:endParaRPr sz="1200">
                        <a:latin typeface="Calibri"/>
                        <a:ea typeface="Calibri"/>
                        <a:cs typeface="Calibri"/>
                        <a:sym typeface="Calibri"/>
                      </a:endParaRPr>
                    </a:p>
                  </a:txBody>
                  <a:tcPr marT="19050" marB="19050" marR="28575" marL="28575" anchor="b">
                    <a:lnL cap="flat" cmpd="sng" w="19050">
                      <a:solidFill>
                        <a:srgbClr val="CFE2F3"/>
                      </a:solidFill>
                      <a:prstDash val="solid"/>
                      <a:round/>
                      <a:headEnd len="sm" w="sm" type="none"/>
                      <a:tailEnd len="sm" w="sm" type="none"/>
                    </a:lnL>
                    <a:lnR cap="flat" cmpd="sng" w="19050">
                      <a:solidFill>
                        <a:srgbClr val="CFE2F3"/>
                      </a:solidFill>
                      <a:prstDash val="dashDot"/>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0.9%</a:t>
                      </a:r>
                      <a:endParaRPr sz="1200">
                        <a:latin typeface="Calibri"/>
                        <a:ea typeface="Calibri"/>
                        <a:cs typeface="Calibri"/>
                        <a:sym typeface="Calibri"/>
                      </a:endParaRPr>
                    </a:p>
                  </a:txBody>
                  <a:tcPr marT="19050" marB="19050" marR="28575" marL="28575" anchor="b">
                    <a:lnL cap="flat" cmpd="sng" w="19050">
                      <a:solidFill>
                        <a:srgbClr val="CFE2F3"/>
                      </a:solidFill>
                      <a:prstDash val="dashDot"/>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r>
            </a:tbl>
          </a:graphicData>
        </a:graphic>
      </p:graphicFrame>
      <p:graphicFrame>
        <p:nvGraphicFramePr>
          <p:cNvPr id="1475" name="Google Shape;1475;p132"/>
          <p:cNvGraphicFramePr/>
          <p:nvPr/>
        </p:nvGraphicFramePr>
        <p:xfrm>
          <a:off x="4770275" y="3160450"/>
          <a:ext cx="3000000" cy="3000000"/>
        </p:xfrm>
        <a:graphic>
          <a:graphicData uri="http://schemas.openxmlformats.org/drawingml/2006/table">
            <a:tbl>
              <a:tblPr>
                <a:noFill/>
                <a:tableStyleId>{49AC80B0-CB96-4E2E-9726-05CA4955E20F}</a:tableStyleId>
              </a:tblPr>
              <a:tblGrid>
                <a:gridCol w="1672000"/>
                <a:gridCol w="1361975"/>
                <a:gridCol w="1183025"/>
              </a:tblGrid>
              <a:tr h="397175">
                <a:tc>
                  <a:txBody>
                    <a:bodyPr>
                      <a:noAutofit/>
                    </a:bodyPr>
                    <a:lstStyle/>
                    <a:p>
                      <a:pPr indent="0" lvl="0" marL="0" rtl="0" algn="l">
                        <a:spcBef>
                          <a:spcPts val="0"/>
                        </a:spcBef>
                        <a:spcAft>
                          <a:spcPts val="0"/>
                        </a:spcAft>
                        <a:buNone/>
                      </a:pPr>
                      <a:r>
                        <a:rPr b="1" lang="en" sz="1200">
                          <a:latin typeface="Calibri"/>
                          <a:ea typeface="Calibri"/>
                          <a:cs typeface="Calibri"/>
                          <a:sym typeface="Calibri"/>
                        </a:rPr>
                        <a:t>Segments</a:t>
                      </a:r>
                      <a:endParaRPr b="1"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b="1" lang="en" sz="1200">
                          <a:latin typeface="Calibri"/>
                          <a:ea typeface="Calibri"/>
                          <a:cs typeface="Calibri"/>
                          <a:sym typeface="Calibri"/>
                        </a:rPr>
                        <a:t>Before Late Fine</a:t>
                      </a:r>
                      <a:endParaRPr b="1"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dashDot"/>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rPr b="1" lang="en" sz="1200">
                          <a:latin typeface="Calibri"/>
                          <a:ea typeface="Calibri"/>
                          <a:cs typeface="Calibri"/>
                          <a:sym typeface="Calibri"/>
                        </a:rPr>
                        <a:t>After Late Fine</a:t>
                      </a:r>
                      <a:endParaRPr b="1" sz="1200">
                        <a:latin typeface="Calibri"/>
                        <a:ea typeface="Calibri"/>
                        <a:cs typeface="Calibri"/>
                        <a:sym typeface="Calibri"/>
                      </a:endParaRPr>
                    </a:p>
                  </a:txBody>
                  <a:tcPr marT="91425" marB="91425" marR="91425" marL="91425">
                    <a:lnL cap="flat" cmpd="sng" w="19050">
                      <a:solidFill>
                        <a:srgbClr val="CFE2F3"/>
                      </a:solidFill>
                      <a:prstDash val="dashDot"/>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solidFill>
                      <a:srgbClr val="CFE2F3"/>
                    </a:solidFill>
                  </a:tcPr>
                </a:tc>
              </a:tr>
              <a:tr h="292450">
                <a:tc>
                  <a:txBody>
                    <a:bodyPr>
                      <a:noAutofit/>
                    </a:bodyPr>
                    <a:lstStyle/>
                    <a:p>
                      <a:pPr indent="0" lvl="0" marL="0" rtl="0" algn="l">
                        <a:spcBef>
                          <a:spcPts val="0"/>
                        </a:spcBef>
                        <a:spcAft>
                          <a:spcPts val="0"/>
                        </a:spcAft>
                        <a:buNone/>
                      </a:pPr>
                      <a:r>
                        <a:rPr lang="en" sz="1200">
                          <a:latin typeface="Calibri"/>
                          <a:ea typeface="Calibri"/>
                          <a:cs typeface="Calibri"/>
                          <a:sym typeface="Calibri"/>
                        </a:rPr>
                        <a:t>Cash Cycle 1 &amp; 2</a:t>
                      </a:r>
                      <a:endParaRPr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0.13%*</a:t>
                      </a:r>
                      <a:endParaRPr sz="1200">
                        <a:latin typeface="Calibri"/>
                        <a:ea typeface="Calibri"/>
                        <a:cs typeface="Calibri"/>
                        <a:sym typeface="Calibri"/>
                      </a:endParaRPr>
                    </a:p>
                  </a:txBody>
                  <a:tcPr marT="19050" marB="19050" marR="28575" marL="28575" anchor="b">
                    <a:lnL cap="flat" cmpd="sng" w="19050">
                      <a:solidFill>
                        <a:srgbClr val="CFE2F3"/>
                      </a:solidFill>
                      <a:prstDash val="solid"/>
                      <a:round/>
                      <a:headEnd len="sm" w="sm" type="none"/>
                      <a:tailEnd len="sm" w="sm" type="none"/>
                    </a:lnL>
                    <a:lnR cap="flat" cmpd="sng" w="19050">
                      <a:solidFill>
                        <a:srgbClr val="CFE2F3"/>
                      </a:solidFill>
                      <a:prstDash val="dashDot"/>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0.24%</a:t>
                      </a:r>
                      <a:endParaRPr sz="1200">
                        <a:latin typeface="Calibri"/>
                        <a:ea typeface="Calibri"/>
                        <a:cs typeface="Calibri"/>
                        <a:sym typeface="Calibri"/>
                      </a:endParaRPr>
                    </a:p>
                  </a:txBody>
                  <a:tcPr marT="19050" marB="19050" marR="28575" marL="28575" anchor="b">
                    <a:lnL cap="flat" cmpd="sng" w="19050">
                      <a:solidFill>
                        <a:srgbClr val="CFE2F3"/>
                      </a:solidFill>
                      <a:prstDash val="dashDot"/>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r>
              <a:tr h="292450">
                <a:tc>
                  <a:txBody>
                    <a:bodyPr>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Cashless Cycle 1 &amp; 2</a:t>
                      </a:r>
                      <a:endParaRPr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0.39%</a:t>
                      </a:r>
                      <a:endParaRPr sz="1200">
                        <a:latin typeface="Calibri"/>
                        <a:ea typeface="Calibri"/>
                        <a:cs typeface="Calibri"/>
                        <a:sym typeface="Calibri"/>
                      </a:endParaRPr>
                    </a:p>
                  </a:txBody>
                  <a:tcPr marT="19050" marB="19050" marR="28575" marL="28575" anchor="b">
                    <a:lnL cap="flat" cmpd="sng" w="19050">
                      <a:solidFill>
                        <a:srgbClr val="CFE2F3"/>
                      </a:solidFill>
                      <a:prstDash val="solid"/>
                      <a:round/>
                      <a:headEnd len="sm" w="sm" type="none"/>
                      <a:tailEnd len="sm" w="sm" type="none"/>
                    </a:lnL>
                    <a:lnR cap="flat" cmpd="sng" w="19050">
                      <a:solidFill>
                        <a:srgbClr val="CFE2F3"/>
                      </a:solidFill>
                      <a:prstDash val="dashDot"/>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0.26%</a:t>
                      </a:r>
                      <a:endParaRPr sz="1200">
                        <a:latin typeface="Calibri"/>
                        <a:ea typeface="Calibri"/>
                        <a:cs typeface="Calibri"/>
                        <a:sym typeface="Calibri"/>
                      </a:endParaRPr>
                    </a:p>
                  </a:txBody>
                  <a:tcPr marT="19050" marB="19050" marR="28575" marL="28575" anchor="b">
                    <a:lnL cap="flat" cmpd="sng" w="19050">
                      <a:solidFill>
                        <a:srgbClr val="CFE2F3"/>
                      </a:solidFill>
                      <a:prstDash val="dashDot"/>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r>
              <a:tr h="292450">
                <a:tc>
                  <a:txBody>
                    <a:bodyPr>
                      <a:noAutofit/>
                    </a:bodyPr>
                    <a:lstStyle/>
                    <a:p>
                      <a:pPr indent="0" lvl="0" marL="0" rtl="0" algn="l">
                        <a:spcBef>
                          <a:spcPts val="0"/>
                        </a:spcBef>
                        <a:spcAft>
                          <a:spcPts val="0"/>
                        </a:spcAft>
                        <a:buNone/>
                      </a:pPr>
                      <a:r>
                        <a:rPr lang="en" sz="1200">
                          <a:latin typeface="Calibri"/>
                          <a:ea typeface="Calibri"/>
                          <a:cs typeface="Calibri"/>
                          <a:sym typeface="Calibri"/>
                        </a:rPr>
                        <a:t>All customers Cycle 3+</a:t>
                      </a:r>
                      <a:endParaRPr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1.06%</a:t>
                      </a:r>
                      <a:endParaRPr sz="1200">
                        <a:latin typeface="Calibri"/>
                        <a:ea typeface="Calibri"/>
                        <a:cs typeface="Calibri"/>
                        <a:sym typeface="Calibri"/>
                      </a:endParaRPr>
                    </a:p>
                  </a:txBody>
                  <a:tcPr marT="19050" marB="19050" marR="28575" marL="28575" anchor="b">
                    <a:lnL cap="flat" cmpd="sng" w="19050">
                      <a:solidFill>
                        <a:srgbClr val="CFE2F3"/>
                      </a:solidFill>
                      <a:prstDash val="solid"/>
                      <a:round/>
                      <a:headEnd len="sm" w="sm" type="none"/>
                      <a:tailEnd len="sm" w="sm" type="none"/>
                    </a:lnL>
                    <a:lnR cap="flat" cmpd="sng" w="19050">
                      <a:solidFill>
                        <a:srgbClr val="CFE2F3"/>
                      </a:solidFill>
                      <a:prstDash val="dashDot"/>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latin typeface="Calibri"/>
                          <a:ea typeface="Calibri"/>
                          <a:cs typeface="Calibri"/>
                          <a:sym typeface="Calibri"/>
                        </a:rPr>
                        <a:t>0.70%</a:t>
                      </a:r>
                      <a:endParaRPr sz="1200">
                        <a:latin typeface="Calibri"/>
                        <a:ea typeface="Calibri"/>
                        <a:cs typeface="Calibri"/>
                        <a:sym typeface="Calibri"/>
                      </a:endParaRPr>
                    </a:p>
                  </a:txBody>
                  <a:tcPr marT="19050" marB="19050" marR="28575" marL="28575" anchor="b">
                    <a:lnL cap="flat" cmpd="sng" w="19050">
                      <a:solidFill>
                        <a:srgbClr val="CFE2F3"/>
                      </a:solidFill>
                      <a:prstDash val="dashDot"/>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tcPr>
                </a:tc>
              </a:tr>
              <a:tr h="292450">
                <a:tc>
                  <a:txBody>
                    <a:bodyPr>
                      <a:noAutofit/>
                    </a:bodyPr>
                    <a:lstStyle/>
                    <a:p>
                      <a:pPr indent="0" lvl="0" marL="0" rtl="0" algn="l">
                        <a:spcBef>
                          <a:spcPts val="0"/>
                        </a:spcBef>
                        <a:spcAft>
                          <a:spcPts val="0"/>
                        </a:spcAft>
                        <a:buNone/>
                      </a:pPr>
                      <a:r>
                        <a:rPr b="1" lang="en" sz="1200">
                          <a:latin typeface="Calibri"/>
                          <a:ea typeface="Calibri"/>
                          <a:cs typeface="Calibri"/>
                          <a:sym typeface="Calibri"/>
                        </a:rPr>
                        <a:t>Total</a:t>
                      </a:r>
                      <a:endParaRPr b="1"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solidFill>
                      <a:srgbClr val="CCCCCC"/>
                    </a:solidFill>
                  </a:tcPr>
                </a:tc>
                <a:tc>
                  <a:txBody>
                    <a:bodyPr>
                      <a:noAutofit/>
                    </a:bodyPr>
                    <a:lstStyle/>
                    <a:p>
                      <a:pPr indent="0" lvl="0" marL="0" rtl="0" algn="ctr">
                        <a:spcBef>
                          <a:spcPts val="0"/>
                        </a:spcBef>
                        <a:spcAft>
                          <a:spcPts val="0"/>
                        </a:spcAft>
                        <a:buNone/>
                      </a:pPr>
                      <a:r>
                        <a:rPr b="1" lang="en" sz="1200">
                          <a:latin typeface="Calibri"/>
                          <a:ea typeface="Calibri"/>
                          <a:cs typeface="Calibri"/>
                          <a:sym typeface="Calibri"/>
                        </a:rPr>
                        <a:t>1.58%</a:t>
                      </a:r>
                      <a:endParaRPr b="1" sz="1200">
                        <a:latin typeface="Calibri"/>
                        <a:ea typeface="Calibri"/>
                        <a:cs typeface="Calibri"/>
                        <a:sym typeface="Calibri"/>
                      </a:endParaRPr>
                    </a:p>
                  </a:txBody>
                  <a:tcPr marT="91425" marB="91425" marR="91425" marL="91425">
                    <a:lnL cap="flat" cmpd="sng" w="19050">
                      <a:solidFill>
                        <a:srgbClr val="CFE2F3"/>
                      </a:solidFill>
                      <a:prstDash val="solid"/>
                      <a:round/>
                      <a:headEnd len="sm" w="sm" type="none"/>
                      <a:tailEnd len="sm" w="sm" type="none"/>
                    </a:lnL>
                    <a:lnR cap="flat" cmpd="sng" w="19050">
                      <a:solidFill>
                        <a:srgbClr val="CFE2F3"/>
                      </a:solidFill>
                      <a:prstDash val="dashDot"/>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solidFill>
                      <a:srgbClr val="CCCCCC"/>
                    </a:solidFill>
                  </a:tcPr>
                </a:tc>
                <a:tc>
                  <a:txBody>
                    <a:bodyPr>
                      <a:noAutofit/>
                    </a:bodyPr>
                    <a:lstStyle/>
                    <a:p>
                      <a:pPr indent="0" lvl="0" marL="0" rtl="0" algn="ctr">
                        <a:spcBef>
                          <a:spcPts val="0"/>
                        </a:spcBef>
                        <a:spcAft>
                          <a:spcPts val="0"/>
                        </a:spcAft>
                        <a:buNone/>
                      </a:pPr>
                      <a:r>
                        <a:rPr b="1" lang="en" sz="1200">
                          <a:latin typeface="Calibri"/>
                          <a:ea typeface="Calibri"/>
                          <a:cs typeface="Calibri"/>
                          <a:sym typeface="Calibri"/>
                        </a:rPr>
                        <a:t>1.20%</a:t>
                      </a:r>
                      <a:endParaRPr b="1" sz="1200">
                        <a:latin typeface="Calibri"/>
                        <a:ea typeface="Calibri"/>
                        <a:cs typeface="Calibri"/>
                        <a:sym typeface="Calibri"/>
                      </a:endParaRPr>
                    </a:p>
                  </a:txBody>
                  <a:tcPr marT="91425" marB="91425" marR="91425" marL="91425">
                    <a:lnL cap="flat" cmpd="sng" w="19050">
                      <a:solidFill>
                        <a:srgbClr val="CFE2F3"/>
                      </a:solidFill>
                      <a:prstDash val="dashDot"/>
                      <a:round/>
                      <a:headEnd len="sm" w="sm" type="none"/>
                      <a:tailEnd len="sm" w="sm" type="none"/>
                    </a:lnL>
                    <a:lnR cap="flat" cmpd="sng" w="19050">
                      <a:solidFill>
                        <a:srgbClr val="CFE2F3"/>
                      </a:solidFill>
                      <a:prstDash val="solid"/>
                      <a:round/>
                      <a:headEnd len="sm" w="sm" type="none"/>
                      <a:tailEnd len="sm" w="sm" type="none"/>
                    </a:lnR>
                    <a:lnT cap="flat" cmpd="sng" w="19050">
                      <a:solidFill>
                        <a:srgbClr val="CFE2F3"/>
                      </a:solidFill>
                      <a:prstDash val="solid"/>
                      <a:round/>
                      <a:headEnd len="sm" w="sm" type="none"/>
                      <a:tailEnd len="sm" w="sm" type="none"/>
                    </a:lnT>
                    <a:lnB cap="flat" cmpd="sng" w="19050">
                      <a:solidFill>
                        <a:srgbClr val="CFE2F3"/>
                      </a:solidFill>
                      <a:prstDash val="solid"/>
                      <a:round/>
                      <a:headEnd len="sm" w="sm" type="none"/>
                      <a:tailEnd len="sm" w="sm" type="none"/>
                    </a:lnB>
                    <a:solidFill>
                      <a:srgbClr val="CCCCCC"/>
                    </a:solidFill>
                  </a:tcPr>
                </a:tc>
              </a:tr>
            </a:tbl>
          </a:graphicData>
        </a:graphic>
      </p:graphicFrame>
      <p:sp>
        <p:nvSpPr>
          <p:cNvPr id="1476" name="Google Shape;1476;p132"/>
          <p:cNvSpPr txBox="1"/>
          <p:nvPr>
            <p:ph idx="1" type="body"/>
          </p:nvPr>
        </p:nvSpPr>
        <p:spPr>
          <a:xfrm>
            <a:off x="298475" y="586525"/>
            <a:ext cx="4273500" cy="4496400"/>
          </a:xfrm>
          <a:prstGeom prst="rect">
            <a:avLst/>
          </a:prstGeom>
        </p:spPr>
        <p:txBody>
          <a:bodyPr anchorCtr="0" anchor="t" bIns="34275" lIns="68575" spcFirstLastPara="1" rIns="68575" wrap="square" tIns="34275">
            <a:noAutofit/>
          </a:bodyPr>
          <a:lstStyle/>
          <a:p>
            <a:pPr indent="0" lvl="0" marL="0" marR="0" rtl="0" algn="l">
              <a:lnSpc>
                <a:spcPct val="150000"/>
              </a:lnSpc>
              <a:spcBef>
                <a:spcPts val="800"/>
              </a:spcBef>
              <a:spcAft>
                <a:spcPts val="0"/>
              </a:spcAft>
              <a:buNone/>
            </a:pPr>
            <a:r>
              <a:rPr lang="en" sz="1200"/>
              <a:t>Overall portfolio risk is being maintained in three segments:</a:t>
            </a:r>
            <a:endParaRPr sz="1200"/>
          </a:p>
          <a:p>
            <a:pPr indent="-304800" lvl="0" marL="457200" marR="0" rtl="0" algn="l">
              <a:lnSpc>
                <a:spcPct val="150000"/>
              </a:lnSpc>
              <a:spcBef>
                <a:spcPts val="800"/>
              </a:spcBef>
              <a:spcAft>
                <a:spcPts val="0"/>
              </a:spcAft>
              <a:buSzPts val="1200"/>
              <a:buChar char="•"/>
            </a:pPr>
            <a:r>
              <a:rPr lang="en" sz="1200"/>
              <a:t>Cost of experimentation:  This is the cost to unlock new target groups (cash cycle 1 &amp; 2 users). Loss rates are expected to be higher than the matured portfolio. But, the contribution to overall portfolio losses are quite low. This is quite important in order to keep unlocking new segment of customers</a:t>
            </a:r>
            <a:endParaRPr sz="1200"/>
          </a:p>
          <a:p>
            <a:pPr indent="-304800" lvl="0" marL="457200" marR="0" rtl="0" algn="l">
              <a:lnSpc>
                <a:spcPct val="150000"/>
              </a:lnSpc>
              <a:spcBef>
                <a:spcPts val="0"/>
              </a:spcBef>
              <a:spcAft>
                <a:spcPts val="0"/>
              </a:spcAft>
              <a:buSzPts val="1200"/>
              <a:buChar char="•"/>
            </a:pPr>
            <a:r>
              <a:rPr lang="en" sz="1200"/>
              <a:t>Cost of acquisition: This is the cost of acquiring new customers. This is always expected to be slightly higher than matured portfolio. This is also important to keep the business growth intact.</a:t>
            </a:r>
            <a:endParaRPr sz="1200"/>
          </a:p>
          <a:p>
            <a:pPr indent="-304800" lvl="0" marL="457200" marR="0" rtl="0" algn="l">
              <a:lnSpc>
                <a:spcPct val="150000"/>
              </a:lnSpc>
              <a:spcBef>
                <a:spcPts val="0"/>
              </a:spcBef>
              <a:spcAft>
                <a:spcPts val="0"/>
              </a:spcAft>
              <a:buSzPts val="1200"/>
              <a:buChar char="•"/>
            </a:pPr>
            <a:r>
              <a:rPr lang="en" sz="1200"/>
              <a:t>Cost of bad debt: This is the usual losses expected in lending business</a:t>
            </a:r>
            <a:endParaRPr sz="1200"/>
          </a:p>
          <a:p>
            <a:pPr indent="0" lvl="0" marL="0" marR="0" rtl="0" algn="l">
              <a:lnSpc>
                <a:spcPct val="90000"/>
              </a:lnSpc>
              <a:spcBef>
                <a:spcPts val="800"/>
              </a:spcBef>
              <a:spcAft>
                <a:spcPts val="0"/>
              </a:spcAft>
              <a:buNone/>
            </a:pPr>
            <a:r>
              <a:t/>
            </a:r>
            <a:endParaRPr sz="1200">
              <a:latin typeface="Calibri"/>
              <a:ea typeface="Calibri"/>
              <a:cs typeface="Calibri"/>
              <a:sym typeface="Calibri"/>
            </a:endParaRPr>
          </a:p>
        </p:txBody>
      </p:sp>
      <p:sp>
        <p:nvSpPr>
          <p:cNvPr id="1477" name="Google Shape;1477;p132"/>
          <p:cNvSpPr txBox="1"/>
          <p:nvPr/>
        </p:nvSpPr>
        <p:spPr>
          <a:xfrm>
            <a:off x="5302175" y="706400"/>
            <a:ext cx="28365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latin typeface="Calibri"/>
                <a:ea typeface="Calibri"/>
                <a:cs typeface="Calibri"/>
                <a:sym typeface="Calibri"/>
              </a:rPr>
              <a:t>90DPD GMV rates (segment wise)</a:t>
            </a:r>
            <a:endParaRPr i="1" u="sng">
              <a:latin typeface="Calibri"/>
              <a:ea typeface="Calibri"/>
              <a:cs typeface="Calibri"/>
              <a:sym typeface="Calibri"/>
            </a:endParaRPr>
          </a:p>
        </p:txBody>
      </p:sp>
      <p:sp>
        <p:nvSpPr>
          <p:cNvPr id="1478" name="Google Shape;1478;p132"/>
          <p:cNvSpPr txBox="1"/>
          <p:nvPr/>
        </p:nvSpPr>
        <p:spPr>
          <a:xfrm>
            <a:off x="4905500" y="2766850"/>
            <a:ext cx="408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latin typeface="Calibri"/>
                <a:ea typeface="Calibri"/>
                <a:cs typeface="Calibri"/>
                <a:sym typeface="Calibri"/>
              </a:rPr>
              <a:t>Segment c</a:t>
            </a:r>
            <a:r>
              <a:rPr i="1" lang="en" u="sng">
                <a:latin typeface="Calibri"/>
                <a:ea typeface="Calibri"/>
                <a:cs typeface="Calibri"/>
                <a:sym typeface="Calibri"/>
              </a:rPr>
              <a:t>ontribution to overall portfolio 90dpd</a:t>
            </a:r>
            <a:endParaRPr i="1" u="sng">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3"/>
          <p:cNvSpPr/>
          <p:nvPr/>
        </p:nvSpPr>
        <p:spPr>
          <a:xfrm>
            <a:off x="0" y="0"/>
            <a:ext cx="9144000" cy="5143500"/>
          </a:xfrm>
          <a:prstGeom prst="rect">
            <a:avLst/>
          </a:prstGeom>
          <a:solidFill>
            <a:srgbClr val="8FAADC"/>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chemeClr val="dk1"/>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350" name="Google Shape;350;p53"/>
          <p:cNvSpPr txBox="1"/>
          <p:nvPr/>
        </p:nvSpPr>
        <p:spPr>
          <a:xfrm>
            <a:off x="4956400" y="1728400"/>
            <a:ext cx="3732600" cy="1686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500"/>
              </a:spcBef>
              <a:spcAft>
                <a:spcPts val="0"/>
              </a:spcAft>
              <a:buClr>
                <a:srgbClr val="FFFFFF"/>
              </a:buClr>
              <a:buSzPts val="2500"/>
              <a:buFont typeface="Arial"/>
              <a:buNone/>
            </a:pPr>
            <a:r>
              <a:rPr lang="en" sz="2500">
                <a:solidFill>
                  <a:srgbClr val="FFFFFF"/>
                </a:solidFill>
                <a:latin typeface="Calibri"/>
                <a:ea typeface="Calibri"/>
                <a:cs typeface="Calibri"/>
                <a:sym typeface="Calibri"/>
              </a:rPr>
              <a:t>F</a:t>
            </a:r>
            <a:r>
              <a:rPr b="0" i="0" lang="en" sz="2500" u="none" cap="none" strike="noStrike">
                <a:solidFill>
                  <a:srgbClr val="FFFFFF"/>
                </a:solidFill>
                <a:latin typeface="Calibri"/>
                <a:ea typeface="Calibri"/>
                <a:cs typeface="Calibri"/>
                <a:sym typeface="Calibri"/>
              </a:rPr>
              <a:t>raud and Risk Policy</a:t>
            </a:r>
            <a:endParaRPr b="0" i="0" sz="2500" u="none" cap="none" strike="noStrike">
              <a:solidFill>
                <a:srgbClr val="FFFFFF"/>
              </a:solidFill>
              <a:latin typeface="Calibri"/>
              <a:ea typeface="Calibri"/>
              <a:cs typeface="Calibri"/>
              <a:sym typeface="Calibri"/>
            </a:endParaRPr>
          </a:p>
        </p:txBody>
      </p:sp>
      <p:sp>
        <p:nvSpPr>
          <p:cNvPr id="351" name="Google Shape;351;p53"/>
          <p:cNvSpPr txBox="1"/>
          <p:nvPr/>
        </p:nvSpPr>
        <p:spPr>
          <a:xfrm>
            <a:off x="467650" y="400400"/>
            <a:ext cx="4104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Calibri"/>
                <a:ea typeface="Calibri"/>
                <a:cs typeface="Calibri"/>
                <a:sym typeface="Calibri"/>
              </a:rPr>
              <a:t>Section 2.2</a:t>
            </a:r>
            <a:endParaRPr sz="3600" u="sng">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