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PT Sans Narrow"/>
      <p:regular r:id="rId29"/>
      <p:bold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5" name="saurabh.mahajan"/>
  <p:cmAuthor clrIdx="1" id="1" initials="" lastIdx="6" name="Nishant Pradha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E1C1F9B-7A72-4A85-8851-56BC49085185}">
  <a:tblStyle styleId="{6E1C1F9B-7A72-4A85-8851-56BC49085185}"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TSansNarrow-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regular.fntdata"/><Relationship Id="rId30" Type="http://schemas.openxmlformats.org/officeDocument/2006/relationships/font" Target="fonts/PTSansNarrow-bold.fntdata"/><Relationship Id="rId11" Type="http://schemas.openxmlformats.org/officeDocument/2006/relationships/slide" Target="slides/slide5.xml"/><Relationship Id="rId33" Type="http://schemas.openxmlformats.org/officeDocument/2006/relationships/font" Target="fonts/OpenSans-italic.fntdata"/><Relationship Id="rId10" Type="http://schemas.openxmlformats.org/officeDocument/2006/relationships/slide" Target="slides/slide4.xml"/><Relationship Id="rId32" Type="http://schemas.openxmlformats.org/officeDocument/2006/relationships/font" Target="fonts/OpenSans-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OpenSans-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7-03-06T12:09:02.000">
    <p:pos x="196" y="747"/>
    <p:text>Ankit can you please add some data that can help with these observations ?</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7-03-06T11:22:16.215">
    <p:pos x="1121" y="1276"/>
    <p:text>+ankit.modi@olacabs.com    LF definition is not consistent with Slide 4, please change slide 4 also to LF (1-3)
_Assigned to ankit.modi_</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1" idx="1" dt="2017-03-31T10:19:21.395">
    <p:pos x="223" y="579"/>
    <p:text>What are the reasons for select customer churning out of Ola (not just ola select program)? Select customers have 10%+ fulfillment than non select.</p:text>
  </p:cm>
  <p:cm authorId="1" idx="2" dt="2017-03-31T10:52:08.286">
    <p:pos x="223" y="679"/>
    <p:text>Is this still true post the price change that we did last month?</p:text>
  </p:cm>
  <p:cm authorId="0" idx="3" dt="2017-03-31T10:52:08.286">
    <p:pos x="223" y="779"/>
    <p:text>To measure 180 D churn we need 6 months of data following the month the user last showed HF activity, so this modeling could be done only until August HF users for now. Once, we create the 90D churn model, we can consider data until December. So, it may or may not be true after pricing changes, but price benchmarking study can help us understand how cheap / expensive we are Vs comp. for short rides</p:text>
  </p:cm>
  <p:cm authorId="1" idx="3" dt="2017-03-31T11:00:49.937">
    <p:pos x="223" y="879"/>
    <p:text>Can we figure out if we make ETA and ATA similar, how many existing customers (HF and non HF) would churn? (Those who haven't churned yet?</p:text>
  </p:cm>
  <p:cm authorId="1" idx="4" dt="2017-03-31T09:37:31.851">
    <p:pos x="223" y="979"/>
    <p:text>+saurabh.mahajan@olacabs.com</p:text>
  </p:cm>
  <p:cm authorId="0" idx="4" dt="2017-03-31T10:06:28.824">
    <p:pos x="223" y="1079"/>
    <p:text>+nishant.pradhan@olacabs.com Extremely hard to predict such a number, the current model shows the possible reasons why users churned, it will be nearly impossible to model the impact of making ATA and ETA similar without actually doing it as a test and measuring the impact</p:text>
  </p:cm>
  <p:cm authorId="1" idx="5" dt="2017-03-31T10:16:05.422">
    <p:pos x="223" y="1179"/>
    <p:text>There was a time period when we started showing ETA similar to ATA. It lasted for 2-3 weeks. Please use that data and see if we can figure out how many churned due to that. Please reach out to +venkat@olacabs.com</p:text>
  </p:cm>
  <p:cm authorId="1" idx="6" dt="2017-03-31T10:19:56.647">
    <p:pos x="223" y="1279"/>
    <p:text>+badri.raghavan@olacabs.com</p:text>
  </p:cm>
  <p:cm authorId="0" idx="5" dt="2017-03-31T11:00:49.937">
    <p:pos x="223" y="1379"/>
    <p:text>Actually, 2-3 weeks of data is a very small window for measuring impact on a user's retention on the platform, we will need to do this for min. 2-3 months to actually understand the impact Vs a control group of similar users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Keep axis until 0.125 for stockouts, C capital in  Monthly capacity, restrict axis to 60</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Keep axis until 0.4</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On this slide remove Mini and Micro, add Driver_ Cancels, Customer_cancels, Avg. (ATA - ETA) / ETA, Avg. rating on two slides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#HighETA_rides: # of rides with User’s Mean ETA + 1 sigma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8"/>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5" y="3158252"/>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8" cy="152400"/>
            <a:chOff x="1346429" y="1011300"/>
            <a:chExt cx="6452100" cy="152400"/>
          </a:xfrm>
        </p:grpSpPr>
        <p:cxnSp>
          <p:nvCxnSpPr>
            <p:cNvPr id="13" name="Shape 13"/>
            <p:cNvCxnSpPr/>
            <p:nvPr/>
          </p:nvCxnSpPr>
          <p:spPr>
            <a:xfrm rot="10800000">
              <a:off x="1346429"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9"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8" cy="152400"/>
            <a:chOff x="1346435" y="3969088"/>
            <a:chExt cx="6452100" cy="152400"/>
          </a:xfrm>
        </p:grpSpPr>
        <p:cxnSp>
          <p:nvCxnSpPr>
            <p:cNvPr id="16" name="Shape 16"/>
            <p:cNvCxnSpPr/>
            <p:nvPr/>
          </p:nvCxnSpPr>
          <p:spPr>
            <a:xfrm>
              <a:off x="1346435" y="4121488"/>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8"/>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wrap="square" tIns="91425"/>
          <a:lstStyle>
            <a:lvl1pPr lvl="0" algn="ctr">
              <a:spcBef>
                <a:spcPts val="0"/>
              </a:spcBef>
              <a:buSzPts val="5400"/>
              <a:buNone/>
              <a:defRPr sz="5400"/>
            </a:lvl1pPr>
            <a:lvl2pPr lvl="1" algn="ctr">
              <a:spcBef>
                <a:spcPts val="0"/>
              </a:spcBef>
              <a:buSzPts val="5400"/>
              <a:buNone/>
              <a:defRPr sz="5400"/>
            </a:lvl2pPr>
            <a:lvl3pPr lvl="2" algn="ctr">
              <a:spcBef>
                <a:spcPts val="0"/>
              </a:spcBef>
              <a:buSzPts val="5400"/>
              <a:buNone/>
              <a:defRPr sz="5400"/>
            </a:lvl3pPr>
            <a:lvl4pPr lvl="3" algn="ctr">
              <a:spcBef>
                <a:spcPts val="0"/>
              </a:spcBef>
              <a:buSzPts val="5400"/>
              <a:buNone/>
              <a:defRPr sz="5400"/>
            </a:lvl4pPr>
            <a:lvl5pPr lvl="4" algn="ctr">
              <a:spcBef>
                <a:spcPts val="0"/>
              </a:spcBef>
              <a:buSzPts val="5400"/>
              <a:buNone/>
              <a:defRPr sz="5400"/>
            </a:lvl5pPr>
            <a:lvl6pPr lvl="5" algn="ctr">
              <a:spcBef>
                <a:spcPts val="0"/>
              </a:spcBef>
              <a:buSzPts val="5400"/>
              <a:buNone/>
              <a:defRPr sz="5400"/>
            </a:lvl6pPr>
            <a:lvl7pPr lvl="6" algn="ctr">
              <a:spcBef>
                <a:spcPts val="0"/>
              </a:spcBef>
              <a:buSzPts val="5400"/>
              <a:buNone/>
              <a:defRPr sz="5400"/>
            </a:lvl7pPr>
            <a:lvl8pPr lvl="7" algn="ctr">
              <a:spcBef>
                <a:spcPts val="0"/>
              </a:spcBef>
              <a:buSzPts val="5400"/>
              <a:buNone/>
              <a:defRPr sz="5400"/>
            </a:lvl8pPr>
            <a:lvl9pPr lvl="8" algn="ctr">
              <a:spcBef>
                <a:spcPts val="0"/>
              </a:spcBef>
              <a:buSzPts val="5400"/>
              <a:buNone/>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wrap="square" tIns="91425"/>
          <a:lstStyle>
            <a:lvl1pPr lvl="0" algn="ctr">
              <a:spcBef>
                <a:spcPts val="0"/>
              </a:spcBef>
              <a:buClr>
                <a:schemeClr val="accent3"/>
              </a:buClr>
              <a:buSzPts val="13000"/>
              <a:buNone/>
              <a:defRPr sz="13000">
                <a:solidFill>
                  <a:schemeClr val="accent3"/>
                </a:solidFill>
              </a:defRPr>
            </a:lvl1pPr>
            <a:lvl2pPr lvl="1" algn="ctr">
              <a:spcBef>
                <a:spcPts val="0"/>
              </a:spcBef>
              <a:buClr>
                <a:schemeClr val="accent3"/>
              </a:buClr>
              <a:buSzPts val="13000"/>
              <a:buNone/>
              <a:defRPr sz="13000">
                <a:solidFill>
                  <a:schemeClr val="accent3"/>
                </a:solidFill>
              </a:defRPr>
            </a:lvl2pPr>
            <a:lvl3pPr lvl="2" algn="ctr">
              <a:spcBef>
                <a:spcPts val="0"/>
              </a:spcBef>
              <a:buClr>
                <a:schemeClr val="accent3"/>
              </a:buClr>
              <a:buSzPts val="13000"/>
              <a:buNone/>
              <a:defRPr sz="13000">
                <a:solidFill>
                  <a:schemeClr val="accent3"/>
                </a:solidFill>
              </a:defRPr>
            </a:lvl3pPr>
            <a:lvl4pPr lvl="3" algn="ctr">
              <a:spcBef>
                <a:spcPts val="0"/>
              </a:spcBef>
              <a:buClr>
                <a:schemeClr val="accent3"/>
              </a:buClr>
              <a:buSzPts val="13000"/>
              <a:buNone/>
              <a:defRPr sz="13000">
                <a:solidFill>
                  <a:schemeClr val="accent3"/>
                </a:solidFill>
              </a:defRPr>
            </a:lvl4pPr>
            <a:lvl5pPr lvl="4" algn="ctr">
              <a:spcBef>
                <a:spcPts val="0"/>
              </a:spcBef>
              <a:buClr>
                <a:schemeClr val="accent3"/>
              </a:buClr>
              <a:buSzPts val="13000"/>
              <a:buNone/>
              <a:defRPr sz="13000">
                <a:solidFill>
                  <a:schemeClr val="accent3"/>
                </a:solidFill>
              </a:defRPr>
            </a:lvl5pPr>
            <a:lvl6pPr lvl="5" algn="ctr">
              <a:spcBef>
                <a:spcPts val="0"/>
              </a:spcBef>
              <a:buClr>
                <a:schemeClr val="accent3"/>
              </a:buClr>
              <a:buSzPts val="13000"/>
              <a:buNone/>
              <a:defRPr sz="13000">
                <a:solidFill>
                  <a:schemeClr val="accent3"/>
                </a:solidFill>
              </a:defRPr>
            </a:lvl6pPr>
            <a:lvl7pPr lvl="6" algn="ctr">
              <a:spcBef>
                <a:spcPts val="0"/>
              </a:spcBef>
              <a:buClr>
                <a:schemeClr val="accent3"/>
              </a:buClr>
              <a:buSzPts val="13000"/>
              <a:buNone/>
              <a:defRPr sz="13000">
                <a:solidFill>
                  <a:schemeClr val="accent3"/>
                </a:solidFill>
              </a:defRPr>
            </a:lvl7pPr>
            <a:lvl8pPr lvl="7" algn="ctr">
              <a:spcBef>
                <a:spcPts val="0"/>
              </a:spcBef>
              <a:buClr>
                <a:schemeClr val="accent3"/>
              </a:buClr>
              <a:buSzPts val="13000"/>
              <a:buNone/>
              <a:defRPr sz="13000">
                <a:solidFill>
                  <a:schemeClr val="accent3"/>
                </a:solidFill>
              </a:defRPr>
            </a:lvl8pPr>
            <a:lvl9pPr lvl="8" algn="ctr">
              <a:spcBef>
                <a:spcPts val="0"/>
              </a:spcBef>
              <a:buClr>
                <a:schemeClr val="accent3"/>
              </a:buClr>
              <a:buSzPts val="13000"/>
              <a:buNone/>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59" name="Shape 5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wrap="square" tIns="91425"/>
          <a:lstStyle>
            <a:lvl1pPr lvl="0" algn="ctr">
              <a:spcBef>
                <a:spcPts val="0"/>
              </a:spcBef>
              <a:buSzPts val="3600"/>
              <a:buNone/>
              <a:defRPr/>
            </a:lvl1pPr>
            <a:lvl2pPr lvl="1" algn="ctr">
              <a:spcBef>
                <a:spcPts val="0"/>
              </a:spcBef>
              <a:buSzPts val="3600"/>
              <a:buNone/>
              <a:defRPr/>
            </a:lvl2pPr>
            <a:lvl3pPr lvl="2" algn="ctr">
              <a:spcBef>
                <a:spcPts val="0"/>
              </a:spcBef>
              <a:buSzPts val="3600"/>
              <a:buNone/>
              <a:defRPr/>
            </a:lvl3pPr>
            <a:lvl4pPr lvl="3" algn="ctr">
              <a:spcBef>
                <a:spcPts val="0"/>
              </a:spcBef>
              <a:buSzPts val="3600"/>
              <a:buNone/>
              <a:defRPr/>
            </a:lvl4pPr>
            <a:lvl5pPr lvl="4" algn="ctr">
              <a:spcBef>
                <a:spcPts val="0"/>
              </a:spcBef>
              <a:buSzPts val="3600"/>
              <a:buNone/>
              <a:defRPr/>
            </a:lvl5pPr>
            <a:lvl6pPr lvl="5" algn="ctr">
              <a:spcBef>
                <a:spcPts val="0"/>
              </a:spcBef>
              <a:buSzPts val="3600"/>
              <a:buNone/>
              <a:defRPr/>
            </a:lvl6pPr>
            <a:lvl7pPr lvl="6" algn="ctr">
              <a:spcBef>
                <a:spcPts val="0"/>
              </a:spcBef>
              <a:buSzPts val="3600"/>
              <a:buNone/>
              <a:defRPr/>
            </a:lvl7pPr>
            <a:lvl8pPr lvl="7" algn="ctr">
              <a:spcBef>
                <a:spcPts val="0"/>
              </a:spcBef>
              <a:buSzPts val="3600"/>
              <a:buNone/>
              <a:defRPr/>
            </a:lvl8pPr>
            <a:lvl9pPr lvl="8" algn="ctr">
              <a:spcBef>
                <a:spcPts val="0"/>
              </a:spcBef>
              <a:buSzPts val="3600"/>
              <a:buNone/>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wrap="square" tIns="91425"/>
          <a:lstStyle>
            <a:lvl1pPr lvl="0">
              <a:spcBef>
                <a:spcPts val="0"/>
              </a:spcBef>
              <a:buSzPts val="3600"/>
              <a:buNone/>
              <a:defRPr/>
            </a:lvl1pPr>
            <a:lvl2pPr lvl="1">
              <a:spcBef>
                <a:spcPts val="0"/>
              </a:spcBef>
              <a:buSzPts val="3600"/>
              <a:buNone/>
              <a:defRPr/>
            </a:lvl2pPr>
            <a:lvl3pPr lvl="2">
              <a:spcBef>
                <a:spcPts val="0"/>
              </a:spcBef>
              <a:buSzPts val="3600"/>
              <a:buNone/>
              <a:defRPr/>
            </a:lvl3pPr>
            <a:lvl4pPr lvl="3">
              <a:spcBef>
                <a:spcPts val="0"/>
              </a:spcBef>
              <a:buSzPts val="3600"/>
              <a:buNone/>
              <a:defRPr/>
            </a:lvl4pPr>
            <a:lvl5pPr lvl="4">
              <a:spcBef>
                <a:spcPts val="0"/>
              </a:spcBef>
              <a:buSzPts val="3600"/>
              <a:buNone/>
              <a:defRPr/>
            </a:lvl5pPr>
            <a:lvl6pPr lvl="5">
              <a:spcBef>
                <a:spcPts val="0"/>
              </a:spcBef>
              <a:buSzPts val="3600"/>
              <a:buNone/>
              <a:defRPr/>
            </a:lvl6pPr>
            <a:lvl7pPr lvl="6">
              <a:spcBef>
                <a:spcPts val="0"/>
              </a:spcBef>
              <a:buSzPts val="3600"/>
              <a:buNone/>
              <a:defRPr/>
            </a:lvl7pPr>
            <a:lvl8pPr lvl="7">
              <a:spcBef>
                <a:spcPts val="0"/>
              </a:spcBef>
              <a:buSzPts val="3600"/>
              <a:buNone/>
              <a:defRPr/>
            </a:lvl8pPr>
            <a:lvl9pPr lvl="8">
              <a:spcBef>
                <a:spcPts val="0"/>
              </a:spcBef>
              <a:buSzPts val="3600"/>
              <a:buNone/>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wrap="square" tIns="91425"/>
          <a:lstStyle>
            <a:lvl1pPr lvl="0">
              <a:spcBef>
                <a:spcPts val="0"/>
              </a:spcBef>
              <a:buSzPts val="3600"/>
              <a:buNone/>
              <a:defRPr/>
            </a:lvl1pPr>
            <a:lvl2pPr lvl="1">
              <a:spcBef>
                <a:spcPts val="0"/>
              </a:spcBef>
              <a:buSzPts val="3600"/>
              <a:buNone/>
              <a:defRPr/>
            </a:lvl2pPr>
            <a:lvl3pPr lvl="2">
              <a:spcBef>
                <a:spcPts val="0"/>
              </a:spcBef>
              <a:buSzPts val="3600"/>
              <a:buNone/>
              <a:defRPr/>
            </a:lvl3pPr>
            <a:lvl4pPr lvl="3">
              <a:spcBef>
                <a:spcPts val="0"/>
              </a:spcBef>
              <a:buSzPts val="3600"/>
              <a:buNone/>
              <a:defRPr/>
            </a:lvl4pPr>
            <a:lvl5pPr lvl="4">
              <a:spcBef>
                <a:spcPts val="0"/>
              </a:spcBef>
              <a:buSzPts val="3600"/>
              <a:buNone/>
              <a:defRPr/>
            </a:lvl5pPr>
            <a:lvl6pPr lvl="5">
              <a:spcBef>
                <a:spcPts val="0"/>
              </a:spcBef>
              <a:buSzPts val="3600"/>
              <a:buNone/>
              <a:defRPr/>
            </a:lvl6pPr>
            <a:lvl7pPr lvl="6">
              <a:spcBef>
                <a:spcPts val="0"/>
              </a:spcBef>
              <a:buSzPts val="3600"/>
              <a:buNone/>
              <a:defRPr/>
            </a:lvl7pPr>
            <a:lvl8pPr lvl="7">
              <a:spcBef>
                <a:spcPts val="0"/>
              </a:spcBef>
              <a:buSzPts val="3600"/>
              <a:buNone/>
              <a:defRPr/>
            </a:lvl8pPr>
            <a:lvl9pPr lvl="8">
              <a:spcBef>
                <a:spcPts val="0"/>
              </a:spcBef>
              <a:buSzPts val="3600"/>
              <a:buNone/>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wrap="square" tIns="91425"/>
          <a:lstStyle>
            <a:lvl1pPr lvl="0">
              <a:spcBef>
                <a:spcPts val="0"/>
              </a:spcBef>
              <a:buSzPts val="3600"/>
              <a:buNone/>
              <a:defRPr/>
            </a:lvl1pPr>
            <a:lvl2pPr lvl="1">
              <a:spcBef>
                <a:spcPts val="0"/>
              </a:spcBef>
              <a:buSzPts val="3600"/>
              <a:buNone/>
              <a:defRPr/>
            </a:lvl2pPr>
            <a:lvl3pPr lvl="2">
              <a:spcBef>
                <a:spcPts val="0"/>
              </a:spcBef>
              <a:buSzPts val="3600"/>
              <a:buNone/>
              <a:defRPr/>
            </a:lvl3pPr>
            <a:lvl4pPr lvl="3">
              <a:spcBef>
                <a:spcPts val="0"/>
              </a:spcBef>
              <a:buSzPts val="3600"/>
              <a:buNone/>
              <a:defRPr/>
            </a:lvl4pPr>
            <a:lvl5pPr lvl="4">
              <a:spcBef>
                <a:spcPts val="0"/>
              </a:spcBef>
              <a:buSzPts val="3600"/>
              <a:buNone/>
              <a:defRPr/>
            </a:lvl5pPr>
            <a:lvl6pPr lvl="5">
              <a:spcBef>
                <a:spcPts val="0"/>
              </a:spcBef>
              <a:buSzPts val="3600"/>
              <a:buNone/>
              <a:defRPr/>
            </a:lvl6pPr>
            <a:lvl7pPr lvl="6">
              <a:spcBef>
                <a:spcPts val="0"/>
              </a:spcBef>
              <a:buSzPts val="3600"/>
              <a:buNone/>
              <a:defRPr/>
            </a:lvl7pPr>
            <a:lvl8pPr lvl="7">
              <a:spcBef>
                <a:spcPts val="0"/>
              </a:spcBef>
              <a:buSzPts val="3600"/>
              <a:buNone/>
              <a:defRPr/>
            </a:lvl8pPr>
            <a:lvl9pPr lvl="8">
              <a:spcBef>
                <a:spcPts val="0"/>
              </a:spcBef>
              <a:buSzPts val="3600"/>
              <a:buNone/>
              <a:defRPr/>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wrap="square" tIns="91425"/>
          <a:lstStyle>
            <a:lvl1pPr lvl="0">
              <a:spcBef>
                <a:spcPts val="0"/>
              </a:spcBef>
              <a:buClr>
                <a:schemeClr val="dk2"/>
              </a:buClr>
              <a:buSzPts val="5400"/>
              <a:buNone/>
              <a:defRPr b="0" sz="5400">
                <a:solidFill>
                  <a:schemeClr val="dk2"/>
                </a:solidFill>
              </a:defRPr>
            </a:lvl1pPr>
            <a:lvl2pPr lvl="1">
              <a:spcBef>
                <a:spcPts val="0"/>
              </a:spcBef>
              <a:buClr>
                <a:schemeClr val="dk2"/>
              </a:buClr>
              <a:buSzPts val="5400"/>
              <a:buNone/>
              <a:defRPr b="0" sz="5400">
                <a:solidFill>
                  <a:schemeClr val="dk2"/>
                </a:solidFill>
              </a:defRPr>
            </a:lvl2pPr>
            <a:lvl3pPr lvl="2">
              <a:spcBef>
                <a:spcPts val="0"/>
              </a:spcBef>
              <a:buClr>
                <a:schemeClr val="dk2"/>
              </a:buClr>
              <a:buSzPts val="5400"/>
              <a:buNone/>
              <a:defRPr b="0" sz="5400">
                <a:solidFill>
                  <a:schemeClr val="dk2"/>
                </a:solidFill>
              </a:defRPr>
            </a:lvl3pPr>
            <a:lvl4pPr lvl="3">
              <a:spcBef>
                <a:spcPts val="0"/>
              </a:spcBef>
              <a:buClr>
                <a:schemeClr val="dk2"/>
              </a:buClr>
              <a:buSzPts val="5400"/>
              <a:buNone/>
              <a:defRPr b="0" sz="5400">
                <a:solidFill>
                  <a:schemeClr val="dk2"/>
                </a:solidFill>
              </a:defRPr>
            </a:lvl4pPr>
            <a:lvl5pPr lvl="4">
              <a:spcBef>
                <a:spcPts val="0"/>
              </a:spcBef>
              <a:buClr>
                <a:schemeClr val="dk2"/>
              </a:buClr>
              <a:buSzPts val="5400"/>
              <a:buNone/>
              <a:defRPr b="0" sz="5400">
                <a:solidFill>
                  <a:schemeClr val="dk2"/>
                </a:solidFill>
              </a:defRPr>
            </a:lvl5pPr>
            <a:lvl6pPr lvl="5">
              <a:spcBef>
                <a:spcPts val="0"/>
              </a:spcBef>
              <a:buClr>
                <a:schemeClr val="dk2"/>
              </a:buClr>
              <a:buSzPts val="5400"/>
              <a:buNone/>
              <a:defRPr b="0" sz="5400">
                <a:solidFill>
                  <a:schemeClr val="dk2"/>
                </a:solidFill>
              </a:defRPr>
            </a:lvl6pPr>
            <a:lvl7pPr lvl="6">
              <a:spcBef>
                <a:spcPts val="0"/>
              </a:spcBef>
              <a:buClr>
                <a:schemeClr val="dk2"/>
              </a:buClr>
              <a:buSzPts val="5400"/>
              <a:buNone/>
              <a:defRPr b="0" sz="5400">
                <a:solidFill>
                  <a:schemeClr val="dk2"/>
                </a:solidFill>
              </a:defRPr>
            </a:lvl7pPr>
            <a:lvl8pPr lvl="7">
              <a:spcBef>
                <a:spcPts val="0"/>
              </a:spcBef>
              <a:buClr>
                <a:schemeClr val="dk2"/>
              </a:buClr>
              <a:buSzPts val="5400"/>
              <a:buNone/>
              <a:defRPr b="0" sz="5400">
                <a:solidFill>
                  <a:schemeClr val="dk2"/>
                </a:solidFill>
              </a:defRPr>
            </a:lvl8pPr>
            <a:lvl9pPr lvl="8">
              <a:spcBef>
                <a:spcPts val="0"/>
              </a:spcBef>
              <a:buClr>
                <a:schemeClr val="dk2"/>
              </a:buClr>
              <a:buSzPts val="5400"/>
              <a:buNone/>
              <a:defRPr b="0" sz="5400">
                <a:solidFill>
                  <a:schemeClr val="dk2"/>
                </a:solidFill>
              </a:defRPr>
            </a:lvl9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p:txBody>
      </p:sp>
      <p:sp>
        <p:nvSpPr>
          <p:cNvPr id="51" name="Shape 5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wrap="square" tIns="91425"/>
          <a:lstStyle>
            <a:lvl1pPr lvl="0">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Font typeface="Open Sans"/>
              <a:buChar char="●"/>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en.wikipedia.org/wiki/Sensitivity_and_specificity" TargetMode="External"/><Relationship Id="rId4" Type="http://schemas.openxmlformats.org/officeDocument/2006/relationships/image" Target="../media/image2.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comments" Target="../comments/commen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400"/>
          </a:xfrm>
          <a:prstGeom prst="rect">
            <a:avLst/>
          </a:prstGeom>
        </p:spPr>
        <p:txBody>
          <a:bodyPr anchorCtr="0" anchor="b" bIns="91425" lIns="91425" rIns="91425" wrap="square" tIns="91425">
            <a:noAutofit/>
          </a:bodyPr>
          <a:lstStyle/>
          <a:p>
            <a:pPr lvl="0">
              <a:spcBef>
                <a:spcPts val="0"/>
              </a:spcBef>
              <a:buNone/>
            </a:pPr>
            <a:r>
              <a:rPr lang="en"/>
              <a:t>Customer Churn Prediction</a:t>
            </a:r>
          </a:p>
        </p:txBody>
      </p:sp>
      <p:sp>
        <p:nvSpPr>
          <p:cNvPr id="67" name="Shape 67"/>
          <p:cNvSpPr txBox="1"/>
          <p:nvPr/>
        </p:nvSpPr>
        <p:spPr>
          <a:xfrm>
            <a:off x="1128950" y="2906750"/>
            <a:ext cx="7011900" cy="387900"/>
          </a:xfrm>
          <a:prstGeom prst="rect">
            <a:avLst/>
          </a:prstGeom>
          <a:noFill/>
          <a:ln>
            <a:noFill/>
          </a:ln>
        </p:spPr>
        <p:txBody>
          <a:bodyPr anchorCtr="0" anchor="t" bIns="91425" lIns="91425" rIns="91425" wrap="square" tIns="91425">
            <a:noAutofit/>
          </a:bodyPr>
          <a:lstStyle/>
          <a:p>
            <a:pPr lvl="0" algn="ctr">
              <a:spcBef>
                <a:spcPts val="0"/>
              </a:spcBef>
              <a:buNone/>
            </a:pPr>
            <a:r>
              <a:rPr b="1" lang="en" sz="1800">
                <a:latin typeface="PT Sans Narrow"/>
                <a:ea typeface="PT Sans Narrow"/>
                <a:cs typeface="PT Sans Narrow"/>
                <a:sym typeface="PT Sans Narrow"/>
              </a:rPr>
              <a:t>Data Science </a:t>
            </a:r>
            <a:r>
              <a:rPr b="1" i="1" lang="en" sz="1800">
                <a:latin typeface="PT Sans Narrow"/>
                <a:ea typeface="PT Sans Narrow"/>
                <a:cs typeface="PT Sans Narrow"/>
                <a:sym typeface="PT Sans Narrow"/>
              </a:rPr>
              <a:t>in collaboration with </a:t>
            </a:r>
            <a:r>
              <a:rPr b="1" lang="en" sz="1800">
                <a:latin typeface="PT Sans Narrow"/>
                <a:ea typeface="PT Sans Narrow"/>
                <a:cs typeface="PT Sans Narrow"/>
                <a:sym typeface="PT Sans Narrow"/>
              </a:rPr>
              <a:t>Product Management</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Why XgBoost?</a:t>
            </a:r>
          </a:p>
        </p:txBody>
      </p:sp>
      <p:sp>
        <p:nvSpPr>
          <p:cNvPr id="152" name="Shape 152"/>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342900" lvl="0" marL="457200" rtl="0">
              <a:spcBef>
                <a:spcPts val="0"/>
              </a:spcBef>
              <a:spcAft>
                <a:spcPts val="0"/>
              </a:spcAft>
              <a:buClr>
                <a:srgbClr val="000000"/>
              </a:buClr>
              <a:buSzPts val="1800"/>
              <a:buFont typeface="Proxima Nova"/>
              <a:buChar char="●"/>
            </a:pPr>
            <a:r>
              <a:rPr lang="en">
                <a:solidFill>
                  <a:srgbClr val="000000"/>
                </a:solidFill>
                <a:latin typeface="Arial"/>
                <a:ea typeface="Arial"/>
                <a:cs typeface="Arial"/>
                <a:sym typeface="Arial"/>
              </a:rPr>
              <a:t>Sequential technique which works on the principle of ensemble. It combines a set of </a:t>
            </a:r>
            <a:r>
              <a:rPr b="1" lang="en">
                <a:solidFill>
                  <a:srgbClr val="000000"/>
                </a:solidFill>
                <a:latin typeface="Arial"/>
                <a:ea typeface="Arial"/>
                <a:cs typeface="Arial"/>
                <a:sym typeface="Arial"/>
              </a:rPr>
              <a:t>weak learners</a:t>
            </a:r>
            <a:r>
              <a:rPr lang="en">
                <a:solidFill>
                  <a:srgbClr val="000000"/>
                </a:solidFill>
                <a:latin typeface="Arial"/>
                <a:ea typeface="Arial"/>
                <a:cs typeface="Arial"/>
                <a:sym typeface="Arial"/>
              </a:rPr>
              <a:t> and delivers improved prediction accuracy. </a:t>
            </a:r>
          </a:p>
          <a:p>
            <a:pPr indent="-342900" lvl="0" marL="457200" rtl="0">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Memory optimisation to make it run faster.</a:t>
            </a:r>
          </a:p>
          <a:p>
            <a:pPr indent="-342900" lvl="0" marL="457200" rtl="0">
              <a:spcBef>
                <a:spcPts val="0"/>
              </a:spcBef>
              <a:buClr>
                <a:srgbClr val="000000"/>
              </a:buClr>
              <a:buSzPts val="1800"/>
              <a:buFont typeface="Arial"/>
              <a:buChar char="●"/>
            </a:pPr>
            <a:r>
              <a:rPr lang="en">
                <a:solidFill>
                  <a:srgbClr val="000000"/>
                </a:solidFill>
                <a:latin typeface="Arial"/>
                <a:ea typeface="Arial"/>
                <a:cs typeface="Arial"/>
                <a:sym typeface="Arial"/>
              </a:rPr>
              <a:t>Works better with higher dimension data.</a:t>
            </a:r>
          </a:p>
        </p:txBody>
      </p:sp>
      <p:pic>
        <p:nvPicPr>
          <p:cNvPr id="153" name="Shape 153"/>
          <p:cNvPicPr preferRelativeResize="0"/>
          <p:nvPr/>
        </p:nvPicPr>
        <p:blipFill>
          <a:blip r:embed="rId3">
            <a:alphaModFix/>
          </a:blip>
          <a:stretch>
            <a:fillRect/>
          </a:stretch>
        </p:blipFill>
        <p:spPr>
          <a:xfrm>
            <a:off x="945600" y="2805825"/>
            <a:ext cx="4803101" cy="1875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ROC curve and PR curve of XG boost Model</a:t>
            </a:r>
          </a:p>
        </p:txBody>
      </p:sp>
      <p:sp>
        <p:nvSpPr>
          <p:cNvPr id="159" name="Shape 159"/>
          <p:cNvSpPr txBox="1"/>
          <p:nvPr/>
        </p:nvSpPr>
        <p:spPr>
          <a:xfrm>
            <a:off x="415500" y="4317900"/>
            <a:ext cx="8195100" cy="573000"/>
          </a:xfrm>
          <a:prstGeom prst="rect">
            <a:avLst/>
          </a:prstGeom>
          <a:noFill/>
          <a:ln>
            <a:noFill/>
          </a:ln>
        </p:spPr>
        <p:txBody>
          <a:bodyPr anchorCtr="0" anchor="t" bIns="91425" lIns="91425" rIns="91425" wrap="square" tIns="91425">
            <a:noAutofit/>
          </a:bodyPr>
          <a:lstStyle/>
          <a:p>
            <a:pPr lvl="0">
              <a:spcBef>
                <a:spcPts val="0"/>
              </a:spcBef>
              <a:buNone/>
            </a:pPr>
            <a:r>
              <a:rPr b="1" lang="en" sz="1050">
                <a:solidFill>
                  <a:srgbClr val="252525"/>
                </a:solidFill>
                <a:highlight>
                  <a:srgbClr val="FFFFFF"/>
                </a:highlight>
              </a:rPr>
              <a:t>*Precision</a:t>
            </a:r>
            <a:r>
              <a:rPr lang="en" sz="1050">
                <a:solidFill>
                  <a:srgbClr val="252525"/>
                </a:solidFill>
                <a:highlight>
                  <a:srgbClr val="FFFFFF"/>
                </a:highlight>
              </a:rPr>
              <a:t> is the fraction of retrieved instances that are relevant, while </a:t>
            </a:r>
            <a:r>
              <a:rPr b="1" lang="en" sz="1050">
                <a:solidFill>
                  <a:srgbClr val="252525"/>
                </a:solidFill>
                <a:highlight>
                  <a:srgbClr val="FFFFFF"/>
                </a:highlight>
              </a:rPr>
              <a:t>Recall</a:t>
            </a:r>
            <a:r>
              <a:rPr lang="en" sz="1050">
                <a:solidFill>
                  <a:srgbClr val="252525"/>
                </a:solidFill>
                <a:highlight>
                  <a:srgbClr val="FFFFFF"/>
                </a:highlight>
              </a:rPr>
              <a:t> (also known as </a:t>
            </a:r>
            <a:r>
              <a:rPr lang="en" sz="1050">
                <a:solidFill>
                  <a:srgbClr val="0B0080"/>
                </a:solidFill>
                <a:highlight>
                  <a:srgbClr val="FFFFFF"/>
                </a:highlight>
                <a:hlinkClick r:id="rId3"/>
              </a:rPr>
              <a:t>sensitivity</a:t>
            </a:r>
            <a:r>
              <a:rPr lang="en" sz="1050">
                <a:solidFill>
                  <a:srgbClr val="252525"/>
                </a:solidFill>
                <a:highlight>
                  <a:srgbClr val="FFFFFF"/>
                </a:highlight>
              </a:rPr>
              <a:t>) is the fraction of relevant instances that are retrieved.</a:t>
            </a:r>
          </a:p>
        </p:txBody>
      </p:sp>
      <p:sp>
        <p:nvSpPr>
          <p:cNvPr id="160" name="Shape 160"/>
          <p:cNvSpPr txBox="1"/>
          <p:nvPr/>
        </p:nvSpPr>
        <p:spPr>
          <a:xfrm>
            <a:off x="3354000" y="3902525"/>
            <a:ext cx="1044000" cy="253200"/>
          </a:xfrm>
          <a:prstGeom prst="rect">
            <a:avLst/>
          </a:prstGeom>
          <a:noFill/>
          <a:ln>
            <a:noFill/>
          </a:ln>
        </p:spPr>
        <p:txBody>
          <a:bodyPr anchorCtr="0" anchor="t" bIns="91425" lIns="91425" rIns="91425" wrap="square" tIns="91425">
            <a:noAutofit/>
          </a:bodyPr>
          <a:lstStyle/>
          <a:p>
            <a:pPr lvl="0">
              <a:spcBef>
                <a:spcPts val="0"/>
              </a:spcBef>
              <a:buNone/>
            </a:pPr>
            <a:r>
              <a:rPr lang="en"/>
              <a:t>AUC=0.84</a:t>
            </a:r>
          </a:p>
        </p:txBody>
      </p:sp>
      <p:pic>
        <p:nvPicPr>
          <p:cNvPr id="161" name="Shape 161"/>
          <p:cNvPicPr preferRelativeResize="0"/>
          <p:nvPr/>
        </p:nvPicPr>
        <p:blipFill>
          <a:blip r:embed="rId4">
            <a:alphaModFix/>
          </a:blip>
          <a:stretch>
            <a:fillRect/>
          </a:stretch>
        </p:blipFill>
        <p:spPr>
          <a:xfrm>
            <a:off x="254975" y="1073775"/>
            <a:ext cx="4081650" cy="3291375"/>
          </a:xfrm>
          <a:prstGeom prst="rect">
            <a:avLst/>
          </a:prstGeom>
          <a:noFill/>
          <a:ln>
            <a:noFill/>
          </a:ln>
        </p:spPr>
      </p:pic>
      <p:pic>
        <p:nvPicPr>
          <p:cNvPr id="162" name="Shape 162"/>
          <p:cNvPicPr preferRelativeResize="0"/>
          <p:nvPr/>
        </p:nvPicPr>
        <p:blipFill>
          <a:blip r:embed="rId5">
            <a:alphaModFix/>
          </a:blip>
          <a:stretch>
            <a:fillRect/>
          </a:stretch>
        </p:blipFill>
        <p:spPr>
          <a:xfrm>
            <a:off x="4650813" y="997575"/>
            <a:ext cx="4181475" cy="3371850"/>
          </a:xfrm>
          <a:prstGeom prst="rect">
            <a:avLst/>
          </a:prstGeom>
          <a:noFill/>
          <a:ln>
            <a:noFill/>
          </a:ln>
        </p:spPr>
      </p:pic>
      <p:cxnSp>
        <p:nvCxnSpPr>
          <p:cNvPr id="163" name="Shape 163"/>
          <p:cNvCxnSpPr/>
          <p:nvPr/>
        </p:nvCxnSpPr>
        <p:spPr>
          <a:xfrm rot="10800000">
            <a:off x="6962000" y="2512900"/>
            <a:ext cx="7800" cy="998100"/>
          </a:xfrm>
          <a:prstGeom prst="straightConnector1">
            <a:avLst/>
          </a:prstGeom>
          <a:noFill/>
          <a:ln cap="flat" cmpd="sng" w="9525">
            <a:solidFill>
              <a:schemeClr val="dk2"/>
            </a:solidFill>
            <a:prstDash val="solid"/>
            <a:round/>
            <a:headEnd len="lg" w="lg" type="none"/>
            <a:tailEnd len="lg" w="lg" type="none"/>
          </a:ln>
        </p:spPr>
      </p:cxnSp>
      <p:cxnSp>
        <p:nvCxnSpPr>
          <p:cNvPr id="164" name="Shape 164"/>
          <p:cNvCxnSpPr/>
          <p:nvPr/>
        </p:nvCxnSpPr>
        <p:spPr>
          <a:xfrm flipH="1" rot="10800000">
            <a:off x="5419100" y="2512900"/>
            <a:ext cx="1542900" cy="7800"/>
          </a:xfrm>
          <a:prstGeom prst="straightConnector1">
            <a:avLst/>
          </a:prstGeom>
          <a:noFill/>
          <a:ln cap="flat" cmpd="sng" w="9525">
            <a:solidFill>
              <a:schemeClr val="dk2"/>
            </a:solidFill>
            <a:prstDash val="solid"/>
            <a:round/>
            <a:headEnd len="lg" w="lg" type="none"/>
            <a:tailEnd len="lg" w="lg" type="none"/>
          </a:ln>
        </p:spPr>
      </p:cxnSp>
      <p:sp>
        <p:nvSpPr>
          <p:cNvPr id="165" name="Shape 165"/>
          <p:cNvSpPr txBox="1"/>
          <p:nvPr/>
        </p:nvSpPr>
        <p:spPr>
          <a:xfrm>
            <a:off x="6831600" y="2144500"/>
            <a:ext cx="990300" cy="307200"/>
          </a:xfrm>
          <a:prstGeom prst="rect">
            <a:avLst/>
          </a:prstGeom>
          <a:noFill/>
          <a:ln>
            <a:noFill/>
          </a:ln>
        </p:spPr>
        <p:txBody>
          <a:bodyPr anchorCtr="0" anchor="t" bIns="91425" lIns="91425" rIns="91425" wrap="square" tIns="91425">
            <a:noAutofit/>
          </a:bodyPr>
          <a:lstStyle/>
          <a:p>
            <a:pPr lvl="0">
              <a:spcBef>
                <a:spcPts val="0"/>
              </a:spcBef>
              <a:buNone/>
            </a:pPr>
            <a:r>
              <a:rPr lang="en"/>
              <a:t>(0.51,0.7)</a:t>
            </a:r>
          </a:p>
        </p:txBody>
      </p:sp>
      <p:cxnSp>
        <p:nvCxnSpPr>
          <p:cNvPr id="166" name="Shape 166"/>
          <p:cNvCxnSpPr/>
          <p:nvPr/>
        </p:nvCxnSpPr>
        <p:spPr>
          <a:xfrm>
            <a:off x="1519225" y="2390175"/>
            <a:ext cx="7800" cy="1059300"/>
          </a:xfrm>
          <a:prstGeom prst="straightConnector1">
            <a:avLst/>
          </a:prstGeom>
          <a:noFill/>
          <a:ln cap="flat" cmpd="sng" w="9525">
            <a:solidFill>
              <a:schemeClr val="dk2"/>
            </a:solidFill>
            <a:prstDash val="solid"/>
            <a:round/>
            <a:headEnd len="lg" w="lg" type="none"/>
            <a:tailEnd len="lg" w="lg" type="none"/>
          </a:ln>
        </p:spPr>
      </p:cxnSp>
      <p:cxnSp>
        <p:nvCxnSpPr>
          <p:cNvPr id="167" name="Shape 167"/>
          <p:cNvCxnSpPr/>
          <p:nvPr/>
        </p:nvCxnSpPr>
        <p:spPr>
          <a:xfrm rot="10800000">
            <a:off x="989425" y="2397850"/>
            <a:ext cx="529800" cy="0"/>
          </a:xfrm>
          <a:prstGeom prst="straightConnector1">
            <a:avLst/>
          </a:prstGeom>
          <a:noFill/>
          <a:ln cap="flat" cmpd="sng" w="9525">
            <a:solidFill>
              <a:schemeClr val="dk2"/>
            </a:solidFill>
            <a:prstDash val="solid"/>
            <a:round/>
            <a:headEnd len="lg" w="lg" type="none"/>
            <a:tailEnd len="lg" w="lg" type="none"/>
          </a:ln>
        </p:spPr>
      </p:cxnSp>
      <p:sp>
        <p:nvSpPr>
          <p:cNvPr id="168" name="Shape 168"/>
          <p:cNvSpPr txBox="1"/>
          <p:nvPr/>
        </p:nvSpPr>
        <p:spPr>
          <a:xfrm>
            <a:off x="1711150" y="2397850"/>
            <a:ext cx="1044000" cy="307200"/>
          </a:xfrm>
          <a:prstGeom prst="rect">
            <a:avLst/>
          </a:prstGeom>
          <a:noFill/>
          <a:ln>
            <a:noFill/>
          </a:ln>
        </p:spPr>
        <p:txBody>
          <a:bodyPr anchorCtr="0" anchor="t" bIns="91425" lIns="91425" rIns="91425" wrap="square" tIns="91425">
            <a:noAutofit/>
          </a:bodyPr>
          <a:lstStyle/>
          <a:p>
            <a:pPr lvl="0">
              <a:spcBef>
                <a:spcPts val="0"/>
              </a:spcBef>
              <a:buNone/>
            </a:pPr>
            <a:r>
              <a:rPr lang="en"/>
              <a:t>(0.17,0.51)</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237750" y="102750"/>
            <a:ext cx="8520600" cy="707400"/>
          </a:xfrm>
          <a:prstGeom prst="rect">
            <a:avLst/>
          </a:prstGeom>
        </p:spPr>
        <p:txBody>
          <a:bodyPr anchorCtr="0" anchor="t" bIns="91425" lIns="91425" rIns="91425" wrap="square" tIns="91425">
            <a:noAutofit/>
          </a:bodyPr>
          <a:lstStyle/>
          <a:p>
            <a:pPr lvl="0">
              <a:spcBef>
                <a:spcPts val="0"/>
              </a:spcBef>
              <a:buNone/>
            </a:pPr>
            <a:r>
              <a:rPr lang="en"/>
              <a:t>Top features that explain churn of HF users in Aug</a:t>
            </a:r>
          </a:p>
        </p:txBody>
      </p:sp>
      <p:sp>
        <p:nvSpPr>
          <p:cNvPr id="174" name="Shape 174"/>
          <p:cNvSpPr txBox="1"/>
          <p:nvPr>
            <p:ph idx="1" type="body"/>
          </p:nvPr>
        </p:nvSpPr>
        <p:spPr>
          <a:xfrm>
            <a:off x="1433075" y="1247775"/>
            <a:ext cx="8520600" cy="3302700"/>
          </a:xfrm>
          <a:prstGeom prst="rect">
            <a:avLst/>
          </a:prstGeom>
        </p:spPr>
        <p:txBody>
          <a:bodyPr anchorCtr="0" anchor="t" bIns="91425" lIns="91425" rIns="91425" wrap="square" tIns="91425">
            <a:noAutofit/>
          </a:bodyPr>
          <a:lstStyle/>
          <a:p>
            <a:pPr lvl="0" rtl="0">
              <a:spcBef>
                <a:spcPts val="0"/>
              </a:spcBef>
              <a:buNone/>
            </a:pPr>
            <a:r>
              <a:t/>
            </a:r>
            <a:endParaRPr sz="1600">
              <a:solidFill>
                <a:srgbClr val="000000"/>
              </a:solidFill>
            </a:endParaRPr>
          </a:p>
          <a:p>
            <a:pPr indent="-330200" lvl="0" marL="457200" rtl="0">
              <a:spcBef>
                <a:spcPts val="0"/>
              </a:spcBef>
              <a:spcAft>
                <a:spcPts val="0"/>
              </a:spcAft>
              <a:buClr>
                <a:srgbClr val="000000"/>
              </a:buClr>
              <a:buSzPts val="1600"/>
              <a:buChar char="●"/>
            </a:pPr>
            <a:r>
              <a:rPr lang="en" sz="1600">
                <a:solidFill>
                  <a:srgbClr val="000000"/>
                </a:solidFill>
              </a:rPr>
              <a:t>Total Bookings</a:t>
            </a:r>
          </a:p>
          <a:p>
            <a:pPr indent="-330200" lvl="0" marL="457200" rtl="0">
              <a:spcBef>
                <a:spcPts val="0"/>
              </a:spcBef>
              <a:spcAft>
                <a:spcPts val="0"/>
              </a:spcAft>
              <a:buClr>
                <a:srgbClr val="000000"/>
              </a:buClr>
              <a:buSzPts val="1600"/>
              <a:buChar char="●"/>
            </a:pPr>
            <a:r>
              <a:rPr lang="en" sz="1600">
                <a:solidFill>
                  <a:srgbClr val="000000"/>
                </a:solidFill>
              </a:rPr>
              <a:t>ATA-ETA</a:t>
            </a:r>
          </a:p>
          <a:p>
            <a:pPr indent="-330200" lvl="0" marL="457200" rtl="0">
              <a:spcBef>
                <a:spcPts val="0"/>
              </a:spcBef>
              <a:spcAft>
                <a:spcPts val="0"/>
              </a:spcAft>
              <a:buClr>
                <a:srgbClr val="000000"/>
              </a:buClr>
              <a:buSzPts val="1600"/>
              <a:buChar char="●"/>
            </a:pPr>
            <a:r>
              <a:rPr lang="en" sz="1600">
                <a:solidFill>
                  <a:srgbClr val="000000"/>
                </a:solidFill>
              </a:rPr>
              <a:t>Customer_cancellations</a:t>
            </a:r>
          </a:p>
          <a:p>
            <a:pPr indent="-330200" lvl="0" marL="457200" rtl="0">
              <a:spcBef>
                <a:spcPts val="0"/>
              </a:spcBef>
              <a:spcAft>
                <a:spcPts val="0"/>
              </a:spcAft>
              <a:buClr>
                <a:srgbClr val="000000"/>
              </a:buClr>
              <a:buSzPts val="1600"/>
              <a:buChar char="●"/>
            </a:pPr>
            <a:r>
              <a:rPr lang="en" sz="1600">
                <a:solidFill>
                  <a:srgbClr val="000000"/>
                </a:solidFill>
              </a:rPr>
              <a:t>Distance per ride</a:t>
            </a:r>
          </a:p>
          <a:p>
            <a:pPr indent="-330200" lvl="0" marL="457200" rtl="0">
              <a:spcBef>
                <a:spcPts val="0"/>
              </a:spcBef>
              <a:spcAft>
                <a:spcPts val="0"/>
              </a:spcAft>
              <a:buClr>
                <a:srgbClr val="000000"/>
              </a:buClr>
              <a:buSzPts val="1600"/>
              <a:buChar char="●"/>
            </a:pPr>
            <a:r>
              <a:rPr lang="en" sz="1600">
                <a:solidFill>
                  <a:srgbClr val="000000"/>
                </a:solidFill>
              </a:rPr>
              <a:t>ATS( Average ticket size)</a:t>
            </a:r>
          </a:p>
          <a:p>
            <a:pPr indent="-330200" lvl="0" marL="457200" rtl="0">
              <a:spcBef>
                <a:spcPts val="0"/>
              </a:spcBef>
              <a:spcAft>
                <a:spcPts val="0"/>
              </a:spcAft>
              <a:buClr>
                <a:srgbClr val="000000"/>
              </a:buClr>
              <a:buSzPts val="1600"/>
              <a:buChar char="●"/>
            </a:pPr>
            <a:r>
              <a:rPr lang="en" sz="1600">
                <a:solidFill>
                  <a:srgbClr val="000000"/>
                </a:solidFill>
              </a:rPr>
              <a:t>Blended rate per KM</a:t>
            </a:r>
          </a:p>
          <a:p>
            <a:pPr indent="-330200" lvl="0" marL="457200" rtl="0">
              <a:spcBef>
                <a:spcPts val="0"/>
              </a:spcBef>
              <a:buClr>
                <a:srgbClr val="000000"/>
              </a:buClr>
              <a:buSzPts val="1600"/>
              <a:buChar char="●"/>
            </a:pPr>
            <a:r>
              <a:rPr lang="en" sz="1600">
                <a:solidFill>
                  <a:srgbClr val="000000"/>
                </a:solidFill>
              </a:rPr>
              <a:t>Calls per ride to customer care</a:t>
            </a:r>
          </a:p>
          <a:p>
            <a:pPr lvl="0" rtl="0">
              <a:spcBef>
                <a:spcPts val="0"/>
              </a:spcBef>
              <a:buNone/>
            </a:pPr>
            <a:r>
              <a:t/>
            </a:r>
            <a:endParaRPr>
              <a:solidFill>
                <a:srgbClr val="000000"/>
              </a:solidFill>
            </a:endParaRPr>
          </a:p>
        </p:txBody>
      </p:sp>
      <p:pic>
        <p:nvPicPr>
          <p:cNvPr id="175" name="Shape 175"/>
          <p:cNvPicPr preferRelativeResize="0"/>
          <p:nvPr/>
        </p:nvPicPr>
        <p:blipFill>
          <a:blip r:embed="rId3">
            <a:alphaModFix/>
          </a:blip>
          <a:stretch>
            <a:fillRect/>
          </a:stretch>
        </p:blipFill>
        <p:spPr>
          <a:xfrm>
            <a:off x="237750" y="581550"/>
            <a:ext cx="7421376" cy="4333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257900" y="122225"/>
            <a:ext cx="8520600" cy="707400"/>
          </a:xfrm>
          <a:prstGeom prst="rect">
            <a:avLst/>
          </a:prstGeom>
        </p:spPr>
        <p:txBody>
          <a:bodyPr anchorCtr="0" anchor="t" bIns="91425" lIns="91425" rIns="91425" wrap="square" tIns="91425">
            <a:noAutofit/>
          </a:bodyPr>
          <a:lstStyle/>
          <a:p>
            <a:pPr lvl="0">
              <a:spcBef>
                <a:spcPts val="0"/>
              </a:spcBef>
              <a:buNone/>
            </a:pPr>
            <a:r>
              <a:rPr lang="en"/>
              <a:t>Feature distribution Analysis</a:t>
            </a:r>
          </a:p>
          <a:p>
            <a:pPr lvl="0">
              <a:spcBef>
                <a:spcPts val="0"/>
              </a:spcBef>
              <a:buNone/>
            </a:pPr>
            <a:r>
              <a:rPr lang="en" sz="2000"/>
              <a:t>HF Users who churn have higher # of total bookings and lower cancelled / completed % </a:t>
            </a:r>
          </a:p>
          <a:p>
            <a:pPr lvl="0">
              <a:spcBef>
                <a:spcPts val="0"/>
              </a:spcBef>
              <a:buNone/>
            </a:pPr>
            <a:r>
              <a:t/>
            </a:r>
            <a:endParaRPr/>
          </a:p>
        </p:txBody>
      </p:sp>
      <p:pic>
        <p:nvPicPr>
          <p:cNvPr id="181" name="Shape 181"/>
          <p:cNvPicPr preferRelativeResize="0"/>
          <p:nvPr/>
        </p:nvPicPr>
        <p:blipFill>
          <a:blip r:embed="rId3">
            <a:alphaModFix/>
          </a:blip>
          <a:stretch>
            <a:fillRect/>
          </a:stretch>
        </p:blipFill>
        <p:spPr>
          <a:xfrm>
            <a:off x="369263" y="1276800"/>
            <a:ext cx="3952875" cy="3371850"/>
          </a:xfrm>
          <a:prstGeom prst="rect">
            <a:avLst/>
          </a:prstGeom>
          <a:noFill/>
          <a:ln>
            <a:noFill/>
          </a:ln>
        </p:spPr>
      </p:pic>
      <p:pic>
        <p:nvPicPr>
          <p:cNvPr id="182" name="Shape 182"/>
          <p:cNvPicPr preferRelativeResize="0"/>
          <p:nvPr/>
        </p:nvPicPr>
        <p:blipFill>
          <a:blip r:embed="rId4">
            <a:alphaModFix/>
          </a:blip>
          <a:stretch>
            <a:fillRect/>
          </a:stretch>
        </p:blipFill>
        <p:spPr>
          <a:xfrm>
            <a:off x="4825613" y="1276800"/>
            <a:ext cx="3952875" cy="3371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311700" y="287475"/>
            <a:ext cx="8520600" cy="707400"/>
          </a:xfrm>
          <a:prstGeom prst="rect">
            <a:avLst/>
          </a:prstGeom>
        </p:spPr>
        <p:txBody>
          <a:bodyPr anchorCtr="0" anchor="t" bIns="91425" lIns="91425" rIns="91425" wrap="square" tIns="91425">
            <a:noAutofit/>
          </a:bodyPr>
          <a:lstStyle/>
          <a:p>
            <a:pPr lvl="0">
              <a:spcBef>
                <a:spcPts val="0"/>
              </a:spcBef>
              <a:buNone/>
            </a:pPr>
            <a:r>
              <a:rPr lang="en"/>
              <a:t>Feature distribution Analysis cont.</a:t>
            </a:r>
          </a:p>
        </p:txBody>
      </p:sp>
      <p:pic>
        <p:nvPicPr>
          <p:cNvPr id="188" name="Shape 188"/>
          <p:cNvPicPr preferRelativeResize="0"/>
          <p:nvPr/>
        </p:nvPicPr>
        <p:blipFill>
          <a:blip r:embed="rId3">
            <a:alphaModFix/>
          </a:blip>
          <a:stretch>
            <a:fillRect/>
          </a:stretch>
        </p:blipFill>
        <p:spPr>
          <a:xfrm>
            <a:off x="311688" y="1369475"/>
            <a:ext cx="3952875" cy="3371850"/>
          </a:xfrm>
          <a:prstGeom prst="rect">
            <a:avLst/>
          </a:prstGeom>
          <a:noFill/>
          <a:ln>
            <a:noFill/>
          </a:ln>
        </p:spPr>
      </p:pic>
      <p:pic>
        <p:nvPicPr>
          <p:cNvPr id="189" name="Shape 189"/>
          <p:cNvPicPr preferRelativeResize="0"/>
          <p:nvPr/>
        </p:nvPicPr>
        <p:blipFill>
          <a:blip r:embed="rId4">
            <a:alphaModFix/>
          </a:blip>
          <a:stretch>
            <a:fillRect/>
          </a:stretch>
        </p:blipFill>
        <p:spPr>
          <a:xfrm>
            <a:off x="4180124" y="1369470"/>
            <a:ext cx="4567725" cy="324043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311700" y="157700"/>
            <a:ext cx="8520600" cy="707400"/>
          </a:xfrm>
          <a:prstGeom prst="rect">
            <a:avLst/>
          </a:prstGeom>
        </p:spPr>
        <p:txBody>
          <a:bodyPr anchorCtr="0" anchor="t" bIns="91425" lIns="91425" rIns="91425" wrap="square" tIns="91425">
            <a:noAutofit/>
          </a:bodyPr>
          <a:lstStyle/>
          <a:p>
            <a:pPr lvl="0">
              <a:spcBef>
                <a:spcPts val="0"/>
              </a:spcBef>
              <a:buNone/>
            </a:pPr>
            <a:r>
              <a:rPr lang="en"/>
              <a:t>Feature distribution Analysis cont.</a:t>
            </a:r>
          </a:p>
        </p:txBody>
      </p:sp>
      <p:pic>
        <p:nvPicPr>
          <p:cNvPr id="195" name="Shape 195"/>
          <p:cNvPicPr preferRelativeResize="0"/>
          <p:nvPr/>
        </p:nvPicPr>
        <p:blipFill>
          <a:blip r:embed="rId3">
            <a:alphaModFix/>
          </a:blip>
          <a:stretch>
            <a:fillRect/>
          </a:stretch>
        </p:blipFill>
        <p:spPr>
          <a:xfrm>
            <a:off x="265350" y="1280450"/>
            <a:ext cx="3886501" cy="2857350"/>
          </a:xfrm>
          <a:prstGeom prst="rect">
            <a:avLst/>
          </a:prstGeom>
          <a:noFill/>
          <a:ln>
            <a:noFill/>
          </a:ln>
        </p:spPr>
      </p:pic>
      <p:pic>
        <p:nvPicPr>
          <p:cNvPr id="196" name="Shape 196"/>
          <p:cNvPicPr preferRelativeResize="0"/>
          <p:nvPr/>
        </p:nvPicPr>
        <p:blipFill>
          <a:blip r:embed="rId4">
            <a:alphaModFix/>
          </a:blip>
          <a:stretch>
            <a:fillRect/>
          </a:stretch>
        </p:blipFill>
        <p:spPr>
          <a:xfrm>
            <a:off x="4880700" y="1197050"/>
            <a:ext cx="3905250" cy="3371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311700" y="222600"/>
            <a:ext cx="8520600" cy="707400"/>
          </a:xfrm>
          <a:prstGeom prst="rect">
            <a:avLst/>
          </a:prstGeom>
        </p:spPr>
        <p:txBody>
          <a:bodyPr anchorCtr="0" anchor="t" bIns="91425" lIns="91425" rIns="91425" wrap="square" tIns="91425">
            <a:noAutofit/>
          </a:bodyPr>
          <a:lstStyle/>
          <a:p>
            <a:pPr lvl="0">
              <a:spcBef>
                <a:spcPts val="0"/>
              </a:spcBef>
              <a:buNone/>
            </a:pPr>
            <a:r>
              <a:rPr lang="en"/>
              <a:t>Feature distribution Analysis cont.</a:t>
            </a:r>
          </a:p>
        </p:txBody>
      </p:sp>
      <p:pic>
        <p:nvPicPr>
          <p:cNvPr id="202" name="Shape 202"/>
          <p:cNvPicPr preferRelativeResize="0"/>
          <p:nvPr/>
        </p:nvPicPr>
        <p:blipFill>
          <a:blip r:embed="rId3">
            <a:alphaModFix/>
          </a:blip>
          <a:stretch>
            <a:fillRect/>
          </a:stretch>
        </p:blipFill>
        <p:spPr>
          <a:xfrm>
            <a:off x="690200" y="1152425"/>
            <a:ext cx="3295650" cy="3371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395125" y="194800"/>
            <a:ext cx="8520600" cy="707400"/>
          </a:xfrm>
          <a:prstGeom prst="rect">
            <a:avLst/>
          </a:prstGeom>
        </p:spPr>
        <p:txBody>
          <a:bodyPr anchorCtr="0" anchor="t" bIns="91425" lIns="91425" rIns="91425" wrap="square" tIns="91425">
            <a:noAutofit/>
          </a:bodyPr>
          <a:lstStyle/>
          <a:p>
            <a:pPr lvl="0">
              <a:spcBef>
                <a:spcPts val="0"/>
              </a:spcBef>
              <a:buNone/>
            </a:pPr>
            <a:r>
              <a:t/>
            </a:r>
            <a:endParaRPr/>
          </a:p>
        </p:txBody>
      </p:sp>
      <p:sp>
        <p:nvSpPr>
          <p:cNvPr id="208" name="Shape 208"/>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209" name="Shape 209"/>
          <p:cNvPicPr preferRelativeResize="0"/>
          <p:nvPr/>
        </p:nvPicPr>
        <p:blipFill>
          <a:blip r:embed="rId3">
            <a:alphaModFix/>
          </a:blip>
          <a:stretch>
            <a:fillRect/>
          </a:stretch>
        </p:blipFill>
        <p:spPr>
          <a:xfrm>
            <a:off x="395125" y="26923"/>
            <a:ext cx="7885174" cy="5089653"/>
          </a:xfrm>
          <a:prstGeom prst="rect">
            <a:avLst/>
          </a:prstGeom>
          <a:noFill/>
          <a:ln cap="flat" cmpd="sng" w="9525">
            <a:solidFill>
              <a:srgbClr val="000000"/>
            </a:solidFill>
            <a:prstDash val="solid"/>
            <a:round/>
            <a:headEnd len="med" w="med" type="none"/>
            <a:tailEnd len="med" w="med"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Revenue &amp; Bookings Impact</a:t>
            </a:r>
          </a:p>
        </p:txBody>
      </p:sp>
      <p:sp>
        <p:nvSpPr>
          <p:cNvPr id="215" name="Shape 215"/>
          <p:cNvSpPr txBox="1"/>
          <p:nvPr/>
        </p:nvSpPr>
        <p:spPr>
          <a:xfrm>
            <a:off x="311700" y="1237600"/>
            <a:ext cx="4226400" cy="3018900"/>
          </a:xfrm>
          <a:prstGeom prst="rect">
            <a:avLst/>
          </a:prstGeom>
          <a:noFill/>
          <a:ln cap="flat" cmpd="sng" w="28575">
            <a:solidFill>
              <a:srgbClr val="00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 sz="1200"/>
              <a:t>Average Monthly Revenue</a:t>
            </a:r>
            <a:r>
              <a:rPr lang="en" sz="1200"/>
              <a:t>(June,July,Aug)</a:t>
            </a:r>
            <a:r>
              <a:rPr lang="en" sz="1200"/>
              <a:t> of users who got Disengaged (Aug month users) = ~ Rs 27.4 cr</a:t>
            </a:r>
          </a:p>
          <a:p>
            <a:pPr lvl="0">
              <a:spcBef>
                <a:spcPts val="0"/>
              </a:spcBef>
              <a:buNone/>
            </a:pPr>
            <a:r>
              <a:t/>
            </a:r>
            <a:endParaRPr sz="1200"/>
          </a:p>
          <a:p>
            <a:pPr lvl="0">
              <a:spcBef>
                <a:spcPts val="0"/>
              </a:spcBef>
              <a:buNone/>
            </a:pPr>
            <a:r>
              <a:rPr lang="en" sz="1200"/>
              <a:t>Expected in next 6 months = 27 * 6 = ~ Rs 164.4 cr</a:t>
            </a:r>
          </a:p>
          <a:p>
            <a:pPr lvl="0">
              <a:spcBef>
                <a:spcPts val="0"/>
              </a:spcBef>
              <a:buNone/>
            </a:pPr>
            <a:r>
              <a:t/>
            </a:r>
            <a:endParaRPr sz="1200"/>
          </a:p>
          <a:p>
            <a:pPr lvl="0">
              <a:spcBef>
                <a:spcPts val="0"/>
              </a:spcBef>
              <a:buNone/>
            </a:pPr>
            <a:r>
              <a:rPr lang="en" sz="1200"/>
              <a:t>Revenue </a:t>
            </a:r>
            <a:r>
              <a:rPr lang="en" sz="1200"/>
              <a:t>received</a:t>
            </a:r>
            <a:r>
              <a:rPr lang="en" sz="1200"/>
              <a:t> in next 6 months = Rs 15.2 cr</a:t>
            </a:r>
          </a:p>
          <a:p>
            <a:pPr lvl="0">
              <a:spcBef>
                <a:spcPts val="0"/>
              </a:spcBef>
              <a:buNone/>
            </a:pPr>
            <a:r>
              <a:t/>
            </a:r>
            <a:endParaRPr sz="1200"/>
          </a:p>
          <a:p>
            <a:pPr lvl="0">
              <a:spcBef>
                <a:spcPts val="0"/>
              </a:spcBef>
              <a:buNone/>
            </a:pPr>
            <a:r>
              <a:rPr lang="en" sz="1200"/>
              <a:t>Revenue Lost in next 6 months </a:t>
            </a:r>
            <a:r>
              <a:rPr lang="en" sz="1200"/>
              <a:t>=</a:t>
            </a:r>
            <a:r>
              <a:rPr lang="en" sz="1200"/>
              <a:t> ~ Rs 149.2 cr</a:t>
            </a:r>
          </a:p>
          <a:p>
            <a:pPr lvl="0">
              <a:spcBef>
                <a:spcPts val="0"/>
              </a:spcBef>
              <a:buNone/>
            </a:pPr>
            <a:r>
              <a:t/>
            </a:r>
            <a:endParaRPr sz="1200"/>
          </a:p>
          <a:p>
            <a:pPr lvl="0">
              <a:spcBef>
                <a:spcPts val="0"/>
              </a:spcBef>
              <a:buNone/>
            </a:pPr>
            <a:r>
              <a:rPr lang="en" sz="1200"/>
              <a:t>Potential revenue can save in six months* = 0.5 (model accuracy) * 149.2 </a:t>
            </a:r>
          </a:p>
          <a:p>
            <a:pPr lvl="0">
              <a:spcBef>
                <a:spcPts val="0"/>
              </a:spcBef>
              <a:buNone/>
            </a:pPr>
            <a:r>
              <a:rPr lang="en" sz="1200"/>
              <a:t>= ~ Rs 74.6 cr</a:t>
            </a:r>
          </a:p>
          <a:p>
            <a:pPr lvl="0">
              <a:spcBef>
                <a:spcPts val="0"/>
              </a:spcBef>
              <a:buNone/>
            </a:pPr>
            <a:r>
              <a:t/>
            </a:r>
            <a:endParaRPr sz="1200"/>
          </a:p>
          <a:p>
            <a:pPr lvl="0">
              <a:spcBef>
                <a:spcPts val="0"/>
              </a:spcBef>
              <a:buNone/>
            </a:pPr>
            <a:r>
              <a:t/>
            </a:r>
            <a:endParaRPr u="sng">
              <a:solidFill>
                <a:srgbClr val="4A86E8"/>
              </a:solidFill>
            </a:endParaRPr>
          </a:p>
          <a:p>
            <a:pPr lvl="0">
              <a:spcBef>
                <a:spcPts val="0"/>
              </a:spcBef>
              <a:buNone/>
            </a:pPr>
            <a:r>
              <a:t/>
            </a:r>
            <a:endParaRPr/>
          </a:p>
          <a:p>
            <a:pPr lvl="0">
              <a:spcBef>
                <a:spcPts val="0"/>
              </a:spcBef>
              <a:buNone/>
            </a:pPr>
            <a:r>
              <a:t/>
            </a:r>
            <a:endParaRPr/>
          </a:p>
          <a:p>
            <a:pPr lvl="0">
              <a:spcBef>
                <a:spcPts val="0"/>
              </a:spcBef>
              <a:buNone/>
            </a:pPr>
            <a:r>
              <a:t/>
            </a:r>
            <a:endParaRPr/>
          </a:p>
        </p:txBody>
      </p:sp>
      <p:sp>
        <p:nvSpPr>
          <p:cNvPr id="216" name="Shape 216"/>
          <p:cNvSpPr txBox="1"/>
          <p:nvPr/>
        </p:nvSpPr>
        <p:spPr>
          <a:xfrm>
            <a:off x="4619700" y="1237600"/>
            <a:ext cx="4212600" cy="3018900"/>
          </a:xfrm>
          <a:prstGeom prst="rect">
            <a:avLst/>
          </a:prstGeom>
          <a:noFill/>
          <a:ln cap="flat" cmpd="sng" w="28575">
            <a:solidFill>
              <a:srgbClr val="000000"/>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sz="1200"/>
              <a:t>Average Monthly Bookings(June,July,Aug) of users who got Disengaged (Aug month users) = 17.24 L</a:t>
            </a:r>
          </a:p>
          <a:p>
            <a:pPr lvl="0" rtl="0">
              <a:spcBef>
                <a:spcPts val="0"/>
              </a:spcBef>
              <a:buNone/>
            </a:pPr>
            <a:r>
              <a:t/>
            </a:r>
            <a:endParaRPr sz="1200"/>
          </a:p>
          <a:p>
            <a:pPr lvl="0" rtl="0">
              <a:spcBef>
                <a:spcPts val="0"/>
              </a:spcBef>
              <a:buNone/>
            </a:pPr>
            <a:r>
              <a:rPr lang="en" sz="1200"/>
              <a:t>Expected in next 6 months = 17.24 * 6 = ~ 1cr</a:t>
            </a:r>
          </a:p>
          <a:p>
            <a:pPr lvl="0" rtl="0">
              <a:spcBef>
                <a:spcPts val="0"/>
              </a:spcBef>
              <a:buNone/>
            </a:pPr>
            <a:r>
              <a:t/>
            </a:r>
            <a:endParaRPr sz="1200"/>
          </a:p>
          <a:p>
            <a:pPr lvl="0" rtl="0">
              <a:spcBef>
                <a:spcPts val="0"/>
              </a:spcBef>
              <a:buNone/>
            </a:pPr>
            <a:r>
              <a:rPr lang="en" sz="1200"/>
              <a:t>Bookings received in next 6 months = 8.5 L</a:t>
            </a:r>
          </a:p>
          <a:p>
            <a:pPr lvl="0" rtl="0">
              <a:spcBef>
                <a:spcPts val="0"/>
              </a:spcBef>
              <a:buNone/>
            </a:pPr>
            <a:r>
              <a:t/>
            </a:r>
            <a:endParaRPr sz="1200"/>
          </a:p>
          <a:p>
            <a:pPr lvl="0" rtl="0">
              <a:spcBef>
                <a:spcPts val="0"/>
              </a:spcBef>
              <a:buNone/>
            </a:pPr>
            <a:r>
              <a:rPr lang="en" sz="1200"/>
              <a:t>Bookings Lost in next 6 months = ~ 92 L</a:t>
            </a:r>
          </a:p>
          <a:p>
            <a:pPr lvl="0" rtl="0">
              <a:spcBef>
                <a:spcPts val="0"/>
              </a:spcBef>
              <a:buNone/>
            </a:pPr>
            <a:r>
              <a:t/>
            </a:r>
            <a:endParaRPr sz="1200"/>
          </a:p>
          <a:p>
            <a:pPr lvl="0" rtl="0">
              <a:spcBef>
                <a:spcPts val="0"/>
              </a:spcBef>
              <a:buNone/>
            </a:pPr>
            <a:r>
              <a:rPr lang="en" sz="1200"/>
              <a:t>Potential </a:t>
            </a:r>
            <a:r>
              <a:rPr lang="en" sz="1200"/>
              <a:t>Bookings</a:t>
            </a:r>
            <a:r>
              <a:rPr lang="en" sz="1200"/>
              <a:t> can save in six months* = 0.5 (model accuracy) * 92 L = 46 L</a:t>
            </a:r>
          </a:p>
          <a:p>
            <a:pPr lvl="0" rtl="0">
              <a:spcBef>
                <a:spcPts val="0"/>
              </a:spcBef>
              <a:buNone/>
            </a:pPr>
            <a:r>
              <a:t/>
            </a:r>
            <a:endParaRPr sz="1200"/>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217" name="Shape 217"/>
          <p:cNvSpPr txBox="1"/>
          <p:nvPr/>
        </p:nvSpPr>
        <p:spPr>
          <a:xfrm>
            <a:off x="421525" y="4301550"/>
            <a:ext cx="7992600" cy="513600"/>
          </a:xfrm>
          <a:prstGeom prst="rect">
            <a:avLst/>
          </a:prstGeom>
          <a:noFill/>
          <a:ln>
            <a:noFill/>
          </a:ln>
        </p:spPr>
        <p:txBody>
          <a:bodyPr anchorCtr="0" anchor="t" bIns="91425" lIns="91425" rIns="91425" wrap="square" tIns="91425">
            <a:noAutofit/>
          </a:bodyPr>
          <a:lstStyle/>
          <a:p>
            <a:pPr lvl="0">
              <a:spcBef>
                <a:spcPts val="0"/>
              </a:spcBef>
              <a:buNone/>
            </a:pPr>
            <a:r>
              <a:rPr lang="en" u="sng">
                <a:solidFill>
                  <a:srgbClr val="4A86E8"/>
                </a:solidFill>
              </a:rPr>
              <a:t>*This is only for users we lost in the month of Aug 2016.</a:t>
            </a:r>
          </a:p>
          <a:p>
            <a:pPr lv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311700" y="231875"/>
            <a:ext cx="8520600" cy="707400"/>
          </a:xfrm>
          <a:prstGeom prst="rect">
            <a:avLst/>
          </a:prstGeom>
        </p:spPr>
        <p:txBody>
          <a:bodyPr anchorCtr="0" anchor="t" bIns="91425" lIns="91425" rIns="91425" wrap="square" tIns="91425">
            <a:noAutofit/>
          </a:bodyPr>
          <a:lstStyle/>
          <a:p>
            <a:pPr lvl="0">
              <a:spcBef>
                <a:spcPts val="0"/>
              </a:spcBef>
              <a:buNone/>
            </a:pPr>
            <a:r>
              <a:rPr lang="en"/>
              <a:t>DS Next Steps</a:t>
            </a:r>
          </a:p>
        </p:txBody>
      </p:sp>
      <p:sp>
        <p:nvSpPr>
          <p:cNvPr id="223" name="Shape 223"/>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342900" lvl="0" marL="457200" rtl="0">
              <a:lnSpc>
                <a:spcPct val="200000"/>
              </a:lnSpc>
              <a:spcBef>
                <a:spcPts val="0"/>
              </a:spcBef>
              <a:spcAft>
                <a:spcPts val="0"/>
              </a:spcAft>
              <a:buSzPts val="1800"/>
              <a:buChar char="●"/>
            </a:pPr>
            <a:r>
              <a:rPr lang="en"/>
              <a:t>Build models for different granularities (like 60D, 90D) to predict churn </a:t>
            </a:r>
          </a:p>
          <a:p>
            <a:pPr indent="-342900" lvl="0" marL="457200" rtl="0">
              <a:lnSpc>
                <a:spcPct val="100000"/>
              </a:lnSpc>
              <a:spcBef>
                <a:spcPts val="0"/>
              </a:spcBef>
              <a:spcAft>
                <a:spcPts val="0"/>
              </a:spcAft>
              <a:buSzPts val="1800"/>
              <a:buChar char="●"/>
            </a:pPr>
            <a:r>
              <a:rPr lang="en"/>
              <a:t>Work with engineering to </a:t>
            </a:r>
            <a:r>
              <a:rPr lang="en"/>
              <a:t>productionalize</a:t>
            </a:r>
            <a:r>
              <a:rPr lang="en"/>
              <a:t> this model </a:t>
            </a:r>
          </a:p>
          <a:p>
            <a:pPr indent="-317500" lvl="1" marL="914400" rtl="0">
              <a:lnSpc>
                <a:spcPct val="100000"/>
              </a:lnSpc>
              <a:spcBef>
                <a:spcPts val="0"/>
              </a:spcBef>
              <a:spcAft>
                <a:spcPts val="0"/>
              </a:spcAft>
              <a:buSzPts val="1400"/>
              <a:buChar char="○"/>
            </a:pPr>
            <a:r>
              <a:rPr lang="en" sz="1500"/>
              <a:t>Allow cross-functional teams to access list of users at the risk of churn in realtime to provide preferential service quality</a:t>
            </a:r>
            <a:r>
              <a:rPr lang="en"/>
              <a:t> </a:t>
            </a:r>
          </a:p>
          <a:p>
            <a:pPr lvl="0" rtl="0">
              <a:lnSpc>
                <a:spcPct val="100000"/>
              </a:lnSpc>
              <a:spcBef>
                <a:spcPts val="1000"/>
              </a:spcBef>
              <a:spcAft>
                <a:spcPts val="0"/>
              </a:spcAft>
              <a:buNone/>
            </a:pPr>
            <a:r>
              <a:t/>
            </a:r>
            <a:endParaRPr sz="1200"/>
          </a:p>
          <a:p>
            <a:pPr indent="-342900" lvl="0" marL="457200" rtl="0">
              <a:lnSpc>
                <a:spcPct val="200000"/>
              </a:lnSpc>
              <a:spcBef>
                <a:spcPts val="0"/>
              </a:spcBef>
              <a:spcAft>
                <a:spcPts val="0"/>
              </a:spcAft>
              <a:buSzPts val="1800"/>
              <a:buChar char="●"/>
            </a:pPr>
            <a:r>
              <a:rPr lang="en"/>
              <a:t>Add more features (e.g. Driver Segments, Location based features)</a:t>
            </a:r>
          </a:p>
          <a:p>
            <a:pPr indent="-342900" lvl="0" marL="457200" rtl="0">
              <a:lnSpc>
                <a:spcPct val="100000"/>
              </a:lnSpc>
              <a:spcBef>
                <a:spcPts val="0"/>
              </a:spcBef>
              <a:buSzPts val="1800"/>
              <a:buChar char="●"/>
            </a:pPr>
            <a:r>
              <a:rPr lang="en"/>
              <a:t>Scale this model for MF (3-8 bookings) users and try a different approach for LF users</a:t>
            </a:r>
          </a:p>
          <a:p>
            <a:pPr lvl="0" rt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251850" y="104525"/>
            <a:ext cx="8759400" cy="707400"/>
          </a:xfrm>
          <a:prstGeom prst="rect">
            <a:avLst/>
          </a:prstGeom>
        </p:spPr>
        <p:txBody>
          <a:bodyPr anchorCtr="0" anchor="t" bIns="91425" lIns="91425" rIns="91425" wrap="square" tIns="91425">
            <a:noAutofit/>
          </a:bodyPr>
          <a:lstStyle/>
          <a:p>
            <a:pPr lvl="0">
              <a:spcBef>
                <a:spcPts val="0"/>
              </a:spcBef>
              <a:buNone/>
            </a:pPr>
            <a:r>
              <a:rPr lang="en" sz="3200"/>
              <a:t>We reactivate less than 30% users churning every week</a:t>
            </a:r>
          </a:p>
          <a:p>
            <a:pPr lvl="0">
              <a:spcBef>
                <a:spcPts val="0"/>
              </a:spcBef>
              <a:buNone/>
            </a:pPr>
            <a:r>
              <a:rPr lang="en" sz="2000"/>
              <a:t>Need to identify customers at the risk of churn and understand reasons why they disengage</a:t>
            </a:r>
          </a:p>
        </p:txBody>
      </p:sp>
      <p:pic>
        <p:nvPicPr>
          <p:cNvPr id="73" name="Shape 73"/>
          <p:cNvPicPr preferRelativeResize="0"/>
          <p:nvPr/>
        </p:nvPicPr>
        <p:blipFill>
          <a:blip r:embed="rId3">
            <a:alphaModFix/>
          </a:blip>
          <a:stretch>
            <a:fillRect/>
          </a:stretch>
        </p:blipFill>
        <p:spPr>
          <a:xfrm>
            <a:off x="103537" y="1371425"/>
            <a:ext cx="8936938" cy="3350000"/>
          </a:xfrm>
          <a:prstGeom prst="rect">
            <a:avLst/>
          </a:prstGeom>
          <a:noFill/>
          <a:ln cap="flat" cmpd="sng" w="9525">
            <a:solidFill>
              <a:srgbClr val="000000"/>
            </a:solidFill>
            <a:prstDash val="solid"/>
            <a:round/>
            <a:headEnd len="med" w="med" type="none"/>
            <a:tailEnd len="med" w="med" type="none"/>
          </a:ln>
        </p:spPr>
      </p:pic>
      <p:sp>
        <p:nvSpPr>
          <p:cNvPr id="74" name="Shape 74"/>
          <p:cNvSpPr/>
          <p:nvPr/>
        </p:nvSpPr>
        <p:spPr>
          <a:xfrm>
            <a:off x="103525" y="4454125"/>
            <a:ext cx="8714400" cy="2673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75" name="Shape 75"/>
          <p:cNvSpPr/>
          <p:nvPr/>
        </p:nvSpPr>
        <p:spPr>
          <a:xfrm>
            <a:off x="103525" y="3181525"/>
            <a:ext cx="8640300" cy="2673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title"/>
          </p:nvPr>
        </p:nvSpPr>
        <p:spPr>
          <a:xfrm>
            <a:off x="311700" y="154500"/>
            <a:ext cx="8520600" cy="707400"/>
          </a:xfrm>
          <a:prstGeom prst="rect">
            <a:avLst/>
          </a:prstGeom>
        </p:spPr>
        <p:txBody>
          <a:bodyPr anchorCtr="0" anchor="t" bIns="91425" lIns="91425" rIns="91425" wrap="square" tIns="91425">
            <a:noAutofit/>
          </a:bodyPr>
          <a:lstStyle/>
          <a:p>
            <a:pPr lvl="0" rtl="0">
              <a:spcBef>
                <a:spcPts val="0"/>
              </a:spcBef>
              <a:buNone/>
            </a:pPr>
            <a:r>
              <a:rPr lang="en"/>
              <a:t>Product / Biz Next steps </a:t>
            </a:r>
          </a:p>
        </p:txBody>
      </p:sp>
      <p:sp>
        <p:nvSpPr>
          <p:cNvPr id="229" name="Shape 229"/>
          <p:cNvSpPr txBox="1"/>
          <p:nvPr>
            <p:ph idx="1" type="body"/>
          </p:nvPr>
        </p:nvSpPr>
        <p:spPr>
          <a:xfrm>
            <a:off x="354750" y="920400"/>
            <a:ext cx="8520600" cy="33027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b="1" lang="en"/>
              <a:t>Short distance riders are churning faster,</a:t>
            </a:r>
            <a:r>
              <a:rPr lang="en"/>
              <a:t> </a:t>
            </a:r>
            <a:r>
              <a:rPr lang="en"/>
              <a:t>one potential reason could be higher pricing Vs competition for short rides, we might need to </a:t>
            </a:r>
            <a:r>
              <a:rPr lang="en"/>
              <a:t>reduce pricing for short rides and match competition fares</a:t>
            </a:r>
          </a:p>
          <a:p>
            <a:pPr lvl="0" rtl="0">
              <a:lnSpc>
                <a:spcPct val="100000"/>
              </a:lnSpc>
              <a:spcBef>
                <a:spcPts val="0"/>
              </a:spcBef>
              <a:spcAft>
                <a:spcPts val="0"/>
              </a:spcAft>
              <a:buNone/>
            </a:pPr>
            <a:r>
              <a:t/>
            </a:r>
            <a:endParaRPr sz="1200"/>
          </a:p>
          <a:p>
            <a:pPr lvl="0" rtl="0">
              <a:lnSpc>
                <a:spcPct val="100000"/>
              </a:lnSpc>
              <a:spcBef>
                <a:spcPts val="0"/>
              </a:spcBef>
              <a:spcAft>
                <a:spcPts val="0"/>
              </a:spcAft>
              <a:buNone/>
            </a:pPr>
            <a:r>
              <a:t/>
            </a:r>
            <a:endParaRPr sz="1200"/>
          </a:p>
          <a:p>
            <a:pPr indent="-342900" lvl="0" marL="457200" rtl="0">
              <a:spcBef>
                <a:spcPts val="0"/>
              </a:spcBef>
              <a:spcAft>
                <a:spcPts val="0"/>
              </a:spcAft>
              <a:buSzPts val="1800"/>
              <a:buChar char="●"/>
            </a:pPr>
            <a:r>
              <a:rPr b="1" lang="en"/>
              <a:t>High (ATA - ETA) </a:t>
            </a:r>
            <a:r>
              <a:rPr lang="en"/>
              <a:t>is a strong reason for customer churn, for HF users we need to show the correct ETA on booking confirmation </a:t>
            </a:r>
          </a:p>
          <a:p>
            <a:pPr lvl="0" rtl="0">
              <a:spcBef>
                <a:spcPts val="0"/>
              </a:spcBef>
              <a:spcAft>
                <a:spcPts val="0"/>
              </a:spcAft>
              <a:buNone/>
            </a:pPr>
            <a:r>
              <a:t/>
            </a:r>
            <a:endParaRPr/>
          </a:p>
          <a:p>
            <a:pPr indent="-342900" lvl="0" marL="457200" rtl="0">
              <a:spcBef>
                <a:spcPts val="0"/>
              </a:spcBef>
              <a:spcAft>
                <a:spcPts val="0"/>
              </a:spcAft>
              <a:buSzPts val="1800"/>
              <a:buChar char="●"/>
            </a:pPr>
            <a:r>
              <a:rPr b="1" lang="en"/>
              <a:t>Stockouts</a:t>
            </a:r>
            <a:r>
              <a:rPr lang="en"/>
              <a:t> lead to churn amongst HF users, these users </a:t>
            </a:r>
            <a:r>
              <a:rPr b="1" i="1" lang="en"/>
              <a:t>must get</a:t>
            </a:r>
            <a:r>
              <a:rPr lang="en"/>
              <a:t> prioritised allotment in the Demand queue </a:t>
            </a:r>
          </a:p>
          <a:p>
            <a:pPr lvl="0" rtl="0">
              <a:spcBef>
                <a:spcPts val="0"/>
              </a:spcBef>
              <a:spcAft>
                <a:spcPts val="0"/>
              </a:spcAft>
              <a:buNone/>
            </a:pPr>
            <a:r>
              <a:t/>
            </a:r>
            <a:endParaRPr/>
          </a:p>
          <a:p>
            <a:pPr indent="-342900" lvl="0" marL="457200" rtl="0">
              <a:spcBef>
                <a:spcPts val="0"/>
              </a:spcBef>
              <a:buSzPts val="1800"/>
              <a:buChar char="●"/>
            </a:pPr>
            <a:r>
              <a:rPr b="1" lang="en"/>
              <a:t># HighETA_rides</a:t>
            </a:r>
            <a:r>
              <a:rPr lang="en"/>
              <a:t> contribute to churn, for HF users, we need to prioritise allocation with a goal to minimise post booking ETA for them</a:t>
            </a:r>
          </a:p>
          <a:p>
            <a:pPr lvl="0" rt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311700" y="154500"/>
            <a:ext cx="8520600" cy="707400"/>
          </a:xfrm>
          <a:prstGeom prst="rect">
            <a:avLst/>
          </a:prstGeom>
        </p:spPr>
        <p:txBody>
          <a:bodyPr anchorCtr="0" anchor="t" bIns="91425" lIns="91425" rIns="91425" wrap="square" tIns="91425">
            <a:noAutofit/>
          </a:bodyPr>
          <a:lstStyle/>
          <a:p>
            <a:pPr lvl="0" rtl="0">
              <a:spcBef>
                <a:spcPts val="0"/>
              </a:spcBef>
              <a:buNone/>
            </a:pPr>
            <a:r>
              <a:rPr lang="en"/>
              <a:t>Product / Biz Next steps </a:t>
            </a:r>
          </a:p>
        </p:txBody>
      </p:sp>
      <p:sp>
        <p:nvSpPr>
          <p:cNvPr id="235" name="Shape 235"/>
          <p:cNvSpPr txBox="1"/>
          <p:nvPr>
            <p:ph idx="1" type="body"/>
          </p:nvPr>
        </p:nvSpPr>
        <p:spPr>
          <a:xfrm>
            <a:off x="147275" y="670175"/>
            <a:ext cx="9054300" cy="4279500"/>
          </a:xfrm>
          <a:prstGeom prst="rect">
            <a:avLst/>
          </a:prstGeom>
        </p:spPr>
        <p:txBody>
          <a:bodyPr anchorCtr="0" anchor="t" bIns="91425" lIns="91425" rIns="91425" wrap="square" tIns="91425">
            <a:noAutofit/>
          </a:bodyPr>
          <a:lstStyle/>
          <a:p>
            <a:pPr lvl="0" rtl="0">
              <a:spcBef>
                <a:spcPts val="0"/>
              </a:spcBef>
              <a:spcAft>
                <a:spcPts val="0"/>
              </a:spcAft>
              <a:buNone/>
            </a:pPr>
            <a:r>
              <a:t/>
            </a:r>
            <a:endParaRPr/>
          </a:p>
          <a:p>
            <a:pPr indent="-342900" lvl="0" marL="457200" rtl="0">
              <a:spcBef>
                <a:spcPts val="0"/>
              </a:spcBef>
              <a:spcAft>
                <a:spcPts val="0"/>
              </a:spcAft>
              <a:buSzPts val="1800"/>
              <a:buChar char="●"/>
            </a:pPr>
            <a:r>
              <a:rPr lang="en"/>
              <a:t>Users with more lifetime rides have a lower propensity to churn, we will identify Regular users with a good history of taking rides and provide preferential service (availability, allocation &amp; better cars / drivers)</a:t>
            </a:r>
          </a:p>
          <a:p>
            <a:pPr lvl="0" rtl="0">
              <a:spcBef>
                <a:spcPts val="0"/>
              </a:spcBef>
              <a:spcAft>
                <a:spcPts val="0"/>
              </a:spcAft>
              <a:buNone/>
            </a:pPr>
            <a:r>
              <a:t/>
            </a:r>
            <a:endParaRPr sz="1400"/>
          </a:p>
          <a:p>
            <a:pPr indent="-342900" lvl="0" marL="457200" rtl="0">
              <a:spcBef>
                <a:spcPts val="0"/>
              </a:spcBef>
              <a:spcAft>
                <a:spcPts val="0"/>
              </a:spcAft>
              <a:buSzPts val="1800"/>
              <a:buChar char="●"/>
            </a:pPr>
            <a:r>
              <a:rPr lang="en"/>
              <a:t>Since</a:t>
            </a:r>
            <a:r>
              <a:rPr b="1" lang="en"/>
              <a:t> users with high capacity churn less</a:t>
            </a:r>
            <a:r>
              <a:rPr lang="en"/>
              <a:t>, such users that show a declining engagement will be automatically sent frequency boosting offers</a:t>
            </a:r>
          </a:p>
          <a:p>
            <a:pPr lvl="0" rtl="0">
              <a:spcBef>
                <a:spcPts val="0"/>
              </a:spcBef>
              <a:spcAft>
                <a:spcPts val="0"/>
              </a:spcAft>
              <a:buNone/>
            </a:pPr>
            <a:r>
              <a:t/>
            </a:r>
            <a:endParaRPr sz="1400"/>
          </a:p>
          <a:p>
            <a:pPr indent="-342900" lvl="0" marL="457200" rtl="0">
              <a:spcBef>
                <a:spcPts val="0"/>
              </a:spcBef>
              <a:spcAft>
                <a:spcPts val="0"/>
              </a:spcAft>
              <a:buSzPts val="1800"/>
              <a:buChar char="●"/>
            </a:pPr>
            <a:r>
              <a:rPr lang="en"/>
              <a:t>For HF user rides with low ratings (&lt;=3), we need to maintain and review a weekly summary of the top reasons mentioned for the same, and consistently act on the feedback and compensate the customer when required </a:t>
            </a:r>
          </a:p>
          <a:p>
            <a:pPr lvl="0" rtl="0">
              <a:spcBef>
                <a:spcPts val="0"/>
              </a:spcBef>
              <a:spcAft>
                <a:spcPts val="0"/>
              </a:spcAft>
              <a:buNone/>
            </a:pPr>
            <a:r>
              <a:t/>
            </a:r>
            <a:endParaRPr sz="1400"/>
          </a:p>
          <a:p>
            <a:pPr indent="-342900" lvl="0" marL="457200" rtl="0">
              <a:spcBef>
                <a:spcPts val="0"/>
              </a:spcBef>
              <a:buSzPts val="1800"/>
              <a:buChar char="●"/>
            </a:pPr>
            <a:r>
              <a:rPr lang="en"/>
              <a:t>Review </a:t>
            </a:r>
            <a:r>
              <a:rPr b="1" lang="en"/>
              <a:t>top reasons for Ola Care contacts</a:t>
            </a:r>
            <a:r>
              <a:rPr lang="en"/>
              <a:t> from HF customers and publish a weekly summary on the same </a:t>
            </a:r>
          </a:p>
          <a:p>
            <a:pPr lvl="0" rt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571200" y="2381950"/>
            <a:ext cx="8520600" cy="707400"/>
          </a:xfrm>
          <a:prstGeom prst="rect">
            <a:avLst/>
          </a:prstGeom>
        </p:spPr>
        <p:txBody>
          <a:bodyPr anchorCtr="0" anchor="t" bIns="91425" lIns="91425" rIns="91425" wrap="square" tIns="91425">
            <a:noAutofit/>
          </a:bodyPr>
          <a:lstStyle/>
          <a:p>
            <a:pPr lvl="0">
              <a:spcBef>
                <a:spcPts val="0"/>
              </a:spcBef>
              <a:buNone/>
            </a:pPr>
            <a:r>
              <a:rPr lang="en"/>
              <a:t>Q &amp; A</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247150" y="283600"/>
            <a:ext cx="8520600" cy="707400"/>
          </a:xfrm>
          <a:prstGeom prst="rect">
            <a:avLst/>
          </a:prstGeom>
        </p:spPr>
        <p:txBody>
          <a:bodyPr anchorCtr="0" anchor="t" bIns="91425" lIns="91425" rIns="91425" wrap="square" tIns="91425">
            <a:noAutofit/>
          </a:bodyPr>
          <a:lstStyle/>
          <a:p>
            <a:pPr lvl="0">
              <a:spcBef>
                <a:spcPts val="0"/>
              </a:spcBef>
              <a:buNone/>
            </a:pPr>
            <a:r>
              <a:rPr lang="en"/>
              <a:t>AGENDA</a:t>
            </a:r>
          </a:p>
        </p:txBody>
      </p:sp>
      <p:sp>
        <p:nvSpPr>
          <p:cNvPr id="81" name="Shape 81"/>
          <p:cNvSpPr txBox="1"/>
          <p:nvPr>
            <p:ph idx="1" type="body"/>
          </p:nvPr>
        </p:nvSpPr>
        <p:spPr>
          <a:xfrm>
            <a:off x="101050" y="1083400"/>
            <a:ext cx="8948400" cy="3193500"/>
          </a:xfrm>
          <a:prstGeom prst="rect">
            <a:avLst/>
          </a:prstGeom>
        </p:spPr>
        <p:txBody>
          <a:bodyPr anchorCtr="0" anchor="t" bIns="91425" lIns="91425" rIns="91425" wrap="square" tIns="91425">
            <a:noAutofit/>
          </a:bodyPr>
          <a:lstStyle/>
          <a:p>
            <a:pPr lvl="0">
              <a:spcBef>
                <a:spcPts val="0"/>
              </a:spcBef>
              <a:buNone/>
            </a:pPr>
            <a:r>
              <a:rPr b="1" lang="en">
                <a:solidFill>
                  <a:srgbClr val="CC4125"/>
                </a:solidFill>
              </a:rPr>
              <a:t>Churn Prediction Algorithm</a:t>
            </a:r>
          </a:p>
          <a:p>
            <a:pPr lvl="0">
              <a:spcBef>
                <a:spcPts val="0"/>
              </a:spcBef>
              <a:buNone/>
            </a:pPr>
            <a:r>
              <a:rPr b="1" lang="en"/>
              <a:t>Goal</a:t>
            </a:r>
            <a:r>
              <a:rPr lang="en"/>
              <a:t> : Understand reasons why customers churn, identify customers who are at the risk of churn and identify potential levers which we can use to reduce churn  </a:t>
            </a:r>
          </a:p>
          <a:p>
            <a:pPr lvl="0">
              <a:spcBef>
                <a:spcPts val="0"/>
              </a:spcBef>
              <a:buNone/>
            </a:pPr>
            <a:r>
              <a:t/>
            </a:r>
            <a:endParaRPr b="1" sz="600"/>
          </a:p>
          <a:p>
            <a:pPr lvl="0">
              <a:spcBef>
                <a:spcPts val="0"/>
              </a:spcBef>
              <a:buNone/>
            </a:pPr>
            <a:r>
              <a:rPr b="1" lang="en"/>
              <a:t>Approach</a:t>
            </a:r>
            <a:r>
              <a:rPr lang="en"/>
              <a:t> : </a:t>
            </a:r>
          </a:p>
          <a:p>
            <a:pPr indent="-342900" lvl="0" marL="457200" rtl="0">
              <a:spcBef>
                <a:spcPts val="0"/>
              </a:spcBef>
              <a:spcAft>
                <a:spcPts val="0"/>
              </a:spcAft>
              <a:buSzPts val="1800"/>
              <a:buAutoNum type="arabicPeriod"/>
            </a:pPr>
            <a:r>
              <a:rPr lang="en"/>
              <a:t>Associate a churn probability score for each customer</a:t>
            </a:r>
          </a:p>
          <a:p>
            <a:pPr indent="-342900" lvl="0" marL="457200" rtl="0">
              <a:spcBef>
                <a:spcPts val="0"/>
              </a:spcBef>
              <a:spcAft>
                <a:spcPts val="0"/>
              </a:spcAft>
              <a:buSzPts val="1800"/>
              <a:buAutoNum type="arabicPeriod"/>
            </a:pPr>
            <a:r>
              <a:rPr lang="en"/>
              <a:t>For churned users, find a set of reasons for their churn / disengagement</a:t>
            </a:r>
          </a:p>
          <a:p>
            <a:pPr indent="-342900" lvl="0" marL="457200">
              <a:spcBef>
                <a:spcPts val="0"/>
              </a:spcBef>
              <a:buSzPts val="1800"/>
              <a:buAutoNum type="arabicPeriod"/>
            </a:pPr>
            <a:r>
              <a:rPr lang="en"/>
              <a:t>For top reasons that lead to churn, work across teams to provide preferential treatment to users at risk of churn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86225"/>
            <a:ext cx="8520600" cy="1197900"/>
          </a:xfrm>
          <a:prstGeom prst="rect">
            <a:avLst/>
          </a:prstGeom>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en"/>
              <a:t>How big is the Churn problem?</a:t>
            </a:r>
          </a:p>
          <a:p>
            <a:pPr lvl="0" rtl="0">
              <a:spcBef>
                <a:spcPts val="0"/>
              </a:spcBef>
              <a:buNone/>
            </a:pPr>
            <a:r>
              <a:rPr lang="en" sz="2000"/>
              <a:t>A customer is considered to have churned if no booking is completed in the last 180 Days</a:t>
            </a:r>
          </a:p>
          <a:p>
            <a:pPr lvl="0">
              <a:spcBef>
                <a:spcPts val="0"/>
              </a:spcBef>
              <a:buNone/>
            </a:pPr>
            <a:r>
              <a:t/>
            </a:r>
            <a:endParaRPr/>
          </a:p>
        </p:txBody>
      </p:sp>
      <p:pic>
        <p:nvPicPr>
          <p:cNvPr id="87" name="Shape 87" title="Chart"/>
          <p:cNvPicPr preferRelativeResize="0"/>
          <p:nvPr/>
        </p:nvPicPr>
        <p:blipFill>
          <a:blip r:embed="rId3">
            <a:alphaModFix/>
          </a:blip>
          <a:stretch>
            <a:fillRect/>
          </a:stretch>
        </p:blipFill>
        <p:spPr>
          <a:xfrm>
            <a:off x="0" y="1087125"/>
            <a:ext cx="5308849" cy="3282650"/>
          </a:xfrm>
          <a:prstGeom prst="rect">
            <a:avLst/>
          </a:prstGeom>
          <a:noFill/>
          <a:ln>
            <a:noFill/>
          </a:ln>
        </p:spPr>
      </p:pic>
      <p:sp>
        <p:nvSpPr>
          <p:cNvPr id="88" name="Shape 88"/>
          <p:cNvSpPr txBox="1"/>
          <p:nvPr/>
        </p:nvSpPr>
        <p:spPr>
          <a:xfrm>
            <a:off x="419400" y="4132375"/>
            <a:ext cx="8412900" cy="1197900"/>
          </a:xfrm>
          <a:prstGeom prst="rect">
            <a:avLst/>
          </a:prstGeom>
          <a:noFill/>
          <a:ln>
            <a:noFill/>
          </a:ln>
        </p:spPr>
        <p:txBody>
          <a:bodyPr anchorCtr="0" anchor="t" bIns="91425" lIns="91425" rIns="91425" wrap="square" tIns="91425">
            <a:noAutofit/>
          </a:bodyPr>
          <a:lstStyle/>
          <a:p>
            <a:pPr lvl="0">
              <a:spcBef>
                <a:spcPts val="0"/>
              </a:spcBef>
              <a:buNone/>
            </a:pPr>
            <a:r>
              <a:rPr lang="en"/>
              <a:t>Consistently around </a:t>
            </a:r>
            <a:r>
              <a:rPr lang="en">
                <a:solidFill>
                  <a:srgbClr val="FF0000"/>
                </a:solidFill>
              </a:rPr>
              <a:t>20%</a:t>
            </a:r>
            <a:r>
              <a:rPr lang="en"/>
              <a:t> of our monthly user base is churning out, </a:t>
            </a:r>
            <a:r>
              <a:rPr b="1" lang="en"/>
              <a:t>5.3% of the HF base </a:t>
            </a:r>
            <a:r>
              <a:rPr lang="en"/>
              <a:t>in March and July churned out (no completed booking in the next 180 days)</a:t>
            </a:r>
          </a:p>
          <a:p>
            <a:pPr lvl="0">
              <a:spcBef>
                <a:spcPts val="0"/>
              </a:spcBef>
              <a:buNone/>
            </a:pPr>
            <a:r>
              <a:t/>
            </a:r>
            <a:endParaRPr/>
          </a:p>
          <a:p>
            <a:pPr lvl="0">
              <a:spcBef>
                <a:spcPts val="0"/>
              </a:spcBef>
              <a:buNone/>
            </a:pPr>
            <a:r>
              <a:t/>
            </a:r>
            <a:endParaRPr>
              <a:solidFill>
                <a:srgbClr val="980000"/>
              </a:solidFill>
            </a:endParaRPr>
          </a:p>
        </p:txBody>
      </p:sp>
      <p:graphicFrame>
        <p:nvGraphicFramePr>
          <p:cNvPr id="89" name="Shape 89"/>
          <p:cNvGraphicFramePr/>
          <p:nvPr/>
        </p:nvGraphicFramePr>
        <p:xfrm>
          <a:off x="4969375" y="1510850"/>
          <a:ext cx="3000000" cy="3000000"/>
        </p:xfrm>
        <a:graphic>
          <a:graphicData uri="http://schemas.openxmlformats.org/drawingml/2006/table">
            <a:tbl>
              <a:tblPr>
                <a:noFill/>
                <a:tableStyleId>{6E1C1F9B-7A72-4A85-8851-56BC49085185}</a:tableStyleId>
              </a:tblPr>
              <a:tblGrid>
                <a:gridCol w="1199150"/>
                <a:gridCol w="1369025"/>
                <a:gridCol w="1624450"/>
              </a:tblGrid>
              <a:tr h="608450">
                <a:tc>
                  <a:txBody>
                    <a:bodyPr>
                      <a:noAutofit/>
                    </a:bodyPr>
                    <a:lstStyle/>
                    <a:p>
                      <a:pPr lvl="0" rtl="0">
                        <a:spcBef>
                          <a:spcPts val="0"/>
                        </a:spcBef>
                        <a:buNone/>
                      </a:pPr>
                      <a:r>
                        <a:rPr b="1" lang="en" sz="1300"/>
                        <a:t>Ride Frequency</a:t>
                      </a:r>
                    </a:p>
                  </a:txBody>
                  <a:tcPr marT="91425" marB="91425" marR="91425" marL="91425"/>
                </a:tc>
                <a:tc>
                  <a:txBody>
                    <a:bodyPr>
                      <a:noAutofit/>
                    </a:bodyPr>
                    <a:lstStyle/>
                    <a:p>
                      <a:pPr lvl="0">
                        <a:spcBef>
                          <a:spcPts val="0"/>
                        </a:spcBef>
                        <a:buNone/>
                      </a:pPr>
                      <a:r>
                        <a:rPr b="1" lang="en" sz="1300"/>
                        <a:t>% Share of Churners</a:t>
                      </a:r>
                    </a:p>
                  </a:txBody>
                  <a:tcPr marT="91425" marB="91425" marR="91425" marL="91425"/>
                </a:tc>
                <a:tc>
                  <a:txBody>
                    <a:bodyPr>
                      <a:noAutofit/>
                    </a:bodyPr>
                    <a:lstStyle/>
                    <a:p>
                      <a:pPr lvl="0" rtl="0">
                        <a:spcBef>
                          <a:spcPts val="0"/>
                        </a:spcBef>
                        <a:buNone/>
                      </a:pPr>
                      <a:r>
                        <a:rPr b="1" lang="en" sz="1300"/>
                        <a:t>% Users churning  (LF/HF/MF group)</a:t>
                      </a:r>
                    </a:p>
                  </a:txBody>
                  <a:tcPr marT="91425" marB="91425" marR="91425" marL="91425"/>
                </a:tc>
              </a:tr>
              <a:tr h="521300">
                <a:tc>
                  <a:txBody>
                    <a:bodyPr>
                      <a:noAutofit/>
                    </a:bodyPr>
                    <a:lstStyle/>
                    <a:p>
                      <a:pPr lvl="0">
                        <a:spcBef>
                          <a:spcPts val="0"/>
                        </a:spcBef>
                        <a:buNone/>
                      </a:pPr>
                      <a:r>
                        <a:rPr lang="en"/>
                        <a:t>LF (1-2)</a:t>
                      </a:r>
                    </a:p>
                  </a:txBody>
                  <a:tcPr marT="91425" marB="91425" marR="91425" marL="91425"/>
                </a:tc>
                <a:tc>
                  <a:txBody>
                    <a:bodyPr>
                      <a:noAutofit/>
                    </a:bodyPr>
                    <a:lstStyle/>
                    <a:p>
                      <a:pPr lvl="0" rtl="0" algn="r">
                        <a:lnSpc>
                          <a:spcPct val="115000"/>
                        </a:lnSpc>
                        <a:spcBef>
                          <a:spcPts val="0"/>
                        </a:spcBef>
                        <a:buNone/>
                      </a:pPr>
                      <a:r>
                        <a:rPr lang="en"/>
                        <a:t>78%</a:t>
                      </a:r>
                    </a:p>
                  </a:txBody>
                  <a:tcPr marT="91425" marB="91425" marR="91425" marL="91425"/>
                </a:tc>
                <a:tc>
                  <a:txBody>
                    <a:bodyPr>
                      <a:noAutofit/>
                    </a:bodyPr>
                    <a:lstStyle/>
                    <a:p>
                      <a:pPr lvl="0" rtl="0" algn="r">
                        <a:lnSpc>
                          <a:spcPct val="115000"/>
                        </a:lnSpc>
                        <a:spcBef>
                          <a:spcPts val="0"/>
                        </a:spcBef>
                        <a:buNone/>
                      </a:pPr>
                      <a:r>
                        <a:rPr lang="en"/>
                        <a:t>26.5%</a:t>
                      </a:r>
                    </a:p>
                  </a:txBody>
                  <a:tcPr marT="91425" marB="91425" marR="91425" marL="91425"/>
                </a:tc>
              </a:tr>
              <a:tr h="521300">
                <a:tc>
                  <a:txBody>
                    <a:bodyPr>
                      <a:noAutofit/>
                    </a:bodyPr>
                    <a:lstStyle/>
                    <a:p>
                      <a:pPr lvl="0">
                        <a:spcBef>
                          <a:spcPts val="0"/>
                        </a:spcBef>
                        <a:buNone/>
                      </a:pPr>
                      <a:r>
                        <a:rPr lang="en"/>
                        <a:t>MF (3-8)</a:t>
                      </a:r>
                    </a:p>
                  </a:txBody>
                  <a:tcPr marT="91425" marB="91425" marR="91425" marL="91425"/>
                </a:tc>
                <a:tc>
                  <a:txBody>
                    <a:bodyPr>
                      <a:noAutofit/>
                    </a:bodyPr>
                    <a:lstStyle/>
                    <a:p>
                      <a:pPr lvl="0" rtl="0" algn="r">
                        <a:lnSpc>
                          <a:spcPct val="115000"/>
                        </a:lnSpc>
                        <a:spcBef>
                          <a:spcPts val="0"/>
                        </a:spcBef>
                        <a:buNone/>
                      </a:pPr>
                      <a:r>
                        <a:rPr lang="en"/>
                        <a:t>19%</a:t>
                      </a:r>
                    </a:p>
                  </a:txBody>
                  <a:tcPr marT="91425" marB="91425" marR="91425" marL="91425"/>
                </a:tc>
                <a:tc>
                  <a:txBody>
                    <a:bodyPr>
                      <a:noAutofit/>
                    </a:bodyPr>
                    <a:lstStyle/>
                    <a:p>
                      <a:pPr lvl="0" rtl="0" algn="r">
                        <a:lnSpc>
                          <a:spcPct val="115000"/>
                        </a:lnSpc>
                        <a:spcBef>
                          <a:spcPts val="0"/>
                        </a:spcBef>
                        <a:buNone/>
                      </a:pPr>
                      <a:r>
                        <a:rPr lang="en"/>
                        <a:t>11%</a:t>
                      </a:r>
                    </a:p>
                  </a:txBody>
                  <a:tcPr marT="91425" marB="91425" marR="91425" marL="91425"/>
                </a:tc>
              </a:tr>
              <a:tr h="521300">
                <a:tc>
                  <a:txBody>
                    <a:bodyPr>
                      <a:noAutofit/>
                    </a:bodyPr>
                    <a:lstStyle/>
                    <a:p>
                      <a:pPr lvl="0">
                        <a:spcBef>
                          <a:spcPts val="0"/>
                        </a:spcBef>
                        <a:buNone/>
                      </a:pPr>
                      <a:r>
                        <a:rPr lang="en"/>
                        <a:t>HF (&gt;=9)</a:t>
                      </a:r>
                    </a:p>
                  </a:txBody>
                  <a:tcPr marT="91425" marB="91425" marR="91425" marL="91425"/>
                </a:tc>
                <a:tc>
                  <a:txBody>
                    <a:bodyPr>
                      <a:noAutofit/>
                    </a:bodyPr>
                    <a:lstStyle/>
                    <a:p>
                      <a:pPr lvl="0" rtl="0" algn="r">
                        <a:lnSpc>
                          <a:spcPct val="115000"/>
                        </a:lnSpc>
                        <a:spcBef>
                          <a:spcPts val="0"/>
                        </a:spcBef>
                        <a:buNone/>
                      </a:pPr>
                      <a:r>
                        <a:rPr lang="en"/>
                        <a:t>3%</a:t>
                      </a:r>
                    </a:p>
                  </a:txBody>
                  <a:tcPr marT="91425" marB="91425" marR="91425" marL="91425"/>
                </a:tc>
                <a:tc>
                  <a:txBody>
                    <a:bodyPr>
                      <a:noAutofit/>
                    </a:bodyPr>
                    <a:lstStyle/>
                    <a:p>
                      <a:pPr lvl="0" rtl="0" algn="r">
                        <a:lnSpc>
                          <a:spcPct val="115000"/>
                        </a:lnSpc>
                        <a:spcBef>
                          <a:spcPts val="0"/>
                        </a:spcBef>
                        <a:buNone/>
                      </a:pPr>
                      <a:r>
                        <a:rPr b="1" lang="en"/>
                        <a:t>5.3%</a:t>
                      </a: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00" y="197525"/>
            <a:ext cx="8737800" cy="707400"/>
          </a:xfrm>
          <a:prstGeom prst="rect">
            <a:avLst/>
          </a:prstGeom>
        </p:spPr>
        <p:txBody>
          <a:bodyPr anchorCtr="0" anchor="t" bIns="91425" lIns="91425" rIns="91425" wrap="square" tIns="91425">
            <a:noAutofit/>
          </a:bodyPr>
          <a:lstStyle/>
          <a:p>
            <a:pPr lvl="0" rtl="0">
              <a:spcBef>
                <a:spcPts val="0"/>
              </a:spcBef>
              <a:buNone/>
            </a:pPr>
            <a:r>
              <a:rPr lang="en"/>
              <a:t>Low frequency users who churned in May (9L users)</a:t>
            </a:r>
          </a:p>
        </p:txBody>
      </p:sp>
      <p:sp>
        <p:nvSpPr>
          <p:cNvPr id="95" name="Shape 95"/>
          <p:cNvSpPr txBox="1"/>
          <p:nvPr/>
        </p:nvSpPr>
        <p:spPr>
          <a:xfrm>
            <a:off x="311700" y="1187300"/>
            <a:ext cx="8832300" cy="3655800"/>
          </a:xfrm>
          <a:prstGeom prst="rect">
            <a:avLst/>
          </a:prstGeom>
          <a:noFill/>
          <a:ln>
            <a:noFill/>
          </a:ln>
        </p:spPr>
        <p:txBody>
          <a:bodyPr anchorCtr="0" anchor="t" bIns="91425" lIns="91425" rIns="91425" wrap="square" tIns="91425">
            <a:noAutofit/>
          </a:bodyPr>
          <a:lstStyle/>
          <a:p>
            <a:pPr lvl="0">
              <a:spcBef>
                <a:spcPts val="0"/>
              </a:spcBef>
              <a:buNone/>
            </a:pPr>
            <a:r>
              <a:t/>
            </a:r>
            <a:endParaRPr/>
          </a:p>
          <a:p>
            <a:pPr lvl="0">
              <a:spcBef>
                <a:spcPts val="0"/>
              </a:spcBef>
              <a:buNone/>
            </a:pPr>
            <a:r>
              <a:rPr b="1" lang="en" sz="1600"/>
              <a:t>Observations</a:t>
            </a:r>
          </a:p>
          <a:p>
            <a:pPr lvl="0">
              <a:spcBef>
                <a:spcPts val="0"/>
              </a:spcBef>
              <a:buNone/>
            </a:pPr>
            <a:r>
              <a:rPr lang="en" sz="1600"/>
              <a:t> </a:t>
            </a:r>
          </a:p>
          <a:p>
            <a:pPr lvl="0" rtl="0">
              <a:spcBef>
                <a:spcPts val="0"/>
              </a:spcBef>
              <a:buNone/>
            </a:pPr>
            <a:r>
              <a:rPr lang="en" sz="1600"/>
              <a:t>These users might not have any need of regular travel and because of low # of rides taken it is difficult to attribute them as churned. These users have thus been excluded from the analysis.</a:t>
            </a: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rtl="0">
              <a:spcBef>
                <a:spcPts val="0"/>
              </a:spcBef>
              <a:buNone/>
            </a:pPr>
            <a:r>
              <a:rPr lang="en"/>
              <a:t>Bookings Distribution (Pan India) </a:t>
            </a:r>
          </a:p>
        </p:txBody>
      </p:sp>
      <p:sp>
        <p:nvSpPr>
          <p:cNvPr id="101" name="Shape 101"/>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rtl="0">
              <a:spcBef>
                <a:spcPts val="0"/>
              </a:spcBef>
              <a:buNone/>
            </a:pPr>
            <a:r>
              <a:rPr lang="en"/>
              <a:t>These percentages are taken at 4 months avg  (May, June, July, Aug 2016)</a:t>
            </a:r>
          </a:p>
          <a:p>
            <a:pPr lvl="0" rtl="0">
              <a:spcBef>
                <a:spcPts val="0"/>
              </a:spcBef>
              <a:buNone/>
            </a:pPr>
            <a:r>
              <a:t/>
            </a:r>
            <a:endParaRPr/>
          </a:p>
        </p:txBody>
      </p:sp>
      <p:graphicFrame>
        <p:nvGraphicFramePr>
          <p:cNvPr id="102" name="Shape 102"/>
          <p:cNvGraphicFramePr/>
          <p:nvPr/>
        </p:nvGraphicFramePr>
        <p:xfrm>
          <a:off x="1780625" y="2027088"/>
          <a:ext cx="3000000" cy="3000000"/>
        </p:xfrm>
        <a:graphic>
          <a:graphicData uri="http://schemas.openxmlformats.org/drawingml/2006/table">
            <a:tbl>
              <a:tblPr>
                <a:noFill/>
                <a:tableStyleId>{6E1C1F9B-7A72-4A85-8851-56BC49085185}</a:tableStyleId>
              </a:tblPr>
              <a:tblGrid>
                <a:gridCol w="1531775"/>
                <a:gridCol w="1531775"/>
                <a:gridCol w="1531775"/>
              </a:tblGrid>
              <a:tr h="489275">
                <a:tc>
                  <a:txBody>
                    <a:bodyPr>
                      <a:noAutofit/>
                    </a:bodyPr>
                    <a:lstStyle/>
                    <a:p>
                      <a:pPr lvl="0" rtl="0">
                        <a:spcBef>
                          <a:spcPts val="0"/>
                        </a:spcBef>
                        <a:buNone/>
                      </a:pPr>
                      <a:r>
                        <a:rPr lang="en"/>
                        <a:t>Category</a:t>
                      </a:r>
                    </a:p>
                  </a:txBody>
                  <a:tcPr marT="91425" marB="91425" marR="91425" marL="91425">
                    <a:lnL cap="flat" cmpd="sng" w="28575">
                      <a:solidFill>
                        <a:srgbClr val="9E9E9E"/>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28575">
                      <a:solidFill>
                        <a:srgbClr val="9E9E9E"/>
                      </a:solidFill>
                      <a:prstDash val="solid"/>
                      <a:round/>
                      <a:headEnd len="med" w="med" type="none"/>
                      <a:tailEnd len="med" w="med" type="none"/>
                    </a:lnB>
                    <a:solidFill>
                      <a:srgbClr val="D0E0E3"/>
                    </a:solidFill>
                  </a:tcPr>
                </a:tc>
                <a:tc>
                  <a:txBody>
                    <a:bodyPr>
                      <a:noAutofit/>
                    </a:bodyPr>
                    <a:lstStyle/>
                    <a:p>
                      <a:pPr lvl="0" rtl="0" algn="ctr">
                        <a:spcBef>
                          <a:spcPts val="0"/>
                        </a:spcBef>
                        <a:buNone/>
                      </a:pPr>
                      <a:r>
                        <a:rPr lang="en"/>
                        <a:t>%Total Users</a:t>
                      </a:r>
                    </a:p>
                  </a:txBody>
                  <a:tcPr marT="91425" marB="91425" marR="91425" marL="91425">
                    <a:lnL cap="flat" cmpd="sng" w="28575">
                      <a:solidFill>
                        <a:srgbClr val="9E9E9E"/>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28575">
                      <a:solidFill>
                        <a:srgbClr val="9E9E9E"/>
                      </a:solidFill>
                      <a:prstDash val="solid"/>
                      <a:round/>
                      <a:headEnd len="med" w="med" type="none"/>
                      <a:tailEnd len="med" w="med" type="none"/>
                    </a:lnB>
                    <a:solidFill>
                      <a:srgbClr val="D0E0E3"/>
                    </a:solidFill>
                  </a:tcPr>
                </a:tc>
                <a:tc>
                  <a:txBody>
                    <a:bodyPr>
                      <a:noAutofit/>
                    </a:bodyPr>
                    <a:lstStyle/>
                    <a:p>
                      <a:pPr lvl="0" rtl="0" algn="ctr">
                        <a:spcBef>
                          <a:spcPts val="0"/>
                        </a:spcBef>
                        <a:buNone/>
                      </a:pPr>
                      <a:r>
                        <a:rPr lang="en"/>
                        <a:t>% Bookings</a:t>
                      </a:r>
                    </a:p>
                  </a:txBody>
                  <a:tcPr marT="91425" marB="91425" marR="91425" marL="91425">
                    <a:lnL cap="flat" cmpd="sng" w="28575">
                      <a:solidFill>
                        <a:srgbClr val="9E9E9E"/>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28575">
                      <a:solidFill>
                        <a:srgbClr val="9E9E9E"/>
                      </a:solidFill>
                      <a:prstDash val="solid"/>
                      <a:round/>
                      <a:headEnd len="med" w="med" type="none"/>
                      <a:tailEnd len="med" w="med" type="none"/>
                    </a:lnB>
                    <a:solidFill>
                      <a:srgbClr val="D0E0E3"/>
                    </a:solidFill>
                  </a:tcPr>
                </a:tc>
              </a:tr>
              <a:tr h="523350">
                <a:tc>
                  <a:txBody>
                    <a:bodyPr>
                      <a:noAutofit/>
                    </a:bodyPr>
                    <a:lstStyle/>
                    <a:p>
                      <a:pPr lvl="0" rtl="0">
                        <a:spcBef>
                          <a:spcPts val="0"/>
                        </a:spcBef>
                        <a:buNone/>
                      </a:pPr>
                      <a:r>
                        <a:rPr lang="en"/>
                        <a:t>LF (1-3)</a:t>
                      </a:r>
                    </a:p>
                  </a:txBody>
                  <a:tcPr marT="91425" marB="91425" marR="91425" marL="91425">
                    <a:lnL cap="flat" cmpd="sng" w="28575">
                      <a:solidFill>
                        <a:srgbClr val="9E9E9E"/>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28575">
                      <a:solidFill>
                        <a:srgbClr val="9E9E9E"/>
                      </a:solidFill>
                      <a:prstDash val="solid"/>
                      <a:round/>
                      <a:headEnd len="med" w="med" type="none"/>
                      <a:tailEnd len="med" w="med" type="none"/>
                    </a:lnB>
                  </a:tcPr>
                </a:tc>
                <a:tc>
                  <a:txBody>
                    <a:bodyPr>
                      <a:noAutofit/>
                    </a:bodyPr>
                    <a:lstStyle/>
                    <a:p>
                      <a:pPr lvl="0" rtl="0" algn="ctr">
                        <a:lnSpc>
                          <a:spcPct val="115000"/>
                        </a:lnSpc>
                        <a:spcBef>
                          <a:spcPts val="0"/>
                        </a:spcBef>
                        <a:buNone/>
                      </a:pPr>
                      <a:r>
                        <a:rPr lang="en"/>
                        <a:t>57%</a:t>
                      </a:r>
                    </a:p>
                  </a:txBody>
                  <a:tcPr marT="91425" marB="91425" marR="91425" marL="91425">
                    <a:lnL cap="flat" cmpd="sng" w="28575">
                      <a:solidFill>
                        <a:srgbClr val="9E9E9E"/>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28575">
                      <a:solidFill>
                        <a:srgbClr val="9E9E9E"/>
                      </a:solidFill>
                      <a:prstDash val="solid"/>
                      <a:round/>
                      <a:headEnd len="med" w="med" type="none"/>
                      <a:tailEnd len="med" w="med" type="none"/>
                    </a:lnB>
                  </a:tcPr>
                </a:tc>
                <a:tc>
                  <a:txBody>
                    <a:bodyPr>
                      <a:noAutofit/>
                    </a:bodyPr>
                    <a:lstStyle/>
                    <a:p>
                      <a:pPr lvl="0" rtl="0" algn="ctr">
                        <a:lnSpc>
                          <a:spcPct val="115000"/>
                        </a:lnSpc>
                        <a:spcBef>
                          <a:spcPts val="0"/>
                        </a:spcBef>
                        <a:buNone/>
                      </a:pPr>
                      <a:r>
                        <a:rPr lang="en"/>
                        <a:t>3</a:t>
                      </a:r>
                      <a:r>
                        <a:rPr lang="en"/>
                        <a:t>7%</a:t>
                      </a:r>
                    </a:p>
                  </a:txBody>
                  <a:tcPr marT="91425" marB="91425" marR="91425" marL="91425">
                    <a:lnL cap="flat" cmpd="sng" w="28575">
                      <a:solidFill>
                        <a:srgbClr val="9E9E9E"/>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28575">
                      <a:solidFill>
                        <a:srgbClr val="9E9E9E"/>
                      </a:solidFill>
                      <a:prstDash val="solid"/>
                      <a:round/>
                      <a:headEnd len="med" w="med" type="none"/>
                      <a:tailEnd len="med" w="med" type="none"/>
                    </a:lnB>
                  </a:tcPr>
                </a:tc>
              </a:tr>
              <a:tr h="523350">
                <a:tc>
                  <a:txBody>
                    <a:bodyPr>
                      <a:noAutofit/>
                    </a:bodyPr>
                    <a:lstStyle/>
                    <a:p>
                      <a:pPr lvl="0" rtl="0">
                        <a:spcBef>
                          <a:spcPts val="0"/>
                        </a:spcBef>
                        <a:buNone/>
                      </a:pPr>
                      <a:r>
                        <a:rPr lang="en"/>
                        <a:t>MF (4-8)</a:t>
                      </a:r>
                    </a:p>
                  </a:txBody>
                  <a:tcPr marT="91425" marB="91425" marR="91425" marL="91425">
                    <a:lnL cap="flat" cmpd="sng" w="28575">
                      <a:solidFill>
                        <a:srgbClr val="9E9E9E"/>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28575">
                      <a:solidFill>
                        <a:srgbClr val="9E9E9E"/>
                      </a:solidFill>
                      <a:prstDash val="solid"/>
                      <a:round/>
                      <a:headEnd len="med" w="med" type="none"/>
                      <a:tailEnd len="med" w="med" type="none"/>
                    </a:lnB>
                  </a:tcPr>
                </a:tc>
                <a:tc>
                  <a:txBody>
                    <a:bodyPr>
                      <a:noAutofit/>
                    </a:bodyPr>
                    <a:lstStyle/>
                    <a:p>
                      <a:pPr lvl="0" rtl="0" algn="ctr">
                        <a:lnSpc>
                          <a:spcPct val="115000"/>
                        </a:lnSpc>
                        <a:spcBef>
                          <a:spcPts val="0"/>
                        </a:spcBef>
                        <a:buNone/>
                      </a:pPr>
                      <a:r>
                        <a:rPr lang="en"/>
                        <a:t>32%</a:t>
                      </a:r>
                    </a:p>
                  </a:txBody>
                  <a:tcPr marT="91425" marB="91425" marR="91425" marL="91425">
                    <a:lnL cap="flat" cmpd="sng" w="28575">
                      <a:solidFill>
                        <a:srgbClr val="9E9E9E"/>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28575">
                      <a:solidFill>
                        <a:srgbClr val="9E9E9E"/>
                      </a:solidFill>
                      <a:prstDash val="solid"/>
                      <a:round/>
                      <a:headEnd len="med" w="med" type="none"/>
                      <a:tailEnd len="med" w="med" type="none"/>
                    </a:lnB>
                  </a:tcPr>
                </a:tc>
                <a:tc>
                  <a:txBody>
                    <a:bodyPr>
                      <a:noAutofit/>
                    </a:bodyPr>
                    <a:lstStyle/>
                    <a:p>
                      <a:pPr lvl="0" rtl="0" algn="ctr">
                        <a:lnSpc>
                          <a:spcPct val="115000"/>
                        </a:lnSpc>
                        <a:spcBef>
                          <a:spcPts val="0"/>
                        </a:spcBef>
                        <a:buNone/>
                      </a:pPr>
                      <a:r>
                        <a:rPr lang="en"/>
                        <a:t>20%</a:t>
                      </a:r>
                    </a:p>
                  </a:txBody>
                  <a:tcPr marT="91425" marB="91425" marR="91425" marL="91425">
                    <a:lnL cap="flat" cmpd="sng" w="28575">
                      <a:solidFill>
                        <a:srgbClr val="9E9E9E"/>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28575">
                      <a:solidFill>
                        <a:srgbClr val="9E9E9E"/>
                      </a:solidFill>
                      <a:prstDash val="solid"/>
                      <a:round/>
                      <a:headEnd len="med" w="med" type="none"/>
                      <a:tailEnd len="med" w="med" type="none"/>
                    </a:lnB>
                  </a:tcPr>
                </a:tc>
              </a:tr>
              <a:tr h="523350">
                <a:tc>
                  <a:txBody>
                    <a:bodyPr>
                      <a:noAutofit/>
                    </a:bodyPr>
                    <a:lstStyle/>
                    <a:p>
                      <a:pPr lvl="0" rtl="0">
                        <a:spcBef>
                          <a:spcPts val="0"/>
                        </a:spcBef>
                        <a:buNone/>
                      </a:pPr>
                      <a:r>
                        <a:rPr lang="en"/>
                        <a:t>HF (&gt;=9)</a:t>
                      </a:r>
                    </a:p>
                  </a:txBody>
                  <a:tcPr marT="91425" marB="91425" marR="91425" marL="91425">
                    <a:lnL cap="flat" cmpd="sng" w="28575">
                      <a:solidFill>
                        <a:srgbClr val="9E9E9E"/>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28575">
                      <a:solidFill>
                        <a:srgbClr val="9E9E9E"/>
                      </a:solidFill>
                      <a:prstDash val="solid"/>
                      <a:round/>
                      <a:headEnd len="med" w="med" type="none"/>
                      <a:tailEnd len="med" w="med" type="none"/>
                    </a:lnB>
                    <a:solidFill>
                      <a:srgbClr val="EAD1DC"/>
                    </a:solidFill>
                  </a:tcPr>
                </a:tc>
                <a:tc>
                  <a:txBody>
                    <a:bodyPr>
                      <a:noAutofit/>
                    </a:bodyPr>
                    <a:lstStyle/>
                    <a:p>
                      <a:pPr lvl="0" rtl="0" algn="ctr">
                        <a:lnSpc>
                          <a:spcPct val="115000"/>
                        </a:lnSpc>
                        <a:spcBef>
                          <a:spcPts val="0"/>
                        </a:spcBef>
                        <a:buNone/>
                      </a:pPr>
                      <a:r>
                        <a:rPr lang="en"/>
                        <a:t>11%</a:t>
                      </a:r>
                    </a:p>
                  </a:txBody>
                  <a:tcPr marT="91425" marB="91425" marR="91425" marL="91425">
                    <a:lnL cap="flat" cmpd="sng" w="28575">
                      <a:solidFill>
                        <a:srgbClr val="9E9E9E"/>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28575">
                      <a:solidFill>
                        <a:srgbClr val="9E9E9E"/>
                      </a:solidFill>
                      <a:prstDash val="solid"/>
                      <a:round/>
                      <a:headEnd len="med" w="med" type="none"/>
                      <a:tailEnd len="med" w="med" type="none"/>
                    </a:lnB>
                    <a:solidFill>
                      <a:srgbClr val="EAD1DC"/>
                    </a:solidFill>
                  </a:tcPr>
                </a:tc>
                <a:tc>
                  <a:txBody>
                    <a:bodyPr>
                      <a:noAutofit/>
                    </a:bodyPr>
                    <a:lstStyle/>
                    <a:p>
                      <a:pPr lvl="0" rtl="0" algn="ctr">
                        <a:lnSpc>
                          <a:spcPct val="115000"/>
                        </a:lnSpc>
                        <a:spcBef>
                          <a:spcPts val="0"/>
                        </a:spcBef>
                        <a:buNone/>
                      </a:pPr>
                      <a:r>
                        <a:rPr b="1" lang="en"/>
                        <a:t>43%</a:t>
                      </a:r>
                    </a:p>
                  </a:txBody>
                  <a:tcPr marT="91425" marB="91425" marR="91425" marL="91425">
                    <a:lnL cap="flat" cmpd="sng" w="28575">
                      <a:solidFill>
                        <a:srgbClr val="9E9E9E"/>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28575">
                      <a:solidFill>
                        <a:srgbClr val="9E9E9E"/>
                      </a:solidFill>
                      <a:prstDash val="solid"/>
                      <a:round/>
                      <a:headEnd len="med" w="med" type="none"/>
                      <a:tailEnd len="med" w="med" type="none"/>
                    </a:lnB>
                    <a:solidFill>
                      <a:srgbClr val="EAD1DC"/>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268650" y="251325"/>
            <a:ext cx="8520600" cy="707400"/>
          </a:xfrm>
          <a:prstGeom prst="rect">
            <a:avLst/>
          </a:prstGeom>
        </p:spPr>
        <p:txBody>
          <a:bodyPr anchorCtr="0" anchor="t" bIns="91425" lIns="91425" rIns="91425" wrap="square" tIns="91425">
            <a:noAutofit/>
          </a:bodyPr>
          <a:lstStyle/>
          <a:p>
            <a:pPr lvl="0">
              <a:spcBef>
                <a:spcPts val="0"/>
              </a:spcBef>
              <a:buNone/>
            </a:pPr>
            <a:r>
              <a:rPr lang="en"/>
              <a:t>HF Users: Disengaged Vs. Churned</a:t>
            </a:r>
          </a:p>
        </p:txBody>
      </p:sp>
      <p:sp>
        <p:nvSpPr>
          <p:cNvPr id="108" name="Shape 108"/>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a:spcBef>
                <a:spcPts val="0"/>
              </a:spcBef>
              <a:buNone/>
            </a:pPr>
            <a:r>
              <a:rPr lang="en"/>
              <a:t>HF users in </a:t>
            </a:r>
            <a:r>
              <a:rPr i="1" lang="en">
                <a:solidFill>
                  <a:schemeClr val="accent1"/>
                </a:solidFill>
              </a:rPr>
              <a:t>Aug</a:t>
            </a:r>
            <a:r>
              <a:rPr i="1" lang="en">
                <a:solidFill>
                  <a:schemeClr val="accent1"/>
                </a:solidFill>
              </a:rPr>
              <a:t> </a:t>
            </a:r>
            <a:r>
              <a:rPr lang="en"/>
              <a:t>: </a:t>
            </a:r>
            <a:r>
              <a:rPr b="1" lang="en"/>
              <a:t>5.4</a:t>
            </a:r>
            <a:r>
              <a:rPr b="1" lang="en"/>
              <a:t>L</a:t>
            </a:r>
          </a:p>
          <a:p>
            <a:pPr lvl="0">
              <a:spcBef>
                <a:spcPts val="0"/>
              </a:spcBef>
              <a:buNone/>
            </a:pPr>
            <a:r>
              <a:rPr lang="en"/>
              <a:t>Churn: 180D lapsed (0 bookings in 180 Days) : </a:t>
            </a:r>
            <a:r>
              <a:rPr b="1" lang="en"/>
              <a:t>30.2K </a:t>
            </a:r>
          </a:p>
          <a:p>
            <a:pPr lvl="0">
              <a:spcBef>
                <a:spcPts val="0"/>
              </a:spcBef>
              <a:buNone/>
            </a:pPr>
            <a:r>
              <a:rPr lang="en"/>
              <a:t>Disengaged : Engagement* falls by &gt;= 80% </a:t>
            </a:r>
          </a:p>
          <a:p>
            <a:pPr lvl="0">
              <a:spcBef>
                <a:spcPts val="0"/>
              </a:spcBef>
              <a:buNone/>
            </a:pPr>
            <a:r>
              <a:t/>
            </a:r>
            <a:endParaRPr/>
          </a:p>
          <a:p>
            <a:pPr lvl="0" rtl="0">
              <a:spcBef>
                <a:spcPts val="0"/>
              </a:spcBef>
              <a:buNone/>
            </a:pPr>
            <a:r>
              <a:t/>
            </a:r>
            <a:endParaRPr sz="1200"/>
          </a:p>
          <a:p>
            <a:pPr lvl="0">
              <a:spcBef>
                <a:spcPts val="0"/>
              </a:spcBef>
              <a:buNone/>
            </a:pPr>
            <a:r>
              <a:t/>
            </a:r>
            <a:endParaRPr/>
          </a:p>
          <a:p>
            <a:pPr lvl="0">
              <a:spcBef>
                <a:spcPts val="0"/>
              </a:spcBef>
              <a:buNone/>
            </a:pPr>
            <a:r>
              <a:t/>
            </a:r>
            <a:endParaRPr/>
          </a:p>
          <a:p>
            <a:pPr lvl="0">
              <a:spcBef>
                <a:spcPts val="0"/>
              </a:spcBef>
              <a:buNone/>
            </a:pPr>
            <a:r>
              <a:rPr lang="en" sz="1200"/>
              <a:t>* Engagement is calculated  as average monthly bookings in next 6 months </a:t>
            </a:r>
          </a:p>
        </p:txBody>
      </p:sp>
      <p:graphicFrame>
        <p:nvGraphicFramePr>
          <p:cNvPr id="109" name="Shape 109"/>
          <p:cNvGraphicFramePr/>
          <p:nvPr/>
        </p:nvGraphicFramePr>
        <p:xfrm>
          <a:off x="6375950" y="1336525"/>
          <a:ext cx="3000000" cy="3000000"/>
        </p:xfrm>
        <a:graphic>
          <a:graphicData uri="http://schemas.openxmlformats.org/drawingml/2006/table">
            <a:tbl>
              <a:tblPr>
                <a:noFill/>
                <a:tableStyleId>{6E1C1F9B-7A72-4A85-8851-56BC49085185}</a:tableStyleId>
              </a:tblPr>
              <a:tblGrid>
                <a:gridCol w="1319375"/>
                <a:gridCol w="1319375"/>
              </a:tblGrid>
              <a:tr h="403225">
                <a:tc>
                  <a:txBody>
                    <a:bodyPr>
                      <a:noAutofit/>
                    </a:bodyPr>
                    <a:lstStyle/>
                    <a:p>
                      <a:pPr lvl="0" rtl="0">
                        <a:lnSpc>
                          <a:spcPct val="115000"/>
                        </a:lnSpc>
                        <a:spcBef>
                          <a:spcPts val="0"/>
                        </a:spcBef>
                        <a:buNone/>
                      </a:pPr>
                      <a:r>
                        <a:rPr b="1" lang="en" sz="1100"/>
                        <a:t>Percentile</a:t>
                      </a:r>
                      <a:r>
                        <a:rPr b="1" lang="en" sz="1100"/>
                        <a:t> users</a:t>
                      </a:r>
                    </a:p>
                  </a:txBody>
                  <a:tcPr marT="19050" marB="19050" marR="28575" marL="28575" anchor="b">
                    <a:solidFill>
                      <a:srgbClr val="CFE2F3"/>
                    </a:solidFill>
                  </a:tcPr>
                </a:tc>
                <a:tc>
                  <a:txBody>
                    <a:bodyPr>
                      <a:noAutofit/>
                    </a:bodyPr>
                    <a:lstStyle/>
                    <a:p>
                      <a:pPr lvl="0" rtl="0">
                        <a:lnSpc>
                          <a:spcPct val="115000"/>
                        </a:lnSpc>
                        <a:spcBef>
                          <a:spcPts val="0"/>
                        </a:spcBef>
                        <a:buNone/>
                      </a:pPr>
                      <a:r>
                        <a:rPr b="1" lang="en" sz="1100"/>
                        <a:t>Fall in </a:t>
                      </a:r>
                      <a:r>
                        <a:rPr b="1" lang="en" sz="1100"/>
                        <a:t>engagement(180D)</a:t>
                      </a:r>
                    </a:p>
                  </a:txBody>
                  <a:tcPr marT="19050" marB="19050" marR="28575" marL="28575" anchor="b">
                    <a:solidFill>
                      <a:srgbClr val="CFE2F3"/>
                    </a:solidFill>
                  </a:tcPr>
                </a:tc>
              </a:tr>
              <a:tr h="221775">
                <a:tc>
                  <a:txBody>
                    <a:bodyPr>
                      <a:noAutofit/>
                    </a:bodyPr>
                    <a:lstStyle/>
                    <a:p>
                      <a:pPr lvl="0" rtl="0" algn="r">
                        <a:lnSpc>
                          <a:spcPct val="115000"/>
                        </a:lnSpc>
                        <a:spcBef>
                          <a:spcPts val="0"/>
                        </a:spcBef>
                        <a:buNone/>
                      </a:pPr>
                      <a:r>
                        <a:rPr lang="en" sz="1100"/>
                        <a:t>0%</a:t>
                      </a:r>
                    </a:p>
                  </a:txBody>
                  <a:tcPr marT="19050" marB="19050" marR="28575" marL="28575" anchor="b"/>
                </a:tc>
                <a:tc>
                  <a:txBody>
                    <a:bodyPr>
                      <a:noAutofit/>
                    </a:bodyPr>
                    <a:lstStyle/>
                    <a:p>
                      <a:pPr lvl="0" rtl="0" algn="ctr">
                        <a:lnSpc>
                          <a:spcPct val="115000"/>
                        </a:lnSpc>
                        <a:spcBef>
                          <a:spcPts val="0"/>
                        </a:spcBef>
                        <a:buNone/>
                      </a:pPr>
                      <a:r>
                        <a:rPr lang="en" sz="1100"/>
                        <a:t>0</a:t>
                      </a:r>
                    </a:p>
                  </a:txBody>
                  <a:tcPr marT="19050" marB="19050" marR="28575" marL="28575" anchor="b">
                    <a:solidFill>
                      <a:srgbClr val="D9EAD3"/>
                    </a:solidFill>
                  </a:tcPr>
                </a:tc>
              </a:tr>
              <a:tr h="221775">
                <a:tc>
                  <a:txBody>
                    <a:bodyPr>
                      <a:noAutofit/>
                    </a:bodyPr>
                    <a:lstStyle/>
                    <a:p>
                      <a:pPr lvl="0" rtl="0" algn="r">
                        <a:lnSpc>
                          <a:spcPct val="115000"/>
                        </a:lnSpc>
                        <a:spcBef>
                          <a:spcPts val="0"/>
                        </a:spcBef>
                        <a:buNone/>
                      </a:pPr>
                      <a:r>
                        <a:rPr lang="en" sz="1100"/>
                        <a:t>10%</a:t>
                      </a:r>
                    </a:p>
                  </a:txBody>
                  <a:tcPr marT="19050" marB="19050" marR="28575" marL="28575" anchor="b"/>
                </a:tc>
                <a:tc>
                  <a:txBody>
                    <a:bodyPr>
                      <a:noAutofit/>
                    </a:bodyPr>
                    <a:lstStyle/>
                    <a:p>
                      <a:pPr lvl="0" rtl="0" algn="ctr">
                        <a:lnSpc>
                          <a:spcPct val="115000"/>
                        </a:lnSpc>
                        <a:spcBef>
                          <a:spcPts val="0"/>
                        </a:spcBef>
                        <a:buNone/>
                      </a:pPr>
                      <a:r>
                        <a:rPr lang="en" sz="1100"/>
                        <a:t>0</a:t>
                      </a:r>
                    </a:p>
                  </a:txBody>
                  <a:tcPr marT="19050" marB="19050" marR="28575" marL="28575" anchor="b">
                    <a:solidFill>
                      <a:srgbClr val="D9EAD3"/>
                    </a:solidFill>
                  </a:tcPr>
                </a:tc>
              </a:tr>
              <a:tr h="221775">
                <a:tc>
                  <a:txBody>
                    <a:bodyPr>
                      <a:noAutofit/>
                    </a:bodyPr>
                    <a:lstStyle/>
                    <a:p>
                      <a:pPr lvl="0" rtl="0" algn="r">
                        <a:lnSpc>
                          <a:spcPct val="115000"/>
                        </a:lnSpc>
                        <a:spcBef>
                          <a:spcPts val="0"/>
                        </a:spcBef>
                        <a:buNone/>
                      </a:pPr>
                      <a:r>
                        <a:rPr lang="en" sz="1100"/>
                        <a:t>20%</a:t>
                      </a:r>
                    </a:p>
                  </a:txBody>
                  <a:tcPr marT="19050" marB="19050" marR="28575" marL="28575" anchor="b"/>
                </a:tc>
                <a:tc>
                  <a:txBody>
                    <a:bodyPr>
                      <a:noAutofit/>
                    </a:bodyPr>
                    <a:lstStyle/>
                    <a:p>
                      <a:pPr lvl="0" rtl="0" algn="ctr">
                        <a:lnSpc>
                          <a:spcPct val="115000"/>
                        </a:lnSpc>
                        <a:spcBef>
                          <a:spcPts val="0"/>
                        </a:spcBef>
                        <a:buNone/>
                      </a:pPr>
                      <a:r>
                        <a:rPr lang="en" sz="1100"/>
                        <a:t>0.0</a:t>
                      </a:r>
                    </a:p>
                  </a:txBody>
                  <a:tcPr marT="19050" marB="19050" marR="28575" marL="28575" anchor="b">
                    <a:solidFill>
                      <a:srgbClr val="D9EAD3"/>
                    </a:solidFill>
                  </a:tcPr>
                </a:tc>
              </a:tr>
              <a:tr h="221775">
                <a:tc>
                  <a:txBody>
                    <a:bodyPr>
                      <a:noAutofit/>
                    </a:bodyPr>
                    <a:lstStyle/>
                    <a:p>
                      <a:pPr lvl="0" rtl="0" algn="r">
                        <a:lnSpc>
                          <a:spcPct val="115000"/>
                        </a:lnSpc>
                        <a:spcBef>
                          <a:spcPts val="0"/>
                        </a:spcBef>
                        <a:buNone/>
                      </a:pPr>
                      <a:r>
                        <a:rPr lang="en" sz="1100"/>
                        <a:t>30%</a:t>
                      </a:r>
                    </a:p>
                  </a:txBody>
                  <a:tcPr marT="19050" marB="19050" marR="28575" marL="28575" anchor="b"/>
                </a:tc>
                <a:tc>
                  <a:txBody>
                    <a:bodyPr>
                      <a:noAutofit/>
                    </a:bodyPr>
                    <a:lstStyle/>
                    <a:p>
                      <a:pPr lvl="0" rtl="0" algn="ctr">
                        <a:lnSpc>
                          <a:spcPct val="115000"/>
                        </a:lnSpc>
                        <a:spcBef>
                          <a:spcPts val="0"/>
                        </a:spcBef>
                        <a:buNone/>
                      </a:pPr>
                      <a:r>
                        <a:rPr lang="en" sz="1100"/>
                        <a:t>0.24</a:t>
                      </a:r>
                    </a:p>
                  </a:txBody>
                  <a:tcPr marT="19050" marB="19050" marR="28575" marL="28575" anchor="b">
                    <a:solidFill>
                      <a:srgbClr val="D9EAD3"/>
                    </a:solidFill>
                  </a:tcPr>
                </a:tc>
              </a:tr>
              <a:tr h="221775">
                <a:tc>
                  <a:txBody>
                    <a:bodyPr>
                      <a:noAutofit/>
                    </a:bodyPr>
                    <a:lstStyle/>
                    <a:p>
                      <a:pPr lvl="0" rtl="0" algn="r">
                        <a:lnSpc>
                          <a:spcPct val="115000"/>
                        </a:lnSpc>
                        <a:spcBef>
                          <a:spcPts val="0"/>
                        </a:spcBef>
                        <a:buNone/>
                      </a:pPr>
                      <a:r>
                        <a:rPr lang="en" sz="1100"/>
                        <a:t>40%</a:t>
                      </a:r>
                    </a:p>
                  </a:txBody>
                  <a:tcPr marT="19050" marB="19050" marR="28575" marL="28575" anchor="b"/>
                </a:tc>
                <a:tc>
                  <a:txBody>
                    <a:bodyPr>
                      <a:noAutofit/>
                    </a:bodyPr>
                    <a:lstStyle/>
                    <a:p>
                      <a:pPr lvl="0" rtl="0" algn="ctr">
                        <a:lnSpc>
                          <a:spcPct val="115000"/>
                        </a:lnSpc>
                        <a:spcBef>
                          <a:spcPts val="0"/>
                        </a:spcBef>
                        <a:buNone/>
                      </a:pPr>
                      <a:r>
                        <a:rPr lang="en" sz="1100"/>
                        <a:t>0.41</a:t>
                      </a:r>
                    </a:p>
                  </a:txBody>
                  <a:tcPr marT="19050" marB="19050" marR="28575" marL="28575" anchor="b">
                    <a:solidFill>
                      <a:srgbClr val="D9EAD3"/>
                    </a:solidFill>
                  </a:tcPr>
                </a:tc>
              </a:tr>
              <a:tr h="221775">
                <a:tc>
                  <a:txBody>
                    <a:bodyPr>
                      <a:noAutofit/>
                    </a:bodyPr>
                    <a:lstStyle/>
                    <a:p>
                      <a:pPr lvl="0" rtl="0" algn="r">
                        <a:lnSpc>
                          <a:spcPct val="115000"/>
                        </a:lnSpc>
                        <a:spcBef>
                          <a:spcPts val="0"/>
                        </a:spcBef>
                        <a:buNone/>
                      </a:pPr>
                      <a:r>
                        <a:rPr lang="en" sz="1100"/>
                        <a:t>50%</a:t>
                      </a:r>
                    </a:p>
                  </a:txBody>
                  <a:tcPr marT="19050" marB="19050" marR="28575" marL="28575" anchor="b"/>
                </a:tc>
                <a:tc>
                  <a:txBody>
                    <a:bodyPr>
                      <a:noAutofit/>
                    </a:bodyPr>
                    <a:lstStyle/>
                    <a:p>
                      <a:pPr lvl="0" rtl="0" algn="ctr">
                        <a:lnSpc>
                          <a:spcPct val="115000"/>
                        </a:lnSpc>
                        <a:spcBef>
                          <a:spcPts val="0"/>
                        </a:spcBef>
                        <a:buNone/>
                      </a:pPr>
                      <a:r>
                        <a:rPr lang="en" sz="1100"/>
                        <a:t>0.55</a:t>
                      </a:r>
                    </a:p>
                  </a:txBody>
                  <a:tcPr marT="19050" marB="19050" marR="28575" marL="28575" anchor="b">
                    <a:solidFill>
                      <a:srgbClr val="D9EAD3"/>
                    </a:solidFill>
                  </a:tcPr>
                </a:tc>
              </a:tr>
              <a:tr h="221775">
                <a:tc>
                  <a:txBody>
                    <a:bodyPr>
                      <a:noAutofit/>
                    </a:bodyPr>
                    <a:lstStyle/>
                    <a:p>
                      <a:pPr lvl="0" rtl="0" algn="r">
                        <a:lnSpc>
                          <a:spcPct val="115000"/>
                        </a:lnSpc>
                        <a:spcBef>
                          <a:spcPts val="0"/>
                        </a:spcBef>
                        <a:buNone/>
                      </a:pPr>
                      <a:r>
                        <a:rPr lang="en" sz="1100"/>
                        <a:t>60%</a:t>
                      </a:r>
                    </a:p>
                  </a:txBody>
                  <a:tcPr marT="19050" marB="19050" marR="28575" marL="28575" anchor="b"/>
                </a:tc>
                <a:tc>
                  <a:txBody>
                    <a:bodyPr>
                      <a:noAutofit/>
                    </a:bodyPr>
                    <a:lstStyle/>
                    <a:p>
                      <a:pPr lvl="0" rtl="0" algn="ctr">
                        <a:lnSpc>
                          <a:spcPct val="115000"/>
                        </a:lnSpc>
                        <a:spcBef>
                          <a:spcPts val="0"/>
                        </a:spcBef>
                        <a:buNone/>
                      </a:pPr>
                      <a:r>
                        <a:rPr lang="en" sz="1100"/>
                        <a:t>0.67</a:t>
                      </a:r>
                    </a:p>
                  </a:txBody>
                  <a:tcPr marT="19050" marB="19050" marR="28575" marL="28575" anchor="b">
                    <a:solidFill>
                      <a:srgbClr val="D9EAD3"/>
                    </a:solidFill>
                  </a:tcPr>
                </a:tc>
              </a:tr>
              <a:tr h="221775">
                <a:tc>
                  <a:txBody>
                    <a:bodyPr>
                      <a:noAutofit/>
                    </a:bodyPr>
                    <a:lstStyle/>
                    <a:p>
                      <a:pPr lvl="0" rtl="0" algn="r">
                        <a:lnSpc>
                          <a:spcPct val="115000"/>
                        </a:lnSpc>
                        <a:spcBef>
                          <a:spcPts val="0"/>
                        </a:spcBef>
                        <a:buNone/>
                      </a:pPr>
                      <a:r>
                        <a:rPr lang="en" sz="1100"/>
                        <a:t>70%</a:t>
                      </a:r>
                    </a:p>
                  </a:txBody>
                  <a:tcPr marT="19050" marB="19050" marR="28575" marL="28575" anchor="b"/>
                </a:tc>
                <a:tc>
                  <a:txBody>
                    <a:bodyPr>
                      <a:noAutofit/>
                    </a:bodyPr>
                    <a:lstStyle/>
                    <a:p>
                      <a:pPr lvl="0" rtl="0" algn="ctr">
                        <a:lnSpc>
                          <a:spcPct val="115000"/>
                        </a:lnSpc>
                        <a:spcBef>
                          <a:spcPts val="0"/>
                        </a:spcBef>
                        <a:buNone/>
                      </a:pPr>
                      <a:r>
                        <a:rPr lang="en" sz="1100"/>
                        <a:t>0.77</a:t>
                      </a:r>
                    </a:p>
                  </a:txBody>
                  <a:tcPr marT="19050" marB="19050" marR="28575" marL="28575" anchor="b">
                    <a:solidFill>
                      <a:srgbClr val="D9EAD3"/>
                    </a:solidFill>
                  </a:tcPr>
                </a:tc>
              </a:tr>
              <a:tr h="221775">
                <a:tc>
                  <a:txBody>
                    <a:bodyPr>
                      <a:noAutofit/>
                    </a:bodyPr>
                    <a:lstStyle/>
                    <a:p>
                      <a:pPr lvl="0" rtl="0" algn="r">
                        <a:lnSpc>
                          <a:spcPct val="115000"/>
                        </a:lnSpc>
                        <a:spcBef>
                          <a:spcPts val="0"/>
                        </a:spcBef>
                        <a:buNone/>
                      </a:pPr>
                      <a:r>
                        <a:rPr lang="en" sz="1100"/>
                        <a:t>73</a:t>
                      </a:r>
                      <a:r>
                        <a:rPr lang="en" sz="1100"/>
                        <a:t>%</a:t>
                      </a:r>
                    </a:p>
                  </a:txBody>
                  <a:tcPr marT="19050" marB="19050" marR="28575" marL="28575" anchor="b"/>
                </a:tc>
                <a:tc>
                  <a:txBody>
                    <a:bodyPr>
                      <a:noAutofit/>
                    </a:bodyPr>
                    <a:lstStyle/>
                    <a:p>
                      <a:pPr lvl="0" rtl="0" algn="ctr">
                        <a:lnSpc>
                          <a:spcPct val="115000"/>
                        </a:lnSpc>
                        <a:spcBef>
                          <a:spcPts val="0"/>
                        </a:spcBef>
                        <a:buNone/>
                      </a:pPr>
                      <a:r>
                        <a:rPr lang="en" sz="1100"/>
                        <a:t>0.80</a:t>
                      </a:r>
                    </a:p>
                  </a:txBody>
                  <a:tcPr marT="19050" marB="19050" marR="28575" marL="28575" anchor="b">
                    <a:solidFill>
                      <a:srgbClr val="D9EAD3"/>
                    </a:solidFill>
                  </a:tcPr>
                </a:tc>
              </a:tr>
              <a:tr h="221775">
                <a:tc>
                  <a:txBody>
                    <a:bodyPr>
                      <a:noAutofit/>
                    </a:bodyPr>
                    <a:lstStyle/>
                    <a:p>
                      <a:pPr lvl="0" rtl="0" algn="r">
                        <a:lnSpc>
                          <a:spcPct val="115000"/>
                        </a:lnSpc>
                        <a:spcBef>
                          <a:spcPts val="0"/>
                        </a:spcBef>
                        <a:buNone/>
                      </a:pPr>
                      <a:r>
                        <a:rPr lang="en" sz="1100"/>
                        <a:t>80%</a:t>
                      </a:r>
                    </a:p>
                  </a:txBody>
                  <a:tcPr marT="19050" marB="19050" marR="28575" marL="28575" anchor="b"/>
                </a:tc>
                <a:tc>
                  <a:txBody>
                    <a:bodyPr>
                      <a:noAutofit/>
                    </a:bodyPr>
                    <a:lstStyle/>
                    <a:p>
                      <a:pPr lvl="0" rtl="0" algn="ctr">
                        <a:lnSpc>
                          <a:spcPct val="115000"/>
                        </a:lnSpc>
                        <a:spcBef>
                          <a:spcPts val="0"/>
                        </a:spcBef>
                        <a:buNone/>
                      </a:pPr>
                      <a:r>
                        <a:rPr lang="en" sz="1100"/>
                        <a:t>0.87</a:t>
                      </a:r>
                    </a:p>
                  </a:txBody>
                  <a:tcPr marT="19050" marB="19050" marR="28575" marL="28575" anchor="b">
                    <a:solidFill>
                      <a:srgbClr val="E6B8AF"/>
                    </a:solidFill>
                  </a:tcPr>
                </a:tc>
              </a:tr>
              <a:tr h="221775">
                <a:tc>
                  <a:txBody>
                    <a:bodyPr>
                      <a:noAutofit/>
                    </a:bodyPr>
                    <a:lstStyle/>
                    <a:p>
                      <a:pPr lvl="0" rtl="0" algn="r">
                        <a:lnSpc>
                          <a:spcPct val="115000"/>
                        </a:lnSpc>
                        <a:spcBef>
                          <a:spcPts val="0"/>
                        </a:spcBef>
                        <a:buNone/>
                      </a:pPr>
                      <a:r>
                        <a:rPr lang="en" sz="1100"/>
                        <a:t>90%</a:t>
                      </a:r>
                    </a:p>
                  </a:txBody>
                  <a:tcPr marT="19050" marB="19050" marR="28575" marL="28575" anchor="b"/>
                </a:tc>
                <a:tc>
                  <a:txBody>
                    <a:bodyPr>
                      <a:noAutofit/>
                    </a:bodyPr>
                    <a:lstStyle/>
                    <a:p>
                      <a:pPr lvl="0" rtl="0" algn="ctr">
                        <a:lnSpc>
                          <a:spcPct val="115000"/>
                        </a:lnSpc>
                        <a:spcBef>
                          <a:spcPts val="0"/>
                        </a:spcBef>
                        <a:buNone/>
                      </a:pPr>
                      <a:r>
                        <a:rPr lang="en" sz="1100"/>
                        <a:t>0.93</a:t>
                      </a:r>
                    </a:p>
                  </a:txBody>
                  <a:tcPr marT="19050" marB="19050" marR="28575" marL="28575" anchor="b">
                    <a:solidFill>
                      <a:srgbClr val="E6B8AF"/>
                    </a:solidFill>
                  </a:tcPr>
                </a:tc>
              </a:tr>
              <a:tr h="221775">
                <a:tc>
                  <a:txBody>
                    <a:bodyPr>
                      <a:noAutofit/>
                    </a:bodyPr>
                    <a:lstStyle/>
                    <a:p>
                      <a:pPr lvl="0" rtl="0" algn="r">
                        <a:lnSpc>
                          <a:spcPct val="115000"/>
                        </a:lnSpc>
                        <a:spcBef>
                          <a:spcPts val="0"/>
                        </a:spcBef>
                        <a:buNone/>
                      </a:pPr>
                      <a:r>
                        <a:rPr lang="en" sz="1100"/>
                        <a:t>100%</a:t>
                      </a:r>
                    </a:p>
                  </a:txBody>
                  <a:tcPr marT="19050" marB="19050" marR="28575" marL="28575" anchor="b"/>
                </a:tc>
                <a:tc>
                  <a:txBody>
                    <a:bodyPr>
                      <a:noAutofit/>
                    </a:bodyPr>
                    <a:lstStyle/>
                    <a:p>
                      <a:pPr lvl="0" rtl="0" algn="ctr">
                        <a:lnSpc>
                          <a:spcPct val="115000"/>
                        </a:lnSpc>
                        <a:spcBef>
                          <a:spcPts val="0"/>
                        </a:spcBef>
                        <a:buNone/>
                      </a:pPr>
                      <a:r>
                        <a:rPr lang="en" sz="1100"/>
                        <a:t>1</a:t>
                      </a:r>
                    </a:p>
                  </a:txBody>
                  <a:tcPr marT="19050" marB="19050" marR="28575" marL="28575" anchor="b">
                    <a:solidFill>
                      <a:srgbClr val="E6B8AF"/>
                    </a:solidFill>
                  </a:tcPr>
                </a:tc>
              </a:tr>
            </a:tbl>
          </a:graphicData>
        </a:graphic>
      </p:graphicFrame>
      <p:graphicFrame>
        <p:nvGraphicFramePr>
          <p:cNvPr id="110" name="Shape 110"/>
          <p:cNvGraphicFramePr/>
          <p:nvPr/>
        </p:nvGraphicFramePr>
        <p:xfrm>
          <a:off x="408975" y="2880925"/>
          <a:ext cx="3000000" cy="3000000"/>
        </p:xfrm>
        <a:graphic>
          <a:graphicData uri="http://schemas.openxmlformats.org/drawingml/2006/table">
            <a:tbl>
              <a:tblPr>
                <a:noFill/>
                <a:tableStyleId>{6E1C1F9B-7A72-4A85-8851-56BC49085185}</a:tableStyleId>
              </a:tblPr>
              <a:tblGrid>
                <a:gridCol w="1559100"/>
                <a:gridCol w="1559100"/>
                <a:gridCol w="1559100"/>
              </a:tblGrid>
              <a:tr h="435375">
                <a:tc>
                  <a:txBody>
                    <a:bodyPr>
                      <a:noAutofit/>
                    </a:bodyPr>
                    <a:lstStyle/>
                    <a:p>
                      <a:pPr lvl="0">
                        <a:spcBef>
                          <a:spcPts val="0"/>
                        </a:spcBef>
                        <a:buNone/>
                      </a:pPr>
                      <a:r>
                        <a:rPr b="1" lang="en"/>
                        <a:t>Category</a:t>
                      </a:r>
                    </a:p>
                  </a:txBody>
                  <a:tcPr marT="91425" marB="91425" marR="91425" marL="91425"/>
                </a:tc>
                <a:tc>
                  <a:txBody>
                    <a:bodyPr>
                      <a:noAutofit/>
                    </a:bodyPr>
                    <a:lstStyle/>
                    <a:p>
                      <a:pPr lvl="0">
                        <a:spcBef>
                          <a:spcPts val="0"/>
                        </a:spcBef>
                        <a:buNone/>
                      </a:pPr>
                      <a:r>
                        <a:rPr b="1" lang="en"/>
                        <a:t># Users</a:t>
                      </a:r>
                    </a:p>
                  </a:txBody>
                  <a:tcPr marT="91425" marB="91425" marR="91425" marL="91425"/>
                </a:tc>
                <a:tc>
                  <a:txBody>
                    <a:bodyPr>
                      <a:noAutofit/>
                    </a:bodyPr>
                    <a:lstStyle/>
                    <a:p>
                      <a:pPr lvl="0">
                        <a:spcBef>
                          <a:spcPts val="0"/>
                        </a:spcBef>
                        <a:buNone/>
                      </a:pPr>
                      <a:r>
                        <a:rPr b="1" lang="en"/>
                        <a:t>% Users</a:t>
                      </a:r>
                    </a:p>
                  </a:txBody>
                  <a:tcPr marT="91425" marB="91425" marR="91425" marL="91425"/>
                </a:tc>
              </a:tr>
              <a:tr h="381000">
                <a:tc>
                  <a:txBody>
                    <a:bodyPr>
                      <a:noAutofit/>
                    </a:bodyPr>
                    <a:lstStyle/>
                    <a:p>
                      <a:pPr lvl="0">
                        <a:spcBef>
                          <a:spcPts val="0"/>
                        </a:spcBef>
                        <a:buNone/>
                      </a:pPr>
                      <a:r>
                        <a:rPr lang="en"/>
                        <a:t>Engaged</a:t>
                      </a:r>
                    </a:p>
                  </a:txBody>
                  <a:tcPr marT="91425" marB="91425" marR="91425" marL="91425"/>
                </a:tc>
                <a:tc>
                  <a:txBody>
                    <a:bodyPr>
                      <a:noAutofit/>
                    </a:bodyPr>
                    <a:lstStyle/>
                    <a:p>
                      <a:pPr lvl="0">
                        <a:spcBef>
                          <a:spcPts val="0"/>
                        </a:spcBef>
                        <a:buNone/>
                      </a:pPr>
                      <a:r>
                        <a:rPr lang="en"/>
                        <a:t>401240</a:t>
                      </a:r>
                    </a:p>
                  </a:txBody>
                  <a:tcPr marT="91425" marB="91425" marR="91425" marL="91425"/>
                </a:tc>
                <a:tc>
                  <a:txBody>
                    <a:bodyPr>
                      <a:noAutofit/>
                    </a:bodyPr>
                    <a:lstStyle/>
                    <a:p>
                      <a:pPr lvl="0">
                        <a:spcBef>
                          <a:spcPts val="0"/>
                        </a:spcBef>
                        <a:buNone/>
                      </a:pPr>
                      <a:r>
                        <a:rPr lang="en"/>
                        <a:t>73.4%</a:t>
                      </a:r>
                    </a:p>
                  </a:txBody>
                  <a:tcPr marT="91425" marB="91425" marR="91425" marL="91425"/>
                </a:tc>
              </a:tr>
              <a:tr h="381000">
                <a:tc>
                  <a:txBody>
                    <a:bodyPr>
                      <a:noAutofit/>
                    </a:bodyPr>
                    <a:lstStyle/>
                    <a:p>
                      <a:pPr lvl="0">
                        <a:spcBef>
                          <a:spcPts val="0"/>
                        </a:spcBef>
                        <a:buNone/>
                      </a:pPr>
                      <a:r>
                        <a:rPr b="1" lang="en"/>
                        <a:t>Disengaged</a:t>
                      </a:r>
                    </a:p>
                  </a:txBody>
                  <a:tcPr marT="91425" marB="91425" marR="91425" marL="91425"/>
                </a:tc>
                <a:tc>
                  <a:txBody>
                    <a:bodyPr>
                      <a:noAutofit/>
                    </a:bodyPr>
                    <a:lstStyle/>
                    <a:p>
                      <a:pPr lvl="0">
                        <a:spcBef>
                          <a:spcPts val="0"/>
                        </a:spcBef>
                        <a:buNone/>
                      </a:pPr>
                      <a:r>
                        <a:rPr b="1" lang="en"/>
                        <a:t>144830</a:t>
                      </a:r>
                    </a:p>
                  </a:txBody>
                  <a:tcPr marT="91425" marB="91425" marR="91425" marL="91425"/>
                </a:tc>
                <a:tc>
                  <a:txBody>
                    <a:bodyPr>
                      <a:noAutofit/>
                    </a:bodyPr>
                    <a:lstStyle/>
                    <a:p>
                      <a:pPr lvl="0">
                        <a:spcBef>
                          <a:spcPts val="0"/>
                        </a:spcBef>
                        <a:buNone/>
                      </a:pPr>
                      <a:r>
                        <a:rPr b="1" lang="en"/>
                        <a:t>26.5</a:t>
                      </a:r>
                      <a:r>
                        <a:rPr b="1" lang="en"/>
                        <a:t>%</a:t>
                      </a:r>
                    </a:p>
                  </a:txBody>
                  <a:tcPr marT="91425" marB="91425" marR="91425" marL="91425"/>
                </a:tc>
              </a:tr>
              <a:tr h="381000">
                <a:tc>
                  <a:txBody>
                    <a:bodyPr>
                      <a:noAutofit/>
                    </a:bodyPr>
                    <a:lstStyle/>
                    <a:p>
                      <a:pPr lvl="0" rtl="0">
                        <a:spcBef>
                          <a:spcPts val="0"/>
                        </a:spcBef>
                        <a:buNone/>
                      </a:pPr>
                      <a:r>
                        <a:rPr lang="en"/>
                        <a:t>Churned</a:t>
                      </a:r>
                    </a:p>
                  </a:txBody>
                  <a:tcPr marT="91425" marB="91425" marR="91425" marL="91425"/>
                </a:tc>
                <a:tc>
                  <a:txBody>
                    <a:bodyPr>
                      <a:noAutofit/>
                    </a:bodyPr>
                    <a:lstStyle/>
                    <a:p>
                      <a:pPr lvl="0" rtl="0">
                        <a:spcBef>
                          <a:spcPts val="0"/>
                        </a:spcBef>
                        <a:buNone/>
                      </a:pPr>
                      <a:r>
                        <a:rPr lang="en"/>
                        <a:t>30230</a:t>
                      </a:r>
                    </a:p>
                  </a:txBody>
                  <a:tcPr marT="91425" marB="91425" marR="91425" marL="91425"/>
                </a:tc>
                <a:tc>
                  <a:txBody>
                    <a:bodyPr>
                      <a:noAutofit/>
                    </a:bodyPr>
                    <a:lstStyle/>
                    <a:p>
                      <a:pPr lvl="0" rtl="0">
                        <a:spcBef>
                          <a:spcPts val="0"/>
                        </a:spcBef>
                        <a:buNone/>
                      </a:pPr>
                      <a:r>
                        <a:rPr lang="en"/>
                        <a:t>5.5%</a:t>
                      </a: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257875" y="79175"/>
            <a:ext cx="8520600" cy="707400"/>
          </a:xfrm>
          <a:prstGeom prst="rect">
            <a:avLst/>
          </a:prstGeom>
        </p:spPr>
        <p:txBody>
          <a:bodyPr anchorCtr="0" anchor="t" bIns="91425" lIns="91425" rIns="91425" wrap="square" tIns="91425">
            <a:noAutofit/>
          </a:bodyPr>
          <a:lstStyle/>
          <a:p>
            <a:pPr lvl="0">
              <a:spcBef>
                <a:spcPts val="0"/>
              </a:spcBef>
              <a:buNone/>
            </a:pPr>
            <a:r>
              <a:rPr lang="en"/>
              <a:t>Model </a:t>
            </a:r>
            <a:r>
              <a:rPr lang="en"/>
              <a:t>Features</a:t>
            </a:r>
          </a:p>
        </p:txBody>
      </p:sp>
      <p:sp>
        <p:nvSpPr>
          <p:cNvPr id="116" name="Shape 116"/>
          <p:cNvSpPr/>
          <p:nvPr/>
        </p:nvSpPr>
        <p:spPr>
          <a:xfrm>
            <a:off x="378850" y="1571575"/>
            <a:ext cx="2047500" cy="1110000"/>
          </a:xfrm>
          <a:prstGeom prst="rect">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b="1" sz="1000"/>
          </a:p>
          <a:p>
            <a:pPr indent="-292100" lvl="0" marL="457200" rtl="0">
              <a:spcBef>
                <a:spcPts val="0"/>
              </a:spcBef>
              <a:spcAft>
                <a:spcPts val="0"/>
              </a:spcAft>
              <a:buSzPts val="1000"/>
              <a:buAutoNum type="arabicPeriod"/>
            </a:pPr>
            <a:r>
              <a:rPr b="1" lang="en" sz="1000"/>
              <a:t>Time_since_signup</a:t>
            </a:r>
          </a:p>
          <a:p>
            <a:pPr indent="-292100" lvl="0" marL="457200" rtl="0">
              <a:spcBef>
                <a:spcPts val="0"/>
              </a:spcBef>
              <a:spcAft>
                <a:spcPts val="0"/>
              </a:spcAft>
              <a:buSzPts val="1000"/>
              <a:buAutoNum type="arabicPeriod"/>
            </a:pPr>
            <a:r>
              <a:rPr b="1" lang="en" sz="1000"/>
              <a:t># Completed rides</a:t>
            </a:r>
          </a:p>
          <a:p>
            <a:pPr indent="-292100" lvl="0" marL="457200" rtl="0">
              <a:spcBef>
                <a:spcPts val="0"/>
              </a:spcBef>
              <a:buSzPts val="1000"/>
              <a:buAutoNum type="arabicPeriod"/>
            </a:pPr>
            <a:r>
              <a:rPr b="1" lang="en" sz="1000"/>
              <a:t>Preferred category</a:t>
            </a:r>
          </a:p>
          <a:p>
            <a:pPr indent="-292100" lvl="0" marL="457200" rtl="0">
              <a:spcBef>
                <a:spcPts val="0"/>
              </a:spcBef>
              <a:buSzPts val="1000"/>
              <a:buAutoNum type="arabicPeriod"/>
            </a:pPr>
            <a:r>
              <a:rPr b="1" lang="en" sz="1000"/>
              <a:t>% Category rides </a:t>
            </a:r>
          </a:p>
          <a:p>
            <a:pPr indent="-292100" lvl="0" marL="457200" rtl="0">
              <a:spcBef>
                <a:spcPts val="0"/>
              </a:spcBef>
              <a:spcAft>
                <a:spcPts val="0"/>
              </a:spcAft>
              <a:buSzPts val="1000"/>
              <a:buAutoNum type="arabicPeriod"/>
            </a:pPr>
            <a:r>
              <a:rPr b="1" lang="en" sz="1000"/>
              <a:t>Avg. ATA-ETA</a:t>
            </a:r>
          </a:p>
          <a:p>
            <a:pPr indent="-292100" lvl="0" marL="457200" rtl="0">
              <a:spcBef>
                <a:spcPts val="0"/>
              </a:spcBef>
              <a:buSzPts val="1000"/>
              <a:buAutoNum type="arabicPeriod"/>
            </a:pPr>
            <a:r>
              <a:rPr b="1" lang="en" sz="1000"/>
              <a:t>Avg_Distance per ride_3mnths</a:t>
            </a:r>
          </a:p>
          <a:p>
            <a:pPr lvl="0">
              <a:spcBef>
                <a:spcPts val="0"/>
              </a:spcBef>
              <a:buNone/>
            </a:pPr>
            <a:r>
              <a:t/>
            </a:r>
            <a:endParaRPr/>
          </a:p>
        </p:txBody>
      </p:sp>
      <p:sp>
        <p:nvSpPr>
          <p:cNvPr id="117" name="Shape 117"/>
          <p:cNvSpPr txBox="1"/>
          <p:nvPr/>
        </p:nvSpPr>
        <p:spPr>
          <a:xfrm>
            <a:off x="345825" y="3101400"/>
            <a:ext cx="2080500" cy="293400"/>
          </a:xfrm>
          <a:prstGeom prst="rect">
            <a:avLst/>
          </a:prstGeom>
          <a:solidFill>
            <a:srgbClr val="EA9999"/>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lvl="0" rtl="0" algn="ctr">
              <a:spcBef>
                <a:spcPts val="0"/>
              </a:spcBef>
              <a:buNone/>
            </a:pPr>
            <a:r>
              <a:rPr b="1" lang="en" sz="1200"/>
              <a:t>Availability</a:t>
            </a:r>
          </a:p>
        </p:txBody>
      </p:sp>
      <p:sp>
        <p:nvSpPr>
          <p:cNvPr id="118" name="Shape 118"/>
          <p:cNvSpPr/>
          <p:nvPr/>
        </p:nvSpPr>
        <p:spPr>
          <a:xfrm>
            <a:off x="345825" y="3391075"/>
            <a:ext cx="2080500" cy="734700"/>
          </a:xfrm>
          <a:prstGeom prst="rect">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b="1">
              <a:solidFill>
                <a:srgbClr val="0000FF"/>
              </a:solidFill>
            </a:endParaRPr>
          </a:p>
          <a:p>
            <a:pPr indent="-292100" lvl="0" marL="457200" rtl="0">
              <a:spcBef>
                <a:spcPts val="0"/>
              </a:spcBef>
              <a:buSzPts val="1000"/>
              <a:buAutoNum type="arabicPeriod"/>
            </a:pPr>
            <a:r>
              <a:rPr b="1" lang="en" sz="1000"/>
              <a:t>Stockouts</a:t>
            </a:r>
          </a:p>
          <a:p>
            <a:pPr lvl="0" rtl="0">
              <a:spcBef>
                <a:spcPts val="0"/>
              </a:spcBef>
              <a:buNone/>
            </a:pPr>
            <a:r>
              <a:t/>
            </a:r>
            <a:endParaRPr/>
          </a:p>
        </p:txBody>
      </p:sp>
      <p:sp>
        <p:nvSpPr>
          <p:cNvPr id="119" name="Shape 119"/>
          <p:cNvSpPr txBox="1"/>
          <p:nvPr/>
        </p:nvSpPr>
        <p:spPr>
          <a:xfrm>
            <a:off x="5716025" y="2396711"/>
            <a:ext cx="2324400" cy="349800"/>
          </a:xfrm>
          <a:prstGeom prst="rect">
            <a:avLst/>
          </a:prstGeom>
          <a:solidFill>
            <a:srgbClr val="EA9999"/>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lvl="0" rtl="0" algn="ctr">
              <a:spcBef>
                <a:spcPts val="0"/>
              </a:spcBef>
              <a:buNone/>
            </a:pPr>
            <a:r>
              <a:rPr b="1" lang="en" sz="1200"/>
              <a:t>Cancellation</a:t>
            </a:r>
          </a:p>
        </p:txBody>
      </p:sp>
      <p:sp>
        <p:nvSpPr>
          <p:cNvPr id="120" name="Shape 120"/>
          <p:cNvSpPr/>
          <p:nvPr/>
        </p:nvSpPr>
        <p:spPr>
          <a:xfrm>
            <a:off x="5716025" y="2734550"/>
            <a:ext cx="2324400" cy="916500"/>
          </a:xfrm>
          <a:prstGeom prst="rect">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b="1">
              <a:solidFill>
                <a:srgbClr val="0000FF"/>
              </a:solidFill>
            </a:endParaRPr>
          </a:p>
          <a:p>
            <a:pPr indent="-292100" lvl="0" marL="457200" rtl="0">
              <a:spcBef>
                <a:spcPts val="0"/>
              </a:spcBef>
              <a:spcAft>
                <a:spcPts val="0"/>
              </a:spcAft>
              <a:buSzPts val="1000"/>
              <a:buAutoNum type="arabicPeriod"/>
            </a:pPr>
            <a:r>
              <a:rPr b="1" lang="en" sz="1000"/>
              <a:t>% Driver cancellations</a:t>
            </a:r>
          </a:p>
          <a:p>
            <a:pPr indent="-292100" lvl="0" marL="457200" rtl="0">
              <a:spcBef>
                <a:spcPts val="0"/>
              </a:spcBef>
              <a:spcAft>
                <a:spcPts val="0"/>
              </a:spcAft>
              <a:buSzPts val="1000"/>
              <a:buAutoNum type="arabicPeriod"/>
            </a:pPr>
            <a:r>
              <a:rPr b="1" lang="en" sz="1000"/>
              <a:t>% DDD</a:t>
            </a:r>
          </a:p>
          <a:p>
            <a:pPr indent="-292100" lvl="0" marL="457200" rtl="0">
              <a:spcBef>
                <a:spcPts val="0"/>
              </a:spcBef>
              <a:buSzPts val="1000"/>
              <a:buAutoNum type="arabicPeriod"/>
            </a:pPr>
            <a:r>
              <a:rPr b="1" lang="en" sz="1000"/>
              <a:t>% Customer cancellations</a:t>
            </a:r>
          </a:p>
          <a:p>
            <a:pPr lvl="0" rtl="0">
              <a:spcBef>
                <a:spcPts val="0"/>
              </a:spcBef>
              <a:buNone/>
            </a:pPr>
            <a:r>
              <a:t/>
            </a:r>
            <a:endParaRPr/>
          </a:p>
        </p:txBody>
      </p:sp>
      <p:sp>
        <p:nvSpPr>
          <p:cNvPr id="121" name="Shape 121"/>
          <p:cNvSpPr txBox="1"/>
          <p:nvPr/>
        </p:nvSpPr>
        <p:spPr>
          <a:xfrm>
            <a:off x="5716025" y="3775975"/>
            <a:ext cx="2324400" cy="349800"/>
          </a:xfrm>
          <a:prstGeom prst="rect">
            <a:avLst/>
          </a:prstGeom>
          <a:solidFill>
            <a:srgbClr val="EA9999"/>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lvl="0" rtl="0" algn="ctr">
              <a:spcBef>
                <a:spcPts val="0"/>
              </a:spcBef>
              <a:buNone/>
            </a:pPr>
            <a:r>
              <a:rPr b="1" lang="en" sz="1200"/>
              <a:t>Customer Feedback</a:t>
            </a:r>
          </a:p>
        </p:txBody>
      </p:sp>
      <p:grpSp>
        <p:nvGrpSpPr>
          <p:cNvPr id="122" name="Shape 122"/>
          <p:cNvGrpSpPr/>
          <p:nvPr/>
        </p:nvGrpSpPr>
        <p:grpSpPr>
          <a:xfrm>
            <a:off x="378850" y="518700"/>
            <a:ext cx="7661575" cy="4222575"/>
            <a:chOff x="378850" y="518700"/>
            <a:chExt cx="7661575" cy="4222575"/>
          </a:xfrm>
        </p:grpSpPr>
        <p:sp>
          <p:nvSpPr>
            <p:cNvPr id="123" name="Shape 123"/>
            <p:cNvSpPr txBox="1"/>
            <p:nvPr/>
          </p:nvSpPr>
          <p:spPr>
            <a:xfrm>
              <a:off x="378850" y="1200175"/>
              <a:ext cx="2047500" cy="371400"/>
            </a:xfrm>
            <a:prstGeom prst="rect">
              <a:avLst/>
            </a:prstGeom>
            <a:solidFill>
              <a:srgbClr val="EA9999"/>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lvl="0" algn="ctr">
                <a:spcBef>
                  <a:spcPts val="0"/>
                </a:spcBef>
                <a:buNone/>
              </a:pPr>
              <a:r>
                <a:rPr b="1" lang="en" sz="1200"/>
                <a:t>Customer profile</a:t>
              </a:r>
            </a:p>
          </p:txBody>
        </p:sp>
        <p:sp>
          <p:nvSpPr>
            <p:cNvPr id="124" name="Shape 124"/>
            <p:cNvSpPr txBox="1"/>
            <p:nvPr/>
          </p:nvSpPr>
          <p:spPr>
            <a:xfrm>
              <a:off x="5716025" y="518700"/>
              <a:ext cx="2324400" cy="371400"/>
            </a:xfrm>
            <a:prstGeom prst="rect">
              <a:avLst/>
            </a:prstGeom>
            <a:solidFill>
              <a:srgbClr val="EA9999"/>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lvl="0" rtl="0" algn="ctr">
                <a:spcBef>
                  <a:spcPts val="0"/>
                </a:spcBef>
                <a:buNone/>
              </a:pPr>
              <a:r>
                <a:rPr b="1" lang="en" sz="1200"/>
                <a:t>Pricing / ATS</a:t>
              </a:r>
            </a:p>
          </p:txBody>
        </p:sp>
        <p:sp>
          <p:nvSpPr>
            <p:cNvPr id="125" name="Shape 125"/>
            <p:cNvSpPr/>
            <p:nvPr/>
          </p:nvSpPr>
          <p:spPr>
            <a:xfrm>
              <a:off x="5716025" y="890100"/>
              <a:ext cx="2324400" cy="1356900"/>
            </a:xfrm>
            <a:prstGeom prst="rect">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b="1">
                <a:solidFill>
                  <a:srgbClr val="0000FF"/>
                </a:solidFill>
              </a:endParaRPr>
            </a:p>
            <a:p>
              <a:pPr indent="-292100" lvl="0" marL="457200" rtl="0">
                <a:spcBef>
                  <a:spcPts val="0"/>
                </a:spcBef>
                <a:spcAft>
                  <a:spcPts val="0"/>
                </a:spcAft>
                <a:buSzPts val="1000"/>
                <a:buAutoNum type="arabicPeriod"/>
              </a:pPr>
              <a:r>
                <a:rPr b="1" lang="en" sz="1000"/>
                <a:t>Blended Rate_3mnths</a:t>
              </a:r>
            </a:p>
            <a:p>
              <a:pPr indent="-292100" lvl="0" marL="457200" rtl="0">
                <a:spcBef>
                  <a:spcPts val="0"/>
                </a:spcBef>
                <a:spcAft>
                  <a:spcPts val="0"/>
                </a:spcAft>
                <a:buSzPts val="1000"/>
                <a:buAutoNum type="arabicPeriod"/>
              </a:pPr>
              <a:r>
                <a:rPr b="1" lang="en" sz="1000"/>
                <a:t>ATS_3mnths</a:t>
              </a:r>
            </a:p>
            <a:p>
              <a:pPr indent="-292100" lvl="0" marL="457200" rtl="0">
                <a:spcBef>
                  <a:spcPts val="0"/>
                </a:spcBef>
                <a:buSzPts val="1000"/>
                <a:buAutoNum type="arabicPeriod"/>
              </a:pPr>
              <a:r>
                <a:rPr b="1" lang="en" sz="1000"/>
                <a:t>Last ride peak multiplier</a:t>
              </a:r>
            </a:p>
            <a:p>
              <a:pPr indent="-292100" lvl="0" marL="457200" rtl="0">
                <a:spcBef>
                  <a:spcPts val="0"/>
                </a:spcBef>
                <a:buSzPts val="1000"/>
                <a:buAutoNum type="arabicPeriod"/>
              </a:pPr>
              <a:r>
                <a:rPr b="1" lang="en" sz="1000"/>
                <a:t>% Peak rides taken</a:t>
              </a:r>
            </a:p>
            <a:p>
              <a:pPr lvl="0" rtl="0">
                <a:spcBef>
                  <a:spcPts val="0"/>
                </a:spcBef>
                <a:buNone/>
              </a:pPr>
              <a:r>
                <a:t/>
              </a:r>
              <a:endParaRPr b="1"/>
            </a:p>
          </p:txBody>
        </p:sp>
        <p:sp>
          <p:nvSpPr>
            <p:cNvPr id="126" name="Shape 126"/>
            <p:cNvSpPr/>
            <p:nvPr/>
          </p:nvSpPr>
          <p:spPr>
            <a:xfrm>
              <a:off x="5716025" y="4138575"/>
              <a:ext cx="2324400" cy="602700"/>
            </a:xfrm>
            <a:prstGeom prst="rect">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b="1">
                <a:solidFill>
                  <a:srgbClr val="0000FF"/>
                </a:solidFill>
              </a:endParaRPr>
            </a:p>
            <a:p>
              <a:pPr indent="-292100" lvl="0" marL="457200" rtl="0">
                <a:spcBef>
                  <a:spcPts val="0"/>
                </a:spcBef>
                <a:spcAft>
                  <a:spcPts val="0"/>
                </a:spcAft>
                <a:buSzPts val="1000"/>
                <a:buAutoNum type="arabicPeriod"/>
              </a:pPr>
              <a:r>
                <a:rPr b="1" lang="en" sz="1000"/>
                <a:t>Avg. Ride Rating</a:t>
              </a:r>
            </a:p>
            <a:p>
              <a:pPr indent="-292100" lvl="0" marL="457200" rtl="0">
                <a:spcBef>
                  <a:spcPts val="0"/>
                </a:spcBef>
                <a:buSzPts val="1000"/>
                <a:buAutoNum type="arabicPeriod"/>
              </a:pPr>
              <a:r>
                <a:rPr b="1" lang="en" sz="1000"/>
                <a:t>Calls to customer care</a:t>
              </a:r>
            </a:p>
            <a:p>
              <a:pPr lvl="0" rtl="0">
                <a:spcBef>
                  <a:spcPts val="0"/>
                </a:spcBef>
                <a:buNone/>
              </a:pPr>
              <a:r>
                <a:t/>
              </a:r>
              <a:endParaRPr/>
            </a:p>
          </p:txBody>
        </p:sp>
        <p:sp>
          <p:nvSpPr>
            <p:cNvPr id="127" name="Shape 127"/>
            <p:cNvSpPr/>
            <p:nvPr/>
          </p:nvSpPr>
          <p:spPr>
            <a:xfrm>
              <a:off x="3086825" y="1175275"/>
              <a:ext cx="1543800" cy="3442800"/>
            </a:xfrm>
            <a:prstGeom prst="roundRect">
              <a:avLst>
                <a:gd fmla="val 16667" name="adj"/>
              </a:avLst>
            </a:prstGeom>
            <a:solidFill>
              <a:srgbClr val="D9D2E9"/>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b="1" lang="en">
                  <a:solidFill>
                    <a:srgbClr val="073763"/>
                  </a:solidFill>
                </a:rPr>
                <a:t>Classification Model</a:t>
              </a:r>
            </a:p>
          </p:txBody>
        </p:sp>
      </p:grpSp>
      <p:sp>
        <p:nvSpPr>
          <p:cNvPr id="128" name="Shape 128"/>
          <p:cNvSpPr/>
          <p:nvPr/>
        </p:nvSpPr>
        <p:spPr>
          <a:xfrm>
            <a:off x="2442875" y="1885300"/>
            <a:ext cx="652200" cy="99000"/>
          </a:xfrm>
          <a:prstGeom prst="rightArrow">
            <a:avLst>
              <a:gd fmla="val 50000" name="adj1"/>
              <a:gd fmla="val 50000" name="adj2"/>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29" name="Shape 129"/>
          <p:cNvSpPr/>
          <p:nvPr/>
        </p:nvSpPr>
        <p:spPr>
          <a:xfrm>
            <a:off x="2442872" y="3596250"/>
            <a:ext cx="652200" cy="99000"/>
          </a:xfrm>
          <a:prstGeom prst="rightArrow">
            <a:avLst>
              <a:gd fmla="val 50000" name="adj1"/>
              <a:gd fmla="val 50000" name="adj2"/>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30" name="Shape 130"/>
          <p:cNvSpPr/>
          <p:nvPr/>
        </p:nvSpPr>
        <p:spPr>
          <a:xfrm>
            <a:off x="4630600" y="1472575"/>
            <a:ext cx="1098000" cy="99000"/>
          </a:xfrm>
          <a:prstGeom prst="leftArrow">
            <a:avLst>
              <a:gd fmla="val 50000" name="adj1"/>
              <a:gd fmla="val 50000" name="adj2"/>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31" name="Shape 131"/>
          <p:cNvSpPr/>
          <p:nvPr/>
        </p:nvSpPr>
        <p:spPr>
          <a:xfrm>
            <a:off x="4630600" y="3002400"/>
            <a:ext cx="1098000" cy="99000"/>
          </a:xfrm>
          <a:prstGeom prst="leftArrow">
            <a:avLst>
              <a:gd fmla="val 50000" name="adj1"/>
              <a:gd fmla="val 50000" name="adj2"/>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32" name="Shape 132"/>
          <p:cNvSpPr/>
          <p:nvPr/>
        </p:nvSpPr>
        <p:spPr>
          <a:xfrm>
            <a:off x="4630600" y="4125775"/>
            <a:ext cx="1098000" cy="99000"/>
          </a:xfrm>
          <a:prstGeom prst="leftArrow">
            <a:avLst>
              <a:gd fmla="val 50000" name="adj1"/>
              <a:gd fmla="val 50000" name="adj2"/>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Prediction Model(s)</a:t>
            </a:r>
          </a:p>
        </p:txBody>
      </p:sp>
      <p:grpSp>
        <p:nvGrpSpPr>
          <p:cNvPr id="138" name="Shape 138"/>
          <p:cNvGrpSpPr/>
          <p:nvPr/>
        </p:nvGrpSpPr>
        <p:grpSpPr>
          <a:xfrm>
            <a:off x="4948725" y="1562963"/>
            <a:ext cx="3657300" cy="2031013"/>
            <a:chOff x="535725" y="1277863"/>
            <a:chExt cx="3657300" cy="2031013"/>
          </a:xfrm>
        </p:grpSpPr>
        <p:sp>
          <p:nvSpPr>
            <p:cNvPr id="139" name="Shape 139"/>
            <p:cNvSpPr txBox="1"/>
            <p:nvPr/>
          </p:nvSpPr>
          <p:spPr>
            <a:xfrm>
              <a:off x="535725" y="1649275"/>
              <a:ext cx="3657300" cy="16596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a:t>Train Data	  : Total </a:t>
              </a:r>
              <a:r>
                <a:rPr lang="en"/>
                <a:t>203172</a:t>
              </a:r>
              <a:r>
                <a:rPr lang="en"/>
                <a:t> </a:t>
              </a:r>
            </a:p>
            <a:p>
              <a:pPr lvl="0" rtl="0">
                <a:spcBef>
                  <a:spcPts val="0"/>
                </a:spcBef>
                <a:buNone/>
              </a:pPr>
              <a:r>
                <a:t/>
              </a:r>
              <a:endParaRPr/>
            </a:p>
            <a:p>
              <a:pPr lvl="0" rtl="0">
                <a:spcBef>
                  <a:spcPts val="0"/>
                </a:spcBef>
                <a:buNone/>
              </a:pPr>
              <a:r>
                <a:rPr lang="en"/>
                <a:t>Test Data     : Total </a:t>
              </a:r>
              <a:r>
                <a:rPr lang="en"/>
                <a:t>163821</a:t>
              </a:r>
              <a:r>
                <a:rPr lang="en"/>
                <a:t> </a:t>
              </a:r>
            </a:p>
            <a:p>
              <a:pPr lvl="0" rtl="0">
                <a:spcBef>
                  <a:spcPts val="0"/>
                </a:spcBef>
                <a:buNone/>
              </a:pPr>
              <a:r>
                <a:t/>
              </a:r>
              <a:endParaRPr/>
            </a:p>
            <a:p>
              <a:pPr lvl="0" rtl="0">
                <a:spcBef>
                  <a:spcPts val="0"/>
                </a:spcBef>
                <a:buNone/>
              </a:pPr>
              <a:r>
                <a:rPr lang="en"/>
                <a:t>Precision     : 70%</a:t>
              </a:r>
            </a:p>
            <a:p>
              <a:pPr lvl="0" rtl="0">
                <a:spcBef>
                  <a:spcPts val="0"/>
                </a:spcBef>
                <a:buNone/>
              </a:pPr>
              <a:r>
                <a:t/>
              </a:r>
              <a:endParaRPr/>
            </a:p>
            <a:p>
              <a:pPr lvl="0">
                <a:spcBef>
                  <a:spcPts val="0"/>
                </a:spcBef>
                <a:buNone/>
              </a:pPr>
              <a:r>
                <a:rPr lang="en"/>
                <a:t>Recall          : 51%</a:t>
              </a:r>
            </a:p>
          </p:txBody>
        </p:sp>
        <p:sp>
          <p:nvSpPr>
            <p:cNvPr id="140" name="Shape 140"/>
            <p:cNvSpPr txBox="1"/>
            <p:nvPr/>
          </p:nvSpPr>
          <p:spPr>
            <a:xfrm>
              <a:off x="535725" y="1277863"/>
              <a:ext cx="3657300" cy="371400"/>
            </a:xfrm>
            <a:prstGeom prst="rect">
              <a:avLst/>
            </a:prstGeom>
            <a:solidFill>
              <a:srgbClr val="D9EAD3"/>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lvl="0" algn="ctr">
                <a:spcBef>
                  <a:spcPts val="0"/>
                </a:spcBef>
                <a:buNone/>
              </a:pPr>
              <a:r>
                <a:rPr lang="en"/>
                <a:t>Gradient Boosting (XgBoost)</a:t>
              </a:r>
            </a:p>
          </p:txBody>
        </p:sp>
      </p:grpSp>
      <p:grpSp>
        <p:nvGrpSpPr>
          <p:cNvPr id="141" name="Shape 141"/>
          <p:cNvGrpSpPr/>
          <p:nvPr/>
        </p:nvGrpSpPr>
        <p:grpSpPr>
          <a:xfrm>
            <a:off x="672600" y="1562975"/>
            <a:ext cx="3657300" cy="2030988"/>
            <a:chOff x="5005875" y="1482100"/>
            <a:chExt cx="3657300" cy="2030988"/>
          </a:xfrm>
        </p:grpSpPr>
        <p:sp>
          <p:nvSpPr>
            <p:cNvPr id="142" name="Shape 142"/>
            <p:cNvSpPr txBox="1"/>
            <p:nvPr/>
          </p:nvSpPr>
          <p:spPr>
            <a:xfrm>
              <a:off x="5005875" y="1853488"/>
              <a:ext cx="3657300" cy="16596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a:t>Train Data	  : Total 203172 </a:t>
              </a:r>
            </a:p>
            <a:p>
              <a:pPr lvl="0" rtl="0">
                <a:spcBef>
                  <a:spcPts val="0"/>
                </a:spcBef>
                <a:buNone/>
              </a:pPr>
              <a:r>
                <a:t/>
              </a:r>
              <a:endParaRPr/>
            </a:p>
            <a:p>
              <a:pPr lvl="0" rtl="0">
                <a:spcBef>
                  <a:spcPts val="0"/>
                </a:spcBef>
                <a:buNone/>
              </a:pPr>
              <a:r>
                <a:rPr lang="en"/>
                <a:t>Test Data     : Total 163821</a:t>
              </a:r>
            </a:p>
            <a:p>
              <a:pPr lvl="0" rtl="0">
                <a:spcBef>
                  <a:spcPts val="0"/>
                </a:spcBef>
                <a:buNone/>
              </a:pPr>
              <a:r>
                <a:t/>
              </a:r>
              <a:endParaRPr/>
            </a:p>
            <a:p>
              <a:pPr lvl="0" rtl="0">
                <a:spcBef>
                  <a:spcPts val="0"/>
                </a:spcBef>
                <a:buNone/>
              </a:pPr>
              <a:r>
                <a:rPr lang="en"/>
                <a:t>Precision     : 62%</a:t>
              </a:r>
            </a:p>
            <a:p>
              <a:pPr lvl="0" rtl="0">
                <a:spcBef>
                  <a:spcPts val="0"/>
                </a:spcBef>
                <a:buNone/>
              </a:pPr>
              <a:r>
                <a:t/>
              </a:r>
              <a:endParaRPr/>
            </a:p>
            <a:p>
              <a:pPr lvl="0" rtl="0">
                <a:spcBef>
                  <a:spcPts val="0"/>
                </a:spcBef>
                <a:buNone/>
              </a:pPr>
              <a:r>
                <a:rPr lang="en"/>
                <a:t>Recall          : 51%</a:t>
              </a:r>
            </a:p>
            <a:p>
              <a:pPr lvl="0" rtl="0">
                <a:spcBef>
                  <a:spcPts val="0"/>
                </a:spcBef>
                <a:buNone/>
              </a:pPr>
              <a:r>
                <a:t/>
              </a:r>
              <a:endParaRPr/>
            </a:p>
          </p:txBody>
        </p:sp>
        <p:sp>
          <p:nvSpPr>
            <p:cNvPr id="143" name="Shape 143"/>
            <p:cNvSpPr txBox="1"/>
            <p:nvPr/>
          </p:nvSpPr>
          <p:spPr>
            <a:xfrm>
              <a:off x="5005875" y="1482100"/>
              <a:ext cx="3657300" cy="371400"/>
            </a:xfrm>
            <a:prstGeom prst="rect">
              <a:avLst/>
            </a:prstGeom>
            <a:solidFill>
              <a:srgbClr val="D9EAD3"/>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lvl="0" rtl="0" algn="ctr">
                <a:spcBef>
                  <a:spcPts val="0"/>
                </a:spcBef>
                <a:buNone/>
              </a:pPr>
              <a:r>
                <a:rPr lang="en"/>
                <a:t>Regularised Logistic Regression</a:t>
              </a:r>
            </a:p>
          </p:txBody>
        </p:sp>
      </p:grpSp>
      <p:sp>
        <p:nvSpPr>
          <p:cNvPr id="144" name="Shape 144"/>
          <p:cNvSpPr txBox="1"/>
          <p:nvPr/>
        </p:nvSpPr>
        <p:spPr>
          <a:xfrm>
            <a:off x="568750" y="3742900"/>
            <a:ext cx="8094300" cy="933000"/>
          </a:xfrm>
          <a:prstGeom prst="rect">
            <a:avLst/>
          </a:prstGeom>
          <a:noFill/>
          <a:ln>
            <a:noFill/>
          </a:ln>
        </p:spPr>
        <p:txBody>
          <a:bodyPr anchorCtr="0" anchor="t" bIns="91425" lIns="91425" rIns="91425" wrap="square" tIns="91425">
            <a:noAutofit/>
          </a:bodyPr>
          <a:lstStyle/>
          <a:p>
            <a:pPr lvl="0" algn="ctr">
              <a:spcBef>
                <a:spcPts val="0"/>
              </a:spcBef>
              <a:buNone/>
            </a:pPr>
            <a:r>
              <a:rPr lang="en"/>
              <a:t>To remove high class imbalance we under sample engaged users so that we get Engaged and Disengaged in 1:1 ratio.</a:t>
            </a:r>
          </a:p>
        </p:txBody>
      </p:sp>
      <p:sp>
        <p:nvSpPr>
          <p:cNvPr id="145" name="Shape 145"/>
          <p:cNvSpPr txBox="1"/>
          <p:nvPr/>
        </p:nvSpPr>
        <p:spPr>
          <a:xfrm>
            <a:off x="626975" y="1117050"/>
            <a:ext cx="1049100" cy="297000"/>
          </a:xfrm>
          <a:prstGeom prst="rect">
            <a:avLst/>
          </a:prstGeom>
          <a:noFill/>
          <a:ln>
            <a:noFill/>
          </a:ln>
        </p:spPr>
        <p:txBody>
          <a:bodyPr anchorCtr="0" anchor="t" bIns="91425" lIns="91425" rIns="91425" wrap="square" tIns="91425">
            <a:noAutofit/>
          </a:bodyPr>
          <a:lstStyle/>
          <a:p>
            <a:pPr lvl="0">
              <a:spcBef>
                <a:spcPts val="0"/>
              </a:spcBef>
              <a:buNone/>
            </a:pPr>
            <a:r>
              <a:rPr b="1" lang="en" sz="1800">
                <a:latin typeface="PT Sans Narrow"/>
                <a:ea typeface="PT Sans Narrow"/>
                <a:cs typeface="PT Sans Narrow"/>
                <a:sym typeface="PT Sans Narrow"/>
              </a:rPr>
              <a:t>Model V0</a:t>
            </a:r>
          </a:p>
        </p:txBody>
      </p:sp>
      <p:sp>
        <p:nvSpPr>
          <p:cNvPr id="146" name="Shape 146"/>
          <p:cNvSpPr txBox="1"/>
          <p:nvPr/>
        </p:nvSpPr>
        <p:spPr>
          <a:xfrm>
            <a:off x="4948725" y="1117050"/>
            <a:ext cx="1049100" cy="297000"/>
          </a:xfrm>
          <a:prstGeom prst="rect">
            <a:avLst/>
          </a:prstGeom>
          <a:noFill/>
          <a:ln>
            <a:noFill/>
          </a:ln>
        </p:spPr>
        <p:txBody>
          <a:bodyPr anchorCtr="0" anchor="t" bIns="91425" lIns="91425" rIns="91425" wrap="square" tIns="91425">
            <a:noAutofit/>
          </a:bodyPr>
          <a:lstStyle/>
          <a:p>
            <a:pPr lvl="0" rtl="0">
              <a:spcBef>
                <a:spcPts val="0"/>
              </a:spcBef>
              <a:buNone/>
            </a:pPr>
            <a:r>
              <a:rPr b="1" lang="en" sz="1800">
                <a:latin typeface="PT Sans Narrow"/>
                <a:ea typeface="PT Sans Narrow"/>
                <a:cs typeface="PT Sans Narrow"/>
                <a:sym typeface="PT Sans Narrow"/>
              </a:rPr>
              <a:t>Model V1</a:t>
            </a: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