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3DD8-981B-4896-8F3F-E788FB2B4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105873-3EB8-4917-859D-BCE3CEF03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7C2B16-D8D4-4169-BF61-FB606813E517}"/>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5" name="Footer Placeholder 4">
            <a:extLst>
              <a:ext uri="{FF2B5EF4-FFF2-40B4-BE49-F238E27FC236}">
                <a16:creationId xmlns:a16="http://schemas.microsoft.com/office/drawing/2014/main" id="{C9370714-C0DA-4EA9-98CA-11B8C171AB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D376ED-1E29-41B1-A317-CFFABB156CAE}"/>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297310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078A-BB1D-4D3D-9757-A88A592D5B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FDC832-3173-4DFE-A52C-74AF91212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DFF412-800B-43C0-B017-897EEC9D8CCD}"/>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5" name="Footer Placeholder 4">
            <a:extLst>
              <a:ext uri="{FF2B5EF4-FFF2-40B4-BE49-F238E27FC236}">
                <a16:creationId xmlns:a16="http://schemas.microsoft.com/office/drawing/2014/main" id="{5E52035E-8687-4A6F-9667-E2C12EA139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904702-EC0D-480E-B9A9-C87957B75F6B}"/>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20890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7EC62A-3287-4C86-B585-5E88498FFC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0EFAC6-F317-4869-849A-7A5ED02F08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EEDBF1-51C9-4B86-A3B6-9E6FFBCF9FE3}"/>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5" name="Footer Placeholder 4">
            <a:extLst>
              <a:ext uri="{FF2B5EF4-FFF2-40B4-BE49-F238E27FC236}">
                <a16:creationId xmlns:a16="http://schemas.microsoft.com/office/drawing/2014/main" id="{DCF904F6-65B2-406A-AD8D-CC6321819D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2DE32B-80F7-4694-8926-33EDB3829585}"/>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211201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FF27-6FC8-49A6-A5D2-CC88495A6B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E25998-B20F-4F21-8EA9-96CE602A2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12F113-24A1-4411-B796-88DC01FD5C79}"/>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5" name="Footer Placeholder 4">
            <a:extLst>
              <a:ext uri="{FF2B5EF4-FFF2-40B4-BE49-F238E27FC236}">
                <a16:creationId xmlns:a16="http://schemas.microsoft.com/office/drawing/2014/main" id="{B6E40BAE-49B3-4571-9A4B-A8B49CA34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007A0-F05E-4B22-A0FD-9DFF712D46DC}"/>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2317132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C3A0-C7D2-41CA-86B9-AA82E96F9F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292C363-356A-416B-A6BF-BDD5BDBC6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E1FB9-87F2-4688-B754-C8FCCEDC926E}"/>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5" name="Footer Placeholder 4">
            <a:extLst>
              <a:ext uri="{FF2B5EF4-FFF2-40B4-BE49-F238E27FC236}">
                <a16:creationId xmlns:a16="http://schemas.microsoft.com/office/drawing/2014/main" id="{58AD5DEB-A05C-42EF-A04B-E35030E7BA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51C4E2-FE97-4226-A52C-2905B0EF79E4}"/>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112581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EE95-5221-49F9-AD6A-EAA98E7461E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1437D9-647F-4256-BF53-686BDC42D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77B2BB-8A8A-482B-9F4A-1F5129436E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FD205B-F018-4196-9561-A6121438BD28}"/>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6" name="Footer Placeholder 5">
            <a:extLst>
              <a:ext uri="{FF2B5EF4-FFF2-40B4-BE49-F238E27FC236}">
                <a16:creationId xmlns:a16="http://schemas.microsoft.com/office/drawing/2014/main" id="{4ED9B001-D96B-4298-AD17-ED2340B302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67D24A-6DC2-4FA4-9653-6175DC2BBFCA}"/>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346350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678F-DE78-49BE-8D88-9864B5ABD9C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1F1E49-70C5-479C-88D3-637B457BE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947404-5708-449C-8DAF-5028CEFBA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DA1B37-EEEF-453D-8071-E9F23E680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6142BF-B09E-4D09-98BE-10BE1EFE3E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301166-A55B-4FEF-9783-3D95ED038A42}"/>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8" name="Footer Placeholder 7">
            <a:extLst>
              <a:ext uri="{FF2B5EF4-FFF2-40B4-BE49-F238E27FC236}">
                <a16:creationId xmlns:a16="http://schemas.microsoft.com/office/drawing/2014/main" id="{2B0089A1-8746-4D16-BBB1-98D21530E0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192E926-4751-4C27-936C-66A73408454D}"/>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184638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6C77-8A84-4291-9B1F-5D4CCCBEE79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780674-CBBB-4EE9-BEFE-991BDF82F63F}"/>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4" name="Footer Placeholder 3">
            <a:extLst>
              <a:ext uri="{FF2B5EF4-FFF2-40B4-BE49-F238E27FC236}">
                <a16:creationId xmlns:a16="http://schemas.microsoft.com/office/drawing/2014/main" id="{AFC01D6C-18FB-4471-82A6-4B53C92060E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F9C19F-64A0-4AC5-8354-F96031CF21F5}"/>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357868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2E981-6570-4E2C-B232-D5F56C98D2D3}"/>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3" name="Footer Placeholder 2">
            <a:extLst>
              <a:ext uri="{FF2B5EF4-FFF2-40B4-BE49-F238E27FC236}">
                <a16:creationId xmlns:a16="http://schemas.microsoft.com/office/drawing/2014/main" id="{5920EB94-3D92-494B-A29E-82756488C5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EE8DA8-4744-4968-84CA-97755AF031EC}"/>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91665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75BE-616C-4A75-8C97-0F0221EE8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09CFFBB-3404-4B59-A6C0-CB7ED35A7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16C778-AF6B-4095-9327-E5D8207A5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A5C4-2D43-4706-8A97-5C27212DFF0E}"/>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6" name="Footer Placeholder 5">
            <a:extLst>
              <a:ext uri="{FF2B5EF4-FFF2-40B4-BE49-F238E27FC236}">
                <a16:creationId xmlns:a16="http://schemas.microsoft.com/office/drawing/2014/main" id="{E693CE25-D3F9-4DF3-813B-51DE6EF7D3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5C08CF-AADE-4E10-9331-93503C1E43F8}"/>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87291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A537-6F22-41EB-9749-AC4A0D926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1ADC41-B063-47A7-9121-219E97D63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C903B47-5C66-4DFF-AE27-581BE5252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C8A5A-F31A-4AFF-95E0-906126D907F3}"/>
              </a:ext>
            </a:extLst>
          </p:cNvPr>
          <p:cNvSpPr>
            <a:spLocks noGrp="1"/>
          </p:cNvSpPr>
          <p:nvPr>
            <p:ph type="dt" sz="half" idx="10"/>
          </p:nvPr>
        </p:nvSpPr>
        <p:spPr/>
        <p:txBody>
          <a:bodyPr/>
          <a:lstStyle/>
          <a:p>
            <a:fld id="{2B54AB52-390D-4B1F-B72C-63ECDDD810DA}" type="datetimeFigureOut">
              <a:rPr lang="en-GB" smtClean="0"/>
              <a:t>14/12/2020</a:t>
            </a:fld>
            <a:endParaRPr lang="en-GB"/>
          </a:p>
        </p:txBody>
      </p:sp>
      <p:sp>
        <p:nvSpPr>
          <p:cNvPr id="6" name="Footer Placeholder 5">
            <a:extLst>
              <a:ext uri="{FF2B5EF4-FFF2-40B4-BE49-F238E27FC236}">
                <a16:creationId xmlns:a16="http://schemas.microsoft.com/office/drawing/2014/main" id="{22B1A849-2F11-47BB-A174-CFA67EB4CA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C723DA-FFE0-4592-97F4-5B648356A362}"/>
              </a:ext>
            </a:extLst>
          </p:cNvPr>
          <p:cNvSpPr>
            <a:spLocks noGrp="1"/>
          </p:cNvSpPr>
          <p:nvPr>
            <p:ph type="sldNum" sz="quarter" idx="12"/>
          </p:nvPr>
        </p:nvSpPr>
        <p:spPr/>
        <p:txBody>
          <a:bodyPr/>
          <a:lstStyle/>
          <a:p>
            <a:fld id="{D5035F78-AE91-4549-9DAE-456AC76EE66A}" type="slidenum">
              <a:rPr lang="en-GB" smtClean="0"/>
              <a:t>‹#›</a:t>
            </a:fld>
            <a:endParaRPr lang="en-GB"/>
          </a:p>
        </p:txBody>
      </p:sp>
    </p:spTree>
    <p:extLst>
      <p:ext uri="{BB962C8B-B14F-4D97-AF65-F5344CB8AC3E}">
        <p14:creationId xmlns:p14="http://schemas.microsoft.com/office/powerpoint/2010/main" val="292649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FE03DF-0CFA-4773-896D-DCCECC2C4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98C4B3-FE65-4E39-92BC-383CCB8AF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3090A6-7F6D-4D88-A49D-95A50EEE1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4AB52-390D-4B1F-B72C-63ECDDD810DA}" type="datetimeFigureOut">
              <a:rPr lang="en-GB" smtClean="0"/>
              <a:t>14/12/2020</a:t>
            </a:fld>
            <a:endParaRPr lang="en-GB"/>
          </a:p>
        </p:txBody>
      </p:sp>
      <p:sp>
        <p:nvSpPr>
          <p:cNvPr id="5" name="Footer Placeholder 4">
            <a:extLst>
              <a:ext uri="{FF2B5EF4-FFF2-40B4-BE49-F238E27FC236}">
                <a16:creationId xmlns:a16="http://schemas.microsoft.com/office/drawing/2014/main" id="{25F64259-84D9-433C-A574-8688D5FB8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DE0F75-C877-4822-B751-8F5DCC02A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35F78-AE91-4549-9DAE-456AC76EE66A}" type="slidenum">
              <a:rPr lang="en-GB" smtClean="0"/>
              <a:t>‹#›</a:t>
            </a:fld>
            <a:endParaRPr lang="en-GB"/>
          </a:p>
        </p:txBody>
      </p:sp>
    </p:spTree>
    <p:extLst>
      <p:ext uri="{BB962C8B-B14F-4D97-AF65-F5344CB8AC3E}">
        <p14:creationId xmlns:p14="http://schemas.microsoft.com/office/powerpoint/2010/main" val="1619749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A477DC1-BE57-4631-A72B-46D59670542B}"/>
              </a:ext>
            </a:extLst>
          </p:cNvPr>
          <p:cNvSpPr>
            <a:spLocks noGrp="1"/>
          </p:cNvSpPr>
          <p:nvPr>
            <p:ph type="ctrTitle"/>
          </p:nvPr>
        </p:nvSpPr>
        <p:spPr>
          <a:xfrm>
            <a:off x="114300" y="2505075"/>
            <a:ext cx="11811000" cy="1569644"/>
          </a:xfrm>
        </p:spPr>
        <p:txBody>
          <a:bodyPr>
            <a:normAutofit/>
          </a:bodyPr>
          <a:lstStyle/>
          <a:p>
            <a:pPr algn="l"/>
            <a:r>
              <a:rPr lang="es-ES_tradnl" sz="5200" b="1" dirty="0" err="1">
                <a:solidFill>
                  <a:schemeClr val="tx2"/>
                </a:solidFill>
              </a:rPr>
              <a:t>The</a:t>
            </a:r>
            <a:r>
              <a:rPr lang="es-ES_tradnl" sz="5200" b="1" dirty="0">
                <a:solidFill>
                  <a:schemeClr val="tx2"/>
                </a:solidFill>
              </a:rPr>
              <a:t> </a:t>
            </a:r>
            <a:r>
              <a:rPr lang="es-ES_tradnl" sz="5200" b="1" dirty="0" err="1">
                <a:solidFill>
                  <a:schemeClr val="tx2"/>
                </a:solidFill>
              </a:rPr>
              <a:t>Battle</a:t>
            </a:r>
            <a:r>
              <a:rPr lang="es-ES_tradnl" sz="5200" b="1" dirty="0">
                <a:solidFill>
                  <a:schemeClr val="tx2"/>
                </a:solidFill>
              </a:rPr>
              <a:t> </a:t>
            </a:r>
            <a:r>
              <a:rPr lang="es-ES_tradnl" sz="5200" b="1" dirty="0" err="1">
                <a:solidFill>
                  <a:schemeClr val="tx2"/>
                </a:solidFill>
              </a:rPr>
              <a:t>of</a:t>
            </a:r>
            <a:r>
              <a:rPr lang="es-ES_tradnl" sz="5200" b="1" dirty="0">
                <a:solidFill>
                  <a:schemeClr val="tx2"/>
                </a:solidFill>
              </a:rPr>
              <a:t> </a:t>
            </a:r>
            <a:r>
              <a:rPr lang="es-ES_tradnl" sz="5200" b="1" dirty="0" err="1">
                <a:solidFill>
                  <a:schemeClr val="tx2"/>
                </a:solidFill>
              </a:rPr>
              <a:t>Neighbourhoods</a:t>
            </a:r>
            <a:r>
              <a:rPr lang="es-ES_tradnl" sz="5200" b="1" dirty="0">
                <a:solidFill>
                  <a:schemeClr val="tx2"/>
                </a:solidFill>
              </a:rPr>
              <a:t> in Toronto – </a:t>
            </a:r>
            <a:r>
              <a:rPr lang="es-ES_tradnl" sz="5200" b="1" dirty="0" err="1">
                <a:solidFill>
                  <a:schemeClr val="tx2"/>
                </a:solidFill>
              </a:rPr>
              <a:t>Capstone</a:t>
            </a:r>
            <a:r>
              <a:rPr lang="es-ES_tradnl" sz="5200" b="1" dirty="0">
                <a:solidFill>
                  <a:schemeClr val="tx2"/>
                </a:solidFill>
              </a:rPr>
              <a:t> Project</a:t>
            </a:r>
            <a:endParaRPr lang="en-GB" sz="5200" b="1" dirty="0">
              <a:solidFill>
                <a:schemeClr val="tx2"/>
              </a:solidFill>
            </a:endParaRPr>
          </a:p>
        </p:txBody>
      </p:sp>
      <p:sp>
        <p:nvSpPr>
          <p:cNvPr id="3" name="Subtitle 2">
            <a:extLst>
              <a:ext uri="{FF2B5EF4-FFF2-40B4-BE49-F238E27FC236}">
                <a16:creationId xmlns:a16="http://schemas.microsoft.com/office/drawing/2014/main" id="{F63379CC-495C-4DE0-9339-A657DA2FEDC7}"/>
              </a:ext>
            </a:extLst>
          </p:cNvPr>
          <p:cNvSpPr>
            <a:spLocks noGrp="1"/>
          </p:cNvSpPr>
          <p:nvPr>
            <p:ph type="subTitle" idx="1"/>
          </p:nvPr>
        </p:nvSpPr>
        <p:spPr>
          <a:xfrm>
            <a:off x="114300" y="4165152"/>
            <a:ext cx="10172699" cy="682079"/>
          </a:xfrm>
        </p:spPr>
        <p:txBody>
          <a:bodyPr>
            <a:normAutofit/>
          </a:bodyPr>
          <a:lstStyle/>
          <a:p>
            <a:pPr algn="l"/>
            <a:r>
              <a:rPr lang="es-ES_tradnl" dirty="0" err="1">
                <a:solidFill>
                  <a:schemeClr val="tx2"/>
                </a:solidFill>
              </a:rPr>
              <a:t>Find</a:t>
            </a:r>
            <a:r>
              <a:rPr lang="es-ES_tradnl" dirty="0">
                <a:solidFill>
                  <a:schemeClr val="tx2"/>
                </a:solidFill>
              </a:rPr>
              <a:t> </a:t>
            </a:r>
            <a:r>
              <a:rPr lang="es-ES_tradnl" dirty="0" err="1">
                <a:solidFill>
                  <a:schemeClr val="tx2"/>
                </a:solidFill>
              </a:rPr>
              <a:t>the</a:t>
            </a:r>
            <a:r>
              <a:rPr lang="es-ES_tradnl" dirty="0">
                <a:solidFill>
                  <a:schemeClr val="tx2"/>
                </a:solidFill>
              </a:rPr>
              <a:t> </a:t>
            </a:r>
            <a:r>
              <a:rPr lang="es-ES_tradnl" dirty="0" err="1">
                <a:solidFill>
                  <a:schemeClr val="tx2"/>
                </a:solidFill>
              </a:rPr>
              <a:t>best</a:t>
            </a:r>
            <a:r>
              <a:rPr lang="es-ES_tradnl" dirty="0">
                <a:solidFill>
                  <a:schemeClr val="tx2"/>
                </a:solidFill>
              </a:rPr>
              <a:t> place </a:t>
            </a:r>
            <a:r>
              <a:rPr lang="es-ES_tradnl" dirty="0" err="1">
                <a:solidFill>
                  <a:schemeClr val="tx2"/>
                </a:solidFill>
              </a:rPr>
              <a:t>to</a:t>
            </a:r>
            <a:r>
              <a:rPr lang="es-ES_tradnl" dirty="0">
                <a:solidFill>
                  <a:schemeClr val="tx2"/>
                </a:solidFill>
              </a:rPr>
              <a:t> open a </a:t>
            </a:r>
            <a:r>
              <a:rPr lang="es-ES_tradnl" dirty="0" err="1">
                <a:solidFill>
                  <a:schemeClr val="tx2"/>
                </a:solidFill>
              </a:rPr>
              <a:t>gym</a:t>
            </a:r>
            <a:r>
              <a:rPr lang="es-ES_tradnl" dirty="0">
                <a:solidFill>
                  <a:schemeClr val="tx2"/>
                </a:solidFill>
              </a:rPr>
              <a:t> in </a:t>
            </a:r>
            <a:r>
              <a:rPr lang="es-ES_tradnl" dirty="0" err="1">
                <a:solidFill>
                  <a:schemeClr val="tx2"/>
                </a:solidFill>
              </a:rPr>
              <a:t>downtown</a:t>
            </a:r>
            <a:r>
              <a:rPr lang="es-ES_tradnl" dirty="0">
                <a:solidFill>
                  <a:schemeClr val="tx2"/>
                </a:solidFill>
              </a:rPr>
              <a:t> Toronto</a:t>
            </a:r>
            <a:endParaRPr lang="en-GB" dirty="0">
              <a:solidFill>
                <a:schemeClr val="tx2"/>
              </a:solidFill>
            </a:endParaRPr>
          </a:p>
        </p:txBody>
      </p:sp>
    </p:spTree>
    <p:extLst>
      <p:ext uri="{BB962C8B-B14F-4D97-AF65-F5344CB8AC3E}">
        <p14:creationId xmlns:p14="http://schemas.microsoft.com/office/powerpoint/2010/main" val="3340362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22FE8D-B333-4B46-A0AC-51206FE10D93}"/>
              </a:ext>
            </a:extLst>
          </p:cNvPr>
          <p:cNvSpPr>
            <a:spLocks noGrp="1"/>
          </p:cNvSpPr>
          <p:nvPr>
            <p:ph type="title"/>
          </p:nvPr>
        </p:nvSpPr>
        <p:spPr>
          <a:xfrm>
            <a:off x="-9348" y="157514"/>
            <a:ext cx="9694885" cy="691325"/>
          </a:xfrm>
        </p:spPr>
        <p:txBody>
          <a:bodyPr vert="horz" lIns="91440" tIns="45720" rIns="91440" bIns="45720" rtlCol="0" anchor="b">
            <a:normAutofit fontScale="90000"/>
          </a:bodyPr>
          <a:lstStyle/>
          <a:p>
            <a:r>
              <a:rPr lang="en-US" sz="5200" kern="1200" dirty="0">
                <a:solidFill>
                  <a:schemeClr val="tx2"/>
                </a:solidFill>
                <a:latin typeface="+mj-lt"/>
                <a:ea typeface="+mj-ea"/>
                <a:cs typeface="+mj-cs"/>
              </a:rPr>
              <a:t>	</a:t>
            </a:r>
            <a:r>
              <a:rPr lang="en-US" sz="5200" dirty="0">
                <a:solidFill>
                  <a:schemeClr val="tx2"/>
                </a:solidFill>
              </a:rPr>
              <a:t>4. Conclusion</a:t>
            </a:r>
            <a:endParaRPr lang="en-US" sz="5200" kern="120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AE88312B-33B5-4F33-86F1-76188727C4D3}"/>
              </a:ext>
            </a:extLst>
          </p:cNvPr>
          <p:cNvPicPr>
            <a:picLocks noChangeAspect="1"/>
          </p:cNvPicPr>
          <p:nvPr/>
        </p:nvPicPr>
        <p:blipFill>
          <a:blip r:embed="rId2"/>
          <a:stretch>
            <a:fillRect/>
          </a:stretch>
        </p:blipFill>
        <p:spPr>
          <a:xfrm>
            <a:off x="1871179" y="4006163"/>
            <a:ext cx="7352720" cy="2638276"/>
          </a:xfrm>
          <a:prstGeom prst="rect">
            <a:avLst/>
          </a:prstGeom>
        </p:spPr>
      </p:pic>
      <p:sp>
        <p:nvSpPr>
          <p:cNvPr id="4" name="TextBox 3">
            <a:extLst>
              <a:ext uri="{FF2B5EF4-FFF2-40B4-BE49-F238E27FC236}">
                <a16:creationId xmlns:a16="http://schemas.microsoft.com/office/drawing/2014/main" id="{B8F14547-CB4B-47AC-8C2C-6C9F456DAF09}"/>
              </a:ext>
            </a:extLst>
          </p:cNvPr>
          <p:cNvSpPr txBox="1"/>
          <p:nvPr/>
        </p:nvSpPr>
        <p:spPr>
          <a:xfrm>
            <a:off x="877034" y="848839"/>
            <a:ext cx="10646182" cy="3416320"/>
          </a:xfrm>
          <a:prstGeom prst="rect">
            <a:avLst/>
          </a:prstGeom>
          <a:noFill/>
        </p:spPr>
        <p:txBody>
          <a:bodyPr wrap="square" rtlCol="0">
            <a:spAutoFit/>
          </a:bodyPr>
          <a:lstStyle/>
          <a:p>
            <a:pPr algn="just"/>
            <a:r>
              <a:rPr lang="en-GB" dirty="0"/>
              <a:t>Most of the gym venues in downtown Toronto city are in cluster2 represented by the purple colour. The Neighbourhoods located in Central Toronto that have the highest average of gyms are </a:t>
            </a:r>
            <a:r>
              <a:rPr lang="en-GB" dirty="0" err="1"/>
              <a:t>Davisville</a:t>
            </a:r>
            <a:r>
              <a:rPr lang="en-GB" dirty="0"/>
              <a:t>, India Bazaar and The Beaches West. </a:t>
            </a:r>
          </a:p>
          <a:p>
            <a:pPr algn="just"/>
            <a:r>
              <a:rPr lang="en-GB" dirty="0"/>
              <a:t> </a:t>
            </a:r>
          </a:p>
          <a:p>
            <a:pPr algn="just"/>
            <a:r>
              <a:rPr lang="en-GB" dirty="0"/>
              <a:t>Even though cluster1 has the larger number of Neighbourhoods (25), there is no gym within it, so this is a great opportunity to open a new one, with no competition. So Neighbourhoods like The Beaches, Kensington Market, Chinatown, Grange Park, Regent Park, Harbourfront would be the ideal location for the opening of a gym.</a:t>
            </a:r>
          </a:p>
          <a:p>
            <a:pPr algn="just"/>
            <a:r>
              <a:rPr lang="en-GB" dirty="0"/>
              <a:t> </a:t>
            </a:r>
          </a:p>
          <a:p>
            <a:pPr algn="just"/>
            <a:r>
              <a:rPr lang="en-GB" dirty="0"/>
              <a:t>We must also point out that there is at least one drawback in this analysis and it is the fact of only using the data that come from </a:t>
            </a:r>
            <a:r>
              <a:rPr lang="en-GB" dirty="0" err="1"/>
              <a:t>Foursqare</a:t>
            </a:r>
            <a:r>
              <a:rPr lang="en-GB" dirty="0"/>
              <a:t> API, without looking for richer information like population of different Neighbourhoods to have one more element to make the decision.</a:t>
            </a:r>
          </a:p>
          <a:p>
            <a:endParaRPr lang="en-GB" dirty="0"/>
          </a:p>
        </p:txBody>
      </p:sp>
    </p:spTree>
    <p:extLst>
      <p:ext uri="{BB962C8B-B14F-4D97-AF65-F5344CB8AC3E}">
        <p14:creationId xmlns:p14="http://schemas.microsoft.com/office/powerpoint/2010/main" val="113245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1" name="TextBox 10">
            <a:extLst>
              <a:ext uri="{FF2B5EF4-FFF2-40B4-BE49-F238E27FC236}">
                <a16:creationId xmlns:a16="http://schemas.microsoft.com/office/drawing/2014/main" id="{0BD384BD-854E-4E04-BE04-DAC4FBEA349E}"/>
              </a:ext>
            </a:extLst>
          </p:cNvPr>
          <p:cNvSpPr txBox="1"/>
          <p:nvPr/>
        </p:nvSpPr>
        <p:spPr>
          <a:xfrm>
            <a:off x="543635" y="285750"/>
            <a:ext cx="6715125" cy="6814173"/>
          </a:xfrm>
          <a:prstGeom prst="rect">
            <a:avLst/>
          </a:prstGeom>
          <a:noFill/>
        </p:spPr>
        <p:txBody>
          <a:bodyPr wrap="square" rtlCol="0">
            <a:spAutoFit/>
          </a:bodyPr>
          <a:lstStyle/>
          <a:p>
            <a:pPr>
              <a:lnSpc>
                <a:spcPct val="90000"/>
              </a:lnSpc>
              <a:spcBef>
                <a:spcPct val="0"/>
              </a:spcBef>
            </a:pPr>
            <a:r>
              <a:rPr lang="es-ES_tradnl" sz="4400" b="1" dirty="0">
                <a:solidFill>
                  <a:schemeClr val="tx2"/>
                </a:solidFill>
                <a:latin typeface="+mj-lt"/>
                <a:ea typeface="+mj-ea"/>
                <a:cs typeface="+mj-cs"/>
              </a:rPr>
              <a:t>Table </a:t>
            </a:r>
            <a:r>
              <a:rPr lang="es-ES_tradnl" sz="4400" b="1" dirty="0" err="1">
                <a:solidFill>
                  <a:schemeClr val="tx2"/>
                </a:solidFill>
                <a:latin typeface="+mj-lt"/>
                <a:ea typeface="+mj-ea"/>
                <a:cs typeface="+mj-cs"/>
              </a:rPr>
              <a:t>of</a:t>
            </a:r>
            <a:r>
              <a:rPr lang="es-ES_tradnl" sz="4400" b="1" dirty="0">
                <a:solidFill>
                  <a:schemeClr val="tx2"/>
                </a:solidFill>
                <a:latin typeface="+mj-lt"/>
                <a:ea typeface="+mj-ea"/>
                <a:cs typeface="+mj-cs"/>
              </a:rPr>
              <a:t> </a:t>
            </a:r>
            <a:r>
              <a:rPr lang="es-ES_tradnl" sz="5200" b="1" dirty="0" err="1">
                <a:solidFill>
                  <a:schemeClr val="tx2"/>
                </a:solidFill>
                <a:latin typeface="+mj-lt"/>
                <a:ea typeface="+mj-ea"/>
                <a:cs typeface="+mj-cs"/>
              </a:rPr>
              <a:t>contents</a:t>
            </a:r>
            <a:r>
              <a:rPr lang="es-ES_tradnl" sz="4400" b="1" dirty="0">
                <a:solidFill>
                  <a:schemeClr val="tx2"/>
                </a:solidFill>
                <a:latin typeface="+mj-lt"/>
                <a:ea typeface="+mj-ea"/>
                <a:cs typeface="+mj-cs"/>
              </a:rPr>
              <a:t>:</a:t>
            </a:r>
            <a:endParaRPr lang="es-ES_tradnl" sz="5200" b="1" dirty="0">
              <a:solidFill>
                <a:schemeClr val="tx2"/>
              </a:solidFill>
              <a:latin typeface="+mj-lt"/>
              <a:ea typeface="+mj-ea"/>
              <a:cs typeface="+mj-cs"/>
            </a:endParaRPr>
          </a:p>
          <a:p>
            <a:pPr>
              <a:lnSpc>
                <a:spcPct val="90000"/>
              </a:lnSpc>
              <a:spcBef>
                <a:spcPct val="0"/>
              </a:spcBef>
            </a:pPr>
            <a:endParaRPr lang="es-ES_tradnl" sz="2000" b="1" dirty="0">
              <a:solidFill>
                <a:schemeClr val="tx2"/>
              </a:solidFill>
              <a:latin typeface="+mj-lt"/>
              <a:ea typeface="+mj-ea"/>
              <a:cs typeface="+mj-cs"/>
            </a:endParaRPr>
          </a:p>
          <a:p>
            <a:pPr marL="457200" indent="-457200">
              <a:lnSpc>
                <a:spcPct val="90000"/>
              </a:lnSpc>
              <a:spcBef>
                <a:spcPct val="0"/>
              </a:spcBef>
              <a:buFont typeface="+mj-lt"/>
              <a:buAutoNum type="arabicPeriod"/>
            </a:pPr>
            <a:r>
              <a:rPr lang="es-ES_tradnl" sz="2000" b="1" dirty="0" err="1">
                <a:solidFill>
                  <a:schemeClr val="tx2"/>
                </a:solidFill>
                <a:latin typeface="+mj-lt"/>
                <a:ea typeface="+mj-ea"/>
                <a:cs typeface="+mj-cs"/>
              </a:rPr>
              <a:t>Introduction</a:t>
            </a:r>
            <a:endParaRPr lang="es-ES_tradnl" sz="2000" b="1" dirty="0">
              <a:solidFill>
                <a:schemeClr val="tx2"/>
              </a:solidFill>
              <a:latin typeface="+mj-lt"/>
              <a:ea typeface="+mj-ea"/>
              <a:cs typeface="+mj-cs"/>
            </a:endParaRPr>
          </a:p>
          <a:p>
            <a:pPr marL="457200" indent="-457200">
              <a:lnSpc>
                <a:spcPct val="90000"/>
              </a:lnSpc>
              <a:spcBef>
                <a:spcPct val="0"/>
              </a:spcBef>
              <a:buFont typeface="+mj-lt"/>
              <a:buAutoNum type="arabicPeriod"/>
            </a:pPr>
            <a:endParaRPr lang="es-ES_tradnl" sz="2000" b="1" dirty="0">
              <a:solidFill>
                <a:schemeClr val="tx2"/>
              </a:solidFill>
              <a:latin typeface="+mj-lt"/>
              <a:ea typeface="+mj-ea"/>
              <a:cs typeface="+mj-cs"/>
            </a:endParaRPr>
          </a:p>
          <a:p>
            <a:pPr marL="457200" indent="-457200">
              <a:lnSpc>
                <a:spcPct val="90000"/>
              </a:lnSpc>
              <a:spcBef>
                <a:spcPct val="0"/>
              </a:spcBef>
              <a:buFont typeface="+mj-lt"/>
              <a:buAutoNum type="arabicPeriod"/>
            </a:pPr>
            <a:r>
              <a:rPr lang="es-ES_tradnl" sz="2000" b="1" dirty="0">
                <a:solidFill>
                  <a:schemeClr val="tx2"/>
                </a:solidFill>
                <a:latin typeface="+mj-lt"/>
                <a:ea typeface="+mj-ea"/>
                <a:cs typeface="+mj-cs"/>
              </a:rPr>
              <a:t>Data</a:t>
            </a:r>
          </a:p>
          <a:p>
            <a:pPr marL="457200" indent="-457200">
              <a:lnSpc>
                <a:spcPct val="90000"/>
              </a:lnSpc>
              <a:spcBef>
                <a:spcPct val="0"/>
              </a:spcBef>
              <a:buFont typeface="+mj-lt"/>
              <a:buAutoNum type="arabicPeriod"/>
            </a:pPr>
            <a:endParaRPr lang="es-ES_tradnl" sz="2000" b="1" dirty="0">
              <a:solidFill>
                <a:schemeClr val="tx2"/>
              </a:solidFill>
              <a:latin typeface="+mj-lt"/>
              <a:ea typeface="+mj-ea"/>
              <a:cs typeface="+mj-cs"/>
            </a:endParaRPr>
          </a:p>
          <a:p>
            <a:pPr marL="457200" indent="-457200">
              <a:lnSpc>
                <a:spcPct val="90000"/>
              </a:lnSpc>
              <a:spcBef>
                <a:spcPct val="0"/>
              </a:spcBef>
              <a:buFont typeface="+mj-lt"/>
              <a:buAutoNum type="arabicPeriod"/>
            </a:pPr>
            <a:r>
              <a:rPr lang="es-ES_tradnl" sz="2000" b="1" dirty="0" err="1">
                <a:solidFill>
                  <a:schemeClr val="tx2"/>
                </a:solidFill>
                <a:latin typeface="+mj-lt"/>
                <a:ea typeface="+mj-ea"/>
                <a:cs typeface="+mj-cs"/>
              </a:rPr>
              <a:t>Methodology</a:t>
            </a:r>
            <a:endParaRPr lang="es-ES_tradnl" sz="2000" b="1" dirty="0">
              <a:solidFill>
                <a:schemeClr val="tx2"/>
              </a:solidFill>
              <a:latin typeface="+mj-lt"/>
              <a:ea typeface="+mj-ea"/>
              <a:cs typeface="+mj-cs"/>
            </a:endParaRPr>
          </a:p>
          <a:p>
            <a:pPr marL="457200" indent="-457200">
              <a:lnSpc>
                <a:spcPct val="90000"/>
              </a:lnSpc>
              <a:spcBef>
                <a:spcPct val="0"/>
              </a:spcBef>
              <a:buFont typeface="+mj-lt"/>
              <a:buAutoNum type="arabicPeriod"/>
            </a:pPr>
            <a:endParaRPr lang="es-ES_tradnl" sz="2000" b="1" dirty="0">
              <a:solidFill>
                <a:schemeClr val="tx2"/>
              </a:solidFill>
              <a:latin typeface="+mj-lt"/>
              <a:ea typeface="+mj-ea"/>
              <a:cs typeface="+mj-cs"/>
            </a:endParaRPr>
          </a:p>
          <a:p>
            <a:pPr lvl="1">
              <a:lnSpc>
                <a:spcPct val="90000"/>
              </a:lnSpc>
              <a:spcBef>
                <a:spcPct val="0"/>
              </a:spcBef>
            </a:pPr>
            <a:r>
              <a:rPr lang="es-ES_tradnl" sz="2000" b="1" dirty="0">
                <a:solidFill>
                  <a:schemeClr val="tx2"/>
                </a:solidFill>
                <a:latin typeface="+mj-lt"/>
                <a:ea typeface="+mj-ea"/>
                <a:cs typeface="+mj-cs"/>
              </a:rPr>
              <a:t>3.1 </a:t>
            </a:r>
            <a:r>
              <a:rPr lang="es-ES_tradnl" sz="2000" b="1" dirty="0" err="1">
                <a:solidFill>
                  <a:schemeClr val="tx2"/>
                </a:solidFill>
                <a:latin typeface="+mj-lt"/>
                <a:ea typeface="+mj-ea"/>
                <a:cs typeface="+mj-cs"/>
              </a:rPr>
              <a:t>Exploratory</a:t>
            </a:r>
            <a:r>
              <a:rPr lang="es-ES_tradnl" sz="2000" b="1" dirty="0">
                <a:solidFill>
                  <a:schemeClr val="tx2"/>
                </a:solidFill>
                <a:latin typeface="+mj-lt"/>
                <a:ea typeface="+mj-ea"/>
                <a:cs typeface="+mj-cs"/>
              </a:rPr>
              <a:t> data </a:t>
            </a:r>
            <a:r>
              <a:rPr lang="es-ES_tradnl" sz="2000" b="1" dirty="0" err="1">
                <a:solidFill>
                  <a:schemeClr val="tx2"/>
                </a:solidFill>
                <a:latin typeface="+mj-lt"/>
                <a:ea typeface="+mj-ea"/>
                <a:cs typeface="+mj-cs"/>
              </a:rPr>
              <a:t>analysis</a:t>
            </a:r>
            <a:endParaRPr lang="es-ES_tradnl" sz="2000" b="1" dirty="0">
              <a:solidFill>
                <a:schemeClr val="tx2"/>
              </a:solidFill>
              <a:latin typeface="+mj-lt"/>
              <a:ea typeface="+mj-ea"/>
              <a:cs typeface="+mj-cs"/>
            </a:endParaRPr>
          </a:p>
          <a:p>
            <a:pPr lvl="1">
              <a:lnSpc>
                <a:spcPct val="90000"/>
              </a:lnSpc>
              <a:spcBef>
                <a:spcPct val="0"/>
              </a:spcBef>
            </a:pPr>
            <a:endParaRPr lang="es-ES_tradnl" sz="2000" b="1" dirty="0">
              <a:solidFill>
                <a:schemeClr val="tx2"/>
              </a:solidFill>
              <a:latin typeface="+mj-lt"/>
              <a:ea typeface="+mj-ea"/>
              <a:cs typeface="+mj-cs"/>
            </a:endParaRPr>
          </a:p>
          <a:p>
            <a:pPr lvl="1">
              <a:lnSpc>
                <a:spcPct val="90000"/>
              </a:lnSpc>
              <a:spcBef>
                <a:spcPct val="0"/>
              </a:spcBef>
            </a:pPr>
            <a:r>
              <a:rPr lang="es-ES_tradnl" sz="2000" b="1" dirty="0">
                <a:solidFill>
                  <a:schemeClr val="tx2"/>
                </a:solidFill>
                <a:latin typeface="+mj-lt"/>
                <a:ea typeface="+mj-ea"/>
                <a:cs typeface="+mj-cs"/>
              </a:rPr>
              <a:t>3.2 </a:t>
            </a:r>
            <a:r>
              <a:rPr lang="es-ES_tradnl" sz="2000" b="1" dirty="0" err="1">
                <a:solidFill>
                  <a:schemeClr val="tx2"/>
                </a:solidFill>
                <a:latin typeface="+mj-lt"/>
                <a:ea typeface="+mj-ea"/>
                <a:cs typeface="+mj-cs"/>
              </a:rPr>
              <a:t>Clustering</a:t>
            </a:r>
            <a:endParaRPr lang="es-ES_tradnl" sz="2000" b="1" dirty="0">
              <a:solidFill>
                <a:schemeClr val="tx2"/>
              </a:solidFill>
              <a:latin typeface="+mj-lt"/>
              <a:ea typeface="+mj-ea"/>
              <a:cs typeface="+mj-cs"/>
            </a:endParaRPr>
          </a:p>
          <a:p>
            <a:pPr lvl="1">
              <a:lnSpc>
                <a:spcPct val="90000"/>
              </a:lnSpc>
              <a:spcBef>
                <a:spcPct val="0"/>
              </a:spcBef>
            </a:pPr>
            <a:endParaRPr lang="es-ES_tradnl" sz="2000" b="1" dirty="0">
              <a:solidFill>
                <a:schemeClr val="tx2"/>
              </a:solidFill>
              <a:latin typeface="+mj-lt"/>
              <a:ea typeface="+mj-ea"/>
              <a:cs typeface="+mj-cs"/>
            </a:endParaRPr>
          </a:p>
          <a:p>
            <a:pPr lvl="1">
              <a:lnSpc>
                <a:spcPct val="90000"/>
              </a:lnSpc>
              <a:spcBef>
                <a:spcPct val="0"/>
              </a:spcBef>
            </a:pPr>
            <a:endParaRPr lang="es-ES_tradnl" sz="2000" b="1" dirty="0">
              <a:solidFill>
                <a:schemeClr val="tx2"/>
              </a:solidFill>
              <a:latin typeface="+mj-lt"/>
              <a:ea typeface="+mj-ea"/>
              <a:cs typeface="+mj-cs"/>
            </a:endParaRPr>
          </a:p>
          <a:p>
            <a:pPr marL="457200" indent="-457200">
              <a:lnSpc>
                <a:spcPct val="90000"/>
              </a:lnSpc>
              <a:spcBef>
                <a:spcPct val="0"/>
              </a:spcBef>
              <a:buAutoNum type="arabicPeriod" startAt="4"/>
            </a:pPr>
            <a:r>
              <a:rPr lang="es-ES_tradnl" sz="2000" b="1" dirty="0" err="1">
                <a:solidFill>
                  <a:schemeClr val="tx2"/>
                </a:solidFill>
                <a:latin typeface="+mj-lt"/>
                <a:ea typeface="+mj-ea"/>
                <a:cs typeface="+mj-cs"/>
              </a:rPr>
              <a:t>Results</a:t>
            </a:r>
            <a:r>
              <a:rPr lang="es-ES_tradnl" sz="2000" b="1" dirty="0">
                <a:solidFill>
                  <a:schemeClr val="tx2"/>
                </a:solidFill>
                <a:latin typeface="+mj-lt"/>
                <a:ea typeface="+mj-ea"/>
                <a:cs typeface="+mj-cs"/>
              </a:rPr>
              <a:t> and discusión</a:t>
            </a:r>
          </a:p>
          <a:p>
            <a:pPr marL="457200" indent="-457200">
              <a:lnSpc>
                <a:spcPct val="90000"/>
              </a:lnSpc>
              <a:spcBef>
                <a:spcPct val="0"/>
              </a:spcBef>
              <a:buAutoNum type="arabicPeriod" startAt="4"/>
            </a:pPr>
            <a:endParaRPr lang="es-ES_tradnl" sz="2000" b="1" dirty="0">
              <a:solidFill>
                <a:schemeClr val="tx2"/>
              </a:solidFill>
              <a:latin typeface="+mj-lt"/>
              <a:ea typeface="+mj-ea"/>
              <a:cs typeface="+mj-cs"/>
            </a:endParaRPr>
          </a:p>
          <a:p>
            <a:pPr marL="457200" indent="-457200">
              <a:lnSpc>
                <a:spcPct val="90000"/>
              </a:lnSpc>
              <a:spcBef>
                <a:spcPct val="0"/>
              </a:spcBef>
              <a:buAutoNum type="arabicPeriod" startAt="4"/>
            </a:pPr>
            <a:r>
              <a:rPr lang="es-ES_tradnl" sz="2000" b="1" dirty="0" err="1">
                <a:solidFill>
                  <a:schemeClr val="tx2"/>
                </a:solidFill>
                <a:latin typeface="+mj-lt"/>
                <a:ea typeface="+mj-ea"/>
                <a:cs typeface="+mj-cs"/>
              </a:rPr>
              <a:t>Conclusion</a:t>
            </a:r>
            <a:endParaRPr lang="es-ES_tradnl" sz="2000" b="1" dirty="0">
              <a:solidFill>
                <a:schemeClr val="tx2"/>
              </a:solidFill>
              <a:latin typeface="+mj-lt"/>
              <a:ea typeface="+mj-ea"/>
              <a:cs typeface="+mj-cs"/>
            </a:endParaRPr>
          </a:p>
          <a:p>
            <a:pPr lvl="1">
              <a:lnSpc>
                <a:spcPct val="90000"/>
              </a:lnSpc>
              <a:spcBef>
                <a:spcPct val="0"/>
              </a:spcBef>
            </a:pPr>
            <a:endParaRPr lang="es-ES_tradnl" sz="2000" b="1" dirty="0">
              <a:solidFill>
                <a:schemeClr val="tx2"/>
              </a:solidFill>
              <a:latin typeface="+mj-lt"/>
              <a:ea typeface="+mj-ea"/>
              <a:cs typeface="+mj-cs"/>
            </a:endParaRPr>
          </a:p>
          <a:p>
            <a:pPr lvl="1">
              <a:lnSpc>
                <a:spcPct val="90000"/>
              </a:lnSpc>
              <a:spcBef>
                <a:spcPct val="0"/>
              </a:spcBef>
            </a:pPr>
            <a:endParaRPr lang="es-ES_tradnl" sz="2000" b="1" dirty="0">
              <a:solidFill>
                <a:schemeClr val="tx2"/>
              </a:solidFill>
              <a:latin typeface="+mj-lt"/>
              <a:ea typeface="+mj-ea"/>
              <a:cs typeface="+mj-cs"/>
            </a:endParaRPr>
          </a:p>
          <a:p>
            <a:pPr marL="914400" lvl="1" indent="-457200">
              <a:lnSpc>
                <a:spcPct val="90000"/>
              </a:lnSpc>
              <a:spcBef>
                <a:spcPct val="0"/>
              </a:spcBef>
              <a:buFont typeface="+mj-lt"/>
              <a:buAutoNum type="arabicPeriod"/>
            </a:pPr>
            <a:endParaRPr lang="es-ES_tradnl" sz="2000" b="1" dirty="0">
              <a:solidFill>
                <a:schemeClr val="tx2"/>
              </a:solidFill>
              <a:latin typeface="+mj-lt"/>
              <a:ea typeface="+mj-ea"/>
              <a:cs typeface="+mj-cs"/>
            </a:endParaRPr>
          </a:p>
          <a:p>
            <a:pPr marL="914400" lvl="1" indent="-457200">
              <a:lnSpc>
                <a:spcPct val="90000"/>
              </a:lnSpc>
              <a:spcBef>
                <a:spcPct val="0"/>
              </a:spcBef>
              <a:buFont typeface="+mj-lt"/>
              <a:buAutoNum type="arabicPeriod"/>
            </a:pPr>
            <a:endParaRPr lang="es-ES_tradnl" sz="2000" b="1" dirty="0">
              <a:solidFill>
                <a:schemeClr val="tx2"/>
              </a:solidFill>
              <a:latin typeface="+mj-lt"/>
              <a:ea typeface="+mj-ea"/>
              <a:cs typeface="+mj-cs"/>
            </a:endParaRPr>
          </a:p>
          <a:p>
            <a:endParaRPr lang="en-GB" sz="4800" dirty="0"/>
          </a:p>
        </p:txBody>
      </p:sp>
    </p:spTree>
    <p:extLst>
      <p:ext uri="{BB962C8B-B14F-4D97-AF65-F5344CB8AC3E}">
        <p14:creationId xmlns:p14="http://schemas.microsoft.com/office/powerpoint/2010/main" val="202463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22FE8D-B333-4B46-A0AC-51206FE10D93}"/>
              </a:ext>
            </a:extLst>
          </p:cNvPr>
          <p:cNvSpPr>
            <a:spLocks noGrp="1"/>
          </p:cNvSpPr>
          <p:nvPr>
            <p:ph type="title"/>
          </p:nvPr>
        </p:nvSpPr>
        <p:spPr>
          <a:xfrm>
            <a:off x="-9347" y="157514"/>
            <a:ext cx="6105194" cy="691325"/>
          </a:xfrm>
        </p:spPr>
        <p:txBody>
          <a:bodyPr vert="horz" lIns="91440" tIns="45720" rIns="91440" bIns="45720" rtlCol="0" anchor="b">
            <a:normAutofit fontScale="90000"/>
          </a:bodyPr>
          <a:lstStyle/>
          <a:p>
            <a:r>
              <a:rPr lang="en-US" sz="5200" kern="1200" dirty="0">
                <a:solidFill>
                  <a:schemeClr val="tx2"/>
                </a:solidFill>
                <a:latin typeface="+mj-lt"/>
                <a:ea typeface="+mj-ea"/>
                <a:cs typeface="+mj-cs"/>
              </a:rPr>
              <a:t>	1. Introduction</a:t>
            </a:r>
          </a:p>
        </p:txBody>
      </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EC174952-8B40-4053-BA90-E6551492090F}"/>
              </a:ext>
            </a:extLst>
          </p:cNvPr>
          <p:cNvSpPr txBox="1"/>
          <p:nvPr/>
        </p:nvSpPr>
        <p:spPr>
          <a:xfrm>
            <a:off x="985421" y="1313895"/>
            <a:ext cx="8336132"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_tradnl" dirty="0" err="1"/>
              <a:t>Goal</a:t>
            </a:r>
            <a:r>
              <a:rPr lang="es-ES_tradnl" dirty="0"/>
              <a:t>: </a:t>
            </a:r>
            <a:r>
              <a:rPr lang="es-ES_tradnl" dirty="0" err="1"/>
              <a:t>to</a:t>
            </a:r>
            <a:r>
              <a:rPr lang="es-ES_tradnl" dirty="0"/>
              <a:t> </a:t>
            </a:r>
            <a:r>
              <a:rPr lang="es-ES_tradnl" dirty="0" err="1"/>
              <a:t>find</a:t>
            </a:r>
            <a:r>
              <a:rPr lang="es-ES_tradnl" dirty="0"/>
              <a:t> </a:t>
            </a:r>
            <a:r>
              <a:rPr lang="es-ES_tradnl" dirty="0" err="1"/>
              <a:t>out</a:t>
            </a:r>
            <a:r>
              <a:rPr lang="es-ES_tradnl" dirty="0"/>
              <a:t> </a:t>
            </a:r>
            <a:r>
              <a:rPr lang="es-ES_tradnl" dirty="0" err="1"/>
              <a:t>the</a:t>
            </a:r>
            <a:r>
              <a:rPr lang="es-ES_tradnl" dirty="0"/>
              <a:t> </a:t>
            </a:r>
            <a:r>
              <a:rPr lang="es-ES_tradnl" dirty="0" err="1"/>
              <a:t>best</a:t>
            </a:r>
            <a:r>
              <a:rPr lang="es-ES_tradnl" dirty="0"/>
              <a:t> </a:t>
            </a:r>
            <a:r>
              <a:rPr lang="es-ES_tradnl" dirty="0" err="1"/>
              <a:t>neighbourhoods</a:t>
            </a:r>
            <a:r>
              <a:rPr lang="es-ES_tradnl" dirty="0"/>
              <a:t> in </a:t>
            </a:r>
            <a:r>
              <a:rPr lang="es-ES_tradnl" dirty="0" err="1"/>
              <a:t>downtown</a:t>
            </a:r>
            <a:r>
              <a:rPr lang="es-ES_tradnl" dirty="0"/>
              <a:t> Toronto </a:t>
            </a:r>
            <a:r>
              <a:rPr lang="es-ES_tradnl" dirty="0" err="1"/>
              <a:t>to</a:t>
            </a:r>
            <a:r>
              <a:rPr lang="es-ES_tradnl" dirty="0"/>
              <a:t> open a </a:t>
            </a:r>
            <a:r>
              <a:rPr lang="es-ES_tradnl" dirty="0" err="1"/>
              <a:t>profitable</a:t>
            </a:r>
            <a:r>
              <a:rPr lang="es-ES_tradnl" dirty="0"/>
              <a:t> </a:t>
            </a:r>
            <a:r>
              <a:rPr lang="es-ES_tradnl" dirty="0" err="1"/>
              <a:t>gym</a:t>
            </a:r>
            <a:r>
              <a:rPr lang="es-ES_tradnl" dirty="0"/>
              <a:t> </a:t>
            </a:r>
            <a:r>
              <a:rPr lang="es-ES_tradnl" dirty="0" err="1"/>
              <a:t>venue</a:t>
            </a:r>
            <a:r>
              <a:rPr lang="es-ES_tradnl" dirty="0"/>
              <a:t>.</a:t>
            </a:r>
          </a:p>
          <a:p>
            <a:pPr>
              <a:lnSpc>
                <a:spcPct val="150000"/>
              </a:lnSpc>
            </a:pPr>
            <a:endParaRPr lang="en-GB" dirty="0"/>
          </a:p>
          <a:p>
            <a:pPr marL="285750" indent="-285750">
              <a:lnSpc>
                <a:spcPct val="150000"/>
              </a:lnSpc>
              <a:buFont typeface="Arial" panose="020B0604020202020204" pitchFamily="34" charset="0"/>
              <a:buChar char="•"/>
            </a:pPr>
            <a:r>
              <a:rPr lang="en-GB" dirty="0"/>
              <a:t>Aimed to: entrepreneurs or business owners wanting to open their own gym business or grow their business in a profitable location where little or no competition exists today.</a:t>
            </a:r>
            <a:endParaRPr lang="es-ES_tradnl" dirty="0"/>
          </a:p>
        </p:txBody>
      </p:sp>
    </p:spTree>
    <p:extLst>
      <p:ext uri="{BB962C8B-B14F-4D97-AF65-F5344CB8AC3E}">
        <p14:creationId xmlns:p14="http://schemas.microsoft.com/office/powerpoint/2010/main" val="304941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22FE8D-B333-4B46-A0AC-51206FE10D93}"/>
              </a:ext>
            </a:extLst>
          </p:cNvPr>
          <p:cNvSpPr>
            <a:spLocks noGrp="1"/>
          </p:cNvSpPr>
          <p:nvPr>
            <p:ph type="title"/>
          </p:nvPr>
        </p:nvSpPr>
        <p:spPr>
          <a:xfrm>
            <a:off x="-9347" y="157514"/>
            <a:ext cx="6105194" cy="691325"/>
          </a:xfrm>
        </p:spPr>
        <p:txBody>
          <a:bodyPr vert="horz" lIns="91440" tIns="45720" rIns="91440" bIns="45720" rtlCol="0" anchor="b">
            <a:normAutofit fontScale="90000"/>
          </a:bodyPr>
          <a:lstStyle/>
          <a:p>
            <a:r>
              <a:rPr lang="en-US" sz="5200" kern="1200" dirty="0">
                <a:solidFill>
                  <a:schemeClr val="tx2"/>
                </a:solidFill>
                <a:latin typeface="+mj-lt"/>
                <a:ea typeface="+mj-ea"/>
                <a:cs typeface="+mj-cs"/>
              </a:rPr>
              <a:t>	2. Data</a:t>
            </a:r>
          </a:p>
        </p:txBody>
      </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EC174952-8B40-4053-BA90-E6551492090F}"/>
              </a:ext>
            </a:extLst>
          </p:cNvPr>
          <p:cNvSpPr txBox="1"/>
          <p:nvPr/>
        </p:nvSpPr>
        <p:spPr>
          <a:xfrm>
            <a:off x="985421" y="1313895"/>
            <a:ext cx="10235954" cy="3788858"/>
          </a:xfrm>
          <a:prstGeom prst="rect">
            <a:avLst/>
          </a:prstGeom>
          <a:noFill/>
        </p:spPr>
        <p:txBody>
          <a:bodyPr wrap="square" rtlCol="0">
            <a:spAutoFit/>
          </a:bodyPr>
          <a:lstStyle/>
          <a:p>
            <a:pPr>
              <a:lnSpc>
                <a:spcPct val="150000"/>
              </a:lnSpc>
            </a:pPr>
            <a:r>
              <a:rPr lang="es-ES_tradnl" dirty="0" err="1"/>
              <a:t>The</a:t>
            </a:r>
            <a:r>
              <a:rPr lang="es-ES_tradnl" dirty="0"/>
              <a:t> </a:t>
            </a:r>
            <a:r>
              <a:rPr lang="es-ES_tradnl" dirty="0" err="1"/>
              <a:t>following</a:t>
            </a:r>
            <a:r>
              <a:rPr lang="es-ES_tradnl" dirty="0"/>
              <a:t> data </a:t>
            </a:r>
            <a:r>
              <a:rPr lang="es-ES_tradnl" dirty="0" err="1"/>
              <a:t>sources</a:t>
            </a:r>
            <a:r>
              <a:rPr lang="es-ES_tradnl" dirty="0"/>
              <a:t> </a:t>
            </a:r>
            <a:r>
              <a:rPr lang="es-ES_tradnl" dirty="0" err="1"/>
              <a:t>will</a:t>
            </a:r>
            <a:r>
              <a:rPr lang="es-ES_tradnl" dirty="0"/>
              <a:t> be </a:t>
            </a:r>
            <a:r>
              <a:rPr lang="es-ES_tradnl" dirty="0" err="1"/>
              <a:t>needed</a:t>
            </a:r>
            <a:r>
              <a:rPr lang="es-ES_tradnl" dirty="0"/>
              <a:t> </a:t>
            </a:r>
            <a:r>
              <a:rPr lang="es-ES_tradnl" dirty="0" err="1"/>
              <a:t>for</a:t>
            </a:r>
            <a:r>
              <a:rPr lang="es-ES_tradnl" dirty="0"/>
              <a:t> </a:t>
            </a:r>
            <a:r>
              <a:rPr lang="es-ES_tradnl" dirty="0" err="1"/>
              <a:t>this</a:t>
            </a:r>
            <a:r>
              <a:rPr lang="es-ES_tradnl" dirty="0"/>
              <a:t> </a:t>
            </a:r>
            <a:r>
              <a:rPr lang="es-ES_tradnl" dirty="0" err="1"/>
              <a:t>analysis</a:t>
            </a:r>
            <a:r>
              <a:rPr lang="es-ES_tradnl" dirty="0"/>
              <a:t>:</a:t>
            </a:r>
          </a:p>
          <a:p>
            <a:pPr>
              <a:lnSpc>
                <a:spcPct val="150000"/>
              </a:lnSpc>
            </a:pPr>
            <a:endParaRPr lang="es-ES_tradnl" dirty="0"/>
          </a:p>
          <a:p>
            <a:pPr marL="342900" indent="-342900">
              <a:lnSpc>
                <a:spcPct val="150000"/>
              </a:lnSpc>
              <a:buFont typeface="+mj-lt"/>
              <a:buAutoNum type="arabicPeriod"/>
            </a:pPr>
            <a:r>
              <a:rPr lang="en-GB" dirty="0"/>
              <a:t>Wikipedia page with the Neighbourhoods and postal codes of Toronto city  (</a:t>
            </a:r>
            <a:r>
              <a:rPr lang="en-GB" u="sng" dirty="0">
                <a:hlinkClick r:id="rId2"/>
              </a:rPr>
              <a:t>https://en.wikipedia.org/wiki/List_of_postal_codes_of_Canada:_M</a:t>
            </a:r>
            <a:r>
              <a:rPr lang="en-GB" dirty="0"/>
              <a:t> )</a:t>
            </a:r>
          </a:p>
          <a:p>
            <a:pPr marL="342900" indent="-342900">
              <a:lnSpc>
                <a:spcPct val="150000"/>
              </a:lnSpc>
              <a:buFont typeface="+mj-lt"/>
              <a:buAutoNum type="arabicPeriod"/>
            </a:pPr>
            <a:endParaRPr lang="es-ES_tradnl" dirty="0"/>
          </a:p>
          <a:p>
            <a:pPr marL="342900" indent="-342900">
              <a:lnSpc>
                <a:spcPct val="150000"/>
              </a:lnSpc>
              <a:buFont typeface="+mj-lt"/>
              <a:buAutoNum type="arabicPeriod"/>
            </a:pPr>
            <a:r>
              <a:rPr lang="en-GB" dirty="0"/>
              <a:t>The geographical coordinates of each postal code through reading the CSV file (</a:t>
            </a:r>
            <a:r>
              <a:rPr lang="en-GB" u="sng" dirty="0">
                <a:hlinkClick r:id="rId3"/>
              </a:rPr>
              <a:t>https://cocl.us/Geospatial_data</a:t>
            </a:r>
            <a:r>
              <a:rPr lang="en-GB" dirty="0"/>
              <a:t>) and transforming it into a Pandas data frame.</a:t>
            </a:r>
          </a:p>
          <a:p>
            <a:pPr marL="342900" indent="-342900">
              <a:lnSpc>
                <a:spcPct val="150000"/>
              </a:lnSpc>
              <a:buFont typeface="+mj-lt"/>
              <a:buAutoNum type="arabicPeriod"/>
            </a:pPr>
            <a:endParaRPr lang="en-GB" dirty="0"/>
          </a:p>
          <a:p>
            <a:pPr marL="342900" indent="-342900">
              <a:lnSpc>
                <a:spcPct val="150000"/>
              </a:lnSpc>
              <a:buFont typeface="+mj-lt"/>
              <a:buAutoNum type="arabicPeriod"/>
            </a:pPr>
            <a:r>
              <a:rPr lang="en-GB" dirty="0"/>
              <a:t>Explore and get the venues data using Foursquare API.</a:t>
            </a:r>
            <a:endParaRPr lang="es-ES_tradnl" dirty="0"/>
          </a:p>
        </p:txBody>
      </p:sp>
    </p:spTree>
    <p:extLst>
      <p:ext uri="{BB962C8B-B14F-4D97-AF65-F5344CB8AC3E}">
        <p14:creationId xmlns:p14="http://schemas.microsoft.com/office/powerpoint/2010/main" val="120629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22FE8D-B333-4B46-A0AC-51206FE10D93}"/>
              </a:ext>
            </a:extLst>
          </p:cNvPr>
          <p:cNvSpPr>
            <a:spLocks noGrp="1"/>
          </p:cNvSpPr>
          <p:nvPr>
            <p:ph type="title"/>
          </p:nvPr>
        </p:nvSpPr>
        <p:spPr>
          <a:xfrm>
            <a:off x="-9347" y="157514"/>
            <a:ext cx="6105194" cy="691325"/>
          </a:xfrm>
        </p:spPr>
        <p:txBody>
          <a:bodyPr vert="horz" lIns="91440" tIns="45720" rIns="91440" bIns="45720" rtlCol="0" anchor="b">
            <a:normAutofit fontScale="90000"/>
          </a:bodyPr>
          <a:lstStyle/>
          <a:p>
            <a:r>
              <a:rPr lang="en-US" sz="5200" kern="1200" dirty="0">
                <a:solidFill>
                  <a:schemeClr val="tx2"/>
                </a:solidFill>
                <a:latin typeface="+mj-lt"/>
                <a:ea typeface="+mj-ea"/>
                <a:cs typeface="+mj-cs"/>
              </a:rPr>
              <a:t>	3. </a:t>
            </a:r>
            <a:r>
              <a:rPr lang="en-US" sz="5200" dirty="0">
                <a:solidFill>
                  <a:schemeClr val="tx2"/>
                </a:solidFill>
              </a:rPr>
              <a:t>Methodology</a:t>
            </a:r>
            <a:endParaRPr lang="en-US" sz="5200" kern="120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itle 1">
            <a:extLst>
              <a:ext uri="{FF2B5EF4-FFF2-40B4-BE49-F238E27FC236}">
                <a16:creationId xmlns:a16="http://schemas.microsoft.com/office/drawing/2014/main" id="{6AE3551C-EDF3-4744-BB2E-AB77C9E582C9}"/>
              </a:ext>
            </a:extLst>
          </p:cNvPr>
          <p:cNvSpPr txBox="1">
            <a:spLocks/>
          </p:cNvSpPr>
          <p:nvPr/>
        </p:nvSpPr>
        <p:spPr>
          <a:xfrm>
            <a:off x="944202" y="833813"/>
            <a:ext cx="6603873" cy="69132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sym typeface="Wingdings" panose="05000000000000000000" pitchFamily="2" charset="2"/>
              </a:rPr>
              <a:t>3.1 </a:t>
            </a:r>
            <a:r>
              <a:rPr lang="en-US" sz="3600" dirty="0">
                <a:solidFill>
                  <a:schemeClr val="tx2"/>
                </a:solidFill>
              </a:rPr>
              <a:t>Exploratory Data Analysis</a:t>
            </a:r>
          </a:p>
        </p:txBody>
      </p:sp>
      <p:sp>
        <p:nvSpPr>
          <p:cNvPr id="6" name="TextBox 5">
            <a:extLst>
              <a:ext uri="{FF2B5EF4-FFF2-40B4-BE49-F238E27FC236}">
                <a16:creationId xmlns:a16="http://schemas.microsoft.com/office/drawing/2014/main" id="{BB5BD3C0-78D2-4517-A191-C3001A79C80D}"/>
              </a:ext>
            </a:extLst>
          </p:cNvPr>
          <p:cNvSpPr txBox="1"/>
          <p:nvPr/>
        </p:nvSpPr>
        <p:spPr>
          <a:xfrm>
            <a:off x="944202" y="1576509"/>
            <a:ext cx="10063739" cy="3139321"/>
          </a:xfrm>
          <a:prstGeom prst="rect">
            <a:avLst/>
          </a:prstGeom>
          <a:noFill/>
        </p:spPr>
        <p:txBody>
          <a:bodyPr wrap="square" rtlCol="0">
            <a:spAutoFit/>
          </a:bodyPr>
          <a:lstStyle/>
          <a:p>
            <a:pPr algn="just"/>
            <a:r>
              <a:rPr lang="es-ES_tradnl" dirty="0" err="1"/>
              <a:t>First</a:t>
            </a:r>
            <a:r>
              <a:rPr lang="es-ES_tradnl" dirty="0"/>
              <a:t>, </a:t>
            </a:r>
            <a:r>
              <a:rPr lang="es-ES_tradnl" dirty="0" err="1"/>
              <a:t>we</a:t>
            </a:r>
            <a:r>
              <a:rPr lang="es-ES_tradnl" dirty="0"/>
              <a:t> </a:t>
            </a:r>
            <a:r>
              <a:rPr lang="es-ES_tradnl" dirty="0" err="1"/>
              <a:t>transform</a:t>
            </a:r>
            <a:r>
              <a:rPr lang="es-ES_tradnl" dirty="0"/>
              <a:t> </a:t>
            </a:r>
            <a:r>
              <a:rPr lang="es-ES_tradnl" dirty="0" err="1"/>
              <a:t>the</a:t>
            </a:r>
            <a:r>
              <a:rPr lang="es-ES_tradnl" dirty="0"/>
              <a:t> data </a:t>
            </a:r>
            <a:r>
              <a:rPr lang="es-ES_tradnl" dirty="0" err="1"/>
              <a:t>from</a:t>
            </a:r>
            <a:r>
              <a:rPr lang="es-ES_tradnl" dirty="0"/>
              <a:t> </a:t>
            </a:r>
            <a:r>
              <a:rPr lang="es-ES_tradnl" dirty="0" err="1"/>
              <a:t>the</a:t>
            </a:r>
            <a:r>
              <a:rPr lang="es-ES_tradnl" dirty="0"/>
              <a:t> Wikipedia </a:t>
            </a:r>
            <a:r>
              <a:rPr lang="es-ES_tradnl" dirty="0" err="1"/>
              <a:t>source</a:t>
            </a:r>
            <a:r>
              <a:rPr lang="es-ES_tradnl" dirty="0"/>
              <a:t>, </a:t>
            </a:r>
            <a:r>
              <a:rPr lang="es-ES_tradnl" dirty="0" err="1"/>
              <a:t>that</a:t>
            </a:r>
            <a:r>
              <a:rPr lang="es-ES_tradnl" dirty="0"/>
              <a:t> </a:t>
            </a:r>
            <a:r>
              <a:rPr lang="es-ES_tradnl" dirty="0" err="1"/>
              <a:t>is</a:t>
            </a:r>
            <a:r>
              <a:rPr lang="es-ES_tradnl" dirty="0"/>
              <a:t> </a:t>
            </a:r>
            <a:r>
              <a:rPr lang="es-ES_tradnl" dirty="0" err="1"/>
              <a:t>rename</a:t>
            </a:r>
            <a:r>
              <a:rPr lang="es-ES_tradnl" dirty="0"/>
              <a:t> </a:t>
            </a:r>
            <a:r>
              <a:rPr lang="es-ES_tradnl" dirty="0" err="1"/>
              <a:t>features</a:t>
            </a:r>
            <a:r>
              <a:rPr lang="es-ES_tradnl" dirty="0"/>
              <a:t>, </a:t>
            </a:r>
            <a:r>
              <a:rPr lang="es-ES_tradnl" dirty="0" err="1"/>
              <a:t>drop</a:t>
            </a:r>
            <a:r>
              <a:rPr lang="es-ES_tradnl" dirty="0"/>
              <a:t> </a:t>
            </a:r>
            <a:r>
              <a:rPr lang="es-ES_tradnl" dirty="0" err="1"/>
              <a:t>cells</a:t>
            </a:r>
            <a:r>
              <a:rPr lang="es-ES_tradnl" dirty="0"/>
              <a:t> (</a:t>
            </a:r>
            <a:r>
              <a:rPr lang="es-ES_tradnl" dirty="0" err="1"/>
              <a:t>those</a:t>
            </a:r>
            <a:r>
              <a:rPr lang="es-ES_tradnl" dirty="0"/>
              <a:t> </a:t>
            </a:r>
            <a:r>
              <a:rPr lang="es-ES_tradnl" dirty="0" err="1"/>
              <a:t>with</a:t>
            </a:r>
            <a:r>
              <a:rPr lang="es-ES_tradnl" dirty="0"/>
              <a:t> </a:t>
            </a:r>
            <a:r>
              <a:rPr lang="es-ES_tradnl" dirty="0" err="1"/>
              <a:t>Boroughs</a:t>
            </a:r>
            <a:r>
              <a:rPr lang="es-ES_tradnl" dirty="0"/>
              <a:t> </a:t>
            </a:r>
            <a:r>
              <a:rPr lang="es-ES_tradnl" dirty="0" err="1"/>
              <a:t>equal</a:t>
            </a:r>
            <a:r>
              <a:rPr lang="es-ES_tradnl" dirty="0"/>
              <a:t> </a:t>
            </a:r>
            <a:r>
              <a:rPr lang="es-ES_tradnl" dirty="0" err="1"/>
              <a:t>to</a:t>
            </a:r>
            <a:r>
              <a:rPr lang="es-ES_tradnl" dirty="0"/>
              <a:t> ‘</a:t>
            </a:r>
            <a:r>
              <a:rPr lang="es-ES_tradnl" dirty="0" err="1"/>
              <a:t>not</a:t>
            </a:r>
            <a:r>
              <a:rPr lang="es-ES_tradnl" dirty="0"/>
              <a:t> </a:t>
            </a:r>
            <a:r>
              <a:rPr lang="es-ES_tradnl" dirty="0" err="1"/>
              <a:t>assigned</a:t>
            </a:r>
            <a:r>
              <a:rPr lang="es-ES_tradnl" dirty="0"/>
              <a:t>’) and </a:t>
            </a:r>
            <a:r>
              <a:rPr lang="es-ES_tradnl" dirty="0" err="1"/>
              <a:t>group</a:t>
            </a:r>
            <a:r>
              <a:rPr lang="es-ES_tradnl" dirty="0"/>
              <a:t> </a:t>
            </a:r>
            <a:r>
              <a:rPr lang="es-ES_tradnl" dirty="0" err="1"/>
              <a:t>the</a:t>
            </a:r>
            <a:r>
              <a:rPr lang="es-ES_tradnl" dirty="0"/>
              <a:t> data.</a:t>
            </a:r>
          </a:p>
          <a:p>
            <a:pPr algn="just"/>
            <a:endParaRPr lang="es-ES_tradnl" dirty="0"/>
          </a:p>
          <a:p>
            <a:pPr algn="just"/>
            <a:r>
              <a:rPr lang="es-ES_tradnl" dirty="0" err="1"/>
              <a:t>Then</a:t>
            </a:r>
            <a:r>
              <a:rPr lang="es-ES_tradnl" dirty="0"/>
              <a:t> </a:t>
            </a:r>
            <a:r>
              <a:rPr lang="es-ES_tradnl" dirty="0" err="1"/>
              <a:t>get</a:t>
            </a:r>
            <a:r>
              <a:rPr lang="es-ES_tradnl" dirty="0"/>
              <a:t> </a:t>
            </a:r>
            <a:r>
              <a:rPr lang="es-ES_tradnl" dirty="0" err="1"/>
              <a:t>each</a:t>
            </a:r>
            <a:r>
              <a:rPr lang="es-ES_tradnl" dirty="0"/>
              <a:t> </a:t>
            </a:r>
            <a:r>
              <a:rPr lang="es-ES_tradnl" dirty="0" err="1"/>
              <a:t>neighbourhood’s</a:t>
            </a:r>
            <a:r>
              <a:rPr lang="es-ES_tradnl" dirty="0"/>
              <a:t> </a:t>
            </a:r>
            <a:r>
              <a:rPr lang="es-ES_tradnl" dirty="0" err="1"/>
              <a:t>coordinates</a:t>
            </a:r>
            <a:r>
              <a:rPr lang="es-ES_tradnl" dirty="0"/>
              <a:t> </a:t>
            </a:r>
            <a:r>
              <a:rPr lang="es-ES_tradnl" dirty="0" err="1"/>
              <a:t>using</a:t>
            </a:r>
            <a:r>
              <a:rPr lang="es-ES_tradnl" dirty="0"/>
              <a:t> </a:t>
            </a:r>
            <a:r>
              <a:rPr lang="es-ES_tradnl" dirty="0" err="1"/>
              <a:t>the</a:t>
            </a:r>
            <a:r>
              <a:rPr lang="es-ES_tradnl" dirty="0"/>
              <a:t> </a:t>
            </a:r>
            <a:r>
              <a:rPr lang="es-ES_tradnl" dirty="0" err="1"/>
              <a:t>Geocoder</a:t>
            </a:r>
            <a:r>
              <a:rPr lang="es-ES_tradnl" dirty="0"/>
              <a:t> </a:t>
            </a:r>
            <a:r>
              <a:rPr lang="es-ES_tradnl" dirty="0" err="1"/>
              <a:t>package</a:t>
            </a:r>
            <a:r>
              <a:rPr lang="es-ES_tradnl" dirty="0"/>
              <a:t>.</a:t>
            </a:r>
          </a:p>
          <a:p>
            <a:pPr algn="just"/>
            <a:endParaRPr lang="es-ES_tradnl" dirty="0"/>
          </a:p>
          <a:p>
            <a:pPr algn="just"/>
            <a:r>
              <a:rPr lang="es-ES_tradnl" dirty="0" err="1"/>
              <a:t>To</a:t>
            </a:r>
            <a:r>
              <a:rPr lang="es-ES_tradnl" dirty="0"/>
              <a:t> explore </a:t>
            </a:r>
            <a:r>
              <a:rPr lang="es-ES_tradnl" dirty="0" err="1"/>
              <a:t>the</a:t>
            </a:r>
            <a:r>
              <a:rPr lang="es-ES_tradnl" dirty="0"/>
              <a:t> data, </a:t>
            </a:r>
            <a:r>
              <a:rPr lang="es-ES_tradnl" dirty="0" err="1"/>
              <a:t>we</a:t>
            </a:r>
            <a:r>
              <a:rPr lang="es-ES_tradnl" dirty="0"/>
              <a:t> use </a:t>
            </a:r>
            <a:r>
              <a:rPr lang="es-ES_tradnl" dirty="0" err="1"/>
              <a:t>the</a:t>
            </a:r>
            <a:r>
              <a:rPr lang="es-ES_tradnl" dirty="0"/>
              <a:t> </a:t>
            </a:r>
            <a:r>
              <a:rPr lang="es-ES_tradnl" dirty="0" err="1"/>
              <a:t>Folium</a:t>
            </a:r>
            <a:r>
              <a:rPr lang="es-ES_tradnl" dirty="0"/>
              <a:t> </a:t>
            </a:r>
            <a:r>
              <a:rPr lang="es-ES_tradnl" dirty="0" err="1"/>
              <a:t>library</a:t>
            </a:r>
            <a:r>
              <a:rPr lang="es-ES_tradnl" dirty="0"/>
              <a:t> </a:t>
            </a:r>
            <a:r>
              <a:rPr lang="es-ES_tradnl" dirty="0" err="1"/>
              <a:t>that</a:t>
            </a:r>
            <a:r>
              <a:rPr lang="es-ES_tradnl" dirty="0"/>
              <a:t> can </a:t>
            </a:r>
            <a:r>
              <a:rPr lang="es-ES_tradnl" dirty="0" err="1"/>
              <a:t>create</a:t>
            </a:r>
            <a:r>
              <a:rPr lang="es-ES_tradnl" dirty="0"/>
              <a:t> </a:t>
            </a:r>
            <a:r>
              <a:rPr lang="es-ES_tradnl" dirty="0" err="1"/>
              <a:t>interactive</a:t>
            </a:r>
            <a:r>
              <a:rPr lang="es-ES_tradnl" dirty="0"/>
              <a:t> </a:t>
            </a:r>
            <a:r>
              <a:rPr lang="es-ES_tradnl" dirty="0" err="1"/>
              <a:t>maps</a:t>
            </a:r>
            <a:r>
              <a:rPr lang="es-ES_tradnl" dirty="0"/>
              <a:t> </a:t>
            </a:r>
            <a:r>
              <a:rPr lang="es-ES_tradnl" dirty="0" err="1"/>
              <a:t>of</a:t>
            </a:r>
            <a:r>
              <a:rPr lang="es-ES_tradnl" dirty="0"/>
              <a:t> </a:t>
            </a:r>
            <a:r>
              <a:rPr lang="es-ES_tradnl" dirty="0" err="1"/>
              <a:t>the</a:t>
            </a:r>
            <a:r>
              <a:rPr lang="es-ES_tradnl" dirty="0"/>
              <a:t> </a:t>
            </a:r>
            <a:r>
              <a:rPr lang="es-ES_tradnl" dirty="0" err="1"/>
              <a:t>area</a:t>
            </a:r>
            <a:r>
              <a:rPr lang="es-ES_tradnl" dirty="0"/>
              <a:t> </a:t>
            </a:r>
            <a:r>
              <a:rPr lang="es-ES_tradnl" dirty="0" err="1"/>
              <a:t>of</a:t>
            </a:r>
            <a:r>
              <a:rPr lang="es-ES_tradnl" dirty="0"/>
              <a:t> </a:t>
            </a:r>
            <a:r>
              <a:rPr lang="es-ES_tradnl" dirty="0" err="1"/>
              <a:t>our</a:t>
            </a:r>
            <a:r>
              <a:rPr lang="es-ES_tradnl" dirty="0"/>
              <a:t> </a:t>
            </a:r>
            <a:r>
              <a:rPr lang="es-ES_tradnl" dirty="0" err="1"/>
              <a:t>interest</a:t>
            </a:r>
            <a:r>
              <a:rPr lang="es-ES_tradnl" dirty="0"/>
              <a:t>: </a:t>
            </a:r>
            <a:r>
              <a:rPr lang="es-ES_tradnl" dirty="0" err="1"/>
              <a:t>downtown</a:t>
            </a:r>
            <a:r>
              <a:rPr lang="es-ES_tradnl" dirty="0"/>
              <a:t> Toronto</a:t>
            </a:r>
            <a:endParaRPr lang="en-GB" dirty="0"/>
          </a:p>
          <a:p>
            <a:endParaRPr lang="es-ES_tradnl" dirty="0"/>
          </a:p>
          <a:p>
            <a:endParaRPr lang="es-ES_tradnl" dirty="0"/>
          </a:p>
          <a:p>
            <a:endParaRPr lang="es-ES_tradnl" dirty="0"/>
          </a:p>
          <a:p>
            <a:endParaRPr lang="es-ES_tradnl" dirty="0"/>
          </a:p>
        </p:txBody>
      </p:sp>
      <p:pic>
        <p:nvPicPr>
          <p:cNvPr id="11" name="Picture 10">
            <a:extLst>
              <a:ext uri="{FF2B5EF4-FFF2-40B4-BE49-F238E27FC236}">
                <a16:creationId xmlns:a16="http://schemas.microsoft.com/office/drawing/2014/main" id="{9C7431DD-C881-4CDA-B97C-8835A9294442}"/>
              </a:ext>
            </a:extLst>
          </p:cNvPr>
          <p:cNvPicPr>
            <a:picLocks noChangeAspect="1"/>
          </p:cNvPicPr>
          <p:nvPr/>
        </p:nvPicPr>
        <p:blipFill>
          <a:blip r:embed="rId2"/>
          <a:stretch>
            <a:fillRect/>
          </a:stretch>
        </p:blipFill>
        <p:spPr>
          <a:xfrm>
            <a:off x="3879541" y="3528279"/>
            <a:ext cx="5852696" cy="3013596"/>
          </a:xfrm>
          <a:prstGeom prst="rect">
            <a:avLst/>
          </a:prstGeom>
        </p:spPr>
      </p:pic>
    </p:spTree>
    <p:extLst>
      <p:ext uri="{BB962C8B-B14F-4D97-AF65-F5344CB8AC3E}">
        <p14:creationId xmlns:p14="http://schemas.microsoft.com/office/powerpoint/2010/main" val="419738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BB5BD3C0-78D2-4517-A191-C3001A79C80D}"/>
              </a:ext>
            </a:extLst>
          </p:cNvPr>
          <p:cNvSpPr txBox="1"/>
          <p:nvPr/>
        </p:nvSpPr>
        <p:spPr>
          <a:xfrm>
            <a:off x="1139511" y="591088"/>
            <a:ext cx="10063739" cy="2031325"/>
          </a:xfrm>
          <a:prstGeom prst="rect">
            <a:avLst/>
          </a:prstGeom>
          <a:noFill/>
        </p:spPr>
        <p:txBody>
          <a:bodyPr wrap="square" rtlCol="0">
            <a:spAutoFit/>
          </a:bodyPr>
          <a:lstStyle/>
          <a:p>
            <a:r>
              <a:rPr lang="es-ES_tradnl" dirty="0"/>
              <a:t>Next </a:t>
            </a:r>
            <a:r>
              <a:rPr lang="es-ES_tradnl" dirty="0" err="1"/>
              <a:t>it</a:t>
            </a:r>
            <a:r>
              <a:rPr lang="es-ES_tradnl" dirty="0"/>
              <a:t> </a:t>
            </a:r>
            <a:r>
              <a:rPr lang="es-ES_tradnl" dirty="0" err="1"/>
              <a:t>is</a:t>
            </a:r>
            <a:r>
              <a:rPr lang="es-ES_tradnl" dirty="0"/>
              <a:t> </a:t>
            </a:r>
            <a:r>
              <a:rPr lang="es-ES_tradnl" dirty="0" err="1"/>
              <a:t>the</a:t>
            </a:r>
            <a:r>
              <a:rPr lang="es-ES_tradnl" dirty="0"/>
              <a:t> </a:t>
            </a:r>
            <a:r>
              <a:rPr lang="es-ES_tradnl" dirty="0" err="1"/>
              <a:t>moment</a:t>
            </a:r>
            <a:r>
              <a:rPr lang="es-ES_tradnl" dirty="0"/>
              <a:t> </a:t>
            </a:r>
            <a:r>
              <a:rPr lang="es-ES_tradnl" dirty="0" err="1"/>
              <a:t>to</a:t>
            </a:r>
            <a:r>
              <a:rPr lang="es-ES_tradnl" dirty="0"/>
              <a:t> use </a:t>
            </a:r>
            <a:r>
              <a:rPr lang="es-ES_tradnl" dirty="0" err="1"/>
              <a:t>the</a:t>
            </a:r>
            <a:r>
              <a:rPr lang="es-ES_tradnl" dirty="0"/>
              <a:t> Foursquare API </a:t>
            </a:r>
            <a:r>
              <a:rPr lang="es-ES_tradnl" dirty="0" err="1"/>
              <a:t>to</a:t>
            </a:r>
            <a:r>
              <a:rPr lang="es-ES_tradnl" dirty="0"/>
              <a:t> </a:t>
            </a:r>
            <a:r>
              <a:rPr lang="es-ES_tradnl" dirty="0" err="1"/>
              <a:t>extract</a:t>
            </a:r>
            <a:r>
              <a:rPr lang="es-ES_tradnl" dirty="0"/>
              <a:t> </a:t>
            </a:r>
            <a:r>
              <a:rPr lang="es-ES_tradnl" dirty="0" err="1"/>
              <a:t>the</a:t>
            </a:r>
            <a:r>
              <a:rPr lang="es-ES_tradnl" dirty="0"/>
              <a:t> </a:t>
            </a:r>
            <a:r>
              <a:rPr lang="es-ES_tradnl" dirty="0" err="1"/>
              <a:t>venues</a:t>
            </a:r>
            <a:r>
              <a:rPr lang="es-ES_tradnl" dirty="0"/>
              <a:t> </a:t>
            </a:r>
            <a:r>
              <a:rPr lang="es-ES_tradnl" dirty="0" err="1"/>
              <a:t>of</a:t>
            </a:r>
            <a:r>
              <a:rPr lang="es-ES_tradnl" dirty="0"/>
              <a:t> </a:t>
            </a:r>
            <a:r>
              <a:rPr lang="es-ES_tradnl" dirty="0" err="1"/>
              <a:t>each</a:t>
            </a:r>
            <a:r>
              <a:rPr lang="es-ES_tradnl" dirty="0"/>
              <a:t> </a:t>
            </a:r>
            <a:r>
              <a:rPr lang="es-ES_tradnl" dirty="0" err="1"/>
              <a:t>neighbourhood</a:t>
            </a:r>
            <a:r>
              <a:rPr lang="es-ES_tradnl" dirty="0"/>
              <a:t> in </a:t>
            </a:r>
            <a:r>
              <a:rPr lang="es-ES_tradnl" dirty="0" err="1"/>
              <a:t>downtown</a:t>
            </a:r>
            <a:r>
              <a:rPr lang="es-ES_tradnl" dirty="0"/>
              <a:t> Toronto.</a:t>
            </a:r>
          </a:p>
          <a:p>
            <a:endParaRPr lang="en-GB" dirty="0"/>
          </a:p>
          <a:p>
            <a:endParaRPr lang="es-ES_tradnl" dirty="0"/>
          </a:p>
          <a:p>
            <a:endParaRPr lang="es-ES_tradnl" dirty="0"/>
          </a:p>
          <a:p>
            <a:endParaRPr lang="es-ES_tradnl" dirty="0"/>
          </a:p>
          <a:p>
            <a:endParaRPr lang="es-ES_tradnl" dirty="0"/>
          </a:p>
        </p:txBody>
      </p:sp>
      <p:pic>
        <p:nvPicPr>
          <p:cNvPr id="5" name="Picture 4">
            <a:extLst>
              <a:ext uri="{FF2B5EF4-FFF2-40B4-BE49-F238E27FC236}">
                <a16:creationId xmlns:a16="http://schemas.microsoft.com/office/drawing/2014/main" id="{D31F4077-C277-45B2-A43E-2BAB3A4CEC04}"/>
              </a:ext>
            </a:extLst>
          </p:cNvPr>
          <p:cNvPicPr>
            <a:picLocks noChangeAspect="1"/>
          </p:cNvPicPr>
          <p:nvPr/>
        </p:nvPicPr>
        <p:blipFill>
          <a:blip r:embed="rId2"/>
          <a:stretch>
            <a:fillRect/>
          </a:stretch>
        </p:blipFill>
        <p:spPr>
          <a:xfrm>
            <a:off x="2041864" y="1255315"/>
            <a:ext cx="6368771" cy="1548571"/>
          </a:xfrm>
          <a:prstGeom prst="rect">
            <a:avLst/>
          </a:prstGeom>
        </p:spPr>
      </p:pic>
      <p:sp>
        <p:nvSpPr>
          <p:cNvPr id="7" name="TextBox 6">
            <a:extLst>
              <a:ext uri="{FF2B5EF4-FFF2-40B4-BE49-F238E27FC236}">
                <a16:creationId xmlns:a16="http://schemas.microsoft.com/office/drawing/2014/main" id="{AC91E51D-FFB0-4E79-A937-8205A29D57E7}"/>
              </a:ext>
            </a:extLst>
          </p:cNvPr>
          <p:cNvSpPr txBox="1"/>
          <p:nvPr/>
        </p:nvSpPr>
        <p:spPr>
          <a:xfrm>
            <a:off x="1139511" y="2980973"/>
            <a:ext cx="10156054" cy="369332"/>
          </a:xfrm>
          <a:prstGeom prst="rect">
            <a:avLst/>
          </a:prstGeom>
          <a:noFill/>
        </p:spPr>
        <p:txBody>
          <a:bodyPr wrap="square" rtlCol="0">
            <a:spAutoFit/>
          </a:bodyPr>
          <a:lstStyle/>
          <a:p>
            <a:r>
              <a:rPr lang="es-ES_tradnl" dirty="0"/>
              <a:t>After </a:t>
            </a:r>
            <a:r>
              <a:rPr lang="es-ES_tradnl" dirty="0" err="1"/>
              <a:t>some</a:t>
            </a:r>
            <a:r>
              <a:rPr lang="es-ES_tradnl" dirty="0"/>
              <a:t> </a:t>
            </a:r>
            <a:r>
              <a:rPr lang="es-ES_tradnl" dirty="0" err="1"/>
              <a:t>coding</a:t>
            </a:r>
            <a:r>
              <a:rPr lang="es-ES_tradnl" dirty="0"/>
              <a:t> </a:t>
            </a:r>
            <a:r>
              <a:rPr lang="es-ES_tradnl" dirty="0" err="1"/>
              <a:t>we</a:t>
            </a:r>
            <a:r>
              <a:rPr lang="es-ES_tradnl" dirty="0"/>
              <a:t> </a:t>
            </a:r>
            <a:r>
              <a:rPr lang="es-ES_tradnl" dirty="0" err="1"/>
              <a:t>get</a:t>
            </a:r>
            <a:r>
              <a:rPr lang="es-ES_tradnl" dirty="0"/>
              <a:t> </a:t>
            </a:r>
            <a:r>
              <a:rPr lang="es-ES_tradnl" dirty="0" err="1"/>
              <a:t>to</a:t>
            </a:r>
            <a:r>
              <a:rPr lang="es-ES_tradnl" dirty="0"/>
              <a:t> </a:t>
            </a:r>
            <a:r>
              <a:rPr lang="es-ES_tradnl" dirty="0" err="1"/>
              <a:t>know</a:t>
            </a:r>
            <a:r>
              <a:rPr lang="es-ES_tradnl" dirty="0"/>
              <a:t> </a:t>
            </a:r>
            <a:r>
              <a:rPr lang="es-ES_tradnl" dirty="0" err="1"/>
              <a:t>the</a:t>
            </a:r>
            <a:r>
              <a:rPr lang="es-ES_tradnl" dirty="0"/>
              <a:t> </a:t>
            </a:r>
            <a:r>
              <a:rPr lang="es-ES_tradnl" dirty="0" err="1"/>
              <a:t>number</a:t>
            </a:r>
            <a:r>
              <a:rPr lang="es-ES_tradnl" dirty="0"/>
              <a:t> </a:t>
            </a:r>
            <a:r>
              <a:rPr lang="es-ES_tradnl" dirty="0" err="1"/>
              <a:t>of</a:t>
            </a:r>
            <a:r>
              <a:rPr lang="es-ES_tradnl" dirty="0"/>
              <a:t> </a:t>
            </a:r>
            <a:r>
              <a:rPr lang="es-ES_tradnl" dirty="0" err="1"/>
              <a:t>unique</a:t>
            </a:r>
            <a:r>
              <a:rPr lang="es-ES_tradnl" dirty="0"/>
              <a:t> </a:t>
            </a:r>
            <a:r>
              <a:rPr lang="es-ES_tradnl" dirty="0" err="1"/>
              <a:t>categories</a:t>
            </a:r>
            <a:r>
              <a:rPr lang="es-ES_tradnl" dirty="0"/>
              <a:t> </a:t>
            </a:r>
            <a:r>
              <a:rPr lang="es-ES_tradnl" dirty="0" err="1"/>
              <a:t>of</a:t>
            </a:r>
            <a:r>
              <a:rPr lang="es-ES_tradnl" dirty="0"/>
              <a:t> </a:t>
            </a:r>
            <a:r>
              <a:rPr lang="es-ES_tradnl" dirty="0" err="1"/>
              <a:t>venues</a:t>
            </a:r>
            <a:r>
              <a:rPr lang="es-ES_tradnl" dirty="0"/>
              <a:t> in </a:t>
            </a:r>
            <a:r>
              <a:rPr lang="es-ES_tradnl" dirty="0" err="1"/>
              <a:t>downtown</a:t>
            </a:r>
            <a:r>
              <a:rPr lang="es-ES_tradnl" dirty="0"/>
              <a:t> Toronto</a:t>
            </a:r>
            <a:endParaRPr lang="en-GB" dirty="0"/>
          </a:p>
        </p:txBody>
      </p:sp>
      <p:pic>
        <p:nvPicPr>
          <p:cNvPr id="23" name="Picture 22">
            <a:extLst>
              <a:ext uri="{FF2B5EF4-FFF2-40B4-BE49-F238E27FC236}">
                <a16:creationId xmlns:a16="http://schemas.microsoft.com/office/drawing/2014/main" id="{C42CF495-F886-47BB-AF97-3A759D9D919F}"/>
              </a:ext>
            </a:extLst>
          </p:cNvPr>
          <p:cNvPicPr>
            <a:picLocks noChangeAspect="1"/>
          </p:cNvPicPr>
          <p:nvPr/>
        </p:nvPicPr>
        <p:blipFill>
          <a:blip r:embed="rId3"/>
          <a:stretch>
            <a:fillRect/>
          </a:stretch>
        </p:blipFill>
        <p:spPr>
          <a:xfrm>
            <a:off x="2041864" y="3368375"/>
            <a:ext cx="7367382" cy="3146797"/>
          </a:xfrm>
          <a:prstGeom prst="rect">
            <a:avLst/>
          </a:prstGeom>
        </p:spPr>
      </p:pic>
    </p:spTree>
    <p:extLst>
      <p:ext uri="{BB962C8B-B14F-4D97-AF65-F5344CB8AC3E}">
        <p14:creationId xmlns:p14="http://schemas.microsoft.com/office/powerpoint/2010/main" val="5834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itle 1">
            <a:extLst>
              <a:ext uri="{FF2B5EF4-FFF2-40B4-BE49-F238E27FC236}">
                <a16:creationId xmlns:a16="http://schemas.microsoft.com/office/drawing/2014/main" id="{6AE3551C-EDF3-4744-BB2E-AB77C9E582C9}"/>
              </a:ext>
            </a:extLst>
          </p:cNvPr>
          <p:cNvSpPr txBox="1">
            <a:spLocks/>
          </p:cNvSpPr>
          <p:nvPr/>
        </p:nvSpPr>
        <p:spPr>
          <a:xfrm>
            <a:off x="997468" y="416150"/>
            <a:ext cx="5107726" cy="69132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tx2"/>
                </a:solidFill>
                <a:sym typeface="Wingdings" panose="05000000000000000000" pitchFamily="2" charset="2"/>
              </a:rPr>
              <a:t>3.2 Clustering</a:t>
            </a:r>
            <a:endParaRPr lang="en-US" sz="3600" dirty="0">
              <a:solidFill>
                <a:schemeClr val="tx2"/>
              </a:solidFill>
            </a:endParaRPr>
          </a:p>
        </p:txBody>
      </p:sp>
      <p:sp>
        <p:nvSpPr>
          <p:cNvPr id="6" name="TextBox 5">
            <a:extLst>
              <a:ext uri="{FF2B5EF4-FFF2-40B4-BE49-F238E27FC236}">
                <a16:creationId xmlns:a16="http://schemas.microsoft.com/office/drawing/2014/main" id="{BB5BD3C0-78D2-4517-A191-C3001A79C80D}"/>
              </a:ext>
            </a:extLst>
          </p:cNvPr>
          <p:cNvSpPr txBox="1"/>
          <p:nvPr/>
        </p:nvSpPr>
        <p:spPr>
          <a:xfrm>
            <a:off x="997468" y="1143662"/>
            <a:ext cx="10063739" cy="2862322"/>
          </a:xfrm>
          <a:prstGeom prst="rect">
            <a:avLst/>
          </a:prstGeom>
          <a:noFill/>
        </p:spPr>
        <p:txBody>
          <a:bodyPr wrap="square" rtlCol="0">
            <a:spAutoFit/>
          </a:bodyPr>
          <a:lstStyle/>
          <a:p>
            <a:pPr algn="just"/>
            <a:r>
              <a:rPr lang="es-ES_tradnl" dirty="0" err="1"/>
              <a:t>To</a:t>
            </a:r>
            <a:r>
              <a:rPr lang="es-ES_tradnl" dirty="0"/>
              <a:t> </a:t>
            </a:r>
            <a:r>
              <a:rPr lang="es-ES_tradnl" dirty="0" err="1"/>
              <a:t>analyze</a:t>
            </a:r>
            <a:r>
              <a:rPr lang="es-ES_tradnl" dirty="0"/>
              <a:t> </a:t>
            </a:r>
            <a:r>
              <a:rPr lang="es-ES_tradnl" dirty="0" err="1"/>
              <a:t>which</a:t>
            </a:r>
            <a:r>
              <a:rPr lang="es-ES_tradnl" dirty="0"/>
              <a:t> </a:t>
            </a:r>
            <a:r>
              <a:rPr lang="es-ES_tradnl" dirty="0" err="1"/>
              <a:t>neighbourhood</a:t>
            </a:r>
            <a:r>
              <a:rPr lang="es-ES_tradnl" dirty="0"/>
              <a:t> </a:t>
            </a:r>
            <a:r>
              <a:rPr lang="es-ES_tradnl" dirty="0" err="1"/>
              <a:t>of</a:t>
            </a:r>
            <a:r>
              <a:rPr lang="es-ES_tradnl" dirty="0"/>
              <a:t> </a:t>
            </a:r>
            <a:r>
              <a:rPr lang="es-ES_tradnl" dirty="0" err="1"/>
              <a:t>downtown</a:t>
            </a:r>
            <a:r>
              <a:rPr lang="es-ES_tradnl" dirty="0"/>
              <a:t> Toronto </a:t>
            </a:r>
            <a:r>
              <a:rPr lang="es-ES_tradnl" dirty="0" err="1"/>
              <a:t>is</a:t>
            </a:r>
            <a:r>
              <a:rPr lang="es-ES_tradnl" dirty="0"/>
              <a:t> more </a:t>
            </a:r>
            <a:r>
              <a:rPr lang="es-ES_tradnl" dirty="0" err="1"/>
              <a:t>suitable</a:t>
            </a:r>
            <a:r>
              <a:rPr lang="es-ES_tradnl" dirty="0"/>
              <a:t> </a:t>
            </a:r>
            <a:r>
              <a:rPr lang="es-ES_tradnl" dirty="0" err="1"/>
              <a:t>to</a:t>
            </a:r>
            <a:r>
              <a:rPr lang="es-ES_tradnl" dirty="0"/>
              <a:t> open a new </a:t>
            </a:r>
            <a:r>
              <a:rPr lang="es-ES_tradnl" dirty="0" err="1"/>
              <a:t>gym</a:t>
            </a:r>
            <a:r>
              <a:rPr lang="es-ES_tradnl" dirty="0"/>
              <a:t>, </a:t>
            </a:r>
            <a:r>
              <a:rPr lang="es-ES_tradnl" dirty="0" err="1"/>
              <a:t>we</a:t>
            </a:r>
            <a:r>
              <a:rPr lang="es-ES_tradnl" dirty="0"/>
              <a:t> use </a:t>
            </a:r>
            <a:r>
              <a:rPr lang="es-ES_tradnl" dirty="0" err="1"/>
              <a:t>the</a:t>
            </a:r>
            <a:r>
              <a:rPr lang="es-ES_tradnl" dirty="0"/>
              <a:t> K-</a:t>
            </a:r>
            <a:r>
              <a:rPr lang="es-ES_tradnl" dirty="0" err="1"/>
              <a:t>Means</a:t>
            </a:r>
            <a:r>
              <a:rPr lang="es-ES_tradnl" dirty="0"/>
              <a:t> </a:t>
            </a:r>
            <a:r>
              <a:rPr lang="es-ES_tradnl" dirty="0" err="1"/>
              <a:t>clustering</a:t>
            </a:r>
            <a:r>
              <a:rPr lang="es-ES_tradnl" dirty="0"/>
              <a:t> </a:t>
            </a:r>
            <a:r>
              <a:rPr lang="es-ES_tradnl" dirty="0" err="1"/>
              <a:t>model</a:t>
            </a:r>
            <a:r>
              <a:rPr lang="es-ES_tradnl" dirty="0"/>
              <a:t>: a </a:t>
            </a:r>
            <a:r>
              <a:rPr lang="es-ES_tradnl" dirty="0" err="1"/>
              <a:t>type</a:t>
            </a:r>
            <a:r>
              <a:rPr lang="es-ES_tradnl" dirty="0"/>
              <a:t> </a:t>
            </a:r>
            <a:r>
              <a:rPr lang="es-ES_tradnl" dirty="0" err="1"/>
              <a:t>of</a:t>
            </a:r>
            <a:r>
              <a:rPr lang="es-ES_tradnl" dirty="0"/>
              <a:t> </a:t>
            </a:r>
            <a:r>
              <a:rPr lang="es-ES_tradnl" dirty="0" err="1"/>
              <a:t>unsupervised</a:t>
            </a:r>
            <a:r>
              <a:rPr lang="es-ES_tradnl" dirty="0"/>
              <a:t> </a:t>
            </a:r>
            <a:r>
              <a:rPr lang="es-ES_tradnl" dirty="0" err="1"/>
              <a:t>learning</a:t>
            </a:r>
            <a:r>
              <a:rPr lang="es-ES_tradnl" dirty="0"/>
              <a:t> </a:t>
            </a:r>
            <a:r>
              <a:rPr lang="es-ES_tradnl" dirty="0" err="1"/>
              <a:t>which</a:t>
            </a:r>
            <a:r>
              <a:rPr lang="es-ES_tradnl" dirty="0"/>
              <a:t> </a:t>
            </a:r>
            <a:r>
              <a:rPr lang="es-ES_tradnl" dirty="0" err="1"/>
              <a:t>is</a:t>
            </a:r>
            <a:r>
              <a:rPr lang="es-ES_tradnl" dirty="0"/>
              <a:t> </a:t>
            </a:r>
            <a:r>
              <a:rPr lang="es-ES_tradnl" dirty="0" err="1"/>
              <a:t>used</a:t>
            </a:r>
            <a:r>
              <a:rPr lang="es-ES_tradnl" dirty="0"/>
              <a:t> </a:t>
            </a:r>
            <a:r>
              <a:rPr lang="es-ES_tradnl" dirty="0" err="1"/>
              <a:t>when</a:t>
            </a:r>
            <a:r>
              <a:rPr lang="es-ES_tradnl" dirty="0"/>
              <a:t> </a:t>
            </a:r>
            <a:r>
              <a:rPr lang="es-ES_tradnl" dirty="0" err="1"/>
              <a:t>you</a:t>
            </a:r>
            <a:r>
              <a:rPr lang="es-ES_tradnl" dirty="0"/>
              <a:t> </a:t>
            </a:r>
            <a:r>
              <a:rPr lang="es-ES_tradnl" dirty="0" err="1"/>
              <a:t>have</a:t>
            </a:r>
            <a:r>
              <a:rPr lang="es-ES_tradnl" dirty="0"/>
              <a:t> </a:t>
            </a:r>
            <a:r>
              <a:rPr lang="es-ES_tradnl" dirty="0" err="1"/>
              <a:t>unlabeled</a:t>
            </a:r>
            <a:r>
              <a:rPr lang="es-ES_tradnl" dirty="0"/>
              <a:t> data.</a:t>
            </a:r>
          </a:p>
          <a:p>
            <a:pPr algn="just"/>
            <a:endParaRPr lang="es-ES_tradnl" dirty="0"/>
          </a:p>
          <a:p>
            <a:pPr algn="just"/>
            <a:r>
              <a:rPr lang="es-ES_tradnl" dirty="0"/>
              <a:t>As </a:t>
            </a:r>
            <a:r>
              <a:rPr lang="es-ES_tradnl" dirty="0" err="1"/>
              <a:t>we</a:t>
            </a:r>
            <a:r>
              <a:rPr lang="es-ES_tradnl" dirty="0"/>
              <a:t> </a:t>
            </a:r>
            <a:r>
              <a:rPr lang="es-ES_tradnl" dirty="0" err="1"/>
              <a:t>want</a:t>
            </a:r>
            <a:r>
              <a:rPr lang="es-ES_tradnl" dirty="0"/>
              <a:t> </a:t>
            </a:r>
            <a:r>
              <a:rPr lang="es-ES_tradnl" dirty="0" err="1"/>
              <a:t>to</a:t>
            </a:r>
            <a:r>
              <a:rPr lang="es-ES_tradnl" dirty="0"/>
              <a:t> </a:t>
            </a:r>
            <a:r>
              <a:rPr lang="es-ES_tradnl" dirty="0" err="1"/>
              <a:t>know</a:t>
            </a:r>
            <a:r>
              <a:rPr lang="es-ES_tradnl" dirty="0"/>
              <a:t> </a:t>
            </a:r>
            <a:r>
              <a:rPr lang="es-ES_tradnl" dirty="0" err="1"/>
              <a:t>which</a:t>
            </a:r>
            <a:r>
              <a:rPr lang="es-ES_tradnl" dirty="0"/>
              <a:t> </a:t>
            </a:r>
            <a:r>
              <a:rPr lang="es-ES_tradnl" dirty="0" err="1"/>
              <a:t>would</a:t>
            </a:r>
            <a:r>
              <a:rPr lang="es-ES_tradnl" dirty="0"/>
              <a:t> be </a:t>
            </a:r>
            <a:r>
              <a:rPr lang="es-ES_tradnl" dirty="0" err="1"/>
              <a:t>the</a:t>
            </a:r>
            <a:r>
              <a:rPr lang="es-ES_tradnl" dirty="0"/>
              <a:t> </a:t>
            </a:r>
            <a:r>
              <a:rPr lang="es-ES_tradnl" dirty="0" err="1"/>
              <a:t>optimal</a:t>
            </a:r>
            <a:r>
              <a:rPr lang="es-ES_tradnl" dirty="0"/>
              <a:t> </a:t>
            </a:r>
            <a:r>
              <a:rPr lang="es-ES_tradnl" dirty="0" err="1"/>
              <a:t>number</a:t>
            </a:r>
            <a:r>
              <a:rPr lang="es-ES_tradnl" dirty="0"/>
              <a:t> </a:t>
            </a:r>
            <a:r>
              <a:rPr lang="es-ES_tradnl" dirty="0" err="1"/>
              <a:t>of</a:t>
            </a:r>
            <a:r>
              <a:rPr lang="es-ES_tradnl" dirty="0"/>
              <a:t> </a:t>
            </a:r>
            <a:r>
              <a:rPr lang="es-ES_tradnl" dirty="0" err="1"/>
              <a:t>clusters</a:t>
            </a:r>
            <a:r>
              <a:rPr lang="es-ES_tradnl" dirty="0"/>
              <a:t>, </a:t>
            </a:r>
            <a:r>
              <a:rPr lang="es-ES_tradnl" dirty="0" err="1"/>
              <a:t>the</a:t>
            </a:r>
            <a:r>
              <a:rPr lang="es-ES_tradnl" dirty="0"/>
              <a:t> </a:t>
            </a:r>
            <a:r>
              <a:rPr lang="es-ES_tradnl" dirty="0" err="1"/>
              <a:t>best</a:t>
            </a:r>
            <a:r>
              <a:rPr lang="es-ES_tradnl" dirty="0"/>
              <a:t> K, </a:t>
            </a:r>
            <a:r>
              <a:rPr lang="es-ES_tradnl" dirty="0" err="1"/>
              <a:t>we</a:t>
            </a:r>
            <a:r>
              <a:rPr lang="es-ES_tradnl" dirty="0"/>
              <a:t> </a:t>
            </a:r>
            <a:r>
              <a:rPr lang="es-ES_tradnl" dirty="0" err="1"/>
              <a:t>will</a:t>
            </a:r>
            <a:r>
              <a:rPr lang="es-ES_tradnl" dirty="0"/>
              <a:t> use </a:t>
            </a:r>
            <a:r>
              <a:rPr lang="es-ES_tradnl" dirty="0" err="1"/>
              <a:t>the</a:t>
            </a:r>
            <a:r>
              <a:rPr lang="es-ES_tradnl" dirty="0"/>
              <a:t> </a:t>
            </a:r>
            <a:r>
              <a:rPr lang="es-ES_tradnl" dirty="0" err="1"/>
              <a:t>Elbow</a:t>
            </a:r>
            <a:r>
              <a:rPr lang="es-ES_tradnl" dirty="0"/>
              <a:t> </a:t>
            </a:r>
            <a:r>
              <a:rPr lang="es-ES_tradnl" dirty="0" err="1"/>
              <a:t>Method</a:t>
            </a:r>
            <a:r>
              <a:rPr lang="es-ES_tradnl" dirty="0"/>
              <a:t>. </a:t>
            </a:r>
            <a:r>
              <a:rPr lang="es-ES_tradnl" dirty="0" err="1"/>
              <a:t>It</a:t>
            </a:r>
            <a:r>
              <a:rPr lang="es-ES_tradnl" dirty="0"/>
              <a:t> </a:t>
            </a:r>
            <a:r>
              <a:rPr lang="es-ES_tradnl" dirty="0" err="1"/>
              <a:t>is</a:t>
            </a:r>
            <a:r>
              <a:rPr lang="es-ES_tradnl" dirty="0"/>
              <a:t> </a:t>
            </a:r>
            <a:r>
              <a:rPr lang="es-ES_tradnl" dirty="0" err="1"/>
              <a:t>an</a:t>
            </a:r>
            <a:r>
              <a:rPr lang="es-ES_tradnl" dirty="0"/>
              <a:t> </a:t>
            </a:r>
            <a:r>
              <a:rPr lang="es-ES_tradnl" dirty="0" err="1"/>
              <a:t>analytical</a:t>
            </a:r>
            <a:r>
              <a:rPr lang="es-ES_tradnl" dirty="0"/>
              <a:t> </a:t>
            </a:r>
            <a:r>
              <a:rPr lang="es-ES_tradnl" dirty="0" err="1"/>
              <a:t>approach</a:t>
            </a:r>
            <a:r>
              <a:rPr lang="es-ES_tradnl" dirty="0"/>
              <a:t> </a:t>
            </a:r>
            <a:r>
              <a:rPr lang="es-ES_tradnl" dirty="0" err="1"/>
              <a:t>that</a:t>
            </a:r>
            <a:r>
              <a:rPr lang="es-ES_tradnl" dirty="0"/>
              <a:t> </a:t>
            </a:r>
            <a:r>
              <a:rPr lang="es-ES_tradnl" dirty="0" err="1"/>
              <a:t>consists</a:t>
            </a:r>
            <a:r>
              <a:rPr lang="es-ES_tradnl" dirty="0"/>
              <a:t> </a:t>
            </a:r>
            <a:r>
              <a:rPr lang="es-ES_tradnl" dirty="0" err="1"/>
              <a:t>of</a:t>
            </a:r>
            <a:r>
              <a:rPr lang="es-ES_tradnl" dirty="0"/>
              <a:t> training </a:t>
            </a:r>
            <a:r>
              <a:rPr lang="es-ES_tradnl" dirty="0" err="1"/>
              <a:t>multiple</a:t>
            </a:r>
            <a:r>
              <a:rPr lang="es-ES_tradnl" dirty="0"/>
              <a:t> </a:t>
            </a:r>
            <a:r>
              <a:rPr lang="es-ES_tradnl" dirty="0" err="1"/>
              <a:t>models</a:t>
            </a:r>
            <a:r>
              <a:rPr lang="es-ES_tradnl" dirty="0"/>
              <a:t> </a:t>
            </a:r>
            <a:r>
              <a:rPr lang="es-ES_tradnl" dirty="0" err="1"/>
              <a:t>using</a:t>
            </a:r>
            <a:r>
              <a:rPr lang="es-ES_tradnl" dirty="0"/>
              <a:t> </a:t>
            </a:r>
            <a:r>
              <a:rPr lang="es-ES_tradnl" dirty="0" err="1"/>
              <a:t>different</a:t>
            </a:r>
            <a:r>
              <a:rPr lang="es-ES_tradnl" dirty="0"/>
              <a:t> </a:t>
            </a:r>
            <a:r>
              <a:rPr lang="es-ES_tradnl" dirty="0" err="1"/>
              <a:t>number</a:t>
            </a:r>
            <a:r>
              <a:rPr lang="es-ES_tradnl" dirty="0"/>
              <a:t> </a:t>
            </a:r>
            <a:r>
              <a:rPr lang="es-ES_tradnl" dirty="0" err="1"/>
              <a:t>of</a:t>
            </a:r>
            <a:r>
              <a:rPr lang="es-ES_tradnl" dirty="0"/>
              <a:t> </a:t>
            </a:r>
            <a:r>
              <a:rPr lang="es-ES_tradnl" dirty="0" err="1"/>
              <a:t>clusters</a:t>
            </a:r>
            <a:r>
              <a:rPr lang="es-ES_tradnl" dirty="0"/>
              <a:t> and </a:t>
            </a:r>
            <a:r>
              <a:rPr lang="es-ES_tradnl" dirty="0" err="1"/>
              <a:t>storing</a:t>
            </a:r>
            <a:r>
              <a:rPr lang="es-ES_tradnl" dirty="0"/>
              <a:t> </a:t>
            </a:r>
            <a:r>
              <a:rPr lang="es-ES_tradnl" dirty="0" err="1"/>
              <a:t>the</a:t>
            </a:r>
            <a:r>
              <a:rPr lang="es-ES_tradnl" dirty="0"/>
              <a:t> </a:t>
            </a:r>
            <a:r>
              <a:rPr lang="es-ES_tradnl" dirty="0" err="1"/>
              <a:t>value</a:t>
            </a:r>
            <a:r>
              <a:rPr lang="es-ES_tradnl" dirty="0"/>
              <a:t> </a:t>
            </a:r>
            <a:r>
              <a:rPr lang="es-ES_tradnl" dirty="0" err="1"/>
              <a:t>of</a:t>
            </a:r>
            <a:r>
              <a:rPr lang="es-ES_tradnl" dirty="0"/>
              <a:t> </a:t>
            </a:r>
            <a:r>
              <a:rPr lang="es-ES_tradnl" dirty="0" err="1"/>
              <a:t>inertia_property</a:t>
            </a:r>
            <a:r>
              <a:rPr lang="es-ES_tradnl" dirty="0"/>
              <a:t> (</a:t>
            </a:r>
            <a:r>
              <a:rPr lang="es-ES_tradnl" dirty="0" err="1"/>
              <a:t>wcss</a:t>
            </a:r>
            <a:r>
              <a:rPr lang="es-ES_tradnl" dirty="0"/>
              <a:t>) </a:t>
            </a:r>
            <a:r>
              <a:rPr lang="es-ES_tradnl" dirty="0" err="1"/>
              <a:t>every</a:t>
            </a:r>
            <a:r>
              <a:rPr lang="es-ES_tradnl" dirty="0"/>
              <a:t> time.</a:t>
            </a:r>
          </a:p>
          <a:p>
            <a:endParaRPr lang="es-ES_tradnl" dirty="0"/>
          </a:p>
          <a:p>
            <a:endParaRPr lang="es-ES_tradnl" dirty="0"/>
          </a:p>
          <a:p>
            <a:r>
              <a:rPr lang="es-ES_tradnl" dirty="0" err="1"/>
              <a:t>The</a:t>
            </a:r>
            <a:r>
              <a:rPr lang="es-ES_tradnl" dirty="0"/>
              <a:t> </a:t>
            </a:r>
            <a:r>
              <a:rPr lang="es-ES_tradnl" dirty="0" err="1"/>
              <a:t>best</a:t>
            </a:r>
            <a:r>
              <a:rPr lang="es-ES_tradnl" dirty="0"/>
              <a:t> K </a:t>
            </a:r>
            <a:r>
              <a:rPr lang="es-ES_tradnl" dirty="0" err="1"/>
              <a:t>is</a:t>
            </a:r>
            <a:r>
              <a:rPr lang="es-ES_tradnl" dirty="0"/>
              <a:t> 5, so </a:t>
            </a:r>
            <a:r>
              <a:rPr lang="es-ES_tradnl" dirty="0" err="1"/>
              <a:t>we</a:t>
            </a:r>
            <a:r>
              <a:rPr lang="es-ES_tradnl" dirty="0"/>
              <a:t> run </a:t>
            </a:r>
            <a:r>
              <a:rPr lang="es-ES_tradnl" dirty="0" err="1"/>
              <a:t>the</a:t>
            </a:r>
            <a:r>
              <a:rPr lang="es-ES_tradnl" dirty="0"/>
              <a:t> K-</a:t>
            </a:r>
            <a:r>
              <a:rPr lang="es-ES_tradnl" dirty="0" err="1"/>
              <a:t>Means</a:t>
            </a:r>
            <a:endParaRPr lang="es-ES_tradnl" dirty="0"/>
          </a:p>
          <a:p>
            <a:r>
              <a:rPr lang="es-ES_tradnl" dirty="0" err="1"/>
              <a:t>clustering</a:t>
            </a:r>
            <a:r>
              <a:rPr lang="es-ES_tradnl" dirty="0"/>
              <a:t> </a:t>
            </a:r>
            <a:r>
              <a:rPr lang="es-ES_tradnl" dirty="0" err="1"/>
              <a:t>with</a:t>
            </a:r>
            <a:r>
              <a:rPr lang="es-ES_tradnl" dirty="0"/>
              <a:t> </a:t>
            </a:r>
            <a:r>
              <a:rPr lang="es-ES_tradnl" dirty="0" err="1"/>
              <a:t>this</a:t>
            </a:r>
            <a:r>
              <a:rPr lang="es-ES_tradnl" dirty="0"/>
              <a:t> </a:t>
            </a:r>
            <a:r>
              <a:rPr lang="es-ES_tradnl" dirty="0" err="1"/>
              <a:t>number</a:t>
            </a:r>
            <a:r>
              <a:rPr lang="es-ES_tradnl" dirty="0"/>
              <a:t>.</a:t>
            </a:r>
          </a:p>
        </p:txBody>
      </p:sp>
      <p:pic>
        <p:nvPicPr>
          <p:cNvPr id="5" name="Picture 4">
            <a:extLst>
              <a:ext uri="{FF2B5EF4-FFF2-40B4-BE49-F238E27FC236}">
                <a16:creationId xmlns:a16="http://schemas.microsoft.com/office/drawing/2014/main" id="{25FADE52-A553-4B52-B7D3-766409754A93}"/>
              </a:ext>
            </a:extLst>
          </p:cNvPr>
          <p:cNvPicPr>
            <a:picLocks noChangeAspect="1"/>
          </p:cNvPicPr>
          <p:nvPr/>
        </p:nvPicPr>
        <p:blipFill>
          <a:blip r:embed="rId2"/>
          <a:stretch>
            <a:fillRect/>
          </a:stretch>
        </p:blipFill>
        <p:spPr>
          <a:xfrm>
            <a:off x="5323365" y="3189205"/>
            <a:ext cx="5605046" cy="3445725"/>
          </a:xfrm>
          <a:prstGeom prst="rect">
            <a:avLst/>
          </a:prstGeom>
        </p:spPr>
      </p:pic>
    </p:spTree>
    <p:extLst>
      <p:ext uri="{BB962C8B-B14F-4D97-AF65-F5344CB8AC3E}">
        <p14:creationId xmlns:p14="http://schemas.microsoft.com/office/powerpoint/2010/main" val="398565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BB5BD3C0-78D2-4517-A191-C3001A79C80D}"/>
              </a:ext>
            </a:extLst>
          </p:cNvPr>
          <p:cNvSpPr txBox="1"/>
          <p:nvPr/>
        </p:nvSpPr>
        <p:spPr>
          <a:xfrm>
            <a:off x="819914" y="641994"/>
            <a:ext cx="10063739" cy="646331"/>
          </a:xfrm>
          <a:prstGeom prst="rect">
            <a:avLst/>
          </a:prstGeom>
          <a:noFill/>
        </p:spPr>
        <p:txBody>
          <a:bodyPr wrap="square" rtlCol="0">
            <a:spAutoFit/>
          </a:bodyPr>
          <a:lstStyle/>
          <a:p>
            <a:pPr algn="just"/>
            <a:r>
              <a:rPr lang="es-ES_tradnl" dirty="0" err="1"/>
              <a:t>Finally</a:t>
            </a:r>
            <a:r>
              <a:rPr lang="es-ES_tradnl" dirty="0"/>
              <a:t> </a:t>
            </a:r>
            <a:r>
              <a:rPr lang="es-ES_tradnl" dirty="0" err="1"/>
              <a:t>we</a:t>
            </a:r>
            <a:r>
              <a:rPr lang="es-ES_tradnl" dirty="0"/>
              <a:t> </a:t>
            </a:r>
            <a:r>
              <a:rPr lang="es-ES_tradnl" dirty="0" err="1"/>
              <a:t>merge</a:t>
            </a:r>
            <a:r>
              <a:rPr lang="es-ES_tradnl" dirty="0"/>
              <a:t> </a:t>
            </a:r>
            <a:r>
              <a:rPr lang="es-ES_tradnl" dirty="0" err="1"/>
              <a:t>both</a:t>
            </a:r>
            <a:r>
              <a:rPr lang="es-ES_tradnl" dirty="0"/>
              <a:t> data </a:t>
            </a:r>
            <a:r>
              <a:rPr lang="es-ES_tradnl" dirty="0" err="1"/>
              <a:t>frames</a:t>
            </a:r>
            <a:r>
              <a:rPr lang="es-ES_tradnl" dirty="0"/>
              <a:t>, </a:t>
            </a:r>
            <a:r>
              <a:rPr lang="es-ES_tradnl" dirty="0" err="1"/>
              <a:t>the</a:t>
            </a:r>
            <a:r>
              <a:rPr lang="es-ES_tradnl" dirty="0"/>
              <a:t> </a:t>
            </a:r>
            <a:r>
              <a:rPr lang="es-ES_tradnl" dirty="0" err="1"/>
              <a:t>one</a:t>
            </a:r>
            <a:r>
              <a:rPr lang="es-ES_tradnl" dirty="0"/>
              <a:t> </a:t>
            </a:r>
            <a:r>
              <a:rPr lang="es-ES_tradnl" dirty="0" err="1"/>
              <a:t>with</a:t>
            </a:r>
            <a:r>
              <a:rPr lang="es-ES_tradnl" dirty="0"/>
              <a:t> </a:t>
            </a:r>
            <a:r>
              <a:rPr lang="es-ES_tradnl" dirty="0" err="1"/>
              <a:t>the</a:t>
            </a:r>
            <a:r>
              <a:rPr lang="es-ES_tradnl" dirty="0"/>
              <a:t> </a:t>
            </a:r>
            <a:r>
              <a:rPr lang="es-ES_tradnl" dirty="0" err="1"/>
              <a:t>venues</a:t>
            </a:r>
            <a:r>
              <a:rPr lang="es-ES_tradnl" dirty="0"/>
              <a:t> </a:t>
            </a:r>
            <a:r>
              <a:rPr lang="es-ES_tradnl" dirty="0" err="1"/>
              <a:t>of</a:t>
            </a:r>
            <a:r>
              <a:rPr lang="es-ES_tradnl" dirty="0"/>
              <a:t> </a:t>
            </a:r>
            <a:r>
              <a:rPr lang="es-ES_tradnl" dirty="0" err="1"/>
              <a:t>downtown</a:t>
            </a:r>
            <a:r>
              <a:rPr lang="es-ES_tradnl" dirty="0"/>
              <a:t> Toronto and </a:t>
            </a:r>
            <a:r>
              <a:rPr lang="es-ES_tradnl" dirty="0" err="1"/>
              <a:t>the</a:t>
            </a:r>
            <a:r>
              <a:rPr lang="es-ES_tradnl" dirty="0"/>
              <a:t> </a:t>
            </a:r>
            <a:r>
              <a:rPr lang="es-ES_tradnl" dirty="0" err="1"/>
              <a:t>othe</a:t>
            </a:r>
            <a:r>
              <a:rPr lang="es-ES_tradnl" dirty="0"/>
              <a:t> </a:t>
            </a:r>
            <a:r>
              <a:rPr lang="es-ES_tradnl" dirty="0" err="1"/>
              <a:t>with</a:t>
            </a:r>
            <a:r>
              <a:rPr lang="es-ES_tradnl" dirty="0"/>
              <a:t> </a:t>
            </a:r>
            <a:r>
              <a:rPr lang="es-ES_tradnl" dirty="0" err="1"/>
              <a:t>the</a:t>
            </a:r>
            <a:r>
              <a:rPr lang="es-ES_tradnl" dirty="0"/>
              <a:t> </a:t>
            </a:r>
            <a:r>
              <a:rPr lang="es-ES_tradnl" dirty="0" err="1"/>
              <a:t>clusters</a:t>
            </a:r>
            <a:endParaRPr lang="es-ES_tradnl" dirty="0"/>
          </a:p>
        </p:txBody>
      </p:sp>
      <p:pic>
        <p:nvPicPr>
          <p:cNvPr id="3" name="Picture 2">
            <a:extLst>
              <a:ext uri="{FF2B5EF4-FFF2-40B4-BE49-F238E27FC236}">
                <a16:creationId xmlns:a16="http://schemas.microsoft.com/office/drawing/2014/main" id="{A08F145B-2DF1-40BD-B2ED-01AF50A8FC6E}"/>
              </a:ext>
            </a:extLst>
          </p:cNvPr>
          <p:cNvPicPr>
            <a:picLocks noChangeAspect="1"/>
          </p:cNvPicPr>
          <p:nvPr/>
        </p:nvPicPr>
        <p:blipFill>
          <a:blip r:embed="rId2"/>
          <a:stretch>
            <a:fillRect/>
          </a:stretch>
        </p:blipFill>
        <p:spPr>
          <a:xfrm>
            <a:off x="1068490" y="1493324"/>
            <a:ext cx="8664606" cy="1552754"/>
          </a:xfrm>
          <a:prstGeom prst="rect">
            <a:avLst/>
          </a:prstGeom>
        </p:spPr>
      </p:pic>
      <p:sp>
        <p:nvSpPr>
          <p:cNvPr id="4" name="TextBox 3">
            <a:extLst>
              <a:ext uri="{FF2B5EF4-FFF2-40B4-BE49-F238E27FC236}">
                <a16:creationId xmlns:a16="http://schemas.microsoft.com/office/drawing/2014/main" id="{3EF9B706-81E6-44D7-81D1-1A8233776E58}"/>
              </a:ext>
            </a:extLst>
          </p:cNvPr>
          <p:cNvSpPr txBox="1"/>
          <p:nvPr/>
        </p:nvSpPr>
        <p:spPr>
          <a:xfrm>
            <a:off x="819914" y="3251077"/>
            <a:ext cx="10490237" cy="369332"/>
          </a:xfrm>
          <a:prstGeom prst="rect">
            <a:avLst/>
          </a:prstGeom>
          <a:noFill/>
        </p:spPr>
        <p:txBody>
          <a:bodyPr wrap="square" rtlCol="0">
            <a:spAutoFit/>
          </a:bodyPr>
          <a:lstStyle/>
          <a:p>
            <a:r>
              <a:rPr lang="es-ES_tradnl" dirty="0"/>
              <a:t>And </a:t>
            </a:r>
            <a:r>
              <a:rPr lang="es-ES_tradnl" dirty="0" err="1"/>
              <a:t>we</a:t>
            </a:r>
            <a:r>
              <a:rPr lang="es-ES_tradnl" dirty="0"/>
              <a:t> </a:t>
            </a:r>
            <a:r>
              <a:rPr lang="es-ES_tradnl" dirty="0" err="1"/>
              <a:t>plot</a:t>
            </a:r>
            <a:r>
              <a:rPr lang="es-ES_tradnl" dirty="0"/>
              <a:t>  </a:t>
            </a:r>
            <a:r>
              <a:rPr lang="es-ES_tradnl" dirty="0" err="1"/>
              <a:t>the</a:t>
            </a:r>
            <a:r>
              <a:rPr lang="es-ES_tradnl" dirty="0"/>
              <a:t> </a:t>
            </a:r>
            <a:r>
              <a:rPr lang="es-ES_tradnl" dirty="0" err="1"/>
              <a:t>Folium</a:t>
            </a:r>
            <a:r>
              <a:rPr lang="es-ES_tradnl" dirty="0"/>
              <a:t> </a:t>
            </a:r>
            <a:r>
              <a:rPr lang="es-ES_tradnl" dirty="0" err="1"/>
              <a:t>map</a:t>
            </a:r>
            <a:r>
              <a:rPr lang="es-ES_tradnl" dirty="0"/>
              <a:t> </a:t>
            </a:r>
            <a:r>
              <a:rPr lang="es-ES_tradnl" dirty="0" err="1"/>
              <a:t>with</a:t>
            </a:r>
            <a:r>
              <a:rPr lang="es-ES_tradnl" dirty="0"/>
              <a:t> </a:t>
            </a:r>
            <a:r>
              <a:rPr lang="es-ES_tradnl" dirty="0" err="1"/>
              <a:t>the</a:t>
            </a:r>
            <a:r>
              <a:rPr lang="es-ES_tradnl" dirty="0"/>
              <a:t> </a:t>
            </a:r>
            <a:r>
              <a:rPr lang="es-ES_tradnl" dirty="0" err="1"/>
              <a:t>different</a:t>
            </a:r>
            <a:r>
              <a:rPr lang="es-ES_tradnl" dirty="0"/>
              <a:t> </a:t>
            </a:r>
            <a:r>
              <a:rPr lang="es-ES_tradnl" dirty="0" err="1"/>
              <a:t>clusters</a:t>
            </a:r>
            <a:endParaRPr lang="en-GB" dirty="0"/>
          </a:p>
        </p:txBody>
      </p:sp>
      <p:pic>
        <p:nvPicPr>
          <p:cNvPr id="7" name="Picture 6">
            <a:extLst>
              <a:ext uri="{FF2B5EF4-FFF2-40B4-BE49-F238E27FC236}">
                <a16:creationId xmlns:a16="http://schemas.microsoft.com/office/drawing/2014/main" id="{2BAC8B5A-523F-48E4-8D5B-FF155E119048}"/>
              </a:ext>
            </a:extLst>
          </p:cNvPr>
          <p:cNvPicPr>
            <a:picLocks noChangeAspect="1"/>
          </p:cNvPicPr>
          <p:nvPr/>
        </p:nvPicPr>
        <p:blipFill>
          <a:blip r:embed="rId3"/>
          <a:stretch>
            <a:fillRect/>
          </a:stretch>
        </p:blipFill>
        <p:spPr>
          <a:xfrm>
            <a:off x="1068490" y="3718468"/>
            <a:ext cx="6832780" cy="2940775"/>
          </a:xfrm>
          <a:prstGeom prst="rect">
            <a:avLst/>
          </a:prstGeom>
        </p:spPr>
      </p:pic>
    </p:spTree>
    <p:extLst>
      <p:ext uri="{BB962C8B-B14F-4D97-AF65-F5344CB8AC3E}">
        <p14:creationId xmlns:p14="http://schemas.microsoft.com/office/powerpoint/2010/main" val="153086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22FE8D-B333-4B46-A0AC-51206FE10D93}"/>
              </a:ext>
            </a:extLst>
          </p:cNvPr>
          <p:cNvSpPr>
            <a:spLocks noGrp="1"/>
          </p:cNvSpPr>
          <p:nvPr>
            <p:ph type="title"/>
          </p:nvPr>
        </p:nvSpPr>
        <p:spPr>
          <a:xfrm>
            <a:off x="-9348" y="157514"/>
            <a:ext cx="9694885" cy="691325"/>
          </a:xfrm>
        </p:spPr>
        <p:txBody>
          <a:bodyPr vert="horz" lIns="91440" tIns="45720" rIns="91440" bIns="45720" rtlCol="0" anchor="b">
            <a:normAutofit fontScale="90000"/>
          </a:bodyPr>
          <a:lstStyle/>
          <a:p>
            <a:r>
              <a:rPr lang="en-US" sz="5200" kern="1200" dirty="0">
                <a:solidFill>
                  <a:schemeClr val="tx2"/>
                </a:solidFill>
                <a:latin typeface="+mj-lt"/>
                <a:ea typeface="+mj-ea"/>
                <a:cs typeface="+mj-cs"/>
              </a:rPr>
              <a:t>	</a:t>
            </a:r>
            <a:r>
              <a:rPr lang="en-US" sz="5200" dirty="0">
                <a:solidFill>
                  <a:schemeClr val="tx2"/>
                </a:solidFill>
              </a:rPr>
              <a:t>4. Results and discussion</a:t>
            </a:r>
            <a:endParaRPr lang="en-US" sz="5200" kern="120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19" name="Freeform: Shape 18">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767F0559-1840-4E79-9645-22904A1D644B}"/>
              </a:ext>
            </a:extLst>
          </p:cNvPr>
          <p:cNvSpPr txBox="1"/>
          <p:nvPr/>
        </p:nvSpPr>
        <p:spPr>
          <a:xfrm>
            <a:off x="943523" y="1080313"/>
            <a:ext cx="6922093" cy="646331"/>
          </a:xfrm>
          <a:prstGeom prst="rect">
            <a:avLst/>
          </a:prstGeom>
          <a:noFill/>
        </p:spPr>
        <p:txBody>
          <a:bodyPr wrap="square" rtlCol="0">
            <a:spAutoFit/>
          </a:bodyPr>
          <a:lstStyle/>
          <a:p>
            <a:r>
              <a:rPr lang="es-ES_tradnl" dirty="0" err="1"/>
              <a:t>We</a:t>
            </a:r>
            <a:r>
              <a:rPr lang="es-ES_tradnl" dirty="0"/>
              <a:t> </a:t>
            </a:r>
            <a:r>
              <a:rPr lang="es-ES_tradnl" dirty="0" err="1"/>
              <a:t>have</a:t>
            </a:r>
            <a:r>
              <a:rPr lang="es-ES_tradnl" dirty="0"/>
              <a:t> a total </a:t>
            </a:r>
            <a:r>
              <a:rPr lang="es-ES_tradnl" dirty="0" err="1"/>
              <a:t>of</a:t>
            </a:r>
            <a:r>
              <a:rPr lang="es-ES_tradnl" dirty="0"/>
              <a:t> </a:t>
            </a:r>
            <a:r>
              <a:rPr lang="es-ES_tradnl" dirty="0" err="1"/>
              <a:t>five</a:t>
            </a:r>
            <a:r>
              <a:rPr lang="es-ES_tradnl" dirty="0"/>
              <a:t> </a:t>
            </a:r>
            <a:r>
              <a:rPr lang="es-ES_tradnl" dirty="0" err="1"/>
              <a:t>clusters</a:t>
            </a:r>
            <a:r>
              <a:rPr lang="es-ES_tradnl" dirty="0"/>
              <a:t> and </a:t>
            </a:r>
            <a:r>
              <a:rPr lang="es-ES_tradnl" dirty="0" err="1"/>
              <a:t>we</a:t>
            </a:r>
            <a:r>
              <a:rPr lang="es-ES_tradnl" dirty="0"/>
              <a:t> </a:t>
            </a:r>
            <a:r>
              <a:rPr lang="es-ES_tradnl" dirty="0" err="1"/>
              <a:t>get</a:t>
            </a:r>
            <a:r>
              <a:rPr lang="es-ES_tradnl" dirty="0"/>
              <a:t> </a:t>
            </a:r>
            <a:r>
              <a:rPr lang="es-ES_tradnl" dirty="0" err="1"/>
              <a:t>to</a:t>
            </a:r>
            <a:r>
              <a:rPr lang="es-ES_tradnl" dirty="0"/>
              <a:t> </a:t>
            </a:r>
            <a:r>
              <a:rPr lang="es-ES_tradnl" dirty="0" err="1"/>
              <a:t>know</a:t>
            </a:r>
            <a:r>
              <a:rPr lang="es-ES_tradnl" dirty="0"/>
              <a:t> </a:t>
            </a:r>
            <a:r>
              <a:rPr lang="es-ES_tradnl" dirty="0" err="1"/>
              <a:t>how</a:t>
            </a:r>
            <a:r>
              <a:rPr lang="es-ES_tradnl" dirty="0"/>
              <a:t> </a:t>
            </a:r>
            <a:r>
              <a:rPr lang="es-ES_tradnl" dirty="0" err="1"/>
              <a:t>many</a:t>
            </a:r>
            <a:r>
              <a:rPr lang="es-ES_tradnl" dirty="0"/>
              <a:t> </a:t>
            </a:r>
            <a:r>
              <a:rPr lang="es-ES_tradnl" dirty="0" err="1"/>
              <a:t>neighbourhoods</a:t>
            </a:r>
            <a:r>
              <a:rPr lang="es-ES_tradnl" dirty="0"/>
              <a:t> </a:t>
            </a:r>
            <a:r>
              <a:rPr lang="es-ES_tradnl" dirty="0" err="1"/>
              <a:t>there</a:t>
            </a:r>
            <a:r>
              <a:rPr lang="es-ES_tradnl" dirty="0"/>
              <a:t> are in </a:t>
            </a:r>
            <a:r>
              <a:rPr lang="es-ES_tradnl" dirty="0" err="1"/>
              <a:t>each</a:t>
            </a:r>
            <a:r>
              <a:rPr lang="es-ES_tradnl" dirty="0"/>
              <a:t> </a:t>
            </a:r>
            <a:r>
              <a:rPr lang="es-ES_tradnl" dirty="0" err="1"/>
              <a:t>of</a:t>
            </a:r>
            <a:r>
              <a:rPr lang="es-ES_tradnl" dirty="0"/>
              <a:t> </a:t>
            </a:r>
            <a:r>
              <a:rPr lang="es-ES_tradnl" dirty="0" err="1"/>
              <a:t>them</a:t>
            </a:r>
            <a:r>
              <a:rPr lang="es-ES_tradnl" dirty="0"/>
              <a:t>.</a:t>
            </a:r>
            <a:endParaRPr lang="en-GB" dirty="0"/>
          </a:p>
        </p:txBody>
      </p:sp>
      <p:pic>
        <p:nvPicPr>
          <p:cNvPr id="6" name="Picture 5">
            <a:extLst>
              <a:ext uri="{FF2B5EF4-FFF2-40B4-BE49-F238E27FC236}">
                <a16:creationId xmlns:a16="http://schemas.microsoft.com/office/drawing/2014/main" id="{62C6EEA6-1AEA-427A-B936-846801421722}"/>
              </a:ext>
            </a:extLst>
          </p:cNvPr>
          <p:cNvPicPr>
            <a:picLocks noChangeAspect="1"/>
          </p:cNvPicPr>
          <p:nvPr/>
        </p:nvPicPr>
        <p:blipFill>
          <a:blip r:embed="rId2"/>
          <a:stretch>
            <a:fillRect/>
          </a:stretch>
        </p:blipFill>
        <p:spPr>
          <a:xfrm>
            <a:off x="7613203" y="1080313"/>
            <a:ext cx="3994546" cy="2460409"/>
          </a:xfrm>
          <a:prstGeom prst="rect">
            <a:avLst/>
          </a:prstGeom>
        </p:spPr>
      </p:pic>
      <p:sp>
        <p:nvSpPr>
          <p:cNvPr id="7" name="TextBox 6">
            <a:extLst>
              <a:ext uri="{FF2B5EF4-FFF2-40B4-BE49-F238E27FC236}">
                <a16:creationId xmlns:a16="http://schemas.microsoft.com/office/drawing/2014/main" id="{4F48045A-A423-4DE6-BE10-064E52E3941C}"/>
              </a:ext>
            </a:extLst>
          </p:cNvPr>
          <p:cNvSpPr txBox="1"/>
          <p:nvPr/>
        </p:nvSpPr>
        <p:spPr>
          <a:xfrm>
            <a:off x="943523" y="1930145"/>
            <a:ext cx="6922093" cy="4801314"/>
          </a:xfrm>
          <a:prstGeom prst="rect">
            <a:avLst/>
          </a:prstGeom>
          <a:noFill/>
        </p:spPr>
        <p:txBody>
          <a:bodyPr wrap="square" rtlCol="0">
            <a:spAutoFit/>
          </a:bodyPr>
          <a:lstStyle/>
          <a:p>
            <a:r>
              <a:rPr lang="es-ES_tradnl" dirty="0" err="1"/>
              <a:t>Then</a:t>
            </a:r>
            <a:r>
              <a:rPr lang="es-ES_tradnl" dirty="0"/>
              <a:t> </a:t>
            </a:r>
            <a:r>
              <a:rPr lang="es-ES_tradnl" dirty="0" err="1"/>
              <a:t>we</a:t>
            </a:r>
            <a:r>
              <a:rPr lang="es-ES_tradnl" dirty="0"/>
              <a:t> </a:t>
            </a:r>
            <a:r>
              <a:rPr lang="es-ES_tradnl" dirty="0" err="1"/>
              <a:t>make</a:t>
            </a:r>
            <a:r>
              <a:rPr lang="es-ES_tradnl" dirty="0"/>
              <a:t> </a:t>
            </a:r>
            <a:r>
              <a:rPr lang="es-ES_tradnl" dirty="0" err="1"/>
              <a:t>an</a:t>
            </a:r>
            <a:r>
              <a:rPr lang="es-ES_tradnl" dirty="0"/>
              <a:t> </a:t>
            </a:r>
            <a:r>
              <a:rPr lang="es-ES_tradnl" dirty="0" err="1"/>
              <a:t>analysis</a:t>
            </a:r>
            <a:r>
              <a:rPr lang="es-ES_tradnl" dirty="0"/>
              <a:t> </a:t>
            </a:r>
            <a:r>
              <a:rPr lang="es-ES_tradnl" dirty="0" err="1"/>
              <a:t>of</a:t>
            </a:r>
            <a:r>
              <a:rPr lang="es-ES_tradnl" dirty="0"/>
              <a:t> </a:t>
            </a:r>
            <a:r>
              <a:rPr lang="es-ES_tradnl" dirty="0" err="1"/>
              <a:t>each</a:t>
            </a:r>
            <a:r>
              <a:rPr lang="es-ES_tradnl" dirty="0"/>
              <a:t> </a:t>
            </a:r>
            <a:r>
              <a:rPr lang="es-ES_tradnl" dirty="0" err="1"/>
              <a:t>cluster</a:t>
            </a:r>
            <a:r>
              <a:rPr lang="es-ES_tradnl" dirty="0"/>
              <a:t> and </a:t>
            </a:r>
            <a:r>
              <a:rPr lang="es-ES_tradnl" dirty="0" err="1"/>
              <a:t>the</a:t>
            </a:r>
            <a:r>
              <a:rPr lang="es-ES_tradnl" dirty="0"/>
              <a:t> </a:t>
            </a:r>
            <a:r>
              <a:rPr lang="es-ES_tradnl" dirty="0" err="1"/>
              <a:t>average</a:t>
            </a:r>
            <a:r>
              <a:rPr lang="es-ES_tradnl" dirty="0"/>
              <a:t> </a:t>
            </a:r>
            <a:r>
              <a:rPr lang="es-ES_tradnl" dirty="0" err="1"/>
              <a:t>number</a:t>
            </a:r>
            <a:r>
              <a:rPr lang="es-ES_tradnl" dirty="0"/>
              <a:t> </a:t>
            </a:r>
            <a:r>
              <a:rPr lang="es-ES_tradnl" dirty="0" err="1"/>
              <a:t>of</a:t>
            </a:r>
            <a:r>
              <a:rPr lang="es-ES_tradnl" dirty="0"/>
              <a:t> </a:t>
            </a:r>
            <a:r>
              <a:rPr lang="es-ES_tradnl" dirty="0" err="1"/>
              <a:t>gym</a:t>
            </a:r>
            <a:r>
              <a:rPr lang="es-ES_tradnl" dirty="0"/>
              <a:t> </a:t>
            </a:r>
            <a:r>
              <a:rPr lang="es-ES_tradnl" dirty="0" err="1"/>
              <a:t>venues</a:t>
            </a:r>
            <a:r>
              <a:rPr lang="es-ES_tradnl" dirty="0"/>
              <a:t> </a:t>
            </a:r>
            <a:r>
              <a:rPr lang="es-ES_tradnl" dirty="0" err="1"/>
              <a:t>on</a:t>
            </a:r>
            <a:r>
              <a:rPr lang="es-ES_tradnl" dirty="0"/>
              <a:t> </a:t>
            </a:r>
            <a:r>
              <a:rPr lang="es-ES_tradnl" dirty="0" err="1"/>
              <a:t>them</a:t>
            </a:r>
            <a:r>
              <a:rPr lang="es-ES_tradnl" dirty="0"/>
              <a:t>.:</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err="1"/>
              <a:t>Cluster</a:t>
            </a:r>
            <a:r>
              <a:rPr lang="es-ES_tradnl" dirty="0"/>
              <a:t> 1 (red) </a:t>
            </a:r>
            <a:r>
              <a:rPr lang="es-ES_tradnl" dirty="0" err="1"/>
              <a:t>is</a:t>
            </a:r>
            <a:r>
              <a:rPr lang="es-ES_tradnl" dirty="0"/>
              <a:t> </a:t>
            </a:r>
            <a:r>
              <a:rPr lang="es-ES_tradnl" dirty="0" err="1"/>
              <a:t>the</a:t>
            </a:r>
            <a:r>
              <a:rPr lang="es-ES_tradnl" dirty="0"/>
              <a:t> </a:t>
            </a:r>
            <a:r>
              <a:rPr lang="es-ES_tradnl" dirty="0" err="1"/>
              <a:t>bigger</a:t>
            </a:r>
            <a:r>
              <a:rPr lang="es-ES_tradnl" dirty="0"/>
              <a:t> </a:t>
            </a:r>
            <a:r>
              <a:rPr lang="es-ES_tradnl" dirty="0" err="1"/>
              <a:t>one</a:t>
            </a:r>
            <a:r>
              <a:rPr lang="es-ES_tradnl" dirty="0"/>
              <a:t> in </a:t>
            </a:r>
            <a:r>
              <a:rPr lang="es-ES_tradnl" dirty="0" err="1"/>
              <a:t>terms</a:t>
            </a:r>
            <a:r>
              <a:rPr lang="es-ES_tradnl" dirty="0"/>
              <a:t> </a:t>
            </a:r>
            <a:r>
              <a:rPr lang="es-ES_tradnl" dirty="0" err="1"/>
              <a:t>of</a:t>
            </a:r>
            <a:r>
              <a:rPr lang="es-ES_tradnl" dirty="0"/>
              <a:t> </a:t>
            </a:r>
            <a:r>
              <a:rPr lang="es-ES_tradnl" dirty="0" err="1"/>
              <a:t>number</a:t>
            </a:r>
            <a:r>
              <a:rPr lang="es-ES_tradnl" dirty="0"/>
              <a:t> </a:t>
            </a:r>
            <a:r>
              <a:rPr lang="es-ES_tradnl" dirty="0" err="1"/>
              <a:t>of</a:t>
            </a:r>
            <a:r>
              <a:rPr lang="es-ES_tradnl" dirty="0"/>
              <a:t> </a:t>
            </a:r>
            <a:r>
              <a:rPr lang="es-ES_tradnl" dirty="0" err="1"/>
              <a:t>neighbourhoods</a:t>
            </a:r>
            <a:r>
              <a:rPr lang="es-ES_tradnl" dirty="0"/>
              <a:t> and </a:t>
            </a:r>
            <a:r>
              <a:rPr lang="es-ES_tradnl" dirty="0" err="1"/>
              <a:t>there</a:t>
            </a:r>
            <a:r>
              <a:rPr lang="es-ES_tradnl" dirty="0"/>
              <a:t> are no </a:t>
            </a:r>
            <a:r>
              <a:rPr lang="es-ES_tradnl" dirty="0" err="1"/>
              <a:t>gym</a:t>
            </a:r>
            <a:r>
              <a:rPr lang="es-ES_tradnl" dirty="0"/>
              <a:t> </a:t>
            </a:r>
            <a:r>
              <a:rPr lang="es-ES_tradnl" dirty="0" err="1"/>
              <a:t>venues</a:t>
            </a:r>
            <a:r>
              <a:rPr lang="es-ES_tradnl" dirty="0"/>
              <a:t> in </a:t>
            </a:r>
            <a:r>
              <a:rPr lang="es-ES_tradnl" dirty="0" err="1"/>
              <a:t>this</a:t>
            </a:r>
            <a:r>
              <a:rPr lang="es-ES_tradnl" dirty="0"/>
              <a:t> </a:t>
            </a:r>
            <a:r>
              <a:rPr lang="es-ES_tradnl" dirty="0" err="1"/>
              <a:t>cluster</a:t>
            </a:r>
            <a:r>
              <a:rPr lang="es-ES_tradnl" dirty="0"/>
              <a:t>.</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err="1"/>
              <a:t>Cluster</a:t>
            </a:r>
            <a:r>
              <a:rPr lang="es-ES_tradnl" dirty="0"/>
              <a:t> 2 (</a:t>
            </a:r>
            <a:r>
              <a:rPr lang="es-ES_tradnl" dirty="0" err="1"/>
              <a:t>purple</a:t>
            </a:r>
            <a:r>
              <a:rPr lang="es-ES_tradnl" dirty="0"/>
              <a:t>) </a:t>
            </a:r>
            <a:r>
              <a:rPr lang="es-ES_tradnl" dirty="0" err="1"/>
              <a:t>is</a:t>
            </a:r>
            <a:r>
              <a:rPr lang="es-ES_tradnl" dirty="0"/>
              <a:t> </a:t>
            </a:r>
            <a:r>
              <a:rPr lang="es-ES_tradnl" dirty="0" err="1"/>
              <a:t>the</a:t>
            </a:r>
            <a:r>
              <a:rPr lang="es-ES_tradnl" dirty="0"/>
              <a:t> </a:t>
            </a:r>
            <a:r>
              <a:rPr lang="es-ES_tradnl" dirty="0" err="1"/>
              <a:t>smallest</a:t>
            </a:r>
            <a:r>
              <a:rPr lang="es-ES_tradnl" dirty="0"/>
              <a:t> </a:t>
            </a:r>
            <a:r>
              <a:rPr lang="es-ES_tradnl" dirty="0" err="1"/>
              <a:t>cluster</a:t>
            </a:r>
            <a:r>
              <a:rPr lang="es-ES_tradnl" dirty="0"/>
              <a:t> </a:t>
            </a:r>
            <a:r>
              <a:rPr lang="es-ES_tradnl" dirty="0" err="1"/>
              <a:t>with</a:t>
            </a:r>
            <a:r>
              <a:rPr lang="es-ES_tradnl" dirty="0"/>
              <a:t> </a:t>
            </a:r>
            <a:r>
              <a:rPr lang="es-ES_tradnl" dirty="0" err="1"/>
              <a:t>only</a:t>
            </a:r>
            <a:r>
              <a:rPr lang="es-ES_tradnl" dirty="0"/>
              <a:t> </a:t>
            </a:r>
            <a:r>
              <a:rPr lang="es-ES_tradnl" dirty="0" err="1"/>
              <a:t>two</a:t>
            </a:r>
            <a:r>
              <a:rPr lang="es-ES_tradnl" dirty="0"/>
              <a:t> </a:t>
            </a:r>
            <a:r>
              <a:rPr lang="es-ES_tradnl" dirty="0" err="1"/>
              <a:t>neighbourhoods</a:t>
            </a:r>
            <a:r>
              <a:rPr lang="es-ES_tradnl" dirty="0"/>
              <a:t> and has </a:t>
            </a:r>
            <a:r>
              <a:rPr lang="es-ES_tradnl" dirty="0" err="1"/>
              <a:t>the</a:t>
            </a:r>
            <a:r>
              <a:rPr lang="es-ES_tradnl" dirty="0"/>
              <a:t> </a:t>
            </a:r>
            <a:r>
              <a:rPr lang="es-ES_tradnl" dirty="0" err="1"/>
              <a:t>highest</a:t>
            </a:r>
            <a:r>
              <a:rPr lang="es-ES_tradnl" dirty="0"/>
              <a:t> </a:t>
            </a:r>
            <a:r>
              <a:rPr lang="es-ES_tradnl" dirty="0" err="1"/>
              <a:t>average</a:t>
            </a:r>
            <a:r>
              <a:rPr lang="es-ES_tradnl" dirty="0"/>
              <a:t> </a:t>
            </a:r>
            <a:r>
              <a:rPr lang="es-ES_tradnl" dirty="0" err="1"/>
              <a:t>of</a:t>
            </a:r>
            <a:r>
              <a:rPr lang="es-ES_tradnl" dirty="0"/>
              <a:t> </a:t>
            </a:r>
            <a:r>
              <a:rPr lang="es-ES_tradnl" dirty="0" err="1"/>
              <a:t>gyms</a:t>
            </a:r>
            <a:r>
              <a:rPr lang="es-ES_tradnl" dirty="0"/>
              <a:t>.</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err="1"/>
              <a:t>Cluster</a:t>
            </a:r>
            <a:r>
              <a:rPr lang="es-ES_tradnl" dirty="0"/>
              <a:t> 3 (</a:t>
            </a:r>
            <a:r>
              <a:rPr lang="es-ES_tradnl" dirty="0" err="1"/>
              <a:t>lightblue</a:t>
            </a:r>
            <a:r>
              <a:rPr lang="es-ES_tradnl" dirty="0"/>
              <a:t>) </a:t>
            </a:r>
            <a:r>
              <a:rPr lang="es-ES_tradnl" dirty="0" err="1"/>
              <a:t>encompasses</a:t>
            </a:r>
            <a:r>
              <a:rPr lang="es-ES_tradnl" dirty="0"/>
              <a:t> 4 </a:t>
            </a:r>
            <a:r>
              <a:rPr lang="es-ES_tradnl" dirty="0" err="1"/>
              <a:t>neighbourhoods</a:t>
            </a:r>
            <a:r>
              <a:rPr lang="es-ES_tradnl" dirty="0"/>
              <a:t> and has a total </a:t>
            </a:r>
            <a:r>
              <a:rPr lang="es-ES_tradnl" dirty="0" err="1"/>
              <a:t>of</a:t>
            </a:r>
            <a:r>
              <a:rPr lang="es-ES_tradnl" dirty="0"/>
              <a:t> 6 </a:t>
            </a:r>
            <a:r>
              <a:rPr lang="es-ES_tradnl" dirty="0" err="1"/>
              <a:t>gyms</a:t>
            </a:r>
            <a:r>
              <a:rPr lang="es-ES_tradnl" dirty="0"/>
              <a:t>.</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err="1"/>
              <a:t>Cluster</a:t>
            </a:r>
            <a:r>
              <a:rPr lang="es-ES_tradnl" dirty="0"/>
              <a:t> 4 (</a:t>
            </a:r>
            <a:r>
              <a:rPr lang="es-ES_tradnl" dirty="0" err="1"/>
              <a:t>lightgreen</a:t>
            </a:r>
            <a:r>
              <a:rPr lang="es-ES_tradnl" dirty="0"/>
              <a:t>) has 4 </a:t>
            </a:r>
            <a:r>
              <a:rPr lang="es-ES_tradnl" dirty="0" err="1"/>
              <a:t>neighbourhoods</a:t>
            </a:r>
            <a:r>
              <a:rPr lang="es-ES_tradnl" dirty="0"/>
              <a:t> as </a:t>
            </a:r>
            <a:r>
              <a:rPr lang="es-ES_tradnl" dirty="0" err="1"/>
              <a:t>well</a:t>
            </a:r>
            <a:r>
              <a:rPr lang="es-ES_tradnl" dirty="0"/>
              <a:t> </a:t>
            </a:r>
            <a:r>
              <a:rPr lang="es-ES_tradnl" dirty="0" err="1"/>
              <a:t>but</a:t>
            </a:r>
            <a:r>
              <a:rPr lang="es-ES_tradnl" dirty="0"/>
              <a:t> a </a:t>
            </a:r>
            <a:r>
              <a:rPr lang="es-ES_tradnl" dirty="0" err="1"/>
              <a:t>lower</a:t>
            </a:r>
            <a:r>
              <a:rPr lang="es-ES_tradnl" dirty="0"/>
              <a:t> </a:t>
            </a:r>
            <a:r>
              <a:rPr lang="es-ES_tradnl" dirty="0" err="1"/>
              <a:t>average</a:t>
            </a:r>
            <a:r>
              <a:rPr lang="es-ES_tradnl" dirty="0"/>
              <a:t> </a:t>
            </a:r>
            <a:r>
              <a:rPr lang="es-ES_tradnl" dirty="0" err="1"/>
              <a:t>of</a:t>
            </a:r>
            <a:r>
              <a:rPr lang="es-ES_tradnl" dirty="0"/>
              <a:t> </a:t>
            </a:r>
            <a:r>
              <a:rPr lang="es-ES_tradnl" dirty="0" err="1"/>
              <a:t>gym</a:t>
            </a:r>
            <a:r>
              <a:rPr lang="es-ES_tradnl" dirty="0"/>
              <a:t> </a:t>
            </a:r>
            <a:r>
              <a:rPr lang="es-ES_tradnl" dirty="0" err="1"/>
              <a:t>venues</a:t>
            </a:r>
            <a:r>
              <a:rPr lang="es-ES_tradnl" dirty="0"/>
              <a:t> </a:t>
            </a:r>
            <a:r>
              <a:rPr lang="es-ES_tradnl" dirty="0" err="1"/>
              <a:t>than</a:t>
            </a:r>
            <a:r>
              <a:rPr lang="es-ES_tradnl" dirty="0"/>
              <a:t> </a:t>
            </a:r>
            <a:r>
              <a:rPr lang="es-ES_tradnl" dirty="0" err="1"/>
              <a:t>cluster</a:t>
            </a:r>
            <a:r>
              <a:rPr lang="es-ES_tradnl" dirty="0"/>
              <a:t> 3.</a:t>
            </a:r>
          </a:p>
          <a:p>
            <a:pPr marL="285750" indent="-285750">
              <a:buFont typeface="Arial" panose="020B0604020202020204" pitchFamily="34" charset="0"/>
              <a:buChar char="•"/>
            </a:pPr>
            <a:endParaRPr lang="es-ES_tradnl" dirty="0"/>
          </a:p>
          <a:p>
            <a:pPr marL="285750" indent="-285750">
              <a:buFont typeface="Arial" panose="020B0604020202020204" pitchFamily="34" charset="0"/>
              <a:buChar char="•"/>
            </a:pPr>
            <a:r>
              <a:rPr lang="es-ES_tradnl" dirty="0" err="1"/>
              <a:t>Cluster</a:t>
            </a:r>
            <a:r>
              <a:rPr lang="es-ES_tradnl" dirty="0"/>
              <a:t> 5 (Orange) </a:t>
            </a:r>
            <a:r>
              <a:rPr lang="es-ES_tradnl" dirty="0" err="1"/>
              <a:t>comprises</a:t>
            </a:r>
            <a:r>
              <a:rPr lang="es-ES_tradnl" dirty="0"/>
              <a:t> </a:t>
            </a:r>
            <a:r>
              <a:rPr lang="es-ES_tradnl" dirty="0" err="1"/>
              <a:t>also</a:t>
            </a:r>
            <a:r>
              <a:rPr lang="es-ES_tradnl" dirty="0"/>
              <a:t> 4 </a:t>
            </a:r>
            <a:r>
              <a:rPr lang="es-ES_tradnl" dirty="0" err="1"/>
              <a:t>neighbourhoods</a:t>
            </a:r>
            <a:r>
              <a:rPr lang="es-ES_tradnl" dirty="0"/>
              <a:t> and has </a:t>
            </a:r>
            <a:r>
              <a:rPr lang="es-ES_tradnl" dirty="0" err="1"/>
              <a:t>the</a:t>
            </a:r>
            <a:r>
              <a:rPr lang="es-ES_tradnl" dirty="0"/>
              <a:t> </a:t>
            </a:r>
            <a:r>
              <a:rPr lang="es-ES_tradnl" dirty="0" err="1"/>
              <a:t>second</a:t>
            </a:r>
            <a:r>
              <a:rPr lang="es-ES_tradnl" dirty="0"/>
              <a:t> </a:t>
            </a:r>
            <a:r>
              <a:rPr lang="es-ES_tradnl" dirty="0" err="1"/>
              <a:t>higher</a:t>
            </a:r>
            <a:r>
              <a:rPr lang="es-ES_tradnl" dirty="0"/>
              <a:t> </a:t>
            </a:r>
            <a:r>
              <a:rPr lang="es-ES_tradnl" dirty="0" err="1"/>
              <a:t>average</a:t>
            </a:r>
            <a:r>
              <a:rPr lang="es-ES_tradnl" dirty="0"/>
              <a:t> </a:t>
            </a:r>
            <a:r>
              <a:rPr lang="es-ES_tradnl" dirty="0" err="1"/>
              <a:t>number</a:t>
            </a:r>
            <a:r>
              <a:rPr lang="es-ES_tradnl" dirty="0"/>
              <a:t> </a:t>
            </a:r>
            <a:r>
              <a:rPr lang="es-ES_tradnl" dirty="0" err="1"/>
              <a:t>of</a:t>
            </a:r>
            <a:r>
              <a:rPr lang="es-ES_tradnl" dirty="0"/>
              <a:t> </a:t>
            </a:r>
            <a:r>
              <a:rPr lang="es-ES_tradnl" dirty="0" err="1"/>
              <a:t>gyms</a:t>
            </a:r>
            <a:r>
              <a:rPr lang="es-ES_tradnl" dirty="0"/>
              <a:t> after </a:t>
            </a:r>
            <a:r>
              <a:rPr lang="es-ES_tradnl" dirty="0" err="1"/>
              <a:t>cluster</a:t>
            </a:r>
            <a:r>
              <a:rPr lang="es-ES_tradnl" dirty="0"/>
              <a:t> 2.</a:t>
            </a:r>
            <a:endParaRPr lang="en-GB" dirty="0"/>
          </a:p>
        </p:txBody>
      </p:sp>
    </p:spTree>
    <p:extLst>
      <p:ext uri="{BB962C8B-B14F-4D97-AF65-F5344CB8AC3E}">
        <p14:creationId xmlns:p14="http://schemas.microsoft.com/office/powerpoint/2010/main" val="378507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326</TotalTime>
  <Words>750</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The Battle of Neighbourhoods in Toronto – Capstone Project</vt:lpstr>
      <vt:lpstr>PowerPoint Presentation</vt:lpstr>
      <vt:lpstr> 1. Introduction</vt:lpstr>
      <vt:lpstr> 2. Data</vt:lpstr>
      <vt:lpstr> 3. Methodology</vt:lpstr>
      <vt:lpstr>PowerPoint Presentation</vt:lpstr>
      <vt:lpstr>PowerPoint Presentation</vt:lpstr>
      <vt:lpstr>PowerPoint Presentation</vt:lpstr>
      <vt:lpstr> 4. Results and discussion</vt:lpstr>
      <vt:lpstr> 4.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 in Toronto – Capstone Project</dc:title>
  <dc:creator>Maria Fernanda Martin Hernandez</dc:creator>
  <cp:lastModifiedBy>Maria Fernanda Martin Hernandez</cp:lastModifiedBy>
  <cp:revision>19</cp:revision>
  <dcterms:created xsi:type="dcterms:W3CDTF">2020-12-14T11:49:35Z</dcterms:created>
  <dcterms:modified xsi:type="dcterms:W3CDTF">2020-12-14T17:17:28Z</dcterms:modified>
</cp:coreProperties>
</file>