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41" autoAdjust="0"/>
    <p:restoredTop sz="95964" autoAdjust="0"/>
  </p:normalViewPr>
  <p:slideViewPr>
    <p:cSldViewPr>
      <p:cViewPr varScale="1">
        <p:scale>
          <a:sx n="120" d="100"/>
          <a:sy n="120" d="100"/>
        </p:scale>
        <p:origin x="192" y="36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921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2449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0537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12591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12/3/23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05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32209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64787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FE2824-C2A0-4931-BB32-60B24BDBB3CC}"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514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E2824-C2A0-4931-BB32-60B24BDBB3CC}"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50030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3343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12/3/23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1749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FE2824-C2A0-4931-BB32-60B24BDBB3CC}" type="datetimeFigureOut">
              <a:rPr lang="en-US" smtClean="0"/>
              <a:pPr/>
              <a:t>12/3/23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13333A4-2EF1-4B79-B68C-AB20E66B4822}" type="slidenum">
              <a:rPr lang="en-US" smtClean="0"/>
              <a:pPr/>
              <a:t>‹#›</a:t>
            </a:fld>
            <a:endParaRPr lang="en-US"/>
          </a:p>
        </p:txBody>
      </p:sp>
      <p:sp>
        <p:nvSpPr>
          <p:cNvPr id="10" name="Rectangle 9">
            <a:extLst>
              <a:ext uri="{FF2B5EF4-FFF2-40B4-BE49-F238E27FC236}">
                <a16:creationId xmlns:a16="http://schemas.microsoft.com/office/drawing/2014/main" id="{991144AF-9EBB-0F0B-2B0C-3855B5578D27}"/>
              </a:ext>
            </a:extLst>
          </p:cNvPr>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2385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nterest.com/pin/49398927135270243/"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dreamstime.com/growing-real-estate-sales-graph-houses-d-illustration-five-house-shaped-symbols-hand-work-glove-growth-green-arrow-image105380283"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ointerasia.com/blog/top-5-reasons-why-real-estate-investment-is-the-best-investment/"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floorplanforrealestate.com/real-estate-3d-floor-plans-design-rendering-samples-examples/" TargetMode="External"/><Relationship Id="rId2" Type="http://schemas.openxmlformats.org/officeDocument/2006/relationships/image" Target="../media/image1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4797152"/>
            <a:ext cx="9806035" cy="1077591"/>
          </a:xfrm>
        </p:spPr>
        <p:txBody>
          <a:bodyPr>
            <a:noAutofit/>
          </a:bodyPr>
          <a:lstStyle/>
          <a:p>
            <a:r>
              <a:rPr lang="en-US" sz="4000" dirty="0"/>
              <a:t>Implementing data-driven approaches for property renovation to optimize market value</a:t>
            </a:r>
          </a:p>
        </p:txBody>
      </p:sp>
      <p:sp>
        <p:nvSpPr>
          <p:cNvPr id="3" name="Subtitle 2"/>
          <p:cNvSpPr>
            <a:spLocks noGrp="1"/>
          </p:cNvSpPr>
          <p:nvPr>
            <p:ph type="subTitle" idx="1"/>
          </p:nvPr>
        </p:nvSpPr>
        <p:spPr>
          <a:xfrm>
            <a:off x="911424" y="6237312"/>
            <a:ext cx="3626295" cy="474836"/>
          </a:xfrm>
        </p:spPr>
        <p:txBody>
          <a:bodyPr>
            <a:normAutofit/>
          </a:bodyPr>
          <a:lstStyle/>
          <a:p>
            <a:r>
              <a:rPr lang="en-US" dirty="0"/>
              <a:t>Author: Marife Ramoran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020E-57EB-88C0-F2C6-E5DB17CA55A6}"/>
              </a:ext>
            </a:extLst>
          </p:cNvPr>
          <p:cNvSpPr>
            <a:spLocks noGrp="1"/>
          </p:cNvSpPr>
          <p:nvPr>
            <p:ph type="title"/>
          </p:nvPr>
        </p:nvSpPr>
        <p:spPr>
          <a:xfrm>
            <a:off x="6400800" y="484632"/>
            <a:ext cx="5299586" cy="1609344"/>
          </a:xfrm>
          <a:ln>
            <a:noFill/>
          </a:ln>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322CF4E1-CAE7-F184-77A9-34FFB8A37D12}"/>
              </a:ext>
            </a:extLst>
          </p:cNvPr>
          <p:cNvSpPr>
            <a:spLocks noGrp="1"/>
          </p:cNvSpPr>
          <p:nvPr>
            <p:ph idx="1"/>
          </p:nvPr>
        </p:nvSpPr>
        <p:spPr>
          <a:xfrm>
            <a:off x="6400799" y="2121408"/>
            <a:ext cx="5299585" cy="4050792"/>
          </a:xfrm>
        </p:spPr>
        <p:txBody>
          <a:bodyPr>
            <a:normAutofit/>
          </a:bodyPr>
          <a:lstStyle/>
          <a:p>
            <a:pPr>
              <a:buFont typeface="Wingdings" pitchFamily="2" charset="2"/>
              <a:buChar char="Ø"/>
            </a:pPr>
            <a:r>
              <a:rPr lang="en-AU" sz="1800">
                <a:ln w="0"/>
                <a:effectLst>
                  <a:outerShdw blurRad="38100" dist="19050" dir="2700000" algn="tl" rotWithShape="0">
                    <a:schemeClr val="dk1">
                      <a:alpha val="40000"/>
                    </a:schemeClr>
                  </a:outerShdw>
                </a:effectLst>
                <a:latin typeface="Helvetica Neue" panose="02000503000000020004" pitchFamily="2" charset="0"/>
              </a:rPr>
              <a:t> I</a:t>
            </a: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nvesting in high-quality materials and luxury options during renovation</a:t>
            </a:r>
          </a:p>
          <a:p>
            <a:pPr>
              <a:buFont typeface="Wingdings" pitchFamily="2" charset="2"/>
              <a:buChar char="Ø"/>
            </a:pP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 Securing a house with a waterfront view, if feasible</a:t>
            </a:r>
          </a:p>
          <a:p>
            <a:pPr>
              <a:buFont typeface="Wingdings" pitchFamily="2" charset="2"/>
              <a:buChar char="Ø"/>
            </a:pPr>
            <a:r>
              <a:rPr lang="en-AU" sz="1800" i="0" u="none" strike="noStrike">
                <a:ln w="0"/>
                <a:effectLst>
                  <a:outerShdw blurRad="38100" dist="19050" dir="2700000" algn="tl" rotWithShape="0">
                    <a:schemeClr val="dk1">
                      <a:alpha val="40000"/>
                    </a:schemeClr>
                  </a:outerShdw>
                </a:effectLst>
                <a:latin typeface="Helvetica Neue" panose="02000503000000020004" pitchFamily="2" charset="0"/>
              </a:rPr>
              <a:t> Adding more bathrooms</a:t>
            </a:r>
          </a:p>
          <a:p>
            <a:endParaRPr lang="en-US" sz="1800"/>
          </a:p>
        </p:txBody>
      </p:sp>
      <p:pic>
        <p:nvPicPr>
          <p:cNvPr id="5" name="Picture 4" descr="A large house with a pool and a dock&#10;&#10;Description automatically generated">
            <a:extLst>
              <a:ext uri="{FF2B5EF4-FFF2-40B4-BE49-F238E27FC236}">
                <a16:creationId xmlns:a16="http://schemas.microsoft.com/office/drawing/2014/main" id="{0519D20A-7CFF-6CE8-0B48-8DFBAA62CD4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4711"/>
          <a:stretch/>
        </p:blipFill>
        <p:spPr>
          <a:xfrm>
            <a:off x="633999" y="640080"/>
            <a:ext cx="4794199" cy="5588101"/>
          </a:xfrm>
          <a:prstGeom prst="rect">
            <a:avLst/>
          </a:prstGeom>
        </p:spPr>
      </p:pic>
    </p:spTree>
    <p:extLst>
      <p:ext uri="{BB962C8B-B14F-4D97-AF65-F5344CB8AC3E}">
        <p14:creationId xmlns:p14="http://schemas.microsoft.com/office/powerpoint/2010/main" val="225246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20" name="Rectangle 1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50AA92-8DC4-F116-A90B-5C72DEF007F5}"/>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ctr">
              <a:lnSpc>
                <a:spcPct val="80000"/>
              </a:lnSpc>
            </a:pPr>
            <a:r>
              <a:rPr lang="en-US" sz="4200" dirty="0" err="1">
                <a:blipFill dpi="0" rotWithShape="1">
                  <a:blip r:embed="rId4"/>
                  <a:srcRect/>
                  <a:tile tx="6350" ty="-127000" sx="65000" sy="64000" flip="none" algn="tl"/>
                </a:blipFill>
                <a:effectLst/>
              </a:rPr>
              <a:t>THANk</a:t>
            </a:r>
            <a:r>
              <a:rPr lang="en-US" sz="4200" dirty="0">
                <a:blipFill dpi="0" rotWithShape="1">
                  <a:blip r:embed="rId4"/>
                  <a:srcRect/>
                  <a:tile tx="6350" ty="-127000" sx="65000" sy="64000" flip="none" algn="tl"/>
                </a:blipFill>
                <a:effectLst/>
              </a:rPr>
              <a:t> YOU! </a:t>
            </a:r>
            <a:br>
              <a:rPr lang="en-US" sz="4200" dirty="0">
                <a:blipFill dpi="0" rotWithShape="1">
                  <a:blip r:embed="rId4"/>
                  <a:srcRect/>
                  <a:tile tx="6350" ty="-127000" sx="65000" sy="64000" flip="none" algn="tl"/>
                </a:blipFill>
                <a:effectLst/>
              </a:rPr>
            </a:br>
            <a:br>
              <a:rPr lang="en-US" sz="4200" dirty="0">
                <a:blipFill dpi="0" rotWithShape="1">
                  <a:blip r:embed="rId4"/>
                  <a:srcRect/>
                  <a:tile tx="6350" ty="-127000" sx="65000" sy="64000" flip="none" algn="tl"/>
                </a:blipFill>
                <a:effectLst/>
              </a:rPr>
            </a:br>
            <a:r>
              <a:rPr lang="en-US" sz="2800" dirty="0">
                <a:blipFill dpi="0" rotWithShape="1">
                  <a:blip r:embed="rId4"/>
                  <a:srcRect/>
                  <a:tile tx="6350" ty="-127000" sx="65000" sy="64000" flip="none" algn="tl"/>
                </a:blipFill>
                <a:effectLst/>
              </a:rPr>
              <a:t>Email: </a:t>
            </a:r>
            <a:r>
              <a:rPr lang="en-US" sz="2800" dirty="0" err="1">
                <a:blipFill dpi="0" rotWithShape="1">
                  <a:blip r:embed="rId4"/>
                  <a:srcRect/>
                  <a:tile tx="6350" ty="-127000" sx="65000" sy="64000" flip="none" algn="tl"/>
                </a:blipFill>
                <a:effectLst/>
              </a:rPr>
              <a:t>mariferamoran@gmail.com</a:t>
            </a:r>
            <a:r>
              <a:rPr lang="en-US" sz="2800" dirty="0">
                <a:blipFill dpi="0" rotWithShape="1">
                  <a:blip r:embed="rId4"/>
                  <a:srcRect/>
                  <a:tile tx="6350" ty="-127000" sx="65000" sy="64000" flip="none" algn="tl"/>
                </a:blipFill>
                <a:effectLst/>
              </a:rPr>
              <a:t> </a:t>
            </a:r>
            <a:br>
              <a:rPr lang="en-US" sz="2800" dirty="0">
                <a:blipFill dpi="0" rotWithShape="1">
                  <a:blip r:embed="rId4"/>
                  <a:srcRect/>
                  <a:tile tx="6350" ty="-127000" sx="65000" sy="64000" flip="none" algn="tl"/>
                </a:blipFill>
                <a:effectLst/>
              </a:rPr>
            </a:br>
            <a:br>
              <a:rPr lang="en-US" sz="2800" dirty="0">
                <a:blipFill dpi="0" rotWithShape="1">
                  <a:blip r:embed="rId4"/>
                  <a:srcRect/>
                  <a:tile tx="6350" ty="-127000" sx="65000" sy="64000" flip="none" algn="tl"/>
                </a:blipFill>
                <a:effectLst/>
              </a:rPr>
            </a:br>
            <a:r>
              <a:rPr lang="en-US" sz="2800" dirty="0" err="1">
                <a:blipFill dpi="0" rotWithShape="1">
                  <a:blip r:embed="rId4"/>
                  <a:srcRect/>
                  <a:tile tx="6350" ty="-127000" sx="65000" sy="64000" flip="none" algn="tl"/>
                </a:blipFill>
                <a:effectLst/>
              </a:rPr>
              <a:t>Github</a:t>
            </a:r>
            <a:r>
              <a:rPr lang="en-US" sz="2800" dirty="0">
                <a:blipFill dpi="0" rotWithShape="1">
                  <a:blip r:embed="rId4"/>
                  <a:srcRect/>
                  <a:tile tx="6350" ty="-127000" sx="65000" sy="64000" flip="none" algn="tl"/>
                </a:blipFill>
                <a:effectLst/>
              </a:rPr>
              <a:t>: @</a:t>
            </a:r>
            <a:r>
              <a:rPr lang="en-US" sz="2800" dirty="0" err="1">
                <a:blipFill dpi="0" rotWithShape="1">
                  <a:blip r:embed="rId4"/>
                  <a:srcRect/>
                  <a:tile tx="6350" ty="-127000" sx="65000" sy="64000" flip="none" algn="tl"/>
                </a:blipFill>
                <a:effectLst/>
              </a:rPr>
              <a:t>marifermrn</a:t>
            </a:r>
            <a:br>
              <a:rPr lang="en-US" sz="2800" dirty="0">
                <a:blipFill dpi="0" rotWithShape="1">
                  <a:blip r:embed="rId4"/>
                  <a:srcRect/>
                  <a:tile tx="6350" ty="-127000" sx="65000" sy="64000" flip="none" algn="tl"/>
                </a:blipFill>
                <a:effectLst/>
              </a:rPr>
            </a:br>
            <a:br>
              <a:rPr lang="en-US" sz="2800" dirty="0">
                <a:blipFill dpi="0" rotWithShape="1">
                  <a:blip r:embed="rId4"/>
                  <a:srcRect/>
                  <a:tile tx="6350" ty="-127000" sx="65000" sy="64000" flip="none" algn="tl"/>
                </a:blipFill>
                <a:effectLst/>
              </a:rPr>
            </a:br>
            <a:r>
              <a:rPr lang="en-US" sz="2800" dirty="0">
                <a:blipFill dpi="0" rotWithShape="1">
                  <a:blip r:embed="rId4"/>
                  <a:srcRect/>
                  <a:tile tx="6350" ty="-127000" sx="65000" sy="64000" flip="none" algn="tl"/>
                </a:blipFill>
                <a:effectLst/>
              </a:rPr>
              <a:t>LinkedIn: </a:t>
            </a:r>
            <a:r>
              <a:rPr lang="en-US" sz="2800" dirty="0" err="1">
                <a:blipFill dpi="0" rotWithShape="1">
                  <a:blip r:embed="rId4"/>
                  <a:srcRect/>
                  <a:tile tx="6350" ty="-127000" sx="65000" sy="64000" flip="none" algn="tl"/>
                </a:blipFill>
                <a:effectLst/>
              </a:rPr>
              <a:t>www.linkedin.com</a:t>
            </a:r>
            <a:r>
              <a:rPr lang="en-US" sz="2800" dirty="0">
                <a:blipFill dpi="0" rotWithShape="1">
                  <a:blip r:embed="rId4"/>
                  <a:srcRect/>
                  <a:tile tx="6350" ty="-127000" sx="65000" sy="64000" flip="none" algn="tl"/>
                </a:blipFill>
                <a:effectLst/>
              </a:rPr>
              <a:t>/in/</a:t>
            </a:r>
            <a:r>
              <a:rPr lang="en-US" sz="2800" dirty="0" err="1">
                <a:blipFill dpi="0" rotWithShape="1">
                  <a:blip r:embed="rId4"/>
                  <a:srcRect/>
                  <a:tile tx="6350" ty="-127000" sx="65000" sy="64000" flip="none" algn="tl"/>
                </a:blipFill>
                <a:effectLst/>
              </a:rPr>
              <a:t>marifermrn</a:t>
            </a:r>
            <a:r>
              <a:rPr lang="en-US" sz="2800" dirty="0">
                <a:blipFill dpi="0" rotWithShape="1">
                  <a:blip r:embed="rId4"/>
                  <a:srcRect/>
                  <a:tile tx="6350" ty="-127000" sx="65000" sy="64000" flip="none" algn="tl"/>
                </a:blipFill>
                <a:effectLst/>
              </a:rPr>
              <a:t> </a:t>
            </a:r>
            <a:br>
              <a:rPr lang="en-US" sz="4200" dirty="0">
                <a:blipFill dpi="0" rotWithShape="1">
                  <a:blip r:embed="rId4"/>
                  <a:srcRect/>
                  <a:tile tx="6350" ty="-127000" sx="65000" sy="64000" flip="none" algn="tl"/>
                </a:blipFill>
                <a:effectLst/>
              </a:rPr>
            </a:br>
            <a:endParaRPr lang="en-US" sz="4200" dirty="0">
              <a:blipFill dpi="0" rotWithShape="1">
                <a:blip r:embed="rId4"/>
                <a:srcRect/>
                <a:tile tx="6350" ty="-127000" sx="65000" sy="64000" flip="none" algn="tl"/>
              </a:blipFill>
            </a:endParaRPr>
          </a:p>
        </p:txBody>
      </p:sp>
      <p:sp>
        <p:nvSpPr>
          <p:cNvPr id="22" name="Rectangle 2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38" name="Oval 37">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1218239B-3721-C7F3-7B9B-7F3FC03538AB}"/>
              </a:ext>
            </a:extLst>
          </p:cNvPr>
          <p:cNvSpPr txBox="1"/>
          <p:nvPr/>
        </p:nvSpPr>
        <p:spPr>
          <a:xfrm>
            <a:off x="3050381" y="2828836"/>
            <a:ext cx="6100762" cy="369332"/>
          </a:xfrm>
          <a:prstGeom prst="rect">
            <a:avLst/>
          </a:prstGeom>
          <a:noFill/>
        </p:spPr>
        <p:txBody>
          <a:bodyPr wrap="square">
            <a:spAutoFit/>
          </a:bodyPr>
          <a:lstStyle/>
          <a:p>
            <a:r>
              <a:rPr lang="en-AU" dirty="0">
                <a:effectLst/>
              </a:rPr>
              <a:t>]</a:t>
            </a:r>
          </a:p>
        </p:txBody>
      </p:sp>
    </p:spTree>
    <p:extLst>
      <p:ext uri="{BB962C8B-B14F-4D97-AF65-F5344CB8AC3E}">
        <p14:creationId xmlns:p14="http://schemas.microsoft.com/office/powerpoint/2010/main" val="162470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house with blueprints on it&#10;&#10;Description automatically generated">
            <a:extLst>
              <a:ext uri="{FF2B5EF4-FFF2-40B4-BE49-F238E27FC236}">
                <a16:creationId xmlns:a16="http://schemas.microsoft.com/office/drawing/2014/main" id="{5A0C9C04-5E51-9236-5FC2-622848CC8D7C}"/>
              </a:ext>
            </a:extLst>
          </p:cNvPr>
          <p:cNvPicPr>
            <a:picLocks noChangeAspect="1"/>
          </p:cNvPicPr>
          <p:nvPr/>
        </p:nvPicPr>
        <p:blipFill rotWithShape="1">
          <a:blip r:embed="rId2">
            <a:extLst>
              <a:ext uri="{28A0092B-C50C-407E-A947-70E740481C1C}">
                <a14:useLocalDpi xmlns:a14="http://schemas.microsoft.com/office/drawing/2010/main" val="0"/>
              </a:ext>
            </a:extLst>
          </a:blip>
          <a:srcRect r="444"/>
          <a:stretch/>
        </p:blipFill>
        <p:spPr>
          <a:xfrm>
            <a:off x="0" y="10"/>
            <a:ext cx="12191999" cy="6857990"/>
          </a:xfrm>
          <a:prstGeom prst="rect">
            <a:avLst/>
          </a:prstGeom>
          <a:noFill/>
        </p:spPr>
      </p:pic>
      <p:sp>
        <p:nvSpPr>
          <p:cNvPr id="2" name="Title 1"/>
          <p:cNvSpPr>
            <a:spLocks noGrp="1"/>
          </p:cNvSpPr>
          <p:nvPr>
            <p:ph type="title"/>
          </p:nvPr>
        </p:nvSpPr>
        <p:spPr>
          <a:xfrm>
            <a:off x="983432" y="839244"/>
            <a:ext cx="3168352" cy="288032"/>
          </a:xfrm>
        </p:spPr>
        <p:txBody>
          <a:bodyPr vert="horz" lIns="91440" tIns="45720" rIns="91440" bIns="45720" rtlCol="0" anchor="ctr">
            <a:normAutofit fontScale="90000"/>
          </a:bodyPr>
          <a:lstStyle/>
          <a:p>
            <a:pPr algn="r"/>
            <a:r>
              <a:rPr lang="en-US" sz="5400" dirty="0">
                <a:ln>
                  <a:solidFill>
                    <a:schemeClr val="bg1"/>
                  </a:solidFill>
                </a:ln>
                <a:solidFill>
                  <a:schemeClr val="bg1">
                    <a:lumMod val="95000"/>
                  </a:schemeClr>
                </a:solidFill>
              </a:rPr>
              <a:t>Summary</a:t>
            </a:r>
            <a:br>
              <a:rPr lang="en-US" sz="5400" dirty="0">
                <a:solidFill>
                  <a:schemeClr val="bg1">
                    <a:lumMod val="95000"/>
                  </a:schemeClr>
                </a:solidFill>
              </a:rPr>
            </a:br>
            <a:endParaRPr lang="en-US" sz="5400" dirty="0">
              <a:solidFill>
                <a:schemeClr val="bg1">
                  <a:lumMod val="95000"/>
                </a:schemeClr>
              </a:solidFill>
            </a:endParaRPr>
          </a:p>
        </p:txBody>
      </p:sp>
      <p:sp>
        <p:nvSpPr>
          <p:cNvPr id="3" name="Content Placeholder 2"/>
          <p:cNvSpPr>
            <a:spLocks noGrp="1"/>
          </p:cNvSpPr>
          <p:nvPr>
            <p:ph type="body" sz="half" idx="2"/>
          </p:nvPr>
        </p:nvSpPr>
        <p:spPr>
          <a:xfrm>
            <a:off x="5015880" y="155473"/>
            <a:ext cx="6854866" cy="1362477"/>
          </a:xfrm>
        </p:spPr>
        <p:txBody>
          <a:bodyPr vert="horz" lIns="91440" tIns="45720" rIns="91440" bIns="45720" rtlCol="0" anchor="ctr">
            <a:normAutofit lnSpcReduction="10000"/>
          </a:bodyPr>
          <a:lstStyle/>
          <a:p>
            <a:pPr>
              <a:lnSpc>
                <a:spcPct val="90000"/>
              </a:lnSpc>
            </a:pPr>
            <a:r>
              <a:rPr lang="en-US" sz="1600" dirty="0">
                <a:solidFill>
                  <a:schemeClr val="bg1"/>
                </a:solidFill>
              </a:rPr>
              <a:t>Applying linear regression analysis to the King County Sales Record dataset unveils essential findings </a:t>
            </a:r>
          </a:p>
          <a:p>
            <a:pPr marL="342900" indent="-182880">
              <a:lnSpc>
                <a:spcPct val="90000"/>
              </a:lnSpc>
              <a:buFont typeface="Wingdings" pitchFamily="2" charset="2"/>
              <a:buChar char="§"/>
            </a:pPr>
            <a:r>
              <a:rPr lang="en-US" sz="1600" dirty="0">
                <a:solidFill>
                  <a:schemeClr val="bg1"/>
                </a:solidFill>
              </a:rPr>
              <a:t>Identifying crucial </a:t>
            </a:r>
            <a:r>
              <a:rPr lang="en-US" sz="1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renovations</a:t>
            </a:r>
            <a:r>
              <a:rPr lang="en-US" sz="1600" dirty="0">
                <a:solidFill>
                  <a:schemeClr val="bg1"/>
                </a:solidFill>
              </a:rPr>
              <a:t> for boosting property market value</a:t>
            </a:r>
          </a:p>
          <a:p>
            <a:pPr marL="342900" indent="-182880">
              <a:lnSpc>
                <a:spcPct val="90000"/>
              </a:lnSpc>
              <a:buFont typeface="Wingdings" pitchFamily="2" charset="2"/>
              <a:buChar char="§"/>
            </a:pPr>
            <a:r>
              <a:rPr lang="en-US" sz="1600" dirty="0">
                <a:solidFill>
                  <a:schemeClr val="bg1"/>
                </a:solidFill>
              </a:rPr>
              <a:t>Predicting the anticipated increase in market value following renovations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0" y="484632"/>
            <a:ext cx="5299586" cy="1609344"/>
          </a:xfrm>
          <a:ln>
            <a:noFill/>
          </a:ln>
        </p:spPr>
        <p:txBody>
          <a:bodyPr vert="horz" lIns="91440" tIns="45720" rIns="91440" bIns="45720" rtlCol="0" anchor="ctr">
            <a:normAutofit/>
          </a:bodyPr>
          <a:lstStyle/>
          <a:p>
            <a:r>
              <a:rPr lang="en-US" sz="4000"/>
              <a:t>Outline</a:t>
            </a:r>
          </a:p>
        </p:txBody>
      </p:sp>
      <p:sp>
        <p:nvSpPr>
          <p:cNvPr id="4" name="Content Placeholder 3">
            <a:extLst>
              <a:ext uri="{FF2B5EF4-FFF2-40B4-BE49-F238E27FC236}">
                <a16:creationId xmlns:a16="http://schemas.microsoft.com/office/drawing/2014/main" id="{1BBB9EF9-11EC-9895-D2E5-FC58FE541CF4}"/>
              </a:ext>
            </a:extLst>
          </p:cNvPr>
          <p:cNvSpPr>
            <a:spLocks noGrp="1"/>
          </p:cNvSpPr>
          <p:nvPr>
            <p:ph sz="half" idx="1"/>
          </p:nvPr>
        </p:nvSpPr>
        <p:spPr>
          <a:xfrm>
            <a:off x="6400799" y="2121408"/>
            <a:ext cx="5299585" cy="4050792"/>
          </a:xfrm>
        </p:spPr>
        <p:txBody>
          <a:bodyPr vert="horz" lIns="91440" tIns="45720" rIns="91440" bIns="45720" rtlCol="0">
            <a:normAutofit/>
          </a:bodyPr>
          <a:lstStyle/>
          <a:p>
            <a:r>
              <a:rPr lang="en-US" sz="1800" dirty="0"/>
              <a:t> Business Problem</a:t>
            </a:r>
          </a:p>
          <a:p>
            <a:r>
              <a:rPr lang="en-US" sz="1800" dirty="0"/>
              <a:t> Data &amp; Methods</a:t>
            </a:r>
          </a:p>
          <a:p>
            <a:r>
              <a:rPr lang="en-US" sz="1800" dirty="0"/>
              <a:t> Results</a:t>
            </a:r>
          </a:p>
          <a:p>
            <a:r>
              <a:rPr lang="en-US" sz="1800" dirty="0"/>
              <a:t> Conclusion</a:t>
            </a:r>
          </a:p>
        </p:txBody>
      </p:sp>
      <p:pic>
        <p:nvPicPr>
          <p:cNvPr id="7" name="Picture 6" descr="A floor plan of a house&#10;&#10;Description automatically generated">
            <a:extLst>
              <a:ext uri="{FF2B5EF4-FFF2-40B4-BE49-F238E27FC236}">
                <a16:creationId xmlns:a16="http://schemas.microsoft.com/office/drawing/2014/main" id="{6B6DDA1F-4D0E-AD16-046A-0A18EEF4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076009"/>
            <a:ext cx="5112461" cy="4716243"/>
          </a:xfrm>
          <a:prstGeom prst="rect">
            <a:avLst/>
          </a:prstGeom>
          <a:noFill/>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dirty="0"/>
              <a:t>Business Problem </a:t>
            </a:r>
          </a:p>
        </p:txBody>
      </p:sp>
      <p:sp>
        <p:nvSpPr>
          <p:cNvPr id="7" name="Content Placeholder 6">
            <a:extLst>
              <a:ext uri="{FF2B5EF4-FFF2-40B4-BE49-F238E27FC236}">
                <a16:creationId xmlns:a16="http://schemas.microsoft.com/office/drawing/2014/main" id="{0D1206B2-BF13-4BBD-FDE2-8CA740E7F4EE}"/>
              </a:ext>
            </a:extLst>
          </p:cNvPr>
          <p:cNvSpPr>
            <a:spLocks/>
          </p:cNvSpPr>
          <p:nvPr/>
        </p:nvSpPr>
        <p:spPr>
          <a:xfrm>
            <a:off x="2958752" y="3338518"/>
            <a:ext cx="3181600" cy="2661530"/>
          </a:xfrm>
          <a:prstGeom prst="rect">
            <a:avLst/>
          </a:prstGeom>
        </p:spPr>
        <p:txBody>
          <a:bodyPr>
            <a:normAutofit lnSpcReduction="10000"/>
          </a:bodyPr>
          <a:lstStyle/>
          <a:p>
            <a:pPr defTabSz="603504"/>
            <a:r>
              <a:rPr lang="en-AU" sz="1584" kern="1200">
                <a:ln w="0"/>
                <a:solidFill>
                  <a:schemeClr val="tx1"/>
                </a:solidFill>
                <a:effectLst>
                  <a:outerShdw blurRad="38100" dist="19050" dir="2700000" algn="tl" rotWithShape="0">
                    <a:schemeClr val="dk1">
                      <a:alpha val="40000"/>
                    </a:schemeClr>
                  </a:outerShdw>
                </a:effectLst>
                <a:latin typeface="+mn-lt"/>
                <a:ea typeface="+mn-ea"/>
                <a:cs typeface="+mn-cs"/>
              </a:rPr>
              <a:t>The real estate agency seeks to offer strategic advice to potential homebuyers planning to acquire and renovate properties. This advice aims to pinpoint essential renovation priorities that can maximize the property's market value growth, along with providing estimates of value increments to optimize their resale potential.</a:t>
            </a:r>
            <a:endParaRPr lang="en-US" sz="2400">
              <a:ln w="0"/>
              <a:effectLst>
                <a:outerShdw blurRad="38100" dist="19050" dir="2700000" algn="tl" rotWithShape="0">
                  <a:schemeClr val="dk1">
                    <a:alpha val="40000"/>
                  </a:schemeClr>
                </a:outerShdw>
              </a:effectLst>
            </a:endParaRPr>
          </a:p>
        </p:txBody>
      </p:sp>
      <p:pic>
        <p:nvPicPr>
          <p:cNvPr id="11" name="Picture 10" descr="A house surrounded by trees&#10;&#10;Description automatically generated">
            <a:extLst>
              <a:ext uri="{FF2B5EF4-FFF2-40B4-BE49-F238E27FC236}">
                <a16:creationId xmlns:a16="http://schemas.microsoft.com/office/drawing/2014/main" id="{57DD0439-9B85-CEEB-5348-7C8523897D64}"/>
              </a:ext>
            </a:extLst>
          </p:cNvPr>
          <p:cNvPicPr>
            <a:picLocks noChangeAspect="1"/>
          </p:cNvPicPr>
          <p:nvPr/>
        </p:nvPicPr>
        <p:blipFill rotWithShape="1">
          <a:blip r:embed="rId2">
            <a:extLst>
              <a:ext uri="{28A0092B-C50C-407E-A947-70E740481C1C}">
                <a14:useLocalDpi xmlns:a14="http://schemas.microsoft.com/office/drawing/2010/main" val="0"/>
              </a:ext>
            </a:extLst>
          </a:blip>
          <a:srcRect l="1298" r="12016" b="-3"/>
          <a:stretch/>
        </p:blipFill>
        <p:spPr>
          <a:xfrm>
            <a:off x="2648276" y="2385390"/>
            <a:ext cx="3653433" cy="3617845"/>
          </a:xfrm>
          <a:prstGeom prst="rect">
            <a:avLst/>
          </a:prstGeom>
          <a:noFill/>
        </p:spPr>
      </p:pic>
      <p:sp>
        <p:nvSpPr>
          <p:cNvPr id="18" name="TextBox 17">
            <a:extLst>
              <a:ext uri="{FF2B5EF4-FFF2-40B4-BE49-F238E27FC236}">
                <a16:creationId xmlns:a16="http://schemas.microsoft.com/office/drawing/2014/main" id="{9622E539-89CC-3B8A-8433-9C9341E4227B}"/>
              </a:ext>
            </a:extLst>
          </p:cNvPr>
          <p:cNvSpPr txBox="1"/>
          <p:nvPr/>
        </p:nvSpPr>
        <p:spPr>
          <a:xfrm>
            <a:off x="6450828" y="3068960"/>
            <a:ext cx="2937889" cy="2431435"/>
          </a:xfrm>
          <a:prstGeom prst="rect">
            <a:avLst/>
          </a:prstGeom>
          <a:noFill/>
        </p:spPr>
        <p:txBody>
          <a:bodyPr wrap="square" rtlCol="0">
            <a:spAutoFit/>
          </a:bodyPr>
          <a:lstStyle/>
          <a:p>
            <a:pPr defTabSz="603504"/>
            <a:r>
              <a:rPr lang="en-AU" sz="1320" kern="1200" dirty="0">
                <a:solidFill>
                  <a:srgbClr val="000000"/>
                </a:solidFill>
                <a:latin typeface="+mn-lt"/>
                <a:ea typeface="+mn-ea"/>
                <a:cs typeface="+mn-cs"/>
              </a:rPr>
              <a:t>The real estate agency seeks to offer strategic advice to potential homebuyers planning to acquire and renovate properties. This advice aims to pinpoint essential renovation priorities that can maximize the property's market value growth, along with providing estimates of value increments to optimize their resale potential.</a:t>
            </a:r>
          </a:p>
          <a:p>
            <a:endParaRPr lang="en-US" sz="2000"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87544" y="1382165"/>
            <a:ext cx="4869179" cy="1517984"/>
          </a:xfrm>
          <a:noFill/>
        </p:spPr>
        <p:txBody>
          <a:bodyPr vert="horz" lIns="91440" tIns="45720" rIns="91440" bIns="45720" rtlCol="0" anchor="ctr">
            <a:normAutofit/>
          </a:bodyPr>
          <a:lstStyle/>
          <a:p>
            <a:r>
              <a:rPr lang="en-US" sz="4400" dirty="0">
                <a:solidFill>
                  <a:srgbClr val="000000"/>
                </a:solidFill>
              </a:rPr>
              <a:t>Data and Methods</a:t>
            </a:r>
          </a:p>
        </p:txBody>
      </p:sp>
      <p:pic>
        <p:nvPicPr>
          <p:cNvPr id="12" name="Picture 11" descr="A graph showing a row of houses and a green arrow&#10;&#10;Description automatically generated">
            <a:extLst>
              <a:ext uri="{FF2B5EF4-FFF2-40B4-BE49-F238E27FC236}">
                <a16:creationId xmlns:a16="http://schemas.microsoft.com/office/drawing/2014/main" id="{4A07D63A-C768-2D06-6BBC-76A713FDFE4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697" r="23255" b="2"/>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3" name="TextBox 12">
            <a:extLst>
              <a:ext uri="{FF2B5EF4-FFF2-40B4-BE49-F238E27FC236}">
                <a16:creationId xmlns:a16="http://schemas.microsoft.com/office/drawing/2014/main" id="{36F5ED39-970F-5695-389E-1FDA2E4941C7}"/>
              </a:ext>
            </a:extLst>
          </p:cNvPr>
          <p:cNvSpPr txBox="1"/>
          <p:nvPr/>
        </p:nvSpPr>
        <p:spPr>
          <a:xfrm>
            <a:off x="6587545" y="3007389"/>
            <a:ext cx="4869179" cy="30658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182880">
              <a:lnSpc>
                <a:spcPct val="90000"/>
              </a:lnSpc>
              <a:spcAft>
                <a:spcPts val="600"/>
              </a:spcAft>
              <a:buClr>
                <a:schemeClr val="accent1">
                  <a:lumMod val="75000"/>
                </a:schemeClr>
              </a:buClr>
              <a:buSzPct val="85000"/>
              <a:buFont typeface="Wingdings" pitchFamily="2" charset="2"/>
              <a:buChar char="§"/>
            </a:pPr>
            <a:endParaRPr lang="en-US" sz="2000" dirty="0">
              <a:solidFill>
                <a:srgbClr val="000000"/>
              </a:solidFill>
            </a:endParaRPr>
          </a:p>
          <a:p>
            <a:pPr>
              <a:lnSpc>
                <a:spcPct val="90000"/>
              </a:lnSpc>
              <a:spcAft>
                <a:spcPts val="600"/>
              </a:spcAft>
              <a:buClr>
                <a:schemeClr val="accent1">
                  <a:lumMod val="75000"/>
                </a:schemeClr>
              </a:buClr>
              <a:buSzPct val="85000"/>
            </a:pPr>
            <a:r>
              <a:rPr lang="en-US" sz="2000" i="0" u="none" strike="noStrike" dirty="0">
                <a:ln w="0"/>
                <a:solidFill>
                  <a:srgbClr val="000000"/>
                </a:solidFill>
                <a:effectLst>
                  <a:outerShdw blurRad="38100" dist="19050" dir="2700000" algn="tl" rotWithShape="0">
                    <a:schemeClr val="dk1">
                      <a:alpha val="40000"/>
                    </a:schemeClr>
                  </a:outerShdw>
                </a:effectLst>
              </a:rPr>
              <a:t>The dataset utilized for this model comprises information from houses in King County, which were sold between 2014 and 2015. It encompasses 21,597 entries, incorporating details about the house such as the number of bedrooms, bathrooms, and its rating (grade)</a:t>
            </a:r>
            <a:endParaRPr lang="en-US" sz="2000" dirty="0">
              <a:ln w="0"/>
              <a:solidFill>
                <a:srgbClr val="000000"/>
              </a:solidFill>
              <a:effectLst>
                <a:outerShdw blurRad="38100" dist="19050" dir="2700000" algn="tl" rotWithShape="0">
                  <a:schemeClr val="dk1">
                    <a:alpha val="40000"/>
                  </a:schemeClr>
                </a:outerShdw>
              </a:effectLst>
            </a:endParaRPr>
          </a:p>
          <a:p>
            <a:pPr indent="-182880">
              <a:lnSpc>
                <a:spcPct val="90000"/>
              </a:lnSpc>
              <a:spcAft>
                <a:spcPts val="600"/>
              </a:spcAft>
              <a:buClr>
                <a:schemeClr val="accent1">
                  <a:lumMod val="75000"/>
                </a:schemeClr>
              </a:buClr>
              <a:buSzPct val="85000"/>
              <a:buFont typeface="Wingdings" pitchFamily="2" charset="2"/>
              <a:buChar char="§"/>
            </a:pPr>
            <a:endParaRPr lang="en-US" dirty="0">
              <a:solidFill>
                <a:srgbClr val="000000"/>
              </a:solidFill>
            </a:endParaRP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5851" y="332656"/>
            <a:ext cx="4105672" cy="1191666"/>
          </a:xfrm>
        </p:spPr>
        <p:txBody>
          <a:bodyPr vert="horz" lIns="91440" tIns="45720" rIns="91440" bIns="45720" rtlCol="0" anchor="b">
            <a:normAutofit/>
          </a:bodyPr>
          <a:lstStyle/>
          <a:p>
            <a:r>
              <a:rPr lang="en-US" sz="4400" dirty="0"/>
              <a:t>Data &amp; Methods</a:t>
            </a:r>
          </a:p>
        </p:txBody>
      </p:sp>
      <p:pic>
        <p:nvPicPr>
          <p:cNvPr id="5" name="Picture 4" descr="A screenshot of a graph&#10;&#10;Description automatically generated">
            <a:extLst>
              <a:ext uri="{FF2B5EF4-FFF2-40B4-BE49-F238E27FC236}">
                <a16:creationId xmlns:a16="http://schemas.microsoft.com/office/drawing/2014/main" id="{72E8D0D9-ED75-2DBE-0125-AC50188E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26" y="894016"/>
            <a:ext cx="5196235" cy="5196235"/>
          </a:xfrm>
          <a:prstGeom prst="rect">
            <a:avLst/>
          </a:prstGeom>
          <a:noFill/>
        </p:spPr>
      </p:pic>
      <p:sp>
        <p:nvSpPr>
          <p:cNvPr id="3" name="Text Placeholder 2">
            <a:extLst>
              <a:ext uri="{FF2B5EF4-FFF2-40B4-BE49-F238E27FC236}">
                <a16:creationId xmlns:a16="http://schemas.microsoft.com/office/drawing/2014/main" id="{F4498DAA-B4CA-A592-23CA-A075E198D324}"/>
              </a:ext>
            </a:extLst>
          </p:cNvPr>
          <p:cNvSpPr txBox="1">
            <a:spLocks/>
          </p:cNvSpPr>
          <p:nvPr/>
        </p:nvSpPr>
        <p:spPr>
          <a:xfrm>
            <a:off x="6335851" y="1825625"/>
            <a:ext cx="5029200" cy="435133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dk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dk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dk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9pPr>
          </a:lstStyle>
          <a:p>
            <a:pPr marL="0" indent="0">
              <a:buNone/>
            </a:pPr>
            <a:r>
              <a:rPr lang="en-US" sz="2200" dirty="0">
                <a:ln w="0"/>
                <a:solidFill>
                  <a:schemeClr val="tx1"/>
                </a:solidFill>
                <a:effectLst>
                  <a:outerShdw blurRad="38100" dist="19050" dir="2700000" algn="tl" rotWithShape="0">
                    <a:schemeClr val="dk1">
                      <a:alpha val="40000"/>
                    </a:schemeClr>
                  </a:outerShdw>
                </a:effectLst>
              </a:rPr>
              <a:t>Utilizing data sourced from King County, information is extracted from a dataset encompassing over 20,000 distinct houses. This dataset includes various house statistics such as the number of bedrooms, bathrooms, and the grade assigned by the King County Assessors.</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B93B2E-894A-2BFA-28C9-D400F8E6B29E}"/>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spcAft>
                <a:spcPts val="600"/>
              </a:spcAft>
            </a:pPr>
            <a:r>
              <a:rPr lang="en-US" sz="5400" cap="all" dirty="0">
                <a:blipFill>
                  <a:blip r:embed="rId2">
                    <a:extLst>
                      <a:ext uri="{28A0092B-C50C-407E-A947-70E740481C1C}">
                        <a14:useLocalDpi xmlns:a14="http://schemas.microsoft.com/office/drawing/2010/main" val="0"/>
                      </a:ext>
                    </a:extLst>
                  </a:blip>
                  <a:tile tx="6350" ty="-127000" sx="65000" sy="64000" flip="none" algn="tl"/>
                </a:blipFill>
              </a:rPr>
              <a:t>Data &amp; Methods</a:t>
            </a:r>
          </a:p>
        </p:txBody>
      </p:sp>
      <p:sp>
        <p:nvSpPr>
          <p:cNvPr id="2" name="Text Placeholder 2">
            <a:extLst>
              <a:ext uri="{FF2B5EF4-FFF2-40B4-BE49-F238E27FC236}">
                <a16:creationId xmlns:a16="http://schemas.microsoft.com/office/drawing/2014/main" id="{8725B2E8-B426-B9C7-E29B-7A5A2B221D12}"/>
              </a:ext>
            </a:extLst>
          </p:cNvPr>
          <p:cNvSpPr txBox="1">
            <a:spLocks/>
          </p:cNvSpPr>
          <p:nvPr/>
        </p:nvSpPr>
        <p:spPr>
          <a:xfrm>
            <a:off x="7896200" y="2320412"/>
            <a:ext cx="3232047" cy="3851787"/>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dk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dk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dk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dk1"/>
                </a:solidFill>
                <a:latin typeface="+mn-lt"/>
                <a:ea typeface="+mn-ea"/>
                <a:cs typeface="+mn-cs"/>
              </a:defRPr>
            </a:lvl9pPr>
          </a:lstStyle>
          <a:p>
            <a:pPr marL="0" indent="0">
              <a:buClr>
                <a:schemeClr val="accent1">
                  <a:lumMod val="75000"/>
                </a:schemeClr>
              </a:buClr>
              <a:buSzPct val="85000"/>
              <a:buNone/>
            </a:pPr>
            <a:r>
              <a:rPr lang="en-US" dirty="0">
                <a:ln w="0"/>
                <a:solidFill>
                  <a:schemeClr val="tx1"/>
                </a:solidFill>
                <a:effectLst>
                  <a:outerShdw blurRad="38100" dist="19050" dir="2700000" algn="tl" rotWithShape="0">
                    <a:schemeClr val="dk1">
                      <a:alpha val="40000"/>
                    </a:schemeClr>
                  </a:outerShdw>
                </a:effectLst>
              </a:rPr>
              <a:t>To ensure more conclusive results, certain portions of the data were excluded due to the presence of anomalies</a:t>
            </a:r>
          </a:p>
        </p:txBody>
      </p:sp>
      <p:pic>
        <p:nvPicPr>
          <p:cNvPr id="9" name="Picture 8" descr="A group of graphs with different colored boxes&#10;&#10;Description automatically generated with medium confidence">
            <a:extLst>
              <a:ext uri="{FF2B5EF4-FFF2-40B4-BE49-F238E27FC236}">
                <a16:creationId xmlns:a16="http://schemas.microsoft.com/office/drawing/2014/main" id="{C893C46F-C5E5-2264-9592-D164C6A43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65" y="2377873"/>
            <a:ext cx="6629096" cy="385178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87544" y="1382165"/>
            <a:ext cx="4869179" cy="1517984"/>
          </a:xfrm>
        </p:spPr>
        <p:txBody>
          <a:bodyPr vert="horz" lIns="91440" tIns="45720" rIns="91440" bIns="45720" rtlCol="0" anchor="ctr">
            <a:normAutofit/>
          </a:bodyPr>
          <a:lstStyle/>
          <a:p>
            <a:r>
              <a:rPr lang="en-US" sz="4800">
                <a:solidFill>
                  <a:srgbClr val="000000"/>
                </a:solidFill>
              </a:rPr>
              <a:t>Results</a:t>
            </a:r>
          </a:p>
        </p:txBody>
      </p:sp>
      <p:sp>
        <p:nvSpPr>
          <p:cNvPr id="4" name="Text Placeholder 3"/>
          <p:cNvSpPr>
            <a:spLocks noGrp="1"/>
          </p:cNvSpPr>
          <p:nvPr>
            <p:ph sz="half" idx="1"/>
          </p:nvPr>
        </p:nvSpPr>
        <p:spPr>
          <a:xfrm>
            <a:off x="6587545" y="3007389"/>
            <a:ext cx="4869179" cy="3065865"/>
          </a:xfrm>
        </p:spPr>
        <p:txBody>
          <a:bodyPr vert="horz" lIns="91440" tIns="45720" rIns="91440" bIns="45720" rtlCol="0" anchor="t">
            <a:normAutofit/>
          </a:bodyPr>
          <a:lstStyle/>
          <a:p>
            <a:pPr marL="342900"/>
            <a:r>
              <a:rPr lang="en-US" sz="1800" dirty="0">
                <a:solidFill>
                  <a:srgbClr val="000000"/>
                </a:solidFill>
              </a:rPr>
              <a:t>The model derived from the data in the King County dataset indicates…</a:t>
            </a:r>
          </a:p>
          <a:p>
            <a:pPr marL="342900"/>
            <a:endParaRPr lang="en-US" sz="1800" dirty="0">
              <a:solidFill>
                <a:srgbClr val="000000"/>
              </a:solidFill>
            </a:endParaRPr>
          </a:p>
          <a:p>
            <a:pPr marL="342900"/>
            <a:r>
              <a:rPr lang="en-US" sz="1800" dirty="0">
                <a:solidFill>
                  <a:srgbClr val="000000"/>
                </a:solidFill>
              </a:rPr>
              <a:t>The discovery highlights that possessing a higher grade is a significant factor contributing to the increased market value of the home.</a:t>
            </a:r>
          </a:p>
          <a:p>
            <a:endParaRPr lang="en-US" sz="1800" dirty="0">
              <a:solidFill>
                <a:srgbClr val="000000"/>
              </a:solidFill>
            </a:endParaRPr>
          </a:p>
        </p:txBody>
      </p:sp>
      <p:pic>
        <p:nvPicPr>
          <p:cNvPr id="8" name="Picture 7" descr="A house model and keys on a stack of money&#10;&#10;Description automatically generated">
            <a:extLst>
              <a:ext uri="{FF2B5EF4-FFF2-40B4-BE49-F238E27FC236}">
                <a16:creationId xmlns:a16="http://schemas.microsoft.com/office/drawing/2014/main" id="{AF620DEF-0DF5-5F30-6F74-33F536FC01C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6768" r="1"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vert="horz" lIns="91440" tIns="45720" rIns="91440" bIns="45720" rtlCol="0" anchor="ctr">
            <a:normAutofit/>
          </a:bodyPr>
          <a:lstStyle/>
          <a:p>
            <a:r>
              <a:rPr lang="en-US" sz="5400"/>
              <a:t>Results</a:t>
            </a:r>
          </a:p>
        </p:txBody>
      </p:sp>
      <p:sp>
        <p:nvSpPr>
          <p:cNvPr id="4" name="Text Placeholder 3"/>
          <p:cNvSpPr>
            <a:spLocks noGrp="1"/>
          </p:cNvSpPr>
          <p:nvPr>
            <p:ph type="body" sz="half" idx="2"/>
          </p:nvPr>
        </p:nvSpPr>
        <p:spPr>
          <a:xfrm>
            <a:off x="6496216" y="2320412"/>
            <a:ext cx="4632031" cy="3851787"/>
          </a:xfrm>
        </p:spPr>
        <p:txBody>
          <a:bodyPr vert="horz" lIns="91440" tIns="45720" rIns="91440" bIns="45720" rtlCol="0" anchor="ctr">
            <a:normAutofit/>
          </a:bodyPr>
          <a:lstStyle/>
          <a:p>
            <a:pPr>
              <a:lnSpc>
                <a:spcPct val="90000"/>
              </a:lnSpc>
            </a:pPr>
            <a:r>
              <a:rPr lang="en-US" sz="1600" i="0" u="none" strike="noStrike" dirty="0">
                <a:ln w="0"/>
                <a:solidFill>
                  <a:schemeClr val="tx1"/>
                </a:solidFill>
                <a:effectLst>
                  <a:outerShdw blurRad="38100" dist="19050" dir="2700000" algn="tl" rotWithShape="0">
                    <a:schemeClr val="dk1">
                      <a:alpha val="40000"/>
                    </a:schemeClr>
                  </a:outerShdw>
                </a:effectLst>
              </a:rPr>
              <a:t>Addressing the key renovation properties to maximize the property's market value, we identified the top five contributors:</a:t>
            </a:r>
          </a:p>
          <a:p>
            <a:pPr indent="-182880">
              <a:lnSpc>
                <a:spcPct val="90000"/>
              </a:lnSpc>
              <a:buFont typeface="Wingdings" pitchFamily="2" charset="2"/>
              <a:buChar char="§"/>
            </a:pPr>
            <a:r>
              <a:rPr lang="en-US" i="0" u="none" strike="noStrike" dirty="0" err="1">
                <a:ln w="0"/>
                <a:solidFill>
                  <a:schemeClr val="tx1"/>
                </a:solidFill>
                <a:effectLst>
                  <a:outerShdw blurRad="38100" dist="19050" dir="2700000" algn="tl" rotWithShape="0">
                    <a:schemeClr val="dk1">
                      <a:alpha val="40000"/>
                    </a:schemeClr>
                  </a:outerShdw>
                </a:effectLst>
              </a:rPr>
              <a:t>sqft_living</a:t>
            </a:r>
            <a:r>
              <a:rPr lang="en-US" i="0" u="none" strike="noStrike" dirty="0">
                <a:ln w="0"/>
                <a:solidFill>
                  <a:schemeClr val="tx1"/>
                </a:solidFill>
                <a:effectLst>
                  <a:outerShdw blurRad="38100" dist="19050" dir="2700000" algn="tl" rotWithShape="0">
                    <a:schemeClr val="dk1">
                      <a:alpha val="40000"/>
                    </a:schemeClr>
                  </a:outerShdw>
                </a:effectLst>
              </a:rPr>
              <a:t>: Increasing the square footage of the home can raise the price by 83,010.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flr_3: Having a three-story house would increase the property's worth by 66,690.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bath_425: Adding 4.25 bathrooms can increase the property's worth by 304,400.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wtr_1: Having a waterfront view will increase the property's worth by 305,700.</a:t>
            </a:r>
          </a:p>
          <a:p>
            <a:pPr indent="-182880">
              <a:lnSpc>
                <a:spcPct val="90000"/>
              </a:lnSpc>
              <a:buFont typeface="Wingdings" pitchFamily="2" charset="2"/>
              <a:buChar char="§"/>
            </a:pPr>
            <a:r>
              <a:rPr lang="en-US" i="0" u="none" strike="noStrike" dirty="0">
                <a:ln w="0"/>
                <a:solidFill>
                  <a:schemeClr val="tx1"/>
                </a:solidFill>
                <a:effectLst>
                  <a:outerShdw blurRad="38100" dist="19050" dir="2700000" algn="tl" rotWithShape="0">
                    <a:schemeClr val="dk1">
                      <a:alpha val="40000"/>
                    </a:schemeClr>
                  </a:outerShdw>
                </a:effectLst>
              </a:rPr>
              <a:t>grade_11: Achieving a building grade of 11 in King County can increase the property's worth by 714,500.</a:t>
            </a:r>
          </a:p>
          <a:p>
            <a:pPr indent="-182880">
              <a:lnSpc>
                <a:spcPct val="90000"/>
              </a:lnSpc>
              <a:buFont typeface="Wingdings" pitchFamily="2" charset="2"/>
              <a:buChar char="§"/>
            </a:pPr>
            <a:endParaRPr lang="en-US" dirty="0">
              <a:solidFill>
                <a:schemeClr val="tx1"/>
              </a:solidFill>
            </a:endParaRPr>
          </a:p>
        </p:txBody>
      </p:sp>
      <p:pic>
        <p:nvPicPr>
          <p:cNvPr id="6" name="Picture 5" descr="A 3d rendering of a house&#10;&#10;Description automatically generated">
            <a:extLst>
              <a:ext uri="{FF2B5EF4-FFF2-40B4-BE49-F238E27FC236}">
                <a16:creationId xmlns:a16="http://schemas.microsoft.com/office/drawing/2014/main" id="{B1718B18-51B4-C4CE-983D-AAA4AC941A0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455" r="1419" b="-3"/>
          <a:stretch/>
        </p:blipFill>
        <p:spPr>
          <a:xfrm>
            <a:off x="1007196" y="2265037"/>
            <a:ext cx="5088800" cy="3907158"/>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{0CB28AA4-A683-0442-A1BD-B27AAD690098}tf10001070</Template>
  <TotalTime>115</TotalTime>
  <Words>480</Words>
  <Application>Microsoft Macintosh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Schoolbook</vt:lpstr>
      <vt:lpstr>Helvetica Neue</vt:lpstr>
      <vt:lpstr>Rockwell</vt:lpstr>
      <vt:lpstr>Rockwell Condensed</vt:lpstr>
      <vt:lpstr>Rockwell Extra Bold</vt:lpstr>
      <vt:lpstr>Wingdings</vt:lpstr>
      <vt:lpstr>Wood Type</vt:lpstr>
      <vt:lpstr>Implementing data-driven approaches for property renovation to optimize market value</vt:lpstr>
      <vt:lpstr>Summary </vt:lpstr>
      <vt:lpstr>Outline</vt:lpstr>
      <vt:lpstr>Business Problem </vt:lpstr>
      <vt:lpstr>Data and Methods</vt:lpstr>
      <vt:lpstr>Data &amp; Methods</vt:lpstr>
      <vt:lpstr>PowerPoint Presentation</vt:lpstr>
      <vt:lpstr>Results</vt:lpstr>
      <vt:lpstr>Results</vt:lpstr>
      <vt:lpstr>Conclusion</vt:lpstr>
      <vt:lpstr>THANk YOU!   Email: mariferamoran@gmail.com   Github: @marifermrn  LinkedIn: www.linkedin.com/in/marifermrn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data-driven approaches for property renovation to optimize market value</dc:title>
  <dc:creator>Marife Ramoran</dc:creator>
  <cp:lastModifiedBy>Marife Ramoran</cp:lastModifiedBy>
  <cp:revision>2</cp:revision>
  <dcterms:created xsi:type="dcterms:W3CDTF">2023-12-01T03:27:43Z</dcterms:created>
  <dcterms:modified xsi:type="dcterms:W3CDTF">2023-12-03T05:00:28Z</dcterms:modified>
</cp:coreProperties>
</file>