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73" r:id="rId9"/>
    <p:sldId id="274" r:id="rId10"/>
    <p:sldId id="275" r:id="rId11"/>
    <p:sldId id="276" r:id="rId12"/>
    <p:sldId id="280" r:id="rId13"/>
    <p:sldId id="277" r:id="rId14"/>
    <p:sldId id="278" r:id="rId15"/>
    <p:sldId id="279" r:id="rId16"/>
    <p:sldId id="281" r:id="rId17"/>
    <p:sldId id="283" r:id="rId18"/>
    <p:sldId id="282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7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/>
    <p:restoredTop sz="94454"/>
  </p:normalViewPr>
  <p:slideViewPr>
    <p:cSldViewPr snapToGrid="0" snapToObjects="1">
      <p:cViewPr varScale="1">
        <p:scale>
          <a:sx n="101" d="100"/>
          <a:sy n="101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72DE3-522D-154E-89FA-E79979B8F2B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50EE3-205D-1C47-B39A-E4ED240577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42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0EE3-205D-1C47-B39A-E4ED240577A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00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260C-8B10-E04E-BF6B-309FA461F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0BAEC-35D9-9B45-AD97-EF14B3C44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3E1CE-ADF8-214B-AB2C-085CEB36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02431B-BA0B-724E-A354-3E36BA8C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D4912-092F-734A-ADA6-69CBAB3E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63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531-2217-7341-95DE-3F9911B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9DF310-86F0-7944-BB55-CF919AE2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9D4A4-5265-3D47-8DCE-752B148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73E682-40E2-7446-B24E-749760CA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32362-4377-064B-8808-56C1136B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1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FEF6EE-341D-4D4D-BED5-211EA5B7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58C14C-F5F5-CF4A-A78C-B7262C0A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4C279-9827-3242-9825-9499F91D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63AB6-9054-214F-A4E9-750D6E97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5C4DA-6DCA-FF4E-8579-8C25A255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B1B3A-CAC0-E24B-BFF1-A2983A1D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54189-74E3-6B4B-AEB7-F801034E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478D5-A221-8544-AC6C-70ECD437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31B402-005F-7D45-B678-83947140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969E1-AC77-F34D-A4E2-F4E291D9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75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39B66-427A-2B40-ADD2-02E2A713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AA7F0F-1409-7A47-ABC1-F7489E6C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E1579-CE3F-7B4B-8ECF-4F6AB7F6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D4F29-99C8-F741-AE8A-D4E813FC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7524C-E736-B84A-99F4-1AACA118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27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C1F09-A3BE-F34A-BC0A-214340B5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2DD51-8244-C24B-BA9C-80474CB0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4DD658-02D8-8942-AB5E-2B5843510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8D865-61F7-3F49-A29F-D6FE9DDF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9EB3F4-9A74-A847-99BA-09C262C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BCEDB6-8DCE-5045-A653-E1F94502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DD75-FEDA-CA47-957D-547B0339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AA0D62-D8B7-4247-A492-65AFE3EE9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ED9720-8D80-9F4E-829E-8160214B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AB350D-703F-0245-8EC0-489114131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43EC89-6C19-F54F-9311-86CEFF41E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B6CE1F-A792-D845-B99C-E4CD482B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54262F-671A-7C4B-B69E-021CF19B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A2FFBF-2535-F349-BA5A-C5F355F6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53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E90BC-5F33-184D-833B-CD0228AB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FBD1A5-A11B-1B4A-AFAE-1B178B7F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474DA7-32BC-104D-9CA4-7CE9E470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5738D1-7666-F24A-AFF7-B9C23A06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0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F757FE-6112-4B49-BD43-0B8D2F18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F0FE27-F263-A14E-9A89-7D8FF448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C56B1A-0181-8A4C-8A31-BE97920E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8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738CB-F398-4746-A869-6E13727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15F0F-2456-BA45-BFEA-2B99716A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94AEB6-DE9F-6249-8F96-4E5E04AF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668FE7-4B1A-DA42-AA33-28D55E7E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E008E-B511-4543-A5C3-A455A924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E8207C-34E6-E74E-AA2F-4E3BCB3A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3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4F2F-001A-144E-AB8A-8413B605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F2AB5F-47B0-C841-9EA8-5C982A0B4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1CF64C-49F1-7643-A674-6E0848BB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57217-5451-A348-AC04-AB03AA6F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07F4C9-F2CA-DA42-9D9C-3C98AAB9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5D6EFA-3B25-BD4C-89B8-2335BFF3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4CB5B8-EBC4-5A49-8E15-CDBED780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8F693E-859B-6447-9F4C-AFF32370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8414C-D114-A143-B239-AF9E90196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F7AC-1853-A547-A629-390C45588A3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5665C-D364-9547-94E6-EBCA4F8DB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F1A5E-F4A9-8C47-9276-4ACCB8188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DD17-8BAC-6D48-8500-AFECF1EF0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2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DC39-0644-CC4B-A0E9-24B0ADD2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Lab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 err="1"/>
              <a:t>Snail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wel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01617-9B74-964A-B012-779C7579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Objective</a:t>
            </a:r>
            <a:r>
              <a:rPr lang="pt-BR" dirty="0"/>
              <a:t>:</a:t>
            </a:r>
          </a:p>
          <a:p>
            <a:r>
              <a:rPr lang="pt-BR" dirty="0" err="1"/>
              <a:t>Tells</a:t>
            </a:r>
            <a:r>
              <a:rPr lang="pt-BR" dirty="0"/>
              <a:t> </a:t>
            </a:r>
            <a:r>
              <a:rPr lang="pt-BR" dirty="0" err="1"/>
              <a:t>trought</a:t>
            </a:r>
            <a:r>
              <a:rPr lang="pt-BR" dirty="0"/>
              <a:t> a PSEUDOCODE IN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days</a:t>
            </a:r>
            <a:r>
              <a:rPr lang="pt-BR" dirty="0"/>
              <a:t> it </a:t>
            </a:r>
            <a:r>
              <a:rPr lang="pt-BR" dirty="0" err="1"/>
              <a:t>take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snails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escape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well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E8AEE-A10C-8B4C-9787-8201AF60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53EB9-798F-A04F-B106-60F7652E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devemos usar a função </a:t>
            </a:r>
            <a:r>
              <a:rPr lang="pt-BR" dirty="0" err="1"/>
              <a:t>len</a:t>
            </a:r>
            <a:r>
              <a:rPr lang="pt-BR" dirty="0"/>
              <a:t>() pois o numero de </a:t>
            </a:r>
            <a:r>
              <a:rPr lang="pt-BR" dirty="0" err="1"/>
              <a:t>tuplas</a:t>
            </a:r>
            <a:r>
              <a:rPr lang="pt-BR" dirty="0"/>
              <a:t> será o mesmo que o número de paradas.</a:t>
            </a:r>
          </a:p>
          <a:p>
            <a:r>
              <a:rPr lang="pt-BR" dirty="0"/>
              <a:t>Logo depois criaremos uma lista que </a:t>
            </a:r>
            <a:r>
              <a:rPr lang="pt-BR" dirty="0" err="1"/>
              <a:t>chaamremso</a:t>
            </a:r>
            <a:r>
              <a:rPr lang="pt-BR" dirty="0"/>
              <a:t> de STOP que representara o tamanho do número de paradas e faremos isso através de um loops com for</a:t>
            </a:r>
          </a:p>
          <a:p>
            <a:r>
              <a:rPr lang="pt-BR" dirty="0"/>
              <a:t>Em </a:t>
            </a:r>
            <a:r>
              <a:rPr lang="pt-BR" dirty="0" err="1"/>
              <a:t>seguiga</a:t>
            </a:r>
            <a:r>
              <a:rPr lang="pt-BR" dirty="0"/>
              <a:t> criaremos a variável passageiros (</a:t>
            </a:r>
            <a:r>
              <a:rPr lang="pt-BR" dirty="0" err="1"/>
              <a:t>psg</a:t>
            </a:r>
            <a:r>
              <a:rPr lang="pt-BR" dirty="0"/>
              <a:t>) e a lista de ocupantes (</a:t>
            </a:r>
            <a:r>
              <a:rPr lang="pt-BR" dirty="0" err="1"/>
              <a:t>occup</a:t>
            </a:r>
            <a:r>
              <a:rPr lang="pt-BR" dirty="0"/>
              <a:t>) e criaremos uma lista exatamente igual a lista de </a:t>
            </a:r>
            <a:r>
              <a:rPr lang="pt-BR" dirty="0" err="1"/>
              <a:t>tuplas</a:t>
            </a:r>
            <a:r>
              <a:rPr lang="pt-BR" dirty="0"/>
              <a:t> </a:t>
            </a:r>
            <a:r>
              <a:rPr lang="pt-BR" dirty="0" err="1"/>
              <a:t>stops</a:t>
            </a:r>
            <a:r>
              <a:rPr lang="pt-BR" dirty="0"/>
              <a:t>. Nós estamos fazendo isso, pois não podemos alterar e </a:t>
            </a:r>
            <a:r>
              <a:rPr lang="pt-BR" dirty="0" err="1"/>
              <a:t>mexder</a:t>
            </a:r>
            <a:r>
              <a:rPr lang="pt-BR" dirty="0"/>
              <a:t> em </a:t>
            </a:r>
            <a:r>
              <a:rPr lang="pt-BR" dirty="0" err="1"/>
              <a:t>tuplas</a:t>
            </a:r>
            <a:r>
              <a:rPr lang="pt-BR" dirty="0"/>
              <a:t>, o que dificulta o nosso manuseio. A nossa lista de ocupantes </a:t>
            </a:r>
            <a:r>
              <a:rPr lang="pt-BR" dirty="0" err="1"/>
              <a:t>sera</a:t>
            </a:r>
            <a:r>
              <a:rPr lang="pt-BR" dirty="0"/>
              <a:t> feita através da função </a:t>
            </a:r>
            <a:r>
              <a:rPr lang="pt-BR" dirty="0" err="1"/>
              <a:t>append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7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0832D-9CA7-124F-A611-07CF20F6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6A8E1-5636-3E4E-A908-F84B1A3E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:</a:t>
            </a:r>
            <a:r>
              <a:rPr lang="pt-BR" dirty="0" err="1"/>
              <a:t>calvular</a:t>
            </a:r>
            <a:r>
              <a:rPr lang="pt-BR" dirty="0"/>
              <a:t> a media devemos:</a:t>
            </a: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avg_o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sum(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occup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)/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occup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occupation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:',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avg_o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Para calcular o desvio padrão:</a:t>
            </a: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statistics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stdev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stdev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occup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('Standard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deviation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occupation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stdev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occup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0310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DC39-0644-CC4B-A0E9-24B0ADD2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Lab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Processor </a:t>
            </a:r>
            <a:r>
              <a:rPr lang="pt-BR" dirty="0" err="1"/>
              <a:t>Temperature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01617-9B74-964A-B012-779C7579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Objective</a:t>
            </a:r>
            <a:r>
              <a:rPr lang="pt-BR" dirty="0"/>
              <a:t>:</a:t>
            </a:r>
          </a:p>
          <a:p>
            <a:r>
              <a:rPr lang="pt-BR" dirty="0"/>
              <a:t>Resolver o exercício usando a técnica do PSEUDOCODE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45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D8CCE-97DF-B944-962F-61F40EFB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Processor </a:t>
            </a:r>
            <a:r>
              <a:rPr lang="pt-BR" dirty="0" err="1"/>
              <a:t>Temperature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996B8-1E80-E245-8B93-FCCFB895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Primeiro deve-se atribuir uma variável à lista de temperaturas</a:t>
            </a:r>
          </a:p>
          <a:p>
            <a:pPr marL="0" indent="0">
              <a:buNone/>
            </a:pPr>
            <a:r>
              <a:rPr lang="pt-BR" dirty="0" err="1"/>
              <a:t>temperatures_C</a:t>
            </a:r>
            <a:r>
              <a:rPr lang="pt-BR" dirty="0"/>
              <a:t> = [33,66,65,0,59,60,62,64,70,76,80,69,80,83,68,79,61,53,50,49,53,48,45,39]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Calcular o mínimo da lista e usaremos o valor usando </a:t>
            </a:r>
            <a:r>
              <a:rPr lang="pt-BR" dirty="0" err="1"/>
              <a:t>print</a:t>
            </a:r>
            <a:r>
              <a:rPr lang="pt-BR" dirty="0"/>
              <a:t> ()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 ('o mínimo é', min(</a:t>
            </a:r>
            <a:r>
              <a:rPr lang="pt-BR" dirty="0" err="1"/>
              <a:t>temperatures_C</a:t>
            </a:r>
            <a:r>
              <a:rPr lang="pt-BR" dirty="0"/>
              <a:t>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Calcular o máximo da lista e usaremos  o valor usando </a:t>
            </a:r>
            <a:r>
              <a:rPr lang="pt-BR" dirty="0" err="1"/>
              <a:t>print</a:t>
            </a:r>
            <a:r>
              <a:rPr lang="pt-BR" dirty="0"/>
              <a:t> 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 ('o máximo é', </a:t>
            </a:r>
            <a:r>
              <a:rPr lang="pt-BR" dirty="0" err="1"/>
              <a:t>max</a:t>
            </a:r>
            <a:r>
              <a:rPr lang="pt-BR" dirty="0"/>
              <a:t> (</a:t>
            </a:r>
            <a:r>
              <a:rPr lang="pt-BR" dirty="0" err="1"/>
              <a:t>temperatures_C</a:t>
            </a:r>
            <a:r>
              <a:rPr lang="pt-BR" dirty="0"/>
              <a:t>))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34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52E55-0DB8-B34D-AB79-3A3C8AC0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Processor </a:t>
            </a:r>
            <a:r>
              <a:rPr lang="pt-BR" dirty="0" err="1"/>
              <a:t>Temperature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E04DD-7639-144A-A843-6116DC25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os itens na lista que são maiores que 70ºC e usaremos o resultado </a:t>
            </a:r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t</a:t>
            </a:r>
            <a:r>
              <a:rPr lang="pt-BR" dirty="0"/>
              <a:t> in range(</a:t>
            </a:r>
            <a:r>
              <a:rPr lang="pt-BR" dirty="0" err="1"/>
              <a:t>len</a:t>
            </a:r>
            <a:r>
              <a:rPr lang="pt-BR" dirty="0"/>
              <a:t> (</a:t>
            </a:r>
            <a:r>
              <a:rPr lang="pt-BR" dirty="0" err="1"/>
              <a:t>temperatures_C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temperatures_C</a:t>
            </a:r>
            <a:r>
              <a:rPr lang="pt-BR" dirty="0"/>
              <a:t> [</a:t>
            </a:r>
            <a:r>
              <a:rPr lang="pt-BR" dirty="0" err="1"/>
              <a:t>t</a:t>
            </a:r>
            <a:r>
              <a:rPr lang="pt-BR" dirty="0"/>
              <a:t>]&gt; 70:</a:t>
            </a:r>
          </a:p>
          <a:p>
            <a:pPr marL="0" indent="0">
              <a:buNone/>
            </a:pPr>
            <a:r>
              <a:rPr lang="pt-BR" dirty="0"/>
              <a:t>  		</a:t>
            </a:r>
            <a:r>
              <a:rPr lang="pt-BR" dirty="0" err="1"/>
              <a:t>print</a:t>
            </a:r>
            <a:r>
              <a:rPr lang="pt-BR" dirty="0"/>
              <a:t> (</a:t>
            </a:r>
            <a:r>
              <a:rPr lang="pt-BR" dirty="0" err="1"/>
              <a:t>temperatures_C</a:t>
            </a:r>
            <a:r>
              <a:rPr lang="pt-BR" dirty="0"/>
              <a:t> [</a:t>
            </a:r>
            <a:r>
              <a:rPr lang="pt-BR" dirty="0" err="1"/>
              <a:t>t</a:t>
            </a:r>
            <a:r>
              <a:rPr lang="pt-BR" dirty="0"/>
              <a:t>])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Calcular a temperatura média ao longo do dia e imprima o resultado</a:t>
            </a:r>
          </a:p>
          <a:p>
            <a:pPr marL="0" indent="0">
              <a:buNone/>
            </a:pPr>
            <a:r>
              <a:rPr lang="pt-BR" dirty="0" err="1"/>
              <a:t>mean</a:t>
            </a:r>
            <a:r>
              <a:rPr lang="pt-BR" dirty="0"/>
              <a:t> = sum(</a:t>
            </a:r>
            <a:r>
              <a:rPr lang="pt-BR" dirty="0" err="1"/>
              <a:t>temperatures_C</a:t>
            </a:r>
            <a:r>
              <a:rPr lang="pt-BR" dirty="0"/>
              <a:t>)/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temperatures_C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(</a:t>
            </a:r>
            <a:r>
              <a:rPr lang="pt-BR" dirty="0" err="1"/>
              <a:t>mean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6374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A8D2F-2F5D-7C4D-95DC-C03B909B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Processor </a:t>
            </a:r>
            <a:r>
              <a:rPr lang="pt-BR" dirty="0" err="1"/>
              <a:t>Temperature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A3AE9-DFA5-344D-ADFA-B4A64C0F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Resolver a falha no sensor estimando um valor e fazer a atualização do valor estimado às 03:00 na lista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t</a:t>
            </a:r>
            <a:r>
              <a:rPr lang="pt-BR" dirty="0"/>
              <a:t> in range(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temperatures_C</a:t>
            </a:r>
            <a:r>
              <a:rPr lang="pt-BR" dirty="0"/>
              <a:t>)):</a:t>
            </a:r>
          </a:p>
          <a:p>
            <a:pPr marL="0" indent="0">
              <a:buNone/>
            </a:pPr>
            <a:r>
              <a:rPr lang="pt-BR" dirty="0"/>
              <a:t>    ** nesse caso estou assumindo que a temperatura nunca será zero, assim quando o valo estiver marcado como zero é devido a algum erro no </a:t>
            </a:r>
            <a:r>
              <a:rPr lang="pt-BR" dirty="0" err="1"/>
              <a:t>termometro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temperatures_C</a:t>
            </a:r>
            <a:r>
              <a:rPr lang="pt-BR" dirty="0"/>
              <a:t>[</a:t>
            </a:r>
            <a:r>
              <a:rPr lang="pt-BR" dirty="0" err="1"/>
              <a:t>t</a:t>
            </a:r>
            <a:r>
              <a:rPr lang="pt-BR" dirty="0"/>
              <a:t>] == 0: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temperatures_C</a:t>
            </a:r>
            <a:r>
              <a:rPr lang="pt-BR" dirty="0"/>
              <a:t>[</a:t>
            </a:r>
            <a:r>
              <a:rPr lang="pt-BR" dirty="0" err="1"/>
              <a:t>t</a:t>
            </a:r>
            <a:r>
              <a:rPr lang="pt-BR" dirty="0"/>
              <a:t>] = (</a:t>
            </a:r>
            <a:r>
              <a:rPr lang="pt-BR" dirty="0" err="1"/>
              <a:t>temperatures_C</a:t>
            </a:r>
            <a:r>
              <a:rPr lang="pt-BR" dirty="0"/>
              <a:t>[t-1]+</a:t>
            </a:r>
            <a:r>
              <a:rPr lang="pt-BR" dirty="0" err="1"/>
              <a:t>temperatures_C</a:t>
            </a:r>
            <a:r>
              <a:rPr lang="pt-BR" dirty="0"/>
              <a:t>[t+1])/2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01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4BA0B-5FD5-514D-88AF-D00F9A2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Processor </a:t>
            </a:r>
            <a:r>
              <a:rPr lang="pt-BR" dirty="0" err="1"/>
              <a:t>Temperature</a:t>
            </a:r>
            <a:r>
              <a:rPr lang="pt-BR" dirty="0"/>
              <a:t> - </a:t>
            </a:r>
            <a:r>
              <a:rPr lang="pt-BR" dirty="0" err="1"/>
              <a:t>Bonus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F3DD5-5E4C-2744-A0A2-156A0FEF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Bonus</a:t>
            </a:r>
            <a:r>
              <a:rPr lang="pt-BR" dirty="0"/>
              <a:t>: </a:t>
            </a:r>
            <a:r>
              <a:rPr lang="pt-BR" dirty="0" err="1"/>
              <a:t>convert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ºC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ºFarenheit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temperatures_f</a:t>
            </a:r>
            <a:r>
              <a:rPr lang="pt-BR" dirty="0"/>
              <a:t>=[]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t</a:t>
            </a:r>
            <a:r>
              <a:rPr lang="pt-BR" dirty="0"/>
              <a:t> in range(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temperatures_C</a:t>
            </a:r>
            <a:r>
              <a:rPr lang="pt-BR" dirty="0"/>
              <a:t>)):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temperatures_f.append</a:t>
            </a:r>
            <a:r>
              <a:rPr lang="pt-BR" dirty="0"/>
              <a:t>(</a:t>
            </a:r>
            <a:r>
              <a:rPr lang="pt-BR" dirty="0" err="1"/>
              <a:t>temperatures_C</a:t>
            </a:r>
            <a:r>
              <a:rPr lang="pt-BR" dirty="0"/>
              <a:t>[</a:t>
            </a:r>
            <a:r>
              <a:rPr lang="pt-BR" dirty="0" err="1"/>
              <a:t>t</a:t>
            </a:r>
            <a:r>
              <a:rPr lang="pt-BR" dirty="0"/>
              <a:t>]*1.8 + 32)</a:t>
            </a:r>
          </a:p>
          <a:p>
            <a:pPr marL="0" indent="0">
              <a:buNone/>
            </a:pPr>
            <a:r>
              <a:rPr lang="pt-BR" dirty="0"/>
              <a:t>               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((</a:t>
            </a:r>
            <a:r>
              <a:rPr lang="pt-BR" dirty="0" err="1"/>
              <a:t>temperatures_f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848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DC39-0644-CC4B-A0E9-24B0ADD2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Lab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Robin Hood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01617-9B74-964A-B012-779C7579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Objective</a:t>
            </a:r>
            <a:r>
              <a:rPr lang="pt-BR" dirty="0"/>
              <a:t>:</a:t>
            </a:r>
          </a:p>
          <a:p>
            <a:r>
              <a:rPr lang="pt-BR" dirty="0"/>
              <a:t>Resolver o exercício usando a técnica do PSEUDOCODE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49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3971-AB8D-024C-AB65-F6C5EA2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Robin Hood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54A3C-1F48-C84B-AF59-7817E6B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Robin Hood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famous</a:t>
            </a:r>
            <a:r>
              <a:rPr lang="pt-BR" dirty="0"/>
              <a:t> for </a:t>
            </a:r>
            <a:r>
              <a:rPr lang="pt-BR" dirty="0" err="1"/>
              <a:t>hitting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arrow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arrow</a:t>
            </a:r>
            <a:r>
              <a:rPr lang="pt-BR" dirty="0"/>
              <a:t>. </a:t>
            </a:r>
            <a:r>
              <a:rPr lang="pt-BR" dirty="0" err="1"/>
              <a:t>Did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it</a:t>
            </a:r>
          </a:p>
          <a:p>
            <a:pPr marL="0" indent="0">
              <a:buNone/>
            </a:pPr>
            <a:r>
              <a:rPr lang="pt-BR" dirty="0"/>
              <a:t>Cria-se primeiramente uma lista vazia chamada “duble” e depois faremos uma analise combinatória através dos </a:t>
            </a:r>
            <a:r>
              <a:rPr lang="pt-BR" dirty="0" err="1"/>
              <a:t>statements</a:t>
            </a:r>
            <a:r>
              <a:rPr lang="pt-BR" dirty="0"/>
              <a:t> for e </a:t>
            </a:r>
            <a:r>
              <a:rPr lang="pt-BR" dirty="0" err="1"/>
              <a:t>if</a:t>
            </a:r>
            <a:r>
              <a:rPr lang="pt-BR" dirty="0"/>
              <a:t> para descobrir se temos </a:t>
            </a:r>
            <a:r>
              <a:rPr lang="pt-BR" dirty="0" err="1"/>
              <a:t>tuplas</a:t>
            </a:r>
            <a:r>
              <a:rPr lang="pt-BR" dirty="0"/>
              <a:t> iguais, o objetivo aqui né é descobrir quais são, mas sim se elas existem.</a:t>
            </a:r>
          </a:p>
        </p:txBody>
      </p:sp>
    </p:spTree>
    <p:extLst>
      <p:ext uri="{BB962C8B-B14F-4D97-AF65-F5344CB8AC3E}">
        <p14:creationId xmlns:p14="http://schemas.microsoft.com/office/powerpoint/2010/main" val="197125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3971-AB8D-024C-AB65-F6C5EA2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Robin Hood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54A3C-1F48-C84B-AF59-7817E6B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/>
              <a:t>Calculate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arrows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fallen</a:t>
            </a:r>
            <a:r>
              <a:rPr lang="pt-BR" dirty="0"/>
              <a:t> in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quadrant</a:t>
            </a:r>
            <a:r>
              <a:rPr lang="pt-BR" dirty="0"/>
              <a:t>. Para isso iremos </a:t>
            </a:r>
            <a:r>
              <a:rPr lang="pt-BR" dirty="0" err="1"/>
              <a:t>devinir</a:t>
            </a:r>
            <a:r>
              <a:rPr lang="pt-BR" dirty="0"/>
              <a:t> as quantidades de flechas em cada quadrante como zero inicialmente)</a:t>
            </a:r>
          </a:p>
          <a:p>
            <a:r>
              <a:rPr lang="pt-BR" dirty="0"/>
              <a:t>q1=0</a:t>
            </a:r>
          </a:p>
          <a:p>
            <a:r>
              <a:rPr lang="pt-BR" dirty="0"/>
              <a:t>q2=0</a:t>
            </a:r>
          </a:p>
          <a:p>
            <a:r>
              <a:rPr lang="pt-BR" dirty="0"/>
              <a:t>q3=0</a:t>
            </a:r>
          </a:p>
          <a:p>
            <a:r>
              <a:rPr lang="pt-BR" dirty="0"/>
              <a:t>q4=0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1. calculo para o primeiro quadrante (eixo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 positivos)</a:t>
            </a:r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p</a:t>
            </a:r>
            <a:r>
              <a:rPr lang="pt-BR" dirty="0"/>
              <a:t> in range(</a:t>
            </a:r>
            <a:r>
              <a:rPr lang="pt-BR" dirty="0" err="1"/>
              <a:t>len</a:t>
            </a:r>
            <a:r>
              <a:rPr lang="pt-BR" dirty="0"/>
              <a:t>(points)):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points[</a:t>
            </a:r>
            <a:r>
              <a:rPr lang="pt-BR" dirty="0" err="1"/>
              <a:t>p</a:t>
            </a:r>
            <a:r>
              <a:rPr lang="pt-BR" dirty="0"/>
              <a:t>][0]&gt;0: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if</a:t>
            </a:r>
            <a:r>
              <a:rPr lang="pt-BR" dirty="0"/>
              <a:t> points[</a:t>
            </a:r>
            <a:r>
              <a:rPr lang="pt-BR" dirty="0" err="1"/>
              <a:t>p</a:t>
            </a:r>
            <a:r>
              <a:rPr lang="pt-BR" dirty="0"/>
              <a:t>][1]&gt;0:</a:t>
            </a:r>
          </a:p>
          <a:p>
            <a:pPr marL="0" indent="0">
              <a:buNone/>
            </a:pPr>
            <a:r>
              <a:rPr lang="pt-BR" dirty="0"/>
              <a:t>	   q1= q1 + 1</a:t>
            </a:r>
          </a:p>
          <a:p>
            <a:pPr marL="0" indent="0">
              <a:buNone/>
            </a:pPr>
            <a:r>
              <a:rPr lang="pt-BR" dirty="0"/>
              <a:t>   	      </a:t>
            </a:r>
            <a:r>
              <a:rPr lang="pt-BR" dirty="0" err="1"/>
              <a:t>print</a:t>
            </a:r>
            <a:r>
              <a:rPr lang="pt-BR" dirty="0"/>
              <a:t> ('1o quadrante possui',q1,'flechas')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3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D9A0-82DF-5F4C-9CC6-76CC94CA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Snail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well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8C3D4-AB4A-1744-8E7F-DC66706E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 primeira coisa será nomear as constantes do exercício (para a semântica utilizamos letras em </a:t>
            </a:r>
            <a:r>
              <a:rPr lang="pt-BR" i="1" dirty="0" err="1"/>
              <a:t>caps</a:t>
            </a:r>
            <a:r>
              <a:rPr lang="pt-BR" dirty="0"/>
              <a:t> para variáveis que não se alteram durante o exercício).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WELL_HEIGTH = 125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DAILY_ADVANCE = 30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NIGHT_RETREAT = -20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Nomear as variáveis para resolver o </a:t>
            </a:r>
            <a:r>
              <a:rPr lang="pt-BR" dirty="0" err="1"/>
              <a:t>evercício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accumulated_distance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73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3971-AB8D-024C-AB65-F6C5EA2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Robin Hood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54A3C-1F48-C84B-AF59-7817E6B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Calculo para o segundo quadrante (eixo </a:t>
            </a:r>
            <a:r>
              <a:rPr lang="pt-BR" dirty="0" err="1"/>
              <a:t>x</a:t>
            </a:r>
            <a:r>
              <a:rPr lang="pt-BR" dirty="0"/>
              <a:t> positivo e </a:t>
            </a:r>
            <a:r>
              <a:rPr lang="pt-BR" dirty="0" err="1"/>
              <a:t>y</a:t>
            </a:r>
            <a:r>
              <a:rPr lang="pt-BR" dirty="0"/>
              <a:t> negativo)</a:t>
            </a:r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p</a:t>
            </a:r>
            <a:r>
              <a:rPr lang="pt-BR" dirty="0"/>
              <a:t> in range(</a:t>
            </a:r>
            <a:r>
              <a:rPr lang="pt-BR" dirty="0" err="1"/>
              <a:t>len</a:t>
            </a:r>
            <a:r>
              <a:rPr lang="pt-BR" dirty="0"/>
              <a:t>(points)):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points[</a:t>
            </a:r>
            <a:r>
              <a:rPr lang="pt-BR" dirty="0" err="1"/>
              <a:t>p</a:t>
            </a:r>
            <a:r>
              <a:rPr lang="pt-BR" dirty="0"/>
              <a:t>][0]&gt;0: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if</a:t>
            </a:r>
            <a:r>
              <a:rPr lang="pt-BR" dirty="0"/>
              <a:t> points[</a:t>
            </a:r>
            <a:r>
              <a:rPr lang="pt-BR" dirty="0" err="1"/>
              <a:t>p</a:t>
            </a:r>
            <a:r>
              <a:rPr lang="pt-BR" dirty="0"/>
              <a:t>][1]&lt;0:</a:t>
            </a:r>
          </a:p>
          <a:p>
            <a:pPr marL="0" indent="0">
              <a:buNone/>
            </a:pPr>
            <a:r>
              <a:rPr lang="pt-BR" dirty="0"/>
              <a:t>	   q2= q2 + 1</a:t>
            </a:r>
          </a:p>
          <a:p>
            <a:pPr marL="0" indent="0">
              <a:buNone/>
            </a:pPr>
            <a:r>
              <a:rPr lang="pt-BR" dirty="0"/>
              <a:t>   	      </a:t>
            </a:r>
            <a:r>
              <a:rPr lang="pt-BR" dirty="0" err="1"/>
              <a:t>print</a:t>
            </a:r>
            <a:r>
              <a:rPr lang="pt-BR" dirty="0"/>
              <a:t> (‘2o quadrante possui’,q2,'flechas')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170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3971-AB8D-024C-AB65-F6C5EA2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Robin Hood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54A3C-1F48-C84B-AF59-7817E6B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Calculo para o terceiro quadrante (eixo </a:t>
            </a:r>
            <a:r>
              <a:rPr lang="pt-BR" dirty="0" err="1"/>
              <a:t>x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dirty="0"/>
              <a:t> negativos)</a:t>
            </a:r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p</a:t>
            </a:r>
            <a:r>
              <a:rPr lang="pt-BR" dirty="0"/>
              <a:t> in range(</a:t>
            </a:r>
            <a:r>
              <a:rPr lang="pt-BR" dirty="0" err="1"/>
              <a:t>len</a:t>
            </a:r>
            <a:r>
              <a:rPr lang="pt-BR" dirty="0"/>
              <a:t>(points)):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points[</a:t>
            </a:r>
            <a:r>
              <a:rPr lang="pt-BR" dirty="0" err="1"/>
              <a:t>p</a:t>
            </a:r>
            <a:r>
              <a:rPr lang="pt-BR" dirty="0"/>
              <a:t>][0]&lt;0: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if</a:t>
            </a:r>
            <a:r>
              <a:rPr lang="pt-BR" dirty="0"/>
              <a:t> points[</a:t>
            </a:r>
            <a:r>
              <a:rPr lang="pt-BR" dirty="0" err="1"/>
              <a:t>p</a:t>
            </a:r>
            <a:r>
              <a:rPr lang="pt-BR" dirty="0"/>
              <a:t>][1]&lt;0:</a:t>
            </a:r>
          </a:p>
          <a:p>
            <a:pPr marL="0" indent="0">
              <a:buNone/>
            </a:pPr>
            <a:r>
              <a:rPr lang="pt-BR" dirty="0"/>
              <a:t>	   q3= q3 + 1</a:t>
            </a:r>
          </a:p>
          <a:p>
            <a:pPr marL="0" indent="0">
              <a:buNone/>
            </a:pPr>
            <a:r>
              <a:rPr lang="pt-BR" dirty="0"/>
              <a:t>   	      </a:t>
            </a:r>
            <a:r>
              <a:rPr lang="pt-BR" dirty="0" err="1"/>
              <a:t>print</a:t>
            </a:r>
            <a:r>
              <a:rPr lang="pt-BR" dirty="0"/>
              <a:t> (‘3o quadrante possui’,q3,'flechas')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18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3971-AB8D-024C-AB65-F6C5EA2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Robin Hood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54A3C-1F48-C84B-AF59-7817E6B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calculo para o quarto quadrante (eixo </a:t>
            </a:r>
            <a:r>
              <a:rPr lang="pt-BR" dirty="0" err="1"/>
              <a:t>x</a:t>
            </a:r>
            <a:r>
              <a:rPr lang="pt-BR" dirty="0"/>
              <a:t> negativo e </a:t>
            </a:r>
            <a:r>
              <a:rPr lang="pt-BR" dirty="0" err="1"/>
              <a:t>y</a:t>
            </a:r>
            <a:r>
              <a:rPr lang="pt-BR" dirty="0"/>
              <a:t> positivo)</a:t>
            </a:r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p</a:t>
            </a:r>
            <a:r>
              <a:rPr lang="pt-BR" dirty="0"/>
              <a:t> in range(</a:t>
            </a:r>
            <a:r>
              <a:rPr lang="pt-BR" dirty="0" err="1"/>
              <a:t>len</a:t>
            </a:r>
            <a:r>
              <a:rPr lang="pt-BR" dirty="0"/>
              <a:t>(points)):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points[</a:t>
            </a:r>
            <a:r>
              <a:rPr lang="pt-BR" dirty="0" err="1"/>
              <a:t>p</a:t>
            </a:r>
            <a:r>
              <a:rPr lang="pt-BR" dirty="0"/>
              <a:t>][0]&lt;0: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if</a:t>
            </a:r>
            <a:r>
              <a:rPr lang="pt-BR" dirty="0"/>
              <a:t> points[</a:t>
            </a:r>
            <a:r>
              <a:rPr lang="pt-BR" dirty="0" err="1"/>
              <a:t>p</a:t>
            </a:r>
            <a:r>
              <a:rPr lang="pt-BR" dirty="0"/>
              <a:t>][1]&gt;0:</a:t>
            </a:r>
          </a:p>
          <a:p>
            <a:pPr marL="0" indent="0">
              <a:buNone/>
            </a:pPr>
            <a:r>
              <a:rPr lang="pt-BR" dirty="0"/>
              <a:t>	   q4= q4 + 1</a:t>
            </a:r>
          </a:p>
          <a:p>
            <a:pPr marL="0" indent="0">
              <a:buNone/>
            </a:pPr>
            <a:r>
              <a:rPr lang="pt-BR" dirty="0"/>
              <a:t>   	      </a:t>
            </a:r>
            <a:r>
              <a:rPr lang="pt-BR" dirty="0" err="1"/>
              <a:t>print</a:t>
            </a:r>
            <a:r>
              <a:rPr lang="pt-BR" dirty="0"/>
              <a:t> (‘4o quadrante possui’,q4,'flechas')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70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3971-AB8D-024C-AB65-F6C5EA2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Robin Hood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54A3C-1F48-C84B-AF59-7817E6B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Encontrar o ponto mais próximo do centro. Calcular a sua distância ao centro, para isso deve-se definir uma função que calcula a distância do centro pode ajudar.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math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=[]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range(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(points)):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=points[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][0]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=points[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][1]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dist.append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math.hypot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(min(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1620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3971-AB8D-024C-AB65-F6C5EA2F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Robin Hood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54A3C-1F48-C84B-AF59-7817E6B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 o alvo tiver um raio de 9, calcular o número de setas que deve ser apanhada na floresta através da função </a:t>
            </a:r>
            <a:r>
              <a:rPr lang="pt-BR" dirty="0" err="1"/>
              <a:t>dist</a:t>
            </a:r>
            <a:r>
              <a:rPr lang="pt-BR" dirty="0"/>
              <a:t>. Primeiro deve-se definir um numero de setas “</a:t>
            </a:r>
            <a:r>
              <a:rPr lang="pt-BR" dirty="0" err="1"/>
              <a:t>i</a:t>
            </a:r>
            <a:r>
              <a:rPr lang="pt-BR" dirty="0"/>
              <a:t> “ que terão uma distancia maior que 9 do centro e por isso serão apanhadas na floresta: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range(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]&gt;9: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+=1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42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DC39-0644-CC4B-A0E9-24B0ADD2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Lab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01617-9B74-964A-B012-779C7579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Objective</a:t>
            </a:r>
            <a:r>
              <a:rPr lang="pt-BR" dirty="0"/>
              <a:t>:</a:t>
            </a:r>
          </a:p>
          <a:p>
            <a:r>
              <a:rPr lang="pt-BR" dirty="0"/>
              <a:t>Resolver o exercício usando a técnica do FLUXOGRAMA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69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AA510-65B0-5F4B-8A06-0421ABBB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60B8A2-6882-F34B-8BC3-32BF3E77759F}"/>
              </a:ext>
            </a:extLst>
          </p:cNvPr>
          <p:cNvSpPr/>
          <p:nvPr/>
        </p:nvSpPr>
        <p:spPr>
          <a:xfrm>
            <a:off x="838200" y="1690688"/>
            <a:ext cx="1121229" cy="805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1354BB-E868-C941-A83B-73A17C0CA710}"/>
              </a:ext>
            </a:extLst>
          </p:cNvPr>
          <p:cNvSpPr/>
          <p:nvPr/>
        </p:nvSpPr>
        <p:spPr>
          <a:xfrm>
            <a:off x="315687" y="2846842"/>
            <a:ext cx="2166257" cy="97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Imput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7420973-5EE2-1547-AD08-40712A0957A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398815" y="2496457"/>
            <a:ext cx="1" cy="35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9BBB3928-215C-F945-BA9F-0C3547964FF7}"/>
              </a:ext>
            </a:extLst>
          </p:cNvPr>
          <p:cNvSpPr/>
          <p:nvPr/>
        </p:nvSpPr>
        <p:spPr>
          <a:xfrm>
            <a:off x="3657600" y="1787751"/>
            <a:ext cx="1436904" cy="6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Rock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D5AB7D-953A-534A-B512-4F870B8B9293}"/>
              </a:ext>
            </a:extLst>
          </p:cNvPr>
          <p:cNvSpPr/>
          <p:nvPr/>
        </p:nvSpPr>
        <p:spPr>
          <a:xfrm>
            <a:off x="3657600" y="3228407"/>
            <a:ext cx="1436904" cy="6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Paper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4CDC9D5-B60F-864F-AC29-2319A8E31B86}"/>
              </a:ext>
            </a:extLst>
          </p:cNvPr>
          <p:cNvSpPr/>
          <p:nvPr/>
        </p:nvSpPr>
        <p:spPr>
          <a:xfrm>
            <a:off x="3657600" y="4813979"/>
            <a:ext cx="1436904" cy="6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Scissors</a:t>
            </a:r>
            <a:endParaRPr lang="pt-BR" dirty="0"/>
          </a:p>
        </p:txBody>
      </p: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31B0FA91-5911-624B-A9BF-03B433365B85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2481944" y="2093572"/>
            <a:ext cx="1175656" cy="1240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>
            <a:extLst>
              <a:ext uri="{FF2B5EF4-FFF2-40B4-BE49-F238E27FC236}">
                <a16:creationId xmlns:a16="http://schemas.microsoft.com/office/drawing/2014/main" id="{F2FC26EF-BA36-6D4D-9416-8924834D4A0E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2481944" y="3334431"/>
            <a:ext cx="1175656" cy="199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43A2D7C0-D2CF-0C44-BC1B-92FDA7E6789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2481944" y="3334431"/>
            <a:ext cx="1175656" cy="1785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>
            <a:extLst>
              <a:ext uri="{FF2B5EF4-FFF2-40B4-BE49-F238E27FC236}">
                <a16:creationId xmlns:a16="http://schemas.microsoft.com/office/drawing/2014/main" id="{5532D7BA-14B8-854A-8D7B-B4A55F22AC30}"/>
              </a:ext>
            </a:extLst>
          </p:cNvPr>
          <p:cNvSpPr/>
          <p:nvPr/>
        </p:nvSpPr>
        <p:spPr>
          <a:xfrm>
            <a:off x="6386298" y="768009"/>
            <a:ext cx="2206173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Comp</a:t>
            </a:r>
            <a:r>
              <a:rPr lang="pt-BR" dirty="0"/>
              <a:t> = </a:t>
            </a:r>
            <a:r>
              <a:rPr lang="pt-BR" dirty="0" err="1"/>
              <a:t>randoom</a:t>
            </a:r>
            <a:endParaRPr lang="pt-BR" dirty="0"/>
          </a:p>
        </p:txBody>
      </p:sp>
      <p:sp>
        <p:nvSpPr>
          <p:cNvPr id="34" name="Losango 33">
            <a:extLst>
              <a:ext uri="{FF2B5EF4-FFF2-40B4-BE49-F238E27FC236}">
                <a16:creationId xmlns:a16="http://schemas.microsoft.com/office/drawing/2014/main" id="{58590548-4BAE-8345-A817-DD424286DEEF}"/>
              </a:ext>
            </a:extLst>
          </p:cNvPr>
          <p:cNvSpPr/>
          <p:nvPr/>
        </p:nvSpPr>
        <p:spPr>
          <a:xfrm>
            <a:off x="6125041" y="2901552"/>
            <a:ext cx="2206173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Comp</a:t>
            </a:r>
            <a:r>
              <a:rPr lang="pt-BR" dirty="0"/>
              <a:t> = </a:t>
            </a:r>
            <a:r>
              <a:rPr lang="pt-BR" dirty="0" err="1"/>
              <a:t>randoom</a:t>
            </a:r>
            <a:endParaRPr lang="pt-BR" dirty="0"/>
          </a:p>
        </p:txBody>
      </p:sp>
      <p:sp>
        <p:nvSpPr>
          <p:cNvPr id="35" name="Losango 34">
            <a:extLst>
              <a:ext uri="{FF2B5EF4-FFF2-40B4-BE49-F238E27FC236}">
                <a16:creationId xmlns:a16="http://schemas.microsoft.com/office/drawing/2014/main" id="{572B2397-9189-3C45-B590-766AC48E41D1}"/>
              </a:ext>
            </a:extLst>
          </p:cNvPr>
          <p:cNvSpPr/>
          <p:nvPr/>
        </p:nvSpPr>
        <p:spPr>
          <a:xfrm>
            <a:off x="5994410" y="4575515"/>
            <a:ext cx="2206173" cy="13255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Comp</a:t>
            </a:r>
            <a:r>
              <a:rPr lang="pt-BR" dirty="0"/>
              <a:t> = </a:t>
            </a:r>
            <a:r>
              <a:rPr lang="pt-BR" dirty="0" err="1"/>
              <a:t>randoom</a:t>
            </a:r>
            <a:endParaRPr lang="pt-BR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250F337-5F26-944B-938D-F1F74DB9D498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5094504" y="1430791"/>
            <a:ext cx="1291794" cy="6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A11FD5E-915E-7740-AFD9-B4C30E40A7D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065463" y="3564333"/>
            <a:ext cx="1059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AA0D0E6A-1A5F-BF4E-AE2E-F7D8ECF50885}"/>
              </a:ext>
            </a:extLst>
          </p:cNvPr>
          <p:cNvCxnSpPr>
            <a:cxnSpLocks/>
          </p:cNvCxnSpPr>
          <p:nvPr/>
        </p:nvCxnSpPr>
        <p:spPr>
          <a:xfrm>
            <a:off x="5127161" y="5124533"/>
            <a:ext cx="867249" cy="11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FC06B946-879B-ED42-944E-F0FA29555604}"/>
              </a:ext>
            </a:extLst>
          </p:cNvPr>
          <p:cNvSpPr/>
          <p:nvPr/>
        </p:nvSpPr>
        <p:spPr>
          <a:xfrm>
            <a:off x="9733649" y="365125"/>
            <a:ext cx="1449612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Ganhou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=2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4CB118C-9570-B64F-BA3B-8FD1F9CE7CA6}"/>
              </a:ext>
            </a:extLst>
          </p:cNvPr>
          <p:cNvSpPr/>
          <p:nvPr/>
        </p:nvSpPr>
        <p:spPr>
          <a:xfrm>
            <a:off x="9771761" y="970251"/>
            <a:ext cx="1411500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Perdeu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=1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697E922-3165-6440-8685-35E09432611C}"/>
              </a:ext>
            </a:extLst>
          </p:cNvPr>
          <p:cNvSpPr/>
          <p:nvPr/>
        </p:nvSpPr>
        <p:spPr>
          <a:xfrm>
            <a:off x="9699173" y="1563123"/>
            <a:ext cx="1484088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Empatou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=0</a:t>
            </a:r>
          </a:p>
        </p:txBody>
      </p: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4F39816B-CA2C-AE4B-9608-A64B5B4160CC}"/>
              </a:ext>
            </a:extLst>
          </p:cNvPr>
          <p:cNvCxnSpPr>
            <a:stCxn id="33" idx="0"/>
            <a:endCxn id="45" idx="1"/>
          </p:cNvCxnSpPr>
          <p:nvPr/>
        </p:nvCxnSpPr>
        <p:spPr>
          <a:xfrm rot="5400000" flipH="1" flipV="1">
            <a:off x="8529563" y="-436077"/>
            <a:ext cx="163908" cy="2244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EADBE8D8-20C4-4145-8770-12D38EF6A131}"/>
              </a:ext>
            </a:extLst>
          </p:cNvPr>
          <p:cNvSpPr/>
          <p:nvPr/>
        </p:nvSpPr>
        <p:spPr>
          <a:xfrm>
            <a:off x="9726395" y="2767237"/>
            <a:ext cx="1449612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Ganhou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=2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E3FA8A-B2F4-784E-AFD3-FD3756B4B2C2}"/>
              </a:ext>
            </a:extLst>
          </p:cNvPr>
          <p:cNvSpPr/>
          <p:nvPr/>
        </p:nvSpPr>
        <p:spPr>
          <a:xfrm>
            <a:off x="9764507" y="3328824"/>
            <a:ext cx="1411500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Perdeu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CF74DA0-7AF6-4645-8E01-45EC9CCB474F}"/>
              </a:ext>
            </a:extLst>
          </p:cNvPr>
          <p:cNvSpPr/>
          <p:nvPr/>
        </p:nvSpPr>
        <p:spPr>
          <a:xfrm>
            <a:off x="9691919" y="3994268"/>
            <a:ext cx="1484088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Empatou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=0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5D48A24C-F82A-BA4E-955D-FD41B778841B}"/>
              </a:ext>
            </a:extLst>
          </p:cNvPr>
          <p:cNvSpPr/>
          <p:nvPr/>
        </p:nvSpPr>
        <p:spPr>
          <a:xfrm>
            <a:off x="9646568" y="4864550"/>
            <a:ext cx="1449612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Ganhou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=2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9348738-D0E0-9543-A4E0-078016357309}"/>
              </a:ext>
            </a:extLst>
          </p:cNvPr>
          <p:cNvSpPr/>
          <p:nvPr/>
        </p:nvSpPr>
        <p:spPr>
          <a:xfrm>
            <a:off x="9684680" y="5513221"/>
            <a:ext cx="1411500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Perdeu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=1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99CA0B9-9168-3B4D-BAD4-FF5BCC2BDD93}"/>
              </a:ext>
            </a:extLst>
          </p:cNvPr>
          <p:cNvSpPr/>
          <p:nvPr/>
        </p:nvSpPr>
        <p:spPr>
          <a:xfrm>
            <a:off x="9641138" y="6123273"/>
            <a:ext cx="1484088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Empatou</a:t>
            </a:r>
          </a:p>
          <a:p>
            <a:pPr algn="ctr"/>
            <a:r>
              <a:rPr lang="pt-BR" dirty="0" err="1"/>
              <a:t>i</a:t>
            </a:r>
            <a:r>
              <a:rPr lang="pt-BR" dirty="0"/>
              <a:t>=0</a:t>
            </a:r>
          </a:p>
        </p:txBody>
      </p:sp>
      <p:cxnSp>
        <p:nvCxnSpPr>
          <p:cNvPr id="60" name="Conector Angulado 59">
            <a:extLst>
              <a:ext uri="{FF2B5EF4-FFF2-40B4-BE49-F238E27FC236}">
                <a16:creationId xmlns:a16="http://schemas.microsoft.com/office/drawing/2014/main" id="{756A3303-A69C-3546-88CA-8CFC41DB637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592471" y="1209227"/>
            <a:ext cx="1179290" cy="236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>
            <a:extLst>
              <a:ext uri="{FF2B5EF4-FFF2-40B4-BE49-F238E27FC236}">
                <a16:creationId xmlns:a16="http://schemas.microsoft.com/office/drawing/2014/main" id="{012596E9-CBC0-BF4F-B241-63FA592A5C99}"/>
              </a:ext>
            </a:extLst>
          </p:cNvPr>
          <p:cNvCxnSpPr>
            <a:stCxn id="33" idx="2"/>
            <a:endCxn id="47" idx="1"/>
          </p:cNvCxnSpPr>
          <p:nvPr/>
        </p:nvCxnSpPr>
        <p:spPr>
          <a:xfrm rot="5400000" flipH="1" flipV="1">
            <a:off x="8448542" y="842942"/>
            <a:ext cx="291473" cy="2209788"/>
          </a:xfrm>
          <a:prstGeom prst="bentConnector4">
            <a:avLst>
              <a:gd name="adj1" fmla="val -78429"/>
              <a:gd name="adj2" fmla="val 74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>
            <a:extLst>
              <a:ext uri="{FF2B5EF4-FFF2-40B4-BE49-F238E27FC236}">
                <a16:creationId xmlns:a16="http://schemas.microsoft.com/office/drawing/2014/main" id="{8CD70625-F8E0-DC47-8604-170D5443D56E}"/>
              </a:ext>
            </a:extLst>
          </p:cNvPr>
          <p:cNvCxnSpPr>
            <a:stCxn id="34" idx="0"/>
            <a:endCxn id="53" idx="1"/>
          </p:cNvCxnSpPr>
          <p:nvPr/>
        </p:nvCxnSpPr>
        <p:spPr>
          <a:xfrm rot="16200000" flipH="1">
            <a:off x="8424930" y="1704749"/>
            <a:ext cx="104661" cy="2498267"/>
          </a:xfrm>
          <a:prstGeom prst="bentConnector4">
            <a:avLst>
              <a:gd name="adj1" fmla="val -218419"/>
              <a:gd name="adj2" fmla="val 72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>
            <a:extLst>
              <a:ext uri="{FF2B5EF4-FFF2-40B4-BE49-F238E27FC236}">
                <a16:creationId xmlns:a16="http://schemas.microsoft.com/office/drawing/2014/main" id="{8645151E-0D13-424B-B85C-D5CC17D51383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8331214" y="3564334"/>
            <a:ext cx="1433293" cy="3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>
            <a:extLst>
              <a:ext uri="{FF2B5EF4-FFF2-40B4-BE49-F238E27FC236}">
                <a16:creationId xmlns:a16="http://schemas.microsoft.com/office/drawing/2014/main" id="{868E85AE-0D22-704C-9C35-E46332EB7D68}"/>
              </a:ext>
            </a:extLst>
          </p:cNvPr>
          <p:cNvCxnSpPr>
            <a:stCxn id="34" idx="2"/>
            <a:endCxn id="55" idx="1"/>
          </p:cNvCxnSpPr>
          <p:nvPr/>
        </p:nvCxnSpPr>
        <p:spPr>
          <a:xfrm rot="16200000" flipH="1">
            <a:off x="8456959" y="2998283"/>
            <a:ext cx="6129" cy="2463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>
            <a:extLst>
              <a:ext uri="{FF2B5EF4-FFF2-40B4-BE49-F238E27FC236}">
                <a16:creationId xmlns:a16="http://schemas.microsoft.com/office/drawing/2014/main" id="{DB19BEFC-65D9-6E42-8F4F-6D328B41AD95}"/>
              </a:ext>
            </a:extLst>
          </p:cNvPr>
          <p:cNvCxnSpPr>
            <a:cxnSpLocks/>
            <a:stCxn id="35" idx="0"/>
            <a:endCxn id="56" idx="1"/>
          </p:cNvCxnSpPr>
          <p:nvPr/>
        </p:nvCxnSpPr>
        <p:spPr>
          <a:xfrm rot="16200000" flipH="1">
            <a:off x="8108026" y="3564985"/>
            <a:ext cx="528011" cy="2549071"/>
          </a:xfrm>
          <a:prstGeom prst="bentConnector4">
            <a:avLst>
              <a:gd name="adj1" fmla="val -43295"/>
              <a:gd name="adj2" fmla="val 71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>
            <a:extLst>
              <a:ext uri="{FF2B5EF4-FFF2-40B4-BE49-F238E27FC236}">
                <a16:creationId xmlns:a16="http://schemas.microsoft.com/office/drawing/2014/main" id="{B7A7E34E-BCCA-2D4E-9466-6FDBF0F3022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>
            <a:off x="8200583" y="5238297"/>
            <a:ext cx="1484097" cy="513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>
            <a:extLst>
              <a:ext uri="{FF2B5EF4-FFF2-40B4-BE49-F238E27FC236}">
                <a16:creationId xmlns:a16="http://schemas.microsoft.com/office/drawing/2014/main" id="{1C9B1778-C7FA-B443-968A-AE59579182DB}"/>
              </a:ext>
            </a:extLst>
          </p:cNvPr>
          <p:cNvCxnSpPr>
            <a:cxnSpLocks/>
            <a:stCxn id="35" idx="2"/>
            <a:endCxn id="58" idx="1"/>
          </p:cNvCxnSpPr>
          <p:nvPr/>
        </p:nvCxnSpPr>
        <p:spPr>
          <a:xfrm rot="16200000" flipH="1">
            <a:off x="8138732" y="4859842"/>
            <a:ext cx="461171" cy="2543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67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5FB22-C856-9B4F-893A-ECD276B3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427B76-F5E2-B140-9183-70BB237D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DA8F1C-0F0A-2543-B0BB-D4185455057C}"/>
              </a:ext>
            </a:extLst>
          </p:cNvPr>
          <p:cNvSpPr/>
          <p:nvPr/>
        </p:nvSpPr>
        <p:spPr>
          <a:xfrm>
            <a:off x="1509485" y="1944913"/>
            <a:ext cx="1161143" cy="885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BA52C9-2AC4-BB41-9632-1825411A11F1}"/>
              </a:ext>
            </a:extLst>
          </p:cNvPr>
          <p:cNvSpPr/>
          <p:nvPr/>
        </p:nvSpPr>
        <p:spPr>
          <a:xfrm>
            <a:off x="798284" y="3115921"/>
            <a:ext cx="2583543" cy="88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n_games</a:t>
            </a:r>
            <a:r>
              <a:rPr lang="pt-BR" dirty="0"/>
              <a:t> = 5</a:t>
            </a:r>
          </a:p>
          <a:p>
            <a:pPr algn="ctr"/>
            <a:r>
              <a:rPr lang="pt-BR" dirty="0" err="1"/>
              <a:t>n_win_max</a:t>
            </a:r>
            <a:r>
              <a:rPr lang="pt-BR" dirty="0"/>
              <a:t> = n_games-2</a:t>
            </a:r>
          </a:p>
          <a:p>
            <a:pPr algn="ctr"/>
            <a:r>
              <a:rPr lang="pt-BR" dirty="0" err="1"/>
              <a:t>my_win</a:t>
            </a:r>
            <a:r>
              <a:rPr lang="pt-BR" dirty="0"/>
              <a:t>=0</a:t>
            </a:r>
          </a:p>
          <a:p>
            <a:pPr algn="ctr"/>
            <a:r>
              <a:rPr lang="pt-BR" dirty="0" err="1"/>
              <a:t>Comp_win</a:t>
            </a:r>
            <a:r>
              <a:rPr lang="pt-BR" dirty="0"/>
              <a:t>=0</a:t>
            </a:r>
          </a:p>
          <a:p>
            <a:pPr algn="ctr"/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2D2DE65-EE51-F143-BDF7-A3B27CB8E59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090056" y="2830286"/>
            <a:ext cx="1" cy="2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91471-0D86-564C-8669-46116B952D8E}"/>
              </a:ext>
            </a:extLst>
          </p:cNvPr>
          <p:cNvSpPr/>
          <p:nvPr/>
        </p:nvSpPr>
        <p:spPr>
          <a:xfrm>
            <a:off x="1175657" y="4441371"/>
            <a:ext cx="188685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Jogo(</a:t>
            </a:r>
            <a:r>
              <a:rPr lang="pt-BR" dirty="0" err="1"/>
              <a:t>imput</a:t>
            </a:r>
            <a:r>
              <a:rPr lang="pt-BR" dirty="0"/>
              <a:t>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56022D1-58E6-D24B-B2FA-3646071D9A0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090056" y="4001294"/>
            <a:ext cx="29030" cy="44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F99FC0C2-7A98-2648-A61D-15F60A188106}"/>
              </a:ext>
            </a:extLst>
          </p:cNvPr>
          <p:cNvSpPr/>
          <p:nvPr/>
        </p:nvSpPr>
        <p:spPr>
          <a:xfrm>
            <a:off x="406400" y="5326744"/>
            <a:ext cx="3439886" cy="17355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n_win</a:t>
            </a:r>
            <a:r>
              <a:rPr lang="pt-BR" dirty="0"/>
              <a:t>&lt;</a:t>
            </a:r>
            <a:r>
              <a:rPr lang="pt-BR" dirty="0" err="1"/>
              <a:t>n_win_max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comp_win</a:t>
            </a:r>
            <a:r>
              <a:rPr lang="pt-BR" dirty="0"/>
              <a:t> = 0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99FD4CB-EC76-264E-999D-1F355A38547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2119086" y="5080000"/>
            <a:ext cx="7257" cy="24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osango 23">
            <a:extLst>
              <a:ext uri="{FF2B5EF4-FFF2-40B4-BE49-F238E27FC236}">
                <a16:creationId xmlns:a16="http://schemas.microsoft.com/office/drawing/2014/main" id="{394978BD-9842-EB46-83F1-1A99424C4EB2}"/>
              </a:ext>
            </a:extLst>
          </p:cNvPr>
          <p:cNvSpPr/>
          <p:nvPr/>
        </p:nvSpPr>
        <p:spPr>
          <a:xfrm>
            <a:off x="1103085" y="7401405"/>
            <a:ext cx="2032001" cy="10564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</a:t>
            </a:r>
            <a:r>
              <a:rPr lang="pt-BR" dirty="0"/>
              <a:t>==2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881F2C8-E2D5-4F40-9346-BD0B95E2CEC3}"/>
              </a:ext>
            </a:extLst>
          </p:cNvPr>
          <p:cNvCxnSpPr>
            <a:endCxn id="24" idx="0"/>
          </p:cNvCxnSpPr>
          <p:nvPr/>
        </p:nvCxnSpPr>
        <p:spPr>
          <a:xfrm>
            <a:off x="2119085" y="6850912"/>
            <a:ext cx="1" cy="55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024A6AC9-8225-A645-8276-E0D5F53C9D28}"/>
              </a:ext>
            </a:extLst>
          </p:cNvPr>
          <p:cNvSpPr/>
          <p:nvPr/>
        </p:nvSpPr>
        <p:spPr>
          <a:xfrm>
            <a:off x="1320800" y="8814990"/>
            <a:ext cx="1640114" cy="86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my_win</a:t>
            </a:r>
            <a:r>
              <a:rPr lang="pt-BR" dirty="0"/>
              <a:t> += 1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7DCAEA2C-6BDE-C148-9A8D-294826ECF5F4}"/>
              </a:ext>
            </a:extLst>
          </p:cNvPr>
          <p:cNvSpPr/>
          <p:nvPr/>
        </p:nvSpPr>
        <p:spPr>
          <a:xfrm>
            <a:off x="5682343" y="7458581"/>
            <a:ext cx="1988457" cy="9085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</a:t>
            </a:r>
            <a:r>
              <a:rPr lang="pt-BR" dirty="0"/>
              <a:t>==1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F697996-1578-1D4D-96FB-944CBC4C31D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119086" y="8457830"/>
            <a:ext cx="7257" cy="33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DB93298-1943-1E4E-BBA0-259566FCBB9D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3135086" y="7912857"/>
            <a:ext cx="2547257" cy="1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CEBBD68-A0D4-C04E-B996-347C8959879F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6676572" y="8367132"/>
            <a:ext cx="21768" cy="3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A91AD8EE-676C-EC49-B925-DB835C4EA6E0}"/>
              </a:ext>
            </a:extLst>
          </p:cNvPr>
          <p:cNvSpPr/>
          <p:nvPr/>
        </p:nvSpPr>
        <p:spPr>
          <a:xfrm>
            <a:off x="6066969" y="8717649"/>
            <a:ext cx="1262742" cy="875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Comp_win</a:t>
            </a:r>
            <a:r>
              <a:rPr lang="pt-BR" dirty="0"/>
              <a:t>+=1</a:t>
            </a:r>
          </a:p>
        </p:txBody>
      </p:sp>
      <p:cxnSp>
        <p:nvCxnSpPr>
          <p:cNvPr id="41" name="Conector Angulado 40">
            <a:extLst>
              <a:ext uri="{FF2B5EF4-FFF2-40B4-BE49-F238E27FC236}">
                <a16:creationId xmlns:a16="http://schemas.microsoft.com/office/drawing/2014/main" id="{E5FCBC39-5939-B54A-8881-FC6F1D994C5D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71928" y="6196154"/>
            <a:ext cx="948872" cy="3050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>
            <a:extLst>
              <a:ext uri="{FF2B5EF4-FFF2-40B4-BE49-F238E27FC236}">
                <a16:creationId xmlns:a16="http://schemas.microsoft.com/office/drawing/2014/main" id="{1452039B-C9BF-2449-9275-DC0DC08EFC64}"/>
              </a:ext>
            </a:extLst>
          </p:cNvPr>
          <p:cNvCxnSpPr>
            <a:cxnSpLocks/>
          </p:cNvCxnSpPr>
          <p:nvPr/>
        </p:nvCxnSpPr>
        <p:spPr>
          <a:xfrm rot="10800000">
            <a:off x="3868059" y="6176963"/>
            <a:ext cx="2300512" cy="2843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>
            <a:extLst>
              <a:ext uri="{FF2B5EF4-FFF2-40B4-BE49-F238E27FC236}">
                <a16:creationId xmlns:a16="http://schemas.microsoft.com/office/drawing/2014/main" id="{4B2189C3-9DF1-5940-9ABF-C5B489AADA00}"/>
              </a:ext>
            </a:extLst>
          </p:cNvPr>
          <p:cNvCxnSpPr>
            <a:cxnSpLocks/>
            <a:stCxn id="30" idx="0"/>
            <a:endCxn id="15" idx="3"/>
          </p:cNvCxnSpPr>
          <p:nvPr/>
        </p:nvCxnSpPr>
        <p:spPr>
          <a:xfrm rot="16200000" flipV="1">
            <a:off x="4629409" y="5411418"/>
            <a:ext cx="1264041" cy="2830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7CEF07D4-831C-3E43-BB86-F303D8A30954}"/>
              </a:ext>
            </a:extLst>
          </p:cNvPr>
          <p:cNvSpPr/>
          <p:nvPr/>
        </p:nvSpPr>
        <p:spPr>
          <a:xfrm>
            <a:off x="4775200" y="2675844"/>
            <a:ext cx="1313544" cy="88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Mostrar o placar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531BE64-5011-2E4F-AA38-170FA1EDE271}"/>
              </a:ext>
            </a:extLst>
          </p:cNvPr>
          <p:cNvCxnSpPr>
            <a:stCxn id="15" idx="3"/>
            <a:endCxn id="57" idx="1"/>
          </p:cNvCxnSpPr>
          <p:nvPr/>
        </p:nvCxnSpPr>
        <p:spPr>
          <a:xfrm flipV="1">
            <a:off x="3846286" y="3117226"/>
            <a:ext cx="928914" cy="307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5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72001-2C33-7346-9711-1E93EACD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r>
              <a:rPr lang="pt-BR" b="1" dirty="0"/>
              <a:t> </a:t>
            </a:r>
            <a:r>
              <a:rPr lang="pt-BR" b="1" dirty="0" err="1"/>
              <a:t>Lizard</a:t>
            </a:r>
            <a:r>
              <a:rPr lang="pt-BR" b="1" dirty="0"/>
              <a:t> Spock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54B23-1C0A-B34F-9B79-D4175B57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Importe a função de escolha do módulo aleatório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random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/>
              <a:t>Defina uma função que pede um número ímpar no teclado, até que não seja válido continuará perguntando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choicenumber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ngame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(input("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odd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games."))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&lt;2 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(ngame%2) != 0: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3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("Will play %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games"%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ngame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ngame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break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again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odd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games.")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9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6F201-B921-F141-BC84-64552B09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r>
              <a:rPr lang="pt-BR" b="1" dirty="0"/>
              <a:t> </a:t>
            </a:r>
            <a:r>
              <a:rPr lang="pt-BR" b="1" dirty="0" err="1"/>
              <a:t>Lizard</a:t>
            </a:r>
            <a:r>
              <a:rPr lang="pt-BR" b="1" dirty="0"/>
              <a:t> Spock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69853-6222-CD4A-9D6C-8FAE741AA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Atribua uma lista de 5 opções possíveis: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plays = ["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paper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","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stone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","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scissors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","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spock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","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lizard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"]</a:t>
            </a:r>
          </a:p>
          <a:p>
            <a:pPr marL="0" indent="0">
              <a:buNone/>
            </a:pPr>
            <a:r>
              <a:rPr lang="pt-BR" dirty="0"/>
              <a:t>Atribua uma variável ao número máximo de jogos: 1, 3, 5, </a:t>
            </a:r>
            <a:r>
              <a:rPr lang="pt-BR" dirty="0" err="1"/>
              <a:t>etc</a:t>
            </a:r>
            <a:r>
              <a:rPr lang="pt-BR" dirty="0"/>
              <a:t> ...  (Desta vez, a função definida anteriormente é usada). Atribua uma variável ao número de jogos que um jogador deve vencer para vencer. De preferência, o valor será baseado no número máximo de jogos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ngame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choicenumber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nwin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ngame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01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D9A0-82DF-5F4C-9CC6-76CC94CA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Snail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well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8C3D4-AB4A-1744-8E7F-DC66706E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Escrever o loop responsável para resolver o o programa que ocorrerá enquanto a distância percorrida pela lesma seja menor que a altura do poço: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accumulated_distance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 WELL_HEIGTH: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1 </a:t>
            </a:r>
            <a:r>
              <a:rPr lang="pt-BR" dirty="0"/>
              <a:t>(variável para a contagem de dias em que a lesma se encontra subindo no poço)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enquanto a lesma não estiver alcançado a altura do poço ela vai passar a noite no poço e com isso terá o </a:t>
            </a:r>
            <a:r>
              <a:rPr lang="pt-BR" dirty="0" err="1"/>
              <a:t>night</a:t>
            </a:r>
            <a:r>
              <a:rPr lang="pt-BR" dirty="0"/>
              <a:t> retreta: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accumulated_distance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DAILY_ADVANCE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	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accumulated_distance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 WELL_HEIGTH: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accumulated_distance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NIGHT_RETREAT</a:t>
            </a:r>
          </a:p>
          <a:p>
            <a:pPr marL="0" indent="0">
              <a:buNone/>
            </a:pPr>
            <a:r>
              <a:rPr lang="pt-BR" dirty="0"/>
              <a:t>(quando a distancia acumulada for maior que a altura do poço a lema escapou!)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('The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Snail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,'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skape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21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F97E-D912-2547-BB9A-E4BED77F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r>
              <a:rPr lang="pt-BR" b="1" dirty="0"/>
              <a:t> </a:t>
            </a:r>
            <a:r>
              <a:rPr lang="pt-BR" b="1" dirty="0" err="1"/>
              <a:t>Lizard</a:t>
            </a:r>
            <a:r>
              <a:rPr lang="pt-BR" b="1" dirty="0"/>
              <a:t> Spock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EAFE2-F7B6-A647-8872-DC55C394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Defina uma função que retorne aleatoriamente uma das 5 opções. Isso corresponderá à reprodução da máquina. Totalmente aleatório.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computer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(plays):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cplay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random.choice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(plays)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cplay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799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892F1-6644-914C-875C-2FC48C5A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r>
              <a:rPr lang="pt-BR" b="1" dirty="0"/>
              <a:t> </a:t>
            </a:r>
            <a:r>
              <a:rPr lang="pt-BR" b="1" dirty="0" err="1"/>
              <a:t>Lizard</a:t>
            </a:r>
            <a:r>
              <a:rPr lang="pt-BR" b="1" dirty="0"/>
              <a:t> Spock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64B12-E30D-F74B-9D22-FE32807B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 Defina uma função que solicite sua escolha entre 5, você deve permitir apenas uma das 5 opções. Esta é uma programação defensiva.  Se não for válido, continue perguntando até que seja válido.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5C847C0-C3D9-0C4E-87D5-CB25D67452C9}"/>
              </a:ext>
            </a:extLst>
          </p:cNvPr>
          <p:cNvSpPr/>
          <p:nvPr/>
        </p:nvSpPr>
        <p:spPr>
          <a:xfrm>
            <a:off x="838200" y="3429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("1: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stone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("2: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paper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("3: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scissors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("4: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lizard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("5: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spock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("")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A8CD16-4952-CD4A-8B5A-7B843264D0C3}"/>
              </a:ext>
            </a:extLst>
          </p:cNvPr>
          <p:cNvSpPr/>
          <p:nvPr/>
        </p:nvSpPr>
        <p:spPr>
          <a:xfrm>
            <a:off x="3280229" y="36473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(input("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"))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== 1: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stone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== 2: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paper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== 3: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scissors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== 4: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lizard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== 5: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spock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740ABD-2558-0F4F-8D4B-23FEA915A60F}"/>
              </a:ext>
            </a:extLst>
          </p:cNvPr>
          <p:cNvSpPr/>
          <p:nvPr/>
        </p:nvSpPr>
        <p:spPr>
          <a:xfrm>
            <a:off x="6934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Invalid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input!")</a:t>
            </a:r>
          </a:p>
        </p:txBody>
      </p:sp>
    </p:spTree>
    <p:extLst>
      <p:ext uri="{BB962C8B-B14F-4D97-AF65-F5344CB8AC3E}">
        <p14:creationId xmlns:p14="http://schemas.microsoft.com/office/powerpoint/2010/main" val="1376891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DE3BC-06F6-CB41-B5DE-89914E07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r>
              <a:rPr lang="pt-BR" b="1" dirty="0"/>
              <a:t> </a:t>
            </a:r>
            <a:r>
              <a:rPr lang="pt-BR" b="1" dirty="0" err="1"/>
              <a:t>Lizard</a:t>
            </a:r>
            <a:r>
              <a:rPr lang="pt-BR" b="1" dirty="0"/>
              <a:t> Spock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92A9B-3D5F-2B47-84D8-5C7EC23B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# Defina uma função que resolve um combate. Retorna 0 se houver empate, 1 se a máquina vencer, 2 se o jogador humano vencer. Agora existem mais opções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973394-452F-DB44-B4E9-5C9FD2F31AB3}"/>
              </a:ext>
            </a:extLst>
          </p:cNvPr>
          <p:cNvSpPr/>
          <p:nvPr/>
        </p:nvSpPr>
        <p:spPr>
          <a:xfrm>
            <a:off x="174171" y="3048284"/>
            <a:ext cx="28593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cplay</a:t>
            </a:r>
            <a:r>
              <a:rPr lang="pt-BR" dirty="0"/>
              <a:t> == "</a:t>
            </a:r>
            <a:r>
              <a:rPr lang="pt-BR" dirty="0" err="1"/>
              <a:t>paper</a:t>
            </a:r>
            <a:r>
              <a:rPr lang="pt-BR" dirty="0"/>
              <a:t>":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scissors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stone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paper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0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spock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lizard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C3BF01-AD36-3241-81C0-AED88E1AF173}"/>
              </a:ext>
            </a:extLst>
          </p:cNvPr>
          <p:cNvSpPr/>
          <p:nvPr/>
        </p:nvSpPr>
        <p:spPr>
          <a:xfrm>
            <a:off x="2728685" y="3172579"/>
            <a:ext cx="264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cplay</a:t>
            </a:r>
            <a:r>
              <a:rPr lang="pt-BR" dirty="0"/>
              <a:t> == "</a:t>
            </a:r>
            <a:r>
              <a:rPr lang="pt-BR" dirty="0" err="1"/>
              <a:t>paper</a:t>
            </a:r>
            <a:r>
              <a:rPr lang="pt-BR" dirty="0"/>
              <a:t>":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scissors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stone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paper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0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spock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lizard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D0CC37-20B6-3642-BE97-8F5A2AE1BA60}"/>
              </a:ext>
            </a:extLst>
          </p:cNvPr>
          <p:cNvSpPr/>
          <p:nvPr/>
        </p:nvSpPr>
        <p:spPr>
          <a:xfrm>
            <a:off x="5283200" y="3076555"/>
            <a:ext cx="2641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cplay</a:t>
            </a:r>
            <a:r>
              <a:rPr lang="pt-BR" dirty="0"/>
              <a:t> == "</a:t>
            </a:r>
            <a:r>
              <a:rPr lang="pt-BR" dirty="0" err="1"/>
              <a:t>scissors</a:t>
            </a:r>
            <a:r>
              <a:rPr lang="pt-BR" dirty="0"/>
              <a:t>":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stone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paper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scissors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0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spock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lizard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95FF2A-17C5-4E49-B6ED-A66469B7EBF5}"/>
              </a:ext>
            </a:extLst>
          </p:cNvPr>
          <p:cNvSpPr txBox="1"/>
          <p:nvPr/>
        </p:nvSpPr>
        <p:spPr>
          <a:xfrm>
            <a:off x="7924799" y="3037642"/>
            <a:ext cx="2859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cplay</a:t>
            </a:r>
            <a:r>
              <a:rPr lang="pt-BR" dirty="0"/>
              <a:t> == "</a:t>
            </a:r>
            <a:r>
              <a:rPr lang="pt-BR" dirty="0" err="1"/>
              <a:t>spock</a:t>
            </a:r>
            <a:r>
              <a:rPr lang="pt-BR" dirty="0"/>
              <a:t>":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stone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paper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scissors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spock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0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lizard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29CD86-4CD5-0440-8D57-9A50D66E51BC}"/>
              </a:ext>
            </a:extLst>
          </p:cNvPr>
          <p:cNvSpPr/>
          <p:nvPr/>
        </p:nvSpPr>
        <p:spPr>
          <a:xfrm>
            <a:off x="10566398" y="310511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cplay</a:t>
            </a:r>
            <a:r>
              <a:rPr lang="pt-BR" dirty="0"/>
              <a:t> == "</a:t>
            </a:r>
            <a:r>
              <a:rPr lang="pt-BR" dirty="0" err="1"/>
              <a:t>lizard</a:t>
            </a:r>
            <a:r>
              <a:rPr lang="pt-BR" dirty="0"/>
              <a:t>":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stone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paper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scissors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2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spock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1</a:t>
            </a:r>
          </a:p>
          <a:p>
            <a:r>
              <a:rPr lang="pt-BR" dirty="0"/>
              <a:t>    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pplay</a:t>
            </a:r>
            <a:r>
              <a:rPr lang="pt-BR" dirty="0"/>
              <a:t> == "</a:t>
            </a:r>
            <a:r>
              <a:rPr lang="pt-BR" dirty="0" err="1"/>
              <a:t>lizard</a:t>
            </a:r>
            <a:r>
              <a:rPr lang="pt-BR" dirty="0"/>
              <a:t>":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6579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07C99-EDC6-E345-A34D-AD07B557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r>
              <a:rPr lang="pt-BR" b="1" dirty="0"/>
              <a:t> </a:t>
            </a:r>
            <a:r>
              <a:rPr lang="pt-BR" b="1" dirty="0" err="1"/>
              <a:t>Lizard</a:t>
            </a:r>
            <a:r>
              <a:rPr lang="pt-BR" b="1" dirty="0"/>
              <a:t> Spock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1BE58-C407-514B-8F22-E1786B3E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# Defina uma função que mostra a escolha de cada jogador e o estado do jogo. Esta função deve ser usada sempre que os pontos acumulados forem atualizados</a:t>
            </a:r>
          </a:p>
          <a:p>
            <a:endParaRPr lang="pt-BR" dirty="0"/>
          </a:p>
          <a:p>
            <a:r>
              <a:rPr lang="pt-BR" dirty="0"/>
              <a:t>    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91DB5A-F317-A54F-8000-7DAF14307164}"/>
              </a:ext>
            </a:extLst>
          </p:cNvPr>
          <p:cNvSpPr/>
          <p:nvPr/>
        </p:nvSpPr>
        <p:spPr>
          <a:xfrm>
            <a:off x="1219200" y="328296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(</a:t>
            </a:r>
            <a:r>
              <a:rPr lang="pt-BR" dirty="0" err="1"/>
              <a:t>cplay,pplay,combat</a:t>
            </a:r>
            <a:r>
              <a:rPr lang="pt-BR" dirty="0"/>
              <a:t>): 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combat</a:t>
            </a:r>
            <a:r>
              <a:rPr lang="pt-BR" dirty="0"/>
              <a:t> == 0:</a:t>
            </a:r>
          </a:p>
          <a:p>
            <a:r>
              <a:rPr lang="pt-BR" dirty="0"/>
              <a:t>            </a:t>
            </a:r>
            <a:r>
              <a:rPr lang="pt-BR" dirty="0" err="1"/>
              <a:t>combat</a:t>
            </a:r>
            <a:r>
              <a:rPr lang="pt-BR" dirty="0"/>
              <a:t> = "</a:t>
            </a:r>
            <a:r>
              <a:rPr lang="pt-BR" dirty="0" err="1"/>
              <a:t>Tie</a:t>
            </a:r>
            <a:r>
              <a:rPr lang="pt-BR" dirty="0"/>
              <a:t>"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combat</a:t>
            </a:r>
            <a:r>
              <a:rPr lang="pt-BR" dirty="0"/>
              <a:t> == 1:</a:t>
            </a:r>
          </a:p>
          <a:p>
            <a:r>
              <a:rPr lang="pt-BR" dirty="0"/>
              <a:t>            </a:t>
            </a:r>
            <a:r>
              <a:rPr lang="pt-BR" dirty="0" err="1"/>
              <a:t>combat</a:t>
            </a:r>
            <a:r>
              <a:rPr lang="pt-BR" dirty="0"/>
              <a:t> = "Computer"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combat</a:t>
            </a:r>
            <a:r>
              <a:rPr lang="pt-BR" dirty="0"/>
              <a:t> == 2:</a:t>
            </a:r>
          </a:p>
          <a:p>
            <a:r>
              <a:rPr lang="pt-BR" dirty="0"/>
              <a:t>            </a:t>
            </a:r>
            <a:r>
              <a:rPr lang="pt-BR" dirty="0" err="1"/>
              <a:t>combat</a:t>
            </a:r>
            <a:r>
              <a:rPr lang="pt-BR" dirty="0"/>
              <a:t> = "Player"</a:t>
            </a:r>
          </a:p>
          <a:p>
            <a:r>
              <a:rPr lang="pt-BR" dirty="0"/>
              <a:t>        </a:t>
            </a:r>
            <a:r>
              <a:rPr lang="pt-BR" dirty="0" err="1"/>
              <a:t>s</a:t>
            </a:r>
            <a:r>
              <a:rPr lang="pt-BR" dirty="0"/>
              <a:t>=[</a:t>
            </a:r>
            <a:r>
              <a:rPr lang="pt-BR" dirty="0" err="1"/>
              <a:t>cplay,pplay,combat</a:t>
            </a:r>
            <a:r>
              <a:rPr lang="pt-BR" dirty="0"/>
              <a:t>]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292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F8B08-6169-AD43-BC98-28654E94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r>
              <a:rPr lang="pt-BR" b="1" dirty="0"/>
              <a:t> </a:t>
            </a:r>
            <a:r>
              <a:rPr lang="pt-BR" b="1" dirty="0" err="1"/>
              <a:t>Lizard</a:t>
            </a:r>
            <a:r>
              <a:rPr lang="pt-BR" b="1" dirty="0"/>
              <a:t> Spock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1A38B-C2E6-1B44-86EF-B952566A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Crie duas variáveis ​​que acumulam os ganhos de cada participante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510617-A72B-8B43-B134-FA4BAB531FE2}"/>
              </a:ext>
            </a:extLst>
          </p:cNvPr>
          <p:cNvSpPr/>
          <p:nvPr/>
        </p:nvSpPr>
        <p:spPr>
          <a:xfrm>
            <a:off x="838200" y="2278743"/>
            <a:ext cx="69523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cpoints</a:t>
            </a:r>
            <a:r>
              <a:rPr lang="pt-BR" dirty="0"/>
              <a:t> = 0</a:t>
            </a:r>
          </a:p>
          <a:p>
            <a:r>
              <a:rPr lang="pt-BR" dirty="0" err="1"/>
              <a:t>ppoints</a:t>
            </a:r>
            <a:r>
              <a:rPr lang="pt-BR" dirty="0"/>
              <a:t> = 0</a:t>
            </a:r>
          </a:p>
          <a:p>
            <a:r>
              <a:rPr lang="pt-BR" dirty="0" err="1"/>
              <a:t>combatr</a:t>
            </a:r>
            <a:r>
              <a:rPr lang="pt-BR" dirty="0"/>
              <a:t> = 0</a:t>
            </a:r>
          </a:p>
          <a:p>
            <a:endParaRPr lang="pt-BR" dirty="0"/>
          </a:p>
          <a:p>
            <a:r>
              <a:rPr lang="pt-BR" dirty="0" err="1"/>
              <a:t>result</a:t>
            </a:r>
            <a:r>
              <a:rPr lang="pt-BR" dirty="0"/>
              <a:t> = []</a:t>
            </a:r>
          </a:p>
          <a:p>
            <a:r>
              <a:rPr lang="pt-BR" dirty="0" err="1"/>
              <a:t>i</a:t>
            </a:r>
            <a:r>
              <a:rPr lang="pt-BR" dirty="0"/>
              <a:t>=0</a:t>
            </a:r>
          </a:p>
          <a:p>
            <a:endParaRPr lang="pt-BR" dirty="0"/>
          </a:p>
          <a:p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&lt; </a:t>
            </a:r>
            <a:r>
              <a:rPr lang="pt-BR" dirty="0" err="1"/>
              <a:t>ngame</a:t>
            </a:r>
            <a:r>
              <a:rPr lang="pt-BR" dirty="0"/>
              <a:t>: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cpoints</a:t>
            </a:r>
            <a:r>
              <a:rPr lang="pt-BR" dirty="0"/>
              <a:t> &gt;= </a:t>
            </a:r>
            <a:r>
              <a:rPr lang="pt-BR" dirty="0" err="1"/>
              <a:t>nwin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ppoints</a:t>
            </a:r>
            <a:r>
              <a:rPr lang="pt-BR" dirty="0"/>
              <a:t> &gt;= </a:t>
            </a:r>
            <a:r>
              <a:rPr lang="pt-BR" dirty="0" err="1"/>
              <a:t>nwin</a:t>
            </a:r>
            <a:r>
              <a:rPr lang="pt-BR" dirty="0"/>
              <a:t>:</a:t>
            </a:r>
          </a:p>
          <a:p>
            <a:r>
              <a:rPr lang="pt-BR" dirty="0"/>
              <a:t>        break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    </a:t>
            </a:r>
          </a:p>
          <a:p>
            <a:r>
              <a:rPr lang="pt-BR" dirty="0"/>
              <a:t>        </a:t>
            </a:r>
            <a:r>
              <a:rPr lang="pt-BR" dirty="0" err="1"/>
              <a:t>cplay</a:t>
            </a:r>
            <a:r>
              <a:rPr lang="pt-BR" dirty="0"/>
              <a:t> = </a:t>
            </a:r>
            <a:r>
              <a:rPr lang="pt-BR" dirty="0" err="1"/>
              <a:t>computer</a:t>
            </a:r>
            <a:r>
              <a:rPr lang="pt-BR" dirty="0"/>
              <a:t>(plays)</a:t>
            </a:r>
          </a:p>
          <a:p>
            <a:r>
              <a:rPr lang="pt-BR" dirty="0"/>
              <a:t>        </a:t>
            </a:r>
            <a:r>
              <a:rPr lang="pt-BR" dirty="0" err="1"/>
              <a:t>pplay</a:t>
            </a:r>
            <a:r>
              <a:rPr lang="pt-BR" dirty="0"/>
              <a:t> = </a:t>
            </a:r>
            <a:r>
              <a:rPr lang="pt-BR" dirty="0" err="1"/>
              <a:t>choice</a:t>
            </a:r>
            <a:r>
              <a:rPr lang="pt-BR" dirty="0"/>
              <a:t>()</a:t>
            </a:r>
          </a:p>
          <a:p>
            <a:r>
              <a:rPr lang="pt-BR" dirty="0"/>
              <a:t>        </a:t>
            </a:r>
            <a:r>
              <a:rPr lang="pt-BR" dirty="0" err="1"/>
              <a:t>combatr</a:t>
            </a:r>
            <a:r>
              <a:rPr lang="pt-BR" dirty="0"/>
              <a:t> = </a:t>
            </a:r>
            <a:r>
              <a:rPr lang="pt-BR" dirty="0" err="1"/>
              <a:t>combat</a:t>
            </a:r>
            <a:r>
              <a:rPr lang="pt-BR" dirty="0"/>
              <a:t>(</a:t>
            </a:r>
            <a:r>
              <a:rPr lang="pt-BR" dirty="0" err="1"/>
              <a:t>cplay,pplay</a:t>
            </a:r>
            <a:r>
              <a:rPr lang="pt-BR" dirty="0"/>
              <a:t>)</a:t>
            </a:r>
          </a:p>
          <a:p>
            <a:r>
              <a:rPr lang="pt-BR" dirty="0"/>
              <a:t>        </a:t>
            </a:r>
            <a:r>
              <a:rPr lang="pt-BR" dirty="0" err="1"/>
              <a:t>result.append</a:t>
            </a:r>
            <a:r>
              <a:rPr lang="pt-BR" dirty="0"/>
              <a:t>(</a:t>
            </a:r>
            <a:r>
              <a:rPr lang="pt-BR" dirty="0" err="1"/>
              <a:t>results</a:t>
            </a:r>
            <a:r>
              <a:rPr lang="pt-BR" dirty="0"/>
              <a:t>(</a:t>
            </a:r>
            <a:r>
              <a:rPr lang="pt-BR" dirty="0" err="1"/>
              <a:t>cplay,pplay,combatr</a:t>
            </a:r>
            <a:r>
              <a:rPr lang="pt-BR" dirty="0"/>
              <a:t>))</a:t>
            </a:r>
          </a:p>
          <a:p>
            <a:r>
              <a:rPr lang="pt-BR" dirty="0"/>
              <a:t>        </a:t>
            </a:r>
            <a:r>
              <a:rPr lang="pt-BR" dirty="0" err="1"/>
              <a:t>cpoints</a:t>
            </a:r>
            <a:r>
              <a:rPr lang="pt-BR" dirty="0"/>
              <a:t> , </a:t>
            </a:r>
            <a:r>
              <a:rPr lang="pt-BR" dirty="0" err="1"/>
              <a:t>ppoints</a:t>
            </a:r>
            <a:r>
              <a:rPr lang="pt-BR" dirty="0"/>
              <a:t> = points (</a:t>
            </a:r>
            <a:r>
              <a:rPr lang="pt-BR" dirty="0" err="1"/>
              <a:t>cpoints,ppoints,combatr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dirty="0" err="1"/>
              <a:t>i</a:t>
            </a:r>
            <a:r>
              <a:rPr lang="pt-BR" dirty="0"/>
              <a:t>+= 1</a:t>
            </a:r>
          </a:p>
        </p:txBody>
      </p:sp>
    </p:spTree>
    <p:extLst>
      <p:ext uri="{BB962C8B-B14F-4D97-AF65-F5344CB8AC3E}">
        <p14:creationId xmlns:p14="http://schemas.microsoft.com/office/powerpoint/2010/main" val="131592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52995-D545-8945-A118-D4B0C0A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Rock </a:t>
            </a:r>
            <a:r>
              <a:rPr lang="pt-BR" b="1" dirty="0" err="1"/>
              <a:t>Paper</a:t>
            </a:r>
            <a:r>
              <a:rPr lang="pt-BR" b="1" dirty="0"/>
              <a:t> </a:t>
            </a:r>
            <a:r>
              <a:rPr lang="pt-BR" b="1" dirty="0" err="1"/>
              <a:t>Scissors</a:t>
            </a:r>
            <a:r>
              <a:rPr lang="pt-BR" b="1" dirty="0"/>
              <a:t> </a:t>
            </a:r>
            <a:r>
              <a:rPr lang="pt-BR" b="1" dirty="0" err="1"/>
              <a:t>Lizard</a:t>
            </a:r>
            <a:r>
              <a:rPr lang="pt-BR" b="1" dirty="0"/>
              <a:t> Spock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8501-A1FA-0F46-9F65-4940F47E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# Imprima por console o vencedor do jogo com base em quem acumula mais vitórias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cpoints</a:t>
            </a:r>
            <a:r>
              <a:rPr lang="pt-BR" dirty="0"/>
              <a:t> &gt; </a:t>
            </a:r>
            <a:r>
              <a:rPr lang="pt-BR" dirty="0" err="1"/>
              <a:t>ppoints</a:t>
            </a:r>
            <a:r>
              <a:rPr lang="pt-BR" dirty="0"/>
              <a:t>:</a:t>
            </a:r>
          </a:p>
          <a:p>
            <a:r>
              <a:rPr lang="pt-BR" dirty="0"/>
              <a:t>    </a:t>
            </a:r>
            <a:r>
              <a:rPr lang="pt-BR" dirty="0" err="1"/>
              <a:t>print</a:t>
            </a:r>
            <a:r>
              <a:rPr lang="pt-BR" dirty="0"/>
              <a:t> ("Computer </a:t>
            </a:r>
            <a:r>
              <a:rPr lang="pt-BR" dirty="0" err="1"/>
              <a:t>wins</a:t>
            </a:r>
            <a:r>
              <a:rPr lang="pt-BR" dirty="0"/>
              <a:t>!")</a:t>
            </a:r>
          </a:p>
          <a:p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ppoints</a:t>
            </a:r>
            <a:r>
              <a:rPr lang="pt-BR" dirty="0"/>
              <a:t> &gt; </a:t>
            </a:r>
            <a:r>
              <a:rPr lang="pt-BR" dirty="0" err="1"/>
              <a:t>cpoints</a:t>
            </a:r>
            <a:r>
              <a:rPr lang="pt-BR" dirty="0"/>
              <a:t>:</a:t>
            </a:r>
          </a:p>
          <a:p>
            <a:r>
              <a:rPr lang="pt-BR" dirty="0"/>
              <a:t>    </a:t>
            </a:r>
            <a:r>
              <a:rPr lang="pt-BR" dirty="0" err="1"/>
              <a:t>print</a:t>
            </a:r>
            <a:r>
              <a:rPr lang="pt-BR" dirty="0"/>
              <a:t> ("Player </a:t>
            </a:r>
            <a:r>
              <a:rPr lang="pt-BR" dirty="0" err="1"/>
              <a:t>wins</a:t>
            </a:r>
            <a:r>
              <a:rPr lang="pt-BR" dirty="0"/>
              <a:t>!")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057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9943F-1878-7D48-8C47-969C9C26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3F24A-A129-CD46-9132-A872518D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4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D9A0-82DF-5F4C-9CC6-76CC94CA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Bonus</a:t>
            </a:r>
            <a:r>
              <a:rPr lang="pt-BR" dirty="0"/>
              <a:t> - </a:t>
            </a:r>
            <a:r>
              <a:rPr lang="pt-BR" dirty="0" err="1"/>
              <a:t>Snail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well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8C3D4-AB4A-1744-8E7F-DC66706E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 primeira coisa será nomear as constantes do exercício (para a semântica utilizamos letras em </a:t>
            </a:r>
            <a:r>
              <a:rPr lang="pt-BR" i="1" dirty="0" err="1"/>
              <a:t>caps</a:t>
            </a:r>
            <a:r>
              <a:rPr lang="pt-BR" dirty="0"/>
              <a:t> para variáveis que não se alteram durante o exercício).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WELL_HEIGTH = 125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DAILY_ADVANCE = 30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NIGHT_RETREAT = -20</a:t>
            </a:r>
          </a:p>
          <a:p>
            <a:pPr marL="0" indent="0"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/>
              <a:t>Depois devemos nomear as variáveis para resolver o </a:t>
            </a:r>
            <a:r>
              <a:rPr lang="pt-BR" dirty="0" err="1"/>
              <a:t>evercício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accumulated_distance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advance_cm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[30, 21, 33, 77, 44, 45, 23, 45, 12, 34, 55] – </a:t>
            </a:r>
            <a:r>
              <a:rPr lang="pt-BR" dirty="0"/>
              <a:t>lista fornecida no </a:t>
            </a:r>
            <a:r>
              <a:rPr lang="pt-BR" dirty="0" err="1"/>
              <a:t>exercícip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0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D9A0-82DF-5F4C-9CC6-76CC94CA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Snail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well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8C3D4-AB4A-1744-8E7F-DC66706E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1254F-6283-C340-AD04-2D70B6ED2CFA}"/>
              </a:ext>
            </a:extLst>
          </p:cNvPr>
          <p:cNvSpPr txBox="1"/>
          <p:nvPr/>
        </p:nvSpPr>
        <p:spPr>
          <a:xfrm>
            <a:off x="838201" y="1690688"/>
            <a:ext cx="11134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para continuar com o problema iniciaremos com um loop de:</a:t>
            </a:r>
          </a:p>
          <a:p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accumulated_distance_b</a:t>
            </a:r>
            <a:r>
              <a:rPr lang="pt-BR" dirty="0"/>
              <a:t> &lt; </a:t>
            </a:r>
            <a:r>
              <a:rPr lang="pt-BR" dirty="0" err="1"/>
              <a:t>well_height</a:t>
            </a:r>
            <a:r>
              <a:rPr lang="pt-BR" dirty="0"/>
              <a:t>:</a:t>
            </a:r>
          </a:p>
          <a:p>
            <a:r>
              <a:rPr lang="pt-BR" dirty="0"/>
              <a:t>	um contador para a quantidade de dias (</a:t>
            </a:r>
            <a:r>
              <a:rPr lang="pt-BR" dirty="0" err="1"/>
              <a:t>d</a:t>
            </a:r>
            <a:r>
              <a:rPr lang="pt-BR" dirty="0"/>
              <a:t>+=1)</a:t>
            </a:r>
          </a:p>
          <a:p>
            <a:r>
              <a:rPr lang="pt-BR" dirty="0"/>
              <a:t>	aumentamos a distancia acumulada de acordo com a lista do numero de </a:t>
            </a:r>
            <a:r>
              <a:rPr lang="pt-BR" dirty="0" err="1"/>
              <a:t>centimentro</a:t>
            </a:r>
            <a:r>
              <a:rPr lang="pt-BR" dirty="0"/>
              <a:t> de avanço em dias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- Para descobrir o deslocamento máximo e mínimo da lesma utilizamos a função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nome_lista</a:t>
            </a:r>
            <a:r>
              <a:rPr lang="pt-BR" dirty="0"/>
              <a:t>) e min(</a:t>
            </a:r>
            <a:r>
              <a:rPr lang="pt-BR" dirty="0" err="1"/>
              <a:t>nome_lista</a:t>
            </a:r>
            <a:r>
              <a:rPr lang="pt-BR" dirty="0"/>
              <a:t>)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Para calcular a media do progresso devemos fazer o calculo: dias/distancia percorrida (que pode ser calculado pelas funções </a:t>
            </a:r>
            <a:r>
              <a:rPr lang="pt-BR" dirty="0" err="1"/>
              <a:t>len</a:t>
            </a:r>
            <a:r>
              <a:rPr lang="pt-BR" dirty="0"/>
              <a:t>()/sum()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/>
              <a:t>- Para calcular o desvio </a:t>
            </a:r>
            <a:r>
              <a:rPr lang="pt-BR" dirty="0" err="1"/>
              <a:t>pardráo</a:t>
            </a:r>
            <a:r>
              <a:rPr lang="pt-BR" dirty="0"/>
              <a:t> podemos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statistics</a:t>
            </a:r>
            <a:r>
              <a:rPr lang="pt-BR" dirty="0"/>
              <a:t> </a:t>
            </a:r>
            <a:r>
              <a:rPr lang="pt-BR" dirty="0" err="1"/>
              <a:t>stdev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6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DC39-0644-CC4B-A0E9-24B0ADD2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Lab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 err="1"/>
              <a:t>Duel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sorcerers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01617-9B74-964A-B012-779C7579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Objective</a:t>
            </a:r>
            <a:r>
              <a:rPr lang="pt-BR" dirty="0"/>
              <a:t>:</a:t>
            </a:r>
          </a:p>
          <a:p>
            <a:r>
              <a:rPr lang="pt-BR" dirty="0" err="1"/>
              <a:t>Tells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Gandalf </a:t>
            </a:r>
            <a:r>
              <a:rPr lang="pt-BR" dirty="0" err="1"/>
              <a:t>or</a:t>
            </a:r>
            <a:r>
              <a:rPr lang="pt-BR" dirty="0"/>
              <a:t> Saruman </a:t>
            </a:r>
            <a:r>
              <a:rPr lang="pt-BR" dirty="0" err="1"/>
              <a:t>wins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clash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7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D9A0-82DF-5F4C-9CC6-76CC94CA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Duel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sorceres</a:t>
            </a:r>
            <a:br>
              <a:rPr lang="pt-BR" dirty="0"/>
            </a:br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EF2297-EDD2-1649-A51B-3F4A1F883972}"/>
              </a:ext>
            </a:extLst>
          </p:cNvPr>
          <p:cNvSpPr/>
          <p:nvPr/>
        </p:nvSpPr>
        <p:spPr>
          <a:xfrm>
            <a:off x="7559749" y="98389"/>
            <a:ext cx="1105786" cy="88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Inicio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FDE452-E5DD-C748-BAAD-7A454082F6C9}"/>
              </a:ext>
            </a:extLst>
          </p:cNvPr>
          <p:cNvSpPr/>
          <p:nvPr/>
        </p:nvSpPr>
        <p:spPr>
          <a:xfrm>
            <a:off x="6337005" y="1206058"/>
            <a:ext cx="3551274" cy="1099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Gandalf e Saruman vão participar de partidas com </a:t>
            </a:r>
            <a:r>
              <a:rPr lang="pt-BR" dirty="0" err="1"/>
              <a:t>fetiços</a:t>
            </a:r>
            <a:r>
              <a:rPr lang="pt-BR" dirty="0"/>
              <a:t> um contra o outro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CA8D396-E056-BB4A-8DB9-A0D4987192F2}"/>
              </a:ext>
            </a:extLst>
          </p:cNvPr>
          <p:cNvSpPr/>
          <p:nvPr/>
        </p:nvSpPr>
        <p:spPr>
          <a:xfrm>
            <a:off x="8995139" y="3103451"/>
            <a:ext cx="2105246" cy="11855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Gandalf ganhou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E7AFDD-4387-3B45-962A-05F2A45C3C37}"/>
              </a:ext>
            </a:extLst>
          </p:cNvPr>
          <p:cNvSpPr/>
          <p:nvPr/>
        </p:nvSpPr>
        <p:spPr>
          <a:xfrm>
            <a:off x="9273356" y="4687085"/>
            <a:ext cx="1605516" cy="118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ponto para Gandalf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89F25185-486D-1B41-943C-C01CF59997FC}"/>
              </a:ext>
            </a:extLst>
          </p:cNvPr>
          <p:cNvSpPr/>
          <p:nvPr/>
        </p:nvSpPr>
        <p:spPr>
          <a:xfrm>
            <a:off x="5593609" y="3039181"/>
            <a:ext cx="2105246" cy="11855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Saruman Ganhou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4E68961-5899-8E4C-9339-5CD7E9AE1ADB}"/>
              </a:ext>
            </a:extLst>
          </p:cNvPr>
          <p:cNvSpPr/>
          <p:nvPr/>
        </p:nvSpPr>
        <p:spPr>
          <a:xfrm>
            <a:off x="5843474" y="4687085"/>
            <a:ext cx="1605516" cy="118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ponto para Saruman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B52DD5E-1C86-454B-8B33-E5C5E268A7E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047762" y="4288981"/>
            <a:ext cx="28352" cy="3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C1CAD09-51C8-9743-ACC1-3548CBB1FE5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646232" y="4224711"/>
            <a:ext cx="0" cy="46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58D5520-9199-904F-BEF0-6B32A534498B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8112642" y="985385"/>
            <a:ext cx="0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osango 54">
            <a:extLst>
              <a:ext uri="{FF2B5EF4-FFF2-40B4-BE49-F238E27FC236}">
                <a16:creationId xmlns:a16="http://schemas.microsoft.com/office/drawing/2014/main" id="{64C6FCFF-72DA-0341-925E-3FBA7324B55E}"/>
              </a:ext>
            </a:extLst>
          </p:cNvPr>
          <p:cNvSpPr/>
          <p:nvPr/>
        </p:nvSpPr>
        <p:spPr>
          <a:xfrm>
            <a:off x="1860691" y="2305297"/>
            <a:ext cx="3732918" cy="16099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Gandalf ganhou mais vezes que  Saruman </a:t>
            </a:r>
          </a:p>
        </p:txBody>
      </p:sp>
      <p:cxnSp>
        <p:nvCxnSpPr>
          <p:cNvPr id="57" name="Conector Angulado 56">
            <a:extLst>
              <a:ext uri="{FF2B5EF4-FFF2-40B4-BE49-F238E27FC236}">
                <a16:creationId xmlns:a16="http://schemas.microsoft.com/office/drawing/2014/main" id="{98C1E0C8-55F9-B748-AE07-F6F94077BCBF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 flipH="1" flipV="1">
            <a:off x="5595778" y="3355751"/>
            <a:ext cx="3567317" cy="1466410"/>
          </a:xfrm>
          <a:prstGeom prst="bentConnector3">
            <a:avLst>
              <a:gd name="adj1" fmla="val -6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>
            <a:extLst>
              <a:ext uri="{FF2B5EF4-FFF2-40B4-BE49-F238E27FC236}">
                <a16:creationId xmlns:a16="http://schemas.microsoft.com/office/drawing/2014/main" id="{A3813DDB-1C5D-5F4C-9343-60B54906CFD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7012495" y="1939034"/>
            <a:ext cx="733884" cy="146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do 101">
            <a:extLst>
              <a:ext uri="{FF2B5EF4-FFF2-40B4-BE49-F238E27FC236}">
                <a16:creationId xmlns:a16="http://schemas.microsoft.com/office/drawing/2014/main" id="{F5E62261-D369-E541-B7B7-4669ABFED687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 flipH="1">
            <a:off x="7923729" y="3720229"/>
            <a:ext cx="4116936" cy="187835"/>
          </a:xfrm>
          <a:prstGeom prst="bentConnector4">
            <a:avLst>
              <a:gd name="adj1" fmla="val -5553"/>
              <a:gd name="adj2" fmla="val -911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AF6D391B-BFA9-6444-86D9-1C308C72EF70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7698855" y="3631946"/>
            <a:ext cx="1296284" cy="6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>
            <a:extLst>
              <a:ext uri="{FF2B5EF4-FFF2-40B4-BE49-F238E27FC236}">
                <a16:creationId xmlns:a16="http://schemas.microsoft.com/office/drawing/2014/main" id="{F6C58FEC-F5C5-D74D-A1D6-9CB3E5303FBB}"/>
              </a:ext>
            </a:extLst>
          </p:cNvPr>
          <p:cNvCxnSpPr>
            <a:stCxn id="7" idx="1"/>
            <a:endCxn id="55" idx="0"/>
          </p:cNvCxnSpPr>
          <p:nvPr/>
        </p:nvCxnSpPr>
        <p:spPr>
          <a:xfrm rot="10800000" flipV="1">
            <a:off x="3727151" y="1755677"/>
            <a:ext cx="2609855" cy="549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1BBDA445-CBA4-8942-BE9F-172DDA0136C7}"/>
              </a:ext>
            </a:extLst>
          </p:cNvPr>
          <p:cNvSpPr/>
          <p:nvPr/>
        </p:nvSpPr>
        <p:spPr>
          <a:xfrm>
            <a:off x="255174" y="2736318"/>
            <a:ext cx="1191730" cy="74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Gandalf Ganhou!</a:t>
            </a: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EB28F8A3-6A23-0849-A38D-9497F78A4F7D}"/>
              </a:ext>
            </a:extLst>
          </p:cNvPr>
          <p:cNvCxnSpPr>
            <a:stCxn id="55" idx="1"/>
            <a:endCxn id="115" idx="3"/>
          </p:cNvCxnSpPr>
          <p:nvPr/>
        </p:nvCxnSpPr>
        <p:spPr>
          <a:xfrm flipH="1" flipV="1">
            <a:off x="1446904" y="3110249"/>
            <a:ext cx="413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Losango 119">
            <a:extLst>
              <a:ext uri="{FF2B5EF4-FFF2-40B4-BE49-F238E27FC236}">
                <a16:creationId xmlns:a16="http://schemas.microsoft.com/office/drawing/2014/main" id="{D4C9F8F2-0726-1344-BD36-A9F8E86C95FA}"/>
              </a:ext>
            </a:extLst>
          </p:cNvPr>
          <p:cNvSpPr/>
          <p:nvPr/>
        </p:nvSpPr>
        <p:spPr>
          <a:xfrm>
            <a:off x="1801326" y="4154034"/>
            <a:ext cx="3732918" cy="16099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Saruman ganhou mais vezes que  Gandalf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F20DC182-B7F8-B54A-BB82-86D59B48E20C}"/>
              </a:ext>
            </a:extLst>
          </p:cNvPr>
          <p:cNvSpPr/>
          <p:nvPr/>
        </p:nvSpPr>
        <p:spPr>
          <a:xfrm>
            <a:off x="93474" y="4585055"/>
            <a:ext cx="1191730" cy="74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Saruman Ganhou!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779586C2-C836-9849-AAF7-5107332C5AC8}"/>
              </a:ext>
            </a:extLst>
          </p:cNvPr>
          <p:cNvSpPr/>
          <p:nvPr/>
        </p:nvSpPr>
        <p:spPr>
          <a:xfrm>
            <a:off x="3067490" y="6022780"/>
            <a:ext cx="1191730" cy="74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Empate</a:t>
            </a: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01A23961-7C67-784C-A1CA-0B0129F2DD09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1285204" y="4958986"/>
            <a:ext cx="516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1D08709-DA10-0F48-A788-BFF4C69AEBAE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 flipH="1">
            <a:off x="3663355" y="5763939"/>
            <a:ext cx="4430" cy="25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2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D9A0-82DF-5F4C-9CC6-76CC94CA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Duel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sorceres</a:t>
            </a:r>
            <a:r>
              <a:rPr lang="pt-BR" dirty="0"/>
              <a:t> - </a:t>
            </a:r>
            <a:r>
              <a:rPr lang="pt-BR" dirty="0" err="1"/>
              <a:t>Bouns</a:t>
            </a:r>
            <a:br>
              <a:rPr lang="pt-BR" dirty="0"/>
            </a:br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EF2297-EDD2-1649-A51B-3F4A1F883972}"/>
              </a:ext>
            </a:extLst>
          </p:cNvPr>
          <p:cNvSpPr/>
          <p:nvPr/>
        </p:nvSpPr>
        <p:spPr>
          <a:xfrm>
            <a:off x="7559749" y="98389"/>
            <a:ext cx="1105786" cy="88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Inicio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FDE452-E5DD-C748-BAAD-7A454082F6C9}"/>
              </a:ext>
            </a:extLst>
          </p:cNvPr>
          <p:cNvSpPr/>
          <p:nvPr/>
        </p:nvSpPr>
        <p:spPr>
          <a:xfrm>
            <a:off x="6337005" y="3119913"/>
            <a:ext cx="3551274" cy="1099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Gandalf e Saruman vão participar de partidas com </a:t>
            </a:r>
            <a:r>
              <a:rPr lang="pt-BR" dirty="0" err="1"/>
              <a:t>fetiços</a:t>
            </a:r>
            <a:r>
              <a:rPr lang="pt-BR" dirty="0"/>
              <a:t> um contra o outro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CA8D396-E056-BB4A-8DB9-A0D4987192F2}"/>
              </a:ext>
            </a:extLst>
          </p:cNvPr>
          <p:cNvSpPr/>
          <p:nvPr/>
        </p:nvSpPr>
        <p:spPr>
          <a:xfrm>
            <a:off x="8995139" y="5017306"/>
            <a:ext cx="2105246" cy="11855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Gandalf ganhou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E7AFDD-4387-3B45-962A-05F2A45C3C37}"/>
              </a:ext>
            </a:extLst>
          </p:cNvPr>
          <p:cNvSpPr/>
          <p:nvPr/>
        </p:nvSpPr>
        <p:spPr>
          <a:xfrm>
            <a:off x="9273356" y="6600940"/>
            <a:ext cx="1605516" cy="118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ponto para Gandalf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89F25185-486D-1B41-943C-C01CF59997FC}"/>
              </a:ext>
            </a:extLst>
          </p:cNvPr>
          <p:cNvSpPr/>
          <p:nvPr/>
        </p:nvSpPr>
        <p:spPr>
          <a:xfrm>
            <a:off x="5593609" y="4953036"/>
            <a:ext cx="2105246" cy="11855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Saruman Ganhou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4E68961-5899-8E4C-9339-5CD7E9AE1ADB}"/>
              </a:ext>
            </a:extLst>
          </p:cNvPr>
          <p:cNvSpPr/>
          <p:nvPr/>
        </p:nvSpPr>
        <p:spPr>
          <a:xfrm>
            <a:off x="5843474" y="6600940"/>
            <a:ext cx="1605516" cy="118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ponto para Saruman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B52DD5E-1C86-454B-8B33-E5C5E268A7E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047762" y="6202836"/>
            <a:ext cx="28352" cy="3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C1CAD09-51C8-9743-ACC1-3548CBB1FE5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646232" y="6138566"/>
            <a:ext cx="0" cy="46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58D5520-9199-904F-BEF0-6B32A53449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098911" y="2425664"/>
            <a:ext cx="13731" cy="69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osango 54">
            <a:extLst>
              <a:ext uri="{FF2B5EF4-FFF2-40B4-BE49-F238E27FC236}">
                <a16:creationId xmlns:a16="http://schemas.microsoft.com/office/drawing/2014/main" id="{64C6FCFF-72DA-0341-925E-3FBA7324B55E}"/>
              </a:ext>
            </a:extLst>
          </p:cNvPr>
          <p:cNvSpPr/>
          <p:nvPr/>
        </p:nvSpPr>
        <p:spPr>
          <a:xfrm>
            <a:off x="1860691" y="4219152"/>
            <a:ext cx="3732918" cy="16099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Gandalf ganhou mais vezes que  Saruman </a:t>
            </a:r>
          </a:p>
        </p:txBody>
      </p:sp>
      <p:cxnSp>
        <p:nvCxnSpPr>
          <p:cNvPr id="57" name="Conector Angulado 56">
            <a:extLst>
              <a:ext uri="{FF2B5EF4-FFF2-40B4-BE49-F238E27FC236}">
                <a16:creationId xmlns:a16="http://schemas.microsoft.com/office/drawing/2014/main" id="{98C1E0C8-55F9-B748-AE07-F6F94077BCBF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 flipH="1" flipV="1">
            <a:off x="5595778" y="5269606"/>
            <a:ext cx="3567317" cy="1466410"/>
          </a:xfrm>
          <a:prstGeom prst="bentConnector3">
            <a:avLst>
              <a:gd name="adj1" fmla="val -6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>
            <a:extLst>
              <a:ext uri="{FF2B5EF4-FFF2-40B4-BE49-F238E27FC236}">
                <a16:creationId xmlns:a16="http://schemas.microsoft.com/office/drawing/2014/main" id="{A3813DDB-1C5D-5F4C-9343-60B54906CFD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7012495" y="3852889"/>
            <a:ext cx="733884" cy="1466410"/>
          </a:xfrm>
          <a:prstGeom prst="bentConnector3">
            <a:avLst>
              <a:gd name="adj1" fmla="val 90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do 101">
            <a:extLst>
              <a:ext uri="{FF2B5EF4-FFF2-40B4-BE49-F238E27FC236}">
                <a16:creationId xmlns:a16="http://schemas.microsoft.com/office/drawing/2014/main" id="{F5E62261-D369-E541-B7B7-4669ABFED687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 flipH="1">
            <a:off x="7923729" y="5634084"/>
            <a:ext cx="4116936" cy="187835"/>
          </a:xfrm>
          <a:prstGeom prst="bentConnector4">
            <a:avLst>
              <a:gd name="adj1" fmla="val -5553"/>
              <a:gd name="adj2" fmla="val -911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AF6D391B-BFA9-6444-86D9-1C308C72EF70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7698855" y="5545801"/>
            <a:ext cx="1296284" cy="6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>
            <a:extLst>
              <a:ext uri="{FF2B5EF4-FFF2-40B4-BE49-F238E27FC236}">
                <a16:creationId xmlns:a16="http://schemas.microsoft.com/office/drawing/2014/main" id="{F6C58FEC-F5C5-D74D-A1D6-9CB3E5303FBB}"/>
              </a:ext>
            </a:extLst>
          </p:cNvPr>
          <p:cNvCxnSpPr>
            <a:stCxn id="7" idx="1"/>
            <a:endCxn id="55" idx="0"/>
          </p:cNvCxnSpPr>
          <p:nvPr/>
        </p:nvCxnSpPr>
        <p:spPr>
          <a:xfrm rot="10800000" flipV="1">
            <a:off x="3727151" y="3669532"/>
            <a:ext cx="2609855" cy="549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1BBDA445-CBA4-8942-BE9F-172DDA0136C7}"/>
              </a:ext>
            </a:extLst>
          </p:cNvPr>
          <p:cNvSpPr/>
          <p:nvPr/>
        </p:nvSpPr>
        <p:spPr>
          <a:xfrm>
            <a:off x="255174" y="4650173"/>
            <a:ext cx="1191730" cy="74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Gandalf Ganhou!</a:t>
            </a: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EB28F8A3-6A23-0849-A38D-9497F78A4F7D}"/>
              </a:ext>
            </a:extLst>
          </p:cNvPr>
          <p:cNvCxnSpPr>
            <a:stCxn id="55" idx="1"/>
            <a:endCxn id="115" idx="3"/>
          </p:cNvCxnSpPr>
          <p:nvPr/>
        </p:nvCxnSpPr>
        <p:spPr>
          <a:xfrm flipH="1" flipV="1">
            <a:off x="1446904" y="5024104"/>
            <a:ext cx="413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Losango 119">
            <a:extLst>
              <a:ext uri="{FF2B5EF4-FFF2-40B4-BE49-F238E27FC236}">
                <a16:creationId xmlns:a16="http://schemas.microsoft.com/office/drawing/2014/main" id="{D4C9F8F2-0726-1344-BD36-A9F8E86C95FA}"/>
              </a:ext>
            </a:extLst>
          </p:cNvPr>
          <p:cNvSpPr/>
          <p:nvPr/>
        </p:nvSpPr>
        <p:spPr>
          <a:xfrm>
            <a:off x="1801326" y="6067889"/>
            <a:ext cx="3732918" cy="16099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Saruman ganhou mais vezes que  Gandalf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F20DC182-B7F8-B54A-BB82-86D59B48E20C}"/>
              </a:ext>
            </a:extLst>
          </p:cNvPr>
          <p:cNvSpPr/>
          <p:nvPr/>
        </p:nvSpPr>
        <p:spPr>
          <a:xfrm>
            <a:off x="93474" y="6498910"/>
            <a:ext cx="1191730" cy="74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Saruman Ganhou!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779586C2-C836-9849-AAF7-5107332C5AC8}"/>
              </a:ext>
            </a:extLst>
          </p:cNvPr>
          <p:cNvSpPr/>
          <p:nvPr/>
        </p:nvSpPr>
        <p:spPr>
          <a:xfrm>
            <a:off x="3067490" y="7936635"/>
            <a:ext cx="1191730" cy="74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Empate</a:t>
            </a: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01A23961-7C67-784C-A1CA-0B0129F2DD09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1285204" y="6872841"/>
            <a:ext cx="516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1D08709-DA10-0F48-A788-BFF4C69AEBAE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 flipH="1">
            <a:off x="3663355" y="7677794"/>
            <a:ext cx="4430" cy="25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5B41C4A6-3E5F-4049-85D3-7A9A1D58F575}"/>
              </a:ext>
            </a:extLst>
          </p:cNvPr>
          <p:cNvSpPr/>
          <p:nvPr/>
        </p:nvSpPr>
        <p:spPr>
          <a:xfrm>
            <a:off x="5965752" y="1651965"/>
            <a:ext cx="4266318" cy="7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 </a:t>
            </a:r>
            <a:r>
              <a:rPr lang="pt-BR" dirty="0" err="1"/>
              <a:t>p</a:t>
            </a:r>
            <a:r>
              <a:rPr lang="pt-BR" dirty="0"/>
              <a:t> in </a:t>
            </a:r>
            <a:r>
              <a:rPr lang="pt-BR" dirty="0" err="1"/>
              <a:t>gandalf</a:t>
            </a:r>
            <a:r>
              <a:rPr lang="pt-BR" dirty="0"/>
              <a:t>:</a:t>
            </a:r>
          </a:p>
          <a:p>
            <a:pPr algn="ctr"/>
            <a:r>
              <a:rPr lang="pt-BR" dirty="0"/>
              <a:t>    </a:t>
            </a:r>
            <a:r>
              <a:rPr lang="pt-BR" dirty="0" err="1"/>
              <a:t>lst_gandalf.append</a:t>
            </a:r>
            <a:r>
              <a:rPr lang="pt-BR" dirty="0"/>
              <a:t>(POWER[</a:t>
            </a:r>
            <a:r>
              <a:rPr lang="pt-BR" dirty="0" err="1"/>
              <a:t>gandalf</a:t>
            </a:r>
            <a:r>
              <a:rPr lang="pt-BR" dirty="0"/>
              <a:t>])</a:t>
            </a:r>
          </a:p>
          <a:p>
            <a:pPr algn="ctr"/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lst_gandalf</a:t>
            </a:r>
            <a:r>
              <a:rPr lang="pt-BR" dirty="0"/>
              <a:t>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E074887-FD67-4847-AC88-8F7807958C16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8098911" y="985385"/>
            <a:ext cx="13731" cy="66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DC39-0644-CC4B-A0E9-24B0ADD2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Lab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Bus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01617-9B74-964A-B012-779C7579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Objective</a:t>
            </a:r>
            <a:r>
              <a:rPr lang="pt-BR" dirty="0"/>
              <a:t>:</a:t>
            </a:r>
          </a:p>
          <a:p>
            <a:r>
              <a:rPr lang="pt-BR" dirty="0"/>
              <a:t>Resolver o exercício usando a técnica do PSEUDOCODE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665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2245</Words>
  <Application>Microsoft Macintosh PowerPoint</Application>
  <PresentationFormat>Widescreen</PresentationFormat>
  <Paragraphs>394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do Office</vt:lpstr>
      <vt:lpstr> Lab:  Snail and wel </vt:lpstr>
      <vt:lpstr>Snail and well</vt:lpstr>
      <vt:lpstr>Snail and well</vt:lpstr>
      <vt:lpstr>Bonus - Snail and well</vt:lpstr>
      <vt:lpstr>Snail and well</vt:lpstr>
      <vt:lpstr> Lab:  Duel of sorcerers </vt:lpstr>
      <vt:lpstr>Duel of sorceres </vt:lpstr>
      <vt:lpstr>Duel of sorceres - Bouns </vt:lpstr>
      <vt:lpstr> Lab:  Bus </vt:lpstr>
      <vt:lpstr>Bus</vt:lpstr>
      <vt:lpstr>Bus</vt:lpstr>
      <vt:lpstr> Lab: Processor Temperature </vt:lpstr>
      <vt:lpstr>Processor Temperature</vt:lpstr>
      <vt:lpstr>Processor Temperature</vt:lpstr>
      <vt:lpstr>Processor Temperature</vt:lpstr>
      <vt:lpstr>Processor Temperature - Bonus</vt:lpstr>
      <vt:lpstr> Lab: Robin Hood </vt:lpstr>
      <vt:lpstr>Robin Hood</vt:lpstr>
      <vt:lpstr>Robin Hood</vt:lpstr>
      <vt:lpstr>Robin Hood</vt:lpstr>
      <vt:lpstr>Robin Hood</vt:lpstr>
      <vt:lpstr>Robin Hood</vt:lpstr>
      <vt:lpstr>Robin Hood</vt:lpstr>
      <vt:lpstr>Robin Hood</vt:lpstr>
      <vt:lpstr> Lab: Rock Paper Scissors </vt:lpstr>
      <vt:lpstr>Rock Paper Scissors</vt:lpstr>
      <vt:lpstr>Rock Paper Scissors</vt:lpstr>
      <vt:lpstr>Rock Paper Scissors Lizard Spock</vt:lpstr>
      <vt:lpstr>Rock Paper Scissors Lizard Spock</vt:lpstr>
      <vt:lpstr>Rock Paper Scissors Lizard Spock</vt:lpstr>
      <vt:lpstr>Rock Paper Scissors Lizard Spock</vt:lpstr>
      <vt:lpstr>Rock Paper Scissors Lizard Spock</vt:lpstr>
      <vt:lpstr>Rock Paper Scissors Lizard Spock</vt:lpstr>
      <vt:lpstr>Rock Paper Scissors Lizard Spock</vt:lpstr>
      <vt:lpstr>Rock Paper Scissors Lizard Spock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Lab:  Snail and wel </dc:title>
  <dc:creator>Marina Mello</dc:creator>
  <cp:lastModifiedBy>Marina Mello</cp:lastModifiedBy>
  <cp:revision>15</cp:revision>
  <cp:lastPrinted>2019-09-16T17:56:49Z</cp:lastPrinted>
  <dcterms:created xsi:type="dcterms:W3CDTF">2019-09-16T15:01:11Z</dcterms:created>
  <dcterms:modified xsi:type="dcterms:W3CDTF">2019-09-16T17:57:14Z</dcterms:modified>
</cp:coreProperties>
</file>