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9" r:id="rId6"/>
    <p:sldId id="261" r:id="rId7"/>
    <p:sldId id="257" r:id="rId8"/>
    <p:sldId id="259" r:id="rId9"/>
    <p:sldId id="285" r:id="rId10"/>
    <p:sldId id="297" r:id="rId11"/>
    <p:sldId id="298" r:id="rId12"/>
    <p:sldId id="300" r:id="rId13"/>
    <p:sldId id="301" r:id="rId14"/>
    <p:sldId id="280" r:id="rId15"/>
    <p:sldId id="302" r:id="rId16"/>
    <p:sldId id="303" r:id="rId17"/>
    <p:sldId id="268" r:id="rId18"/>
    <p:sldId id="265" r:id="rId19"/>
    <p:sldId id="26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ustinreese/craigslist-carstrucks-dat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Muhammad  Arif  Wicaksono – JCDS 10 Jakarta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E69AF04-3905-4649-9538-9E4EECD52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4204" y="4849098"/>
            <a:ext cx="10965141" cy="11972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Used Car Price Prediction in USA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3D2A5-25DD-4AA1-AD3B-944FFED0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0" y="3994784"/>
            <a:ext cx="6349615" cy="2552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9BFEBF-0174-4D6D-A912-CDEFF9A2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3" y="4044501"/>
            <a:ext cx="5258937" cy="2503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2A0CBF-6F34-4E65-ABB1-69984A101691}"/>
              </a:ext>
            </a:extLst>
          </p:cNvPr>
          <p:cNvSpPr txBox="1"/>
          <p:nvPr/>
        </p:nvSpPr>
        <p:spPr>
          <a:xfrm>
            <a:off x="5109009" y="3675169"/>
            <a:ext cx="271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TYPE VS MEDIAN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F651A-29C8-4708-803E-FA68FCB1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1" y="809194"/>
            <a:ext cx="6829838" cy="2779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4847A-77EE-4B42-BE5D-C3BD4B1ADE79}"/>
              </a:ext>
            </a:extLst>
          </p:cNvPr>
          <p:cNvSpPr txBox="1"/>
          <p:nvPr/>
        </p:nvSpPr>
        <p:spPr>
          <a:xfrm>
            <a:off x="7820365" y="1129495"/>
            <a:ext cx="228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LIST OF  TYPE</a:t>
            </a:r>
          </a:p>
        </p:txBody>
      </p:sp>
    </p:spTree>
    <p:extLst>
      <p:ext uri="{BB962C8B-B14F-4D97-AF65-F5344CB8AC3E}">
        <p14:creationId xmlns:p14="http://schemas.microsoft.com/office/powerpoint/2010/main" val="18301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758A2D-6EF4-4013-A703-3464A97E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7" y="3933967"/>
            <a:ext cx="6509350" cy="2613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2618F2-6AA4-4957-94A3-B20E0A08A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82" y="3933967"/>
            <a:ext cx="5682018" cy="222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4E08B-522E-444B-8B4F-3647970F9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246" y="776216"/>
            <a:ext cx="5942461" cy="24730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3DE51-DF2E-4004-9A48-223C23DE13DE}"/>
              </a:ext>
            </a:extLst>
          </p:cNvPr>
          <p:cNvSpPr txBox="1"/>
          <p:nvPr/>
        </p:nvSpPr>
        <p:spPr>
          <a:xfrm>
            <a:off x="1351325" y="776216"/>
            <a:ext cx="254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YEAR OF CAR RELEASE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C3A7E-40C2-4700-B794-3874E8C05C69}"/>
              </a:ext>
            </a:extLst>
          </p:cNvPr>
          <p:cNvSpPr txBox="1"/>
          <p:nvPr/>
        </p:nvSpPr>
        <p:spPr>
          <a:xfrm>
            <a:off x="1351325" y="3554399"/>
            <a:ext cx="2690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MEDIAN PRICE VS YEAR</a:t>
            </a:r>
          </a:p>
        </p:txBody>
      </p:sp>
    </p:spTree>
    <p:extLst>
      <p:ext uri="{BB962C8B-B14F-4D97-AF65-F5344CB8AC3E}">
        <p14:creationId xmlns:p14="http://schemas.microsoft.com/office/powerpoint/2010/main" val="44142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1AA8D-9016-423E-8260-F23AE2BB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99" y="858386"/>
            <a:ext cx="5208753" cy="2236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BD4A9-7EBE-4BDF-BFA1-E5422EF8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5" y="4081640"/>
            <a:ext cx="4876761" cy="205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8B409-4070-41F4-B45A-5E9468C9A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41"/>
          <a:stretch/>
        </p:blipFill>
        <p:spPr>
          <a:xfrm>
            <a:off x="6440556" y="4190953"/>
            <a:ext cx="5559269" cy="2053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A04D63-3EE8-458D-BEB6-8DEF789AA8BA}"/>
              </a:ext>
            </a:extLst>
          </p:cNvPr>
          <p:cNvSpPr txBox="1"/>
          <p:nvPr/>
        </p:nvSpPr>
        <p:spPr>
          <a:xfrm>
            <a:off x="821238" y="723207"/>
            <a:ext cx="339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MANUFACTURE OF USED CAR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C1FD0-2463-482F-9A1B-6F43E0DB0CEC}"/>
              </a:ext>
            </a:extLst>
          </p:cNvPr>
          <p:cNvSpPr txBox="1"/>
          <p:nvPr/>
        </p:nvSpPr>
        <p:spPr>
          <a:xfrm>
            <a:off x="4214191" y="3458089"/>
            <a:ext cx="398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MANUFACTURE  VS MEDIAN PRICE</a:t>
            </a:r>
          </a:p>
        </p:txBody>
      </p:sp>
    </p:spTree>
    <p:extLst>
      <p:ext uri="{BB962C8B-B14F-4D97-AF65-F5344CB8AC3E}">
        <p14:creationId xmlns:p14="http://schemas.microsoft.com/office/powerpoint/2010/main" val="89004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950AD-3147-4EF3-9501-343E95A2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34" y="4107356"/>
            <a:ext cx="4171645" cy="2492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3978D-741D-451B-9A47-24789664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2"/>
          <a:stretch/>
        </p:blipFill>
        <p:spPr>
          <a:xfrm>
            <a:off x="6655703" y="1087514"/>
            <a:ext cx="4489376" cy="2199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25259-C792-4C33-BFE0-FFAE08C55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92" y="4184375"/>
            <a:ext cx="5221034" cy="2069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F6442-5642-4950-AA48-5F6A5B75A0FA}"/>
              </a:ext>
            </a:extLst>
          </p:cNvPr>
          <p:cNvSpPr txBox="1"/>
          <p:nvPr/>
        </p:nvSpPr>
        <p:spPr>
          <a:xfrm>
            <a:off x="623796" y="1817694"/>
            <a:ext cx="46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TOP SELLING MANUFACTURER OF STATE</a:t>
            </a:r>
          </a:p>
        </p:txBody>
      </p:sp>
    </p:spTree>
    <p:extLst>
      <p:ext uri="{BB962C8B-B14F-4D97-AF65-F5344CB8AC3E}">
        <p14:creationId xmlns:p14="http://schemas.microsoft.com/office/powerpoint/2010/main" val="360468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663" y="146563"/>
            <a:ext cx="11029616" cy="988332"/>
          </a:xfrm>
        </p:spPr>
        <p:txBody>
          <a:bodyPr/>
          <a:lstStyle/>
          <a:p>
            <a:r>
              <a:rPr lang="en-US" dirty="0" err="1"/>
              <a:t>cONCLUSION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3B5D25-AEFC-432A-A0DA-3828A27D9223}"/>
              </a:ext>
            </a:extLst>
          </p:cNvPr>
          <p:cNvSpPr txBox="1"/>
          <p:nvPr/>
        </p:nvSpPr>
        <p:spPr>
          <a:xfrm>
            <a:off x="395663" y="1574106"/>
            <a:ext cx="114650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en-ID" sz="20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br>
              <a:rPr lang="en-ID" sz="20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ID" sz="20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Pada dataset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Craiglist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Vehicle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terdapat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25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. Berdasarkan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price yang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target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terlihat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algn="just"/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Skewness yang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bernilai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positif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dimana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ekor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berada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di sebelah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kanan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nilai 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terbanyak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.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Berarti,sebagian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besar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berada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di nilai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dan nilai rata-rata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nya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diatas nilai  median. Hal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juga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kebanyakan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algn="just"/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yang 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dijual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harganya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dibawah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rata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rata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/ median dan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yang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terjual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harga yang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sangat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jauh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melebihi</a:t>
            </a:r>
            <a:r>
              <a:rPr lang="en-ID" sz="18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harga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pasaran</a:t>
            </a:r>
            <a:r>
              <a:rPr lang="en-ID" sz="18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0453" y="1299099"/>
            <a:ext cx="7805530" cy="46582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Pada sample dataset yang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saya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kebanyakan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jenis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yang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dijual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di Amerika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sedan </a:t>
            </a:r>
          </a:p>
          <a:p>
            <a:pPr algn="just"/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manufacturer yang paling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sering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dijual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Ford yang penjualan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terbesarnya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di negara bagian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california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Untuk median price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bekas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berdasaran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tahun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rilisnya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selalu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lebih murah.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terbukti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pada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tahun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2009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luxury car lebih mahal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dibanding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tahun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setelahnya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perlu juga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membandingkan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lainnya. </a:t>
            </a:r>
          </a:p>
          <a:p>
            <a:pPr algn="just"/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Untuk orang- orang</a:t>
            </a:r>
            <a:r>
              <a:rPr lang="en-ID" sz="1800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yang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ingin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membeli</a:t>
            </a:r>
            <a:r>
              <a:rPr lang="en-ID" sz="1800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basic, merk Saturn</a:t>
            </a:r>
            <a:r>
              <a:rPr lang="en-ID" sz="1800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800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median harga paling 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yaitu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$5499 dan  pada 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luxury merk yang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800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median paling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Hyundai.</a:t>
            </a:r>
          </a:p>
          <a:p>
            <a:pPr algn="just"/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lalu berdasarkan harga, type hatchback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median paling murah dikelas basic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ataupun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luxury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sedangkan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paling mahal untuk basic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pickup dan untuk luxury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truck.</a:t>
            </a:r>
          </a:p>
          <a:p>
            <a:pPr algn="just"/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selebihnya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harga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berpengaruh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tergantung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fasilitas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ataupun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itu sendiri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misal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bahan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bakarnya,cylinders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transmisinya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ukuran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mesin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penggeraknya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, dan status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D" sz="1800" b="0" dirty="0" err="1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tersebut</a:t>
            </a:r>
            <a:r>
              <a:rPr lang="en-ID" sz="1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6" name="Freeform 5" descr="arrows icon"/>
          <p:cNvSpPr>
            <a:spLocks noChangeAspect="1" noEditPoints="1"/>
          </p:cNvSpPr>
          <p:nvPr/>
        </p:nvSpPr>
        <p:spPr bwMode="auto">
          <a:xfrm>
            <a:off x="767857" y="2442269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8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Sugesstion</a:t>
            </a:r>
            <a:endParaRPr lang="en-US" dirty="0"/>
          </a:p>
        </p:txBody>
      </p:sp>
      <p:grpSp>
        <p:nvGrpSpPr>
          <p:cNvPr id="6" name="Group 60" descr="up trending graph icon"/>
          <p:cNvGrpSpPr>
            <a:grpSpLocks noChangeAspect="1"/>
          </p:cNvGrpSpPr>
          <p:nvPr/>
        </p:nvGrpSpPr>
        <p:grpSpPr bwMode="auto">
          <a:xfrm>
            <a:off x="876869" y="2475798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7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60" descr="up trending graph icon"/>
          <p:cNvGrpSpPr>
            <a:grpSpLocks noChangeAspect="1"/>
          </p:cNvGrpSpPr>
          <p:nvPr/>
        </p:nvGrpSpPr>
        <p:grpSpPr bwMode="auto">
          <a:xfrm>
            <a:off x="8737775" y="3443111"/>
            <a:ext cx="3213563" cy="3138136"/>
            <a:chOff x="6726" y="600"/>
            <a:chExt cx="426" cy="416"/>
          </a:xfrm>
          <a:solidFill>
            <a:schemeClr val="bg1">
              <a:alpha val="50000"/>
            </a:schemeClr>
          </a:solidFill>
        </p:grpSpPr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80489C-7C1B-4451-A182-26332CFB1240}"/>
              </a:ext>
            </a:extLst>
          </p:cNvPr>
          <p:cNvSpPr txBox="1"/>
          <p:nvPr/>
        </p:nvSpPr>
        <p:spPr>
          <a:xfrm>
            <a:off x="4369124" y="1480421"/>
            <a:ext cx="74464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ID" b="0" dirty="0">
                <a:effectLst/>
              </a:rPr>
            </a:br>
            <a:r>
              <a:rPr lang="en-ID" b="0" dirty="0">
                <a:effectLst/>
              </a:rPr>
              <a:t>Berdasarkan informasi </a:t>
            </a:r>
            <a:r>
              <a:rPr lang="en-ID" b="0" dirty="0" err="1">
                <a:effectLst/>
              </a:rPr>
              <a:t>dari</a:t>
            </a:r>
            <a:r>
              <a:rPr lang="en-ID" b="0" dirty="0">
                <a:effectLst/>
              </a:rPr>
              <a:t> web https://www.edmunds.com/car-buying/10-steps-to-buying-a-used-car.html, </a:t>
            </a:r>
            <a:r>
              <a:rPr lang="en-ID" b="0" dirty="0" err="1">
                <a:effectLst/>
              </a:rPr>
              <a:t>ada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beberapa</a:t>
            </a:r>
            <a:r>
              <a:rPr lang="en-ID" b="0" dirty="0">
                <a:effectLst/>
              </a:rPr>
              <a:t> tips untuk </a:t>
            </a:r>
            <a:r>
              <a:rPr lang="en-ID" b="0" dirty="0" err="1">
                <a:effectLst/>
              </a:rPr>
              <a:t>membeli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mobil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bekas</a:t>
            </a:r>
            <a:r>
              <a:rPr lang="en-ID" dirty="0"/>
              <a:t> </a:t>
            </a:r>
            <a:r>
              <a:rPr lang="en-ID" b="0" dirty="0" err="1">
                <a:effectLst/>
              </a:rPr>
              <a:t>yaitu</a:t>
            </a:r>
            <a:r>
              <a:rPr lang="en-ID" b="0" dirty="0">
                <a:effectLst/>
              </a:rPr>
              <a:t>: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dirty="0" err="1">
                <a:effectLst/>
              </a:rPr>
              <a:t>tentukan</a:t>
            </a:r>
            <a:r>
              <a:rPr lang="en-ID" b="0" dirty="0">
                <a:effectLst/>
              </a:rPr>
              <a:t> dulu </a:t>
            </a:r>
            <a:r>
              <a:rPr lang="en-ID" b="0" dirty="0" err="1">
                <a:effectLst/>
              </a:rPr>
              <a:t>tipe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mobil</a:t>
            </a:r>
            <a:r>
              <a:rPr lang="en-ID" b="0" dirty="0">
                <a:effectLst/>
              </a:rPr>
              <a:t> apa yang </a:t>
            </a:r>
            <a:r>
              <a:rPr lang="en-ID" b="0" dirty="0" err="1">
                <a:effectLst/>
              </a:rPr>
              <a:t>ingin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dibeli</a:t>
            </a:r>
            <a:endParaRPr lang="en-ID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dirty="0" err="1">
                <a:effectLst/>
              </a:rPr>
              <a:t>tentukan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beberapa</a:t>
            </a:r>
            <a:r>
              <a:rPr lang="en-ID" b="0" dirty="0">
                <a:effectLst/>
              </a:rPr>
              <a:t> merk dan coba </a:t>
            </a:r>
            <a:r>
              <a:rPr lang="en-ID" b="0" dirty="0" err="1">
                <a:effectLst/>
              </a:rPr>
              <a:t>bandingkan</a:t>
            </a:r>
            <a:r>
              <a:rPr lang="en-ID" b="0" dirty="0">
                <a:effectLst/>
              </a:rPr>
              <a:t> plus minus </a:t>
            </a:r>
            <a:r>
              <a:rPr lang="en-ID" b="0" dirty="0" err="1">
                <a:effectLst/>
              </a:rPr>
              <a:t>dari</a:t>
            </a:r>
            <a:r>
              <a:rPr lang="en-ID" b="0" dirty="0">
                <a:effectLst/>
              </a:rPr>
              <a:t> merk yang </a:t>
            </a:r>
          </a:p>
          <a:p>
            <a:pPr algn="just"/>
            <a:r>
              <a:rPr lang="en-ID" b="0" dirty="0">
                <a:effectLst/>
              </a:rPr>
              <a:t>     </a:t>
            </a:r>
            <a:r>
              <a:rPr lang="en-ID" b="0" dirty="0" err="1">
                <a:effectLst/>
              </a:rPr>
              <a:t>sudah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ditentukan</a:t>
            </a:r>
            <a:endParaRPr lang="en-ID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dirty="0">
                <a:effectLst/>
              </a:rPr>
              <a:t>lalu cek harga pasar berdasarkan area tempat yang </a:t>
            </a:r>
            <a:r>
              <a:rPr lang="en-ID" b="0" dirty="0" err="1">
                <a:effectLst/>
              </a:rPr>
              <a:t>ingin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dibeli</a:t>
            </a:r>
            <a:endParaRPr lang="en-ID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dirty="0">
                <a:effectLst/>
              </a:rPr>
              <a:t>setelah itu cek </a:t>
            </a:r>
            <a:r>
              <a:rPr lang="en-ID" b="0" dirty="0" err="1">
                <a:effectLst/>
              </a:rPr>
              <a:t>historikal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dari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kendaraan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tersebut</a:t>
            </a:r>
            <a:r>
              <a:rPr lang="en-ID" b="0" dirty="0">
                <a:effectLst/>
              </a:rPr>
              <a:t> dan coba untuk </a:t>
            </a:r>
          </a:p>
          <a:p>
            <a:pPr algn="just"/>
            <a:r>
              <a:rPr lang="en-ID" dirty="0"/>
              <a:t>     </a:t>
            </a:r>
            <a:r>
              <a:rPr lang="en-ID" b="0" dirty="0" err="1">
                <a:effectLst/>
              </a:rPr>
              <a:t>melakukan</a:t>
            </a:r>
            <a:r>
              <a:rPr lang="en-ID" b="0" dirty="0">
                <a:effectLst/>
              </a:rPr>
              <a:t> test drive </a:t>
            </a:r>
            <a:r>
              <a:rPr lang="en-ID" b="0" dirty="0" err="1">
                <a:effectLst/>
              </a:rPr>
              <a:t>mobil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tersebut</a:t>
            </a:r>
            <a:endParaRPr lang="en-ID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0" dirty="0">
                <a:effectLst/>
              </a:rPr>
              <a:t>setelah </a:t>
            </a:r>
            <a:r>
              <a:rPr lang="en-ID" b="0" dirty="0" err="1">
                <a:effectLst/>
              </a:rPr>
              <a:t>yakin</a:t>
            </a:r>
            <a:r>
              <a:rPr lang="en-ID" b="0" dirty="0">
                <a:effectLst/>
              </a:rPr>
              <a:t> coba untuk cek harga pasar </a:t>
            </a:r>
            <a:r>
              <a:rPr lang="en-ID" b="0" dirty="0" err="1">
                <a:effectLst/>
              </a:rPr>
              <a:t>dengan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menggunakan</a:t>
            </a:r>
            <a:r>
              <a:rPr lang="en-ID" b="0" dirty="0">
                <a:effectLst/>
              </a:rPr>
              <a:t> machine learning yang </a:t>
            </a:r>
            <a:r>
              <a:rPr lang="en-ID" b="0" dirty="0" err="1">
                <a:effectLst/>
              </a:rPr>
              <a:t>telah</a:t>
            </a:r>
            <a:r>
              <a:rPr lang="en-ID" b="0" dirty="0">
                <a:effectLst/>
              </a:rPr>
              <a:t> </a:t>
            </a:r>
            <a:r>
              <a:rPr lang="en-ID" b="0" dirty="0" err="1">
                <a:effectLst/>
              </a:rPr>
              <a:t>dibuat</a:t>
            </a:r>
            <a:r>
              <a:rPr lang="en-ID" b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91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Muhammad Arif Wicaksono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085770922283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marifwicaksono70@gmail.com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649-87EF-413E-AC9B-106BC67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8EDC-B55F-4855-A042-EBB09D9E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Muhammad Arif Wicaksono</a:t>
            </a:r>
          </a:p>
          <a:p>
            <a:pPr marL="0" indent="0">
              <a:buNone/>
            </a:pPr>
            <a:r>
              <a:rPr lang="en-ID" dirty="0"/>
              <a:t>Student JCDS 10 </a:t>
            </a:r>
            <a:r>
              <a:rPr lang="en-ID" dirty="0" err="1"/>
              <a:t>Purwadhika</a:t>
            </a:r>
            <a:r>
              <a:rPr lang="en-ID" dirty="0"/>
              <a:t> Jakarta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Background </a:t>
            </a:r>
          </a:p>
          <a:p>
            <a:pPr marL="0" indent="0">
              <a:buNone/>
            </a:pPr>
            <a:r>
              <a:rPr lang="en-ID" dirty="0"/>
              <a:t>Ex-Business Analyst at </a:t>
            </a:r>
            <a:r>
              <a:rPr lang="en-ID" dirty="0" err="1"/>
              <a:t>Bagidata</a:t>
            </a:r>
            <a:r>
              <a:rPr lang="en-ID" dirty="0"/>
              <a:t> Telkom Indonesia 2020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Information System, Telkom University Bandung 2019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386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Background Information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Problems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Goals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Data Information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Exploratory Data Analysis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Conclusion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Suggestion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Reference</a:t>
            </a: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19544" y="4811025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16602" y="3218428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3704" y="1179829"/>
            <a:ext cx="7258215" cy="4658216"/>
          </a:xfrm>
        </p:spPr>
        <p:txBody>
          <a:bodyPr>
            <a:normAutofit/>
          </a:bodyPr>
          <a:lstStyle/>
          <a:p>
            <a:pPr algn="just"/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Sekarang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, dalam masa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pandemi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Covid-19,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bekas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tiba-tiba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menjadi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komoditas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industri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terpanas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seperti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di Amerika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Serikat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. Laporan New York Times pada Selasa, 8 September 2020,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mengungkapkan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bahwa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konsumen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memilih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kendaraan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bekas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sebagai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kedua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atau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ketiga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mereka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menghindari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angkutan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umum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selama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pandemi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virus Covid-19.</a:t>
            </a:r>
          </a:p>
          <a:p>
            <a:pPr algn="just"/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Permintaan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tua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juga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didorong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oleh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penghentian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produksi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baru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sekitar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dua bulan pada awal 2020.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Juli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2020, nilai rata-rata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bekas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melonjak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lebih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16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persen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, menurut Edmunds.com.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Juni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, dealer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waralaba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menjual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1,2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juta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truk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bekas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, atau naik 22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persen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sebelumnya.</a:t>
            </a: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man looking at tablet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50351" y="334322"/>
            <a:ext cx="6650991" cy="69940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0351" y="1119628"/>
            <a:ext cx="7198309" cy="30432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Dengan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peluang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jual beli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bekas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yang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sedang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melonjak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penjualannya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,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membuat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sebagian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orang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ingin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membeli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mobil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bekas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karena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ingin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menghindari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kendaraan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umum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selama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pandemi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Covid-19.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Namun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yang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menjadi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persoalan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mereka takut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jika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harga yang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dijual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tidak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 sesuai </a:t>
            </a:r>
            <a:r>
              <a:rPr lang="en-ID" sz="2100" b="0" i="0" dirty="0" err="1">
                <a:solidFill>
                  <a:srgbClr val="212121"/>
                </a:solidFill>
                <a:effectLst/>
                <a:latin typeface="+mj-lt"/>
              </a:rPr>
              <a:t>ekspektasi</a:t>
            </a:r>
            <a:r>
              <a:rPr lang="en-ID" sz="21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77C6E3-F145-4139-BEC3-5AEFA92A8C4E}"/>
              </a:ext>
            </a:extLst>
          </p:cNvPr>
          <p:cNvSpPr txBox="1">
            <a:spLocks/>
          </p:cNvSpPr>
          <p:nvPr/>
        </p:nvSpPr>
        <p:spPr>
          <a:xfrm>
            <a:off x="4450351" y="2805651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DAF5C-DC95-469A-980B-2B1FC8931260}"/>
              </a:ext>
            </a:extLst>
          </p:cNvPr>
          <p:cNvSpPr txBox="1"/>
          <p:nvPr/>
        </p:nvSpPr>
        <p:spPr>
          <a:xfrm>
            <a:off x="4450350" y="3875479"/>
            <a:ext cx="71983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sz="2100" b="0" i="0" dirty="0">
                <a:effectLst/>
                <a:latin typeface="+mj-lt"/>
              </a:rPr>
              <a:t>Pada tugas </a:t>
            </a:r>
            <a:r>
              <a:rPr lang="en-ID" sz="2100" b="0" i="0" dirty="0" err="1">
                <a:effectLst/>
                <a:latin typeface="+mj-lt"/>
              </a:rPr>
              <a:t>akhir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ini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saya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ingin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menganalisis</a:t>
            </a:r>
            <a:r>
              <a:rPr lang="en-ID" sz="2100" b="0" i="0" dirty="0">
                <a:effectLst/>
                <a:latin typeface="+mj-lt"/>
              </a:rPr>
              <a:t> dan </a:t>
            </a:r>
            <a:r>
              <a:rPr lang="en-ID" sz="2100" b="0" i="0" dirty="0" err="1">
                <a:effectLst/>
                <a:latin typeface="+mj-lt"/>
              </a:rPr>
              <a:t>membuat</a:t>
            </a:r>
            <a:r>
              <a:rPr lang="en-ID" sz="2100" b="0" i="0" dirty="0">
                <a:effectLst/>
                <a:latin typeface="+mj-lt"/>
              </a:rPr>
              <a:t> aplikasi </a:t>
            </a:r>
            <a:r>
              <a:rPr lang="en-ID" sz="2100" b="0" i="0" dirty="0" err="1">
                <a:effectLst/>
                <a:latin typeface="+mj-lt"/>
              </a:rPr>
              <a:t>mengenai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prediksi</a:t>
            </a:r>
            <a:r>
              <a:rPr lang="en-ID" sz="2100" b="0" i="0" dirty="0">
                <a:effectLst/>
                <a:latin typeface="+mj-lt"/>
              </a:rPr>
              <a:t> harga </a:t>
            </a:r>
            <a:r>
              <a:rPr lang="en-ID" sz="2100" b="0" i="0" dirty="0" err="1">
                <a:effectLst/>
                <a:latin typeface="+mj-lt"/>
              </a:rPr>
              <a:t>mobil</a:t>
            </a:r>
            <a:r>
              <a:rPr lang="en-ID" sz="2100" b="0" i="0" dirty="0">
                <a:effectLst/>
                <a:latin typeface="+mj-lt"/>
              </a:rPr>
              <a:t> agar </a:t>
            </a:r>
            <a:r>
              <a:rPr lang="en-ID" sz="2100" b="0" i="0" dirty="0" err="1">
                <a:effectLst/>
                <a:latin typeface="+mj-lt"/>
              </a:rPr>
              <a:t>membuat</a:t>
            </a:r>
            <a:r>
              <a:rPr lang="en-ID" sz="2100" b="0" i="0" dirty="0">
                <a:effectLst/>
                <a:latin typeface="+mj-lt"/>
              </a:rPr>
              <a:t> para </a:t>
            </a:r>
            <a:r>
              <a:rPr lang="en-ID" sz="2100" b="0" i="0" dirty="0" err="1">
                <a:effectLst/>
                <a:latin typeface="+mj-lt"/>
              </a:rPr>
              <a:t>pembeli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mobil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maupun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penjual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mobil</a:t>
            </a:r>
            <a:r>
              <a:rPr lang="en-ID" sz="2100" b="0" i="0" dirty="0">
                <a:effectLst/>
                <a:latin typeface="+mj-lt"/>
              </a:rPr>
              <a:t> bisa </a:t>
            </a:r>
            <a:r>
              <a:rPr lang="en-ID" sz="2100" b="0" i="0" dirty="0" err="1">
                <a:effectLst/>
                <a:latin typeface="+mj-lt"/>
              </a:rPr>
              <a:t>mengetahui</a:t>
            </a:r>
            <a:r>
              <a:rPr lang="en-ID" sz="2100" b="0" i="0" dirty="0">
                <a:effectLst/>
                <a:latin typeface="+mj-lt"/>
              </a:rPr>
              <a:t> harga pasti </a:t>
            </a:r>
            <a:r>
              <a:rPr lang="en-ID" sz="2100" b="0" i="0" dirty="0" err="1">
                <a:effectLst/>
                <a:latin typeface="+mj-lt"/>
              </a:rPr>
              <a:t>mobil-mobil</a:t>
            </a:r>
            <a:r>
              <a:rPr lang="en-ID" sz="2100" b="0" i="0" dirty="0">
                <a:effectLst/>
                <a:latin typeface="+mj-lt"/>
              </a:rPr>
              <a:t> </a:t>
            </a:r>
            <a:r>
              <a:rPr lang="en-ID" sz="2100" b="0" i="0" dirty="0" err="1">
                <a:effectLst/>
                <a:latin typeface="+mj-lt"/>
              </a:rPr>
              <a:t>bekas</a:t>
            </a:r>
            <a:r>
              <a:rPr lang="en-ID" sz="2100" b="0" i="0" dirty="0">
                <a:effectLst/>
                <a:latin typeface="+mj-lt"/>
              </a:rPr>
              <a:t> yang </a:t>
            </a:r>
            <a:r>
              <a:rPr lang="en-ID" sz="2100" b="0" i="0" dirty="0" err="1">
                <a:effectLst/>
                <a:latin typeface="+mj-lt"/>
              </a:rPr>
              <a:t>dijual</a:t>
            </a:r>
            <a:r>
              <a:rPr lang="en-ID" sz="2100" b="0" i="0" dirty="0">
                <a:effectLst/>
                <a:latin typeface="+mj-lt"/>
              </a:rPr>
              <a:t> berdasarkan </a:t>
            </a:r>
            <a:r>
              <a:rPr lang="en-ID" sz="2100" dirty="0" err="1">
                <a:latin typeface="+mj-lt"/>
              </a:rPr>
              <a:t>fitur-fiturnya</a:t>
            </a:r>
            <a:r>
              <a:rPr lang="en-ID" sz="2100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2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4635" y="560893"/>
            <a:ext cx="11029616" cy="561704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3159E-D0A7-4EC6-8E90-87A9AD7731F3}"/>
              </a:ext>
            </a:extLst>
          </p:cNvPr>
          <p:cNvSpPr txBox="1"/>
          <p:nvPr/>
        </p:nvSpPr>
        <p:spPr>
          <a:xfrm>
            <a:off x="391862" y="1281587"/>
            <a:ext cx="11155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penelitian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, dataset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digunakan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berasal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 </a:t>
            </a:r>
            <a:r>
              <a:rPr lang="en-ID" b="0" i="0" dirty="0">
                <a:effectLst/>
                <a:latin typeface="+mj-lt"/>
                <a:hlinkClick r:id="rId3"/>
              </a:rPr>
              <a:t>https://www.kaggle.com/austinreese/craigslist-carstrucks-data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. dataset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tersebut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discrape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website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craiglist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pada bulan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januari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2020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telah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di update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berkala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yang bulan terakhir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updatenya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+mj-lt"/>
              </a:rPr>
              <a:t>adalah</a:t>
            </a:r>
            <a:r>
              <a:rPr lang="en-ID" b="0" i="0" dirty="0">
                <a:solidFill>
                  <a:srgbClr val="212121"/>
                </a:solidFill>
                <a:effectLst/>
                <a:latin typeface="+mj-lt"/>
              </a:rPr>
              <a:t> bulan September.</a:t>
            </a:r>
            <a:endParaRPr lang="en-ID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DD67C-719F-4A61-9B68-3DF07F1DA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32" b="-511"/>
          <a:stretch/>
        </p:blipFill>
        <p:spPr>
          <a:xfrm>
            <a:off x="7409996" y="2529395"/>
            <a:ext cx="3942245" cy="191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45ADC2-C578-454E-BEB8-429BB4E1A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7" y="2529395"/>
            <a:ext cx="5023896" cy="1875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034FF-2B2B-4165-9D81-458552D6C1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270"/>
          <a:stretch/>
        </p:blipFill>
        <p:spPr>
          <a:xfrm>
            <a:off x="5585418" y="2519870"/>
            <a:ext cx="1816848" cy="1905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44D7E-6A12-45AD-8436-1F1739975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28" y="4740151"/>
            <a:ext cx="674464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BA10-763E-4D16-9573-D950F1A9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4942"/>
          </a:xfrm>
        </p:spPr>
        <p:txBody>
          <a:bodyPr>
            <a:normAutofit fontScale="90000"/>
          </a:bodyPr>
          <a:lstStyle/>
          <a:p>
            <a:r>
              <a:rPr lang="en-ID" dirty="0"/>
              <a:t>Data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A2258-2AE7-4E06-A5A8-F2DC061E935E}"/>
              </a:ext>
            </a:extLst>
          </p:cNvPr>
          <p:cNvSpPr txBox="1"/>
          <p:nvPr/>
        </p:nvSpPr>
        <p:spPr>
          <a:xfrm>
            <a:off x="575894" y="1244600"/>
            <a:ext cx="77978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id = No. ID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url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= listing URL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region = craigslist region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region_ur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lregion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URL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price = Harga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year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Tahun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release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manufacturer = Merk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kendaraan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model = Model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condition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cylinders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Cylinders Mobil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fuel = 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bahan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bakar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odometer = Total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jarak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tempuh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title_status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= Status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transmission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Transmisi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vin = 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No.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kendaraan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drive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istem</a:t>
            </a:r>
            <a:r>
              <a:rPr lang="en-US" sz="1400" dirty="0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penggerak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size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Ukuran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type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Jenis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paint_color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Warna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image_url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=  URL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gambar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description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deskripsi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mobil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county = useless column left in by mistake 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state = Negara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bagian</a:t>
            </a:r>
            <a:endParaRPr lang="en-US" sz="1400" b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lat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 = latitude 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- </a:t>
            </a:r>
            <a:r>
              <a:rPr lang="en-US" sz="1400" b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long = longitude </a:t>
            </a:r>
          </a:p>
        </p:txBody>
      </p:sp>
    </p:spTree>
    <p:extLst>
      <p:ext uri="{BB962C8B-B14F-4D97-AF65-F5344CB8AC3E}">
        <p14:creationId xmlns:p14="http://schemas.microsoft.com/office/powerpoint/2010/main" val="40459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29C5-9F22-47AF-823B-437A8604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8" y="159815"/>
            <a:ext cx="11029616" cy="988332"/>
          </a:xfrm>
        </p:spPr>
        <p:txBody>
          <a:bodyPr/>
          <a:lstStyle/>
          <a:p>
            <a:r>
              <a:rPr lang="en-ID" dirty="0"/>
              <a:t>CORRELATION </a:t>
            </a:r>
            <a:r>
              <a:rPr lang="en-ID" dirty="0" err="1"/>
              <a:t>rATIO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CE681-7CA1-42ED-803C-F6C17B75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40" y="1399868"/>
            <a:ext cx="5683451" cy="48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5EE1B-BEA1-4F91-B0FB-40D55C91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14" y="2325216"/>
            <a:ext cx="8227006" cy="40853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553F9F-4B44-40C8-A0D8-67B1688269C7}"/>
              </a:ext>
            </a:extLst>
          </p:cNvPr>
          <p:cNvSpPr txBox="1">
            <a:spLocks/>
          </p:cNvSpPr>
          <p:nvPr/>
        </p:nvSpPr>
        <p:spPr>
          <a:xfrm>
            <a:off x="377112" y="652098"/>
            <a:ext cx="11029616" cy="9883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4FDBC-66B3-4004-B2E6-CAC5DF883545}"/>
              </a:ext>
            </a:extLst>
          </p:cNvPr>
          <p:cNvSpPr txBox="1"/>
          <p:nvPr/>
        </p:nvSpPr>
        <p:spPr>
          <a:xfrm>
            <a:off x="549390" y="1455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FEAUTURE  TARGET</a:t>
            </a:r>
          </a:p>
        </p:txBody>
      </p:sp>
    </p:spTree>
    <p:extLst>
      <p:ext uri="{BB962C8B-B14F-4D97-AF65-F5344CB8AC3E}">
        <p14:creationId xmlns:p14="http://schemas.microsoft.com/office/powerpoint/2010/main" val="36527936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458</TotalTime>
  <Words>824</Words>
  <Application>Microsoft Office PowerPoint</Application>
  <PresentationFormat>Widescreen</PresentationFormat>
  <Paragraphs>99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DividendVTI</vt:lpstr>
      <vt:lpstr>Used Car Price Prediction in USA </vt:lpstr>
      <vt:lpstr>ABOUT ME</vt:lpstr>
      <vt:lpstr>Outline</vt:lpstr>
      <vt:lpstr>Background Information</vt:lpstr>
      <vt:lpstr>PROBLEM</vt:lpstr>
      <vt:lpstr>Data Information</vt:lpstr>
      <vt:lpstr>Data Information</vt:lpstr>
      <vt:lpstr>CORRELATION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Analisis</vt:lpstr>
      <vt:lpstr>Sugesstion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 in USA</dc:title>
  <dc:creator>arif wicaksono</dc:creator>
  <cp:lastModifiedBy>arif wicaksono</cp:lastModifiedBy>
  <cp:revision>29</cp:revision>
  <dcterms:created xsi:type="dcterms:W3CDTF">2020-11-23T08:40:14Z</dcterms:created>
  <dcterms:modified xsi:type="dcterms:W3CDTF">2020-11-24T18:21:37Z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