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12698B-A69E-46E3-994A-23F599C417F4}">
  <a:tblStyle styleId="{7112698B-A69E-46E3-994A-23F599C417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AlfaSlabOn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ed85d38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aed85d38c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9d49cc868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analyze which model we should use for our classification problem, we looked at several metrics: </a:t>
            </a:r>
            <a:endParaRPr/>
          </a:p>
          <a:p>
            <a:pPr indent="-298450" lvl="0" marL="457200" rtl="0" algn="l">
              <a:spcBef>
                <a:spcPts val="0"/>
              </a:spcBef>
              <a:spcAft>
                <a:spcPts val="0"/>
              </a:spcAft>
              <a:buSzPts val="1100"/>
              <a:buAutoNum type="arabicParenR"/>
            </a:pPr>
            <a:r>
              <a:rPr lang="en"/>
              <a:t>First of all, we compared the Recall metrics which evaluates the model’s ability to detect fraudulent transactions. This Metric is especially important to identitfy as many occurences as possible</a:t>
            </a:r>
            <a:endParaRPr/>
          </a:p>
          <a:p>
            <a:pPr indent="-298450" lvl="0" marL="457200" rtl="0" algn="l">
              <a:spcBef>
                <a:spcPts val="0"/>
              </a:spcBef>
              <a:spcAft>
                <a:spcPts val="0"/>
              </a:spcAft>
              <a:buSzPts val="1100"/>
              <a:buAutoNum type="arabicParenR"/>
            </a:pPr>
            <a:r>
              <a:rPr lang="en"/>
              <a:t>Secondly, we looked at Recall which evaluates the model’s ability to avoid false alarms. </a:t>
            </a:r>
            <a:endParaRPr/>
          </a:p>
          <a:p>
            <a:pPr indent="-298450" lvl="0" marL="457200" rtl="0" algn="l">
              <a:spcBef>
                <a:spcPts val="0"/>
              </a:spcBef>
              <a:spcAft>
                <a:spcPts val="0"/>
              </a:spcAft>
              <a:buSzPts val="1100"/>
              <a:buAutoNum type="arabicParenR"/>
            </a:pPr>
            <a:r>
              <a:rPr lang="en"/>
              <a:t>Finally, we compared the F1 score, which is a combination of recall and precision. </a:t>
            </a:r>
            <a:endParaRPr/>
          </a:p>
        </p:txBody>
      </p:sp>
      <p:sp>
        <p:nvSpPr>
          <p:cNvPr id="134" name="Google Shape;134;ga9d49cc868_2_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edd201b7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mainly compared the Random Forest Classifier, the XGBoost Classifier and the LGBM Classifier. Finally we found that the random forest Classifier has the highest F1 and Recall score. Thus for our final model we used the Random Forest Classifier.</a:t>
            </a:r>
            <a:endParaRPr/>
          </a:p>
        </p:txBody>
      </p:sp>
      <p:sp>
        <p:nvSpPr>
          <p:cNvPr id="146" name="Google Shape;146;gaedd201b72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e7befd3f3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e7befd3f3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main advantages of the Random Forest Classifier is that the trees protect each other from their individual errors since the majority voting counts.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e7befd3f3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e7befd3f3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e7befd3f3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e7befd3f3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ed85d38c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aed85d38c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9d49cc868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a9d49cc868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ed85d38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aed85d38c2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ed85d38c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aed85d38c2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ed85d38c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aed85d38c2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e7befd3f3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e7befd3f3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ed85d38c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ed85d38c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ed85d38c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ed85d38c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 name="Google Shape;5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5" name="Google Shape;5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4"/>
          <p:cNvSpPr txBox="1"/>
          <p:nvPr>
            <p:ph idx="1" type="subTitle"/>
          </p:nvPr>
        </p:nvSpPr>
        <p:spPr>
          <a:xfrm>
            <a:off x="1076550" y="4584425"/>
            <a:ext cx="6821100" cy="424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rPr lang="en" sz="1100"/>
              <a:t>4 December 2020			Le Wagon - Data Science Bootcamp			Berlin, Germany </a:t>
            </a:r>
            <a:endParaRPr sz="1100"/>
          </a:p>
          <a:p>
            <a:pPr indent="0" lvl="0" marL="0" rtl="0" algn="ctr">
              <a:lnSpc>
                <a:spcPct val="90000"/>
              </a:lnSpc>
              <a:spcBef>
                <a:spcPts val="0"/>
              </a:spcBef>
              <a:spcAft>
                <a:spcPts val="0"/>
              </a:spcAft>
              <a:buClr>
                <a:schemeClr val="dk1"/>
              </a:buClr>
              <a:buSzPts val="1800"/>
              <a:buNone/>
            </a:pPr>
            <a:r>
              <a:t/>
            </a:r>
            <a:endParaRPr sz="1100"/>
          </a:p>
          <a:p>
            <a:pPr indent="0" lvl="0" marL="0" rtl="0" algn="ctr">
              <a:lnSpc>
                <a:spcPct val="90000"/>
              </a:lnSpc>
              <a:spcBef>
                <a:spcPts val="0"/>
              </a:spcBef>
              <a:spcAft>
                <a:spcPts val="0"/>
              </a:spcAft>
              <a:buClr>
                <a:schemeClr val="dk1"/>
              </a:buClr>
              <a:buSzPts val="1800"/>
              <a:buNone/>
            </a:pPr>
            <a:r>
              <a:t/>
            </a:r>
            <a:endParaRPr sz="1100"/>
          </a:p>
          <a:p>
            <a:pPr indent="0" lvl="0" marL="0" rtl="0" algn="ctr">
              <a:lnSpc>
                <a:spcPct val="90000"/>
              </a:lnSpc>
              <a:spcBef>
                <a:spcPts val="0"/>
              </a:spcBef>
              <a:spcAft>
                <a:spcPts val="0"/>
              </a:spcAft>
              <a:buClr>
                <a:schemeClr val="dk1"/>
              </a:buClr>
              <a:buSzPts val="1800"/>
              <a:buNone/>
            </a:pPr>
            <a:r>
              <a:t/>
            </a:r>
            <a:endParaRPr sz="1100"/>
          </a:p>
        </p:txBody>
      </p:sp>
      <p:sp>
        <p:nvSpPr>
          <p:cNvPr id="63" name="Google Shape;63;p14"/>
          <p:cNvSpPr txBox="1"/>
          <p:nvPr>
            <p:ph type="ctrTitle"/>
          </p:nvPr>
        </p:nvSpPr>
        <p:spPr>
          <a:xfrm>
            <a:off x="735150" y="228600"/>
            <a:ext cx="7503900" cy="4167300"/>
          </a:xfrm>
          <a:prstGeom prst="rect">
            <a:avLst/>
          </a:prstGeom>
          <a:solidFill>
            <a:srgbClr val="009193"/>
          </a:solidFill>
          <a:ln>
            <a:noFill/>
          </a:ln>
        </p:spPr>
        <p:txBody>
          <a:bodyPr anchorCtr="0" anchor="ctr" bIns="34275" lIns="68575" spcFirstLastPara="1" rIns="68575" wrap="square" tIns="34275">
            <a:noAutofit/>
          </a:bodyPr>
          <a:lstStyle/>
          <a:p>
            <a:pPr indent="0" lvl="0" marL="457200" rtl="0" algn="l">
              <a:lnSpc>
                <a:spcPct val="100000"/>
              </a:lnSpc>
              <a:spcBef>
                <a:spcPts val="0"/>
              </a:spcBef>
              <a:spcAft>
                <a:spcPts val="0"/>
              </a:spcAft>
              <a:buClr>
                <a:schemeClr val="lt1"/>
              </a:buClr>
              <a:buSzPts val="3300"/>
              <a:buFont typeface="Calibri"/>
              <a:buNone/>
            </a:pPr>
            <a:r>
              <a:t/>
            </a:r>
            <a:endParaRPr sz="3800">
              <a:solidFill>
                <a:schemeClr val="lt1"/>
              </a:solidFill>
            </a:endParaRPr>
          </a:p>
          <a:p>
            <a:pPr indent="0" lvl="0" marL="457200" rtl="0" algn="l">
              <a:lnSpc>
                <a:spcPct val="100000"/>
              </a:lnSpc>
              <a:spcBef>
                <a:spcPts val="0"/>
              </a:spcBef>
              <a:spcAft>
                <a:spcPts val="0"/>
              </a:spcAft>
              <a:buClr>
                <a:schemeClr val="lt1"/>
              </a:buClr>
              <a:buSzPts val="3300"/>
              <a:buFont typeface="Calibri"/>
              <a:buNone/>
            </a:pPr>
            <a:r>
              <a:rPr lang="en" sz="3800">
                <a:solidFill>
                  <a:schemeClr val="lt1"/>
                </a:solidFill>
              </a:rPr>
              <a:t>FRAUDULENT </a:t>
            </a:r>
            <a:endParaRPr sz="3800">
              <a:solidFill>
                <a:schemeClr val="lt1"/>
              </a:solidFill>
            </a:endParaRPr>
          </a:p>
          <a:p>
            <a:pPr indent="0" lvl="0" marL="457200" rtl="0" algn="l">
              <a:lnSpc>
                <a:spcPct val="100000"/>
              </a:lnSpc>
              <a:spcBef>
                <a:spcPts val="0"/>
              </a:spcBef>
              <a:spcAft>
                <a:spcPts val="0"/>
              </a:spcAft>
              <a:buClr>
                <a:schemeClr val="lt1"/>
              </a:buClr>
              <a:buSzPts val="3300"/>
              <a:buFont typeface="Calibri"/>
              <a:buNone/>
            </a:pPr>
            <a:r>
              <a:rPr lang="en" sz="3800">
                <a:solidFill>
                  <a:schemeClr val="lt1"/>
                </a:solidFill>
              </a:rPr>
              <a:t>TRANSACTION </a:t>
            </a:r>
            <a:endParaRPr sz="3800">
              <a:solidFill>
                <a:schemeClr val="lt1"/>
              </a:solidFill>
            </a:endParaRPr>
          </a:p>
          <a:p>
            <a:pPr indent="0" lvl="0" marL="457200" rtl="0" algn="l">
              <a:lnSpc>
                <a:spcPct val="100000"/>
              </a:lnSpc>
              <a:spcBef>
                <a:spcPts val="0"/>
              </a:spcBef>
              <a:spcAft>
                <a:spcPts val="0"/>
              </a:spcAft>
              <a:buClr>
                <a:schemeClr val="lt1"/>
              </a:buClr>
              <a:buSzPts val="3300"/>
              <a:buFont typeface="Calibri"/>
              <a:buNone/>
            </a:pPr>
            <a:r>
              <a:rPr lang="en" sz="3800">
                <a:solidFill>
                  <a:schemeClr val="lt1"/>
                </a:solidFill>
              </a:rPr>
              <a:t>DETECTION</a:t>
            </a:r>
            <a:endParaRPr sz="3800"/>
          </a:p>
        </p:txBody>
      </p:sp>
      <p:sp>
        <p:nvSpPr>
          <p:cNvPr id="64" name="Google Shape;64;p14"/>
          <p:cNvSpPr txBox="1"/>
          <p:nvPr/>
        </p:nvSpPr>
        <p:spPr>
          <a:xfrm>
            <a:off x="6384375" y="3303425"/>
            <a:ext cx="2221500" cy="10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Gilles Faltz</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Johanna Gerdts</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Antonia Engel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Mariia Rumiantseva </a:t>
            </a:r>
            <a:endParaRPr>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622450" y="579450"/>
            <a:ext cx="3886200" cy="9654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lang="en" sz="3600">
                <a:solidFill>
                  <a:schemeClr val="lt1"/>
                </a:solidFill>
              </a:rPr>
              <a:t>METRICS</a:t>
            </a:r>
            <a:endParaRPr>
              <a:solidFill>
                <a:schemeClr val="lt1"/>
              </a:solidFill>
            </a:endParaRPr>
          </a:p>
        </p:txBody>
      </p:sp>
      <p:sp>
        <p:nvSpPr>
          <p:cNvPr id="137" name="Google Shape;137;p23"/>
          <p:cNvSpPr txBox="1"/>
          <p:nvPr>
            <p:ph type="title"/>
          </p:nvPr>
        </p:nvSpPr>
        <p:spPr>
          <a:xfrm>
            <a:off x="622450" y="1795700"/>
            <a:ext cx="3886200" cy="609600"/>
          </a:xfrm>
          <a:prstGeom prst="rect">
            <a:avLst/>
          </a:prstGeom>
          <a:solidFill>
            <a:srgbClr val="FFFFFF"/>
          </a:solidFill>
          <a:ln cap="flat"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b="1" lang="en" sz="3600">
                <a:solidFill>
                  <a:schemeClr val="accent2"/>
                </a:solidFill>
                <a:latin typeface="Proxima Nova"/>
                <a:ea typeface="Proxima Nova"/>
                <a:cs typeface="Proxima Nova"/>
                <a:sym typeface="Proxima Nova"/>
              </a:rPr>
              <a:t>Recall</a:t>
            </a:r>
            <a:endParaRPr b="1">
              <a:solidFill>
                <a:schemeClr val="accent2"/>
              </a:solidFill>
              <a:latin typeface="Proxima Nova"/>
              <a:ea typeface="Proxima Nova"/>
              <a:cs typeface="Proxima Nova"/>
              <a:sym typeface="Proxima Nova"/>
            </a:endParaRPr>
          </a:p>
        </p:txBody>
      </p:sp>
      <p:sp>
        <p:nvSpPr>
          <p:cNvPr id="138" name="Google Shape;138;p23"/>
          <p:cNvSpPr txBox="1"/>
          <p:nvPr>
            <p:ph type="title"/>
          </p:nvPr>
        </p:nvSpPr>
        <p:spPr>
          <a:xfrm>
            <a:off x="4752725" y="1795700"/>
            <a:ext cx="3886200" cy="609600"/>
          </a:xfrm>
          <a:prstGeom prst="rect">
            <a:avLst/>
          </a:prstGeom>
          <a:noFill/>
          <a:ln cap="flat"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b="1" lang="en" sz="3600">
                <a:solidFill>
                  <a:schemeClr val="accent2"/>
                </a:solidFill>
                <a:latin typeface="Proxima Nova"/>
                <a:ea typeface="Proxima Nova"/>
                <a:cs typeface="Proxima Nova"/>
                <a:sym typeface="Proxima Nova"/>
              </a:rPr>
              <a:t>Precision</a:t>
            </a:r>
            <a:endParaRPr b="1">
              <a:solidFill>
                <a:schemeClr val="accent2"/>
              </a:solidFill>
              <a:latin typeface="Proxima Nova"/>
              <a:ea typeface="Proxima Nova"/>
              <a:cs typeface="Proxima Nova"/>
              <a:sym typeface="Proxima Nova"/>
            </a:endParaRPr>
          </a:p>
        </p:txBody>
      </p:sp>
      <p:sp>
        <p:nvSpPr>
          <p:cNvPr id="139" name="Google Shape;139;p23"/>
          <p:cNvSpPr txBox="1"/>
          <p:nvPr>
            <p:ph type="title"/>
          </p:nvPr>
        </p:nvSpPr>
        <p:spPr>
          <a:xfrm>
            <a:off x="2628900" y="4288575"/>
            <a:ext cx="3886200" cy="609600"/>
          </a:xfrm>
          <a:prstGeom prst="rect">
            <a:avLst/>
          </a:prstGeom>
          <a:solidFill>
            <a:srgbClr val="FFFFFF"/>
          </a:solidFill>
          <a:ln cap="flat"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b="1" lang="en" sz="3600">
                <a:solidFill>
                  <a:schemeClr val="accent2"/>
                </a:solidFill>
                <a:latin typeface="Proxima Nova"/>
                <a:ea typeface="Proxima Nova"/>
                <a:cs typeface="Proxima Nova"/>
                <a:sym typeface="Proxima Nova"/>
              </a:rPr>
              <a:t>F1</a:t>
            </a:r>
            <a:endParaRPr b="1">
              <a:solidFill>
                <a:schemeClr val="accent2"/>
              </a:solidFill>
              <a:latin typeface="Proxima Nova"/>
              <a:ea typeface="Proxima Nova"/>
              <a:cs typeface="Proxima Nova"/>
              <a:sym typeface="Proxima Nova"/>
            </a:endParaRPr>
          </a:p>
        </p:txBody>
      </p:sp>
      <p:cxnSp>
        <p:nvCxnSpPr>
          <p:cNvPr id="140" name="Google Shape;140;p23"/>
          <p:cNvCxnSpPr/>
          <p:nvPr/>
        </p:nvCxnSpPr>
        <p:spPr>
          <a:xfrm>
            <a:off x="3655150" y="3686775"/>
            <a:ext cx="577200" cy="525600"/>
          </a:xfrm>
          <a:prstGeom prst="straightConnector1">
            <a:avLst/>
          </a:prstGeom>
          <a:noFill/>
          <a:ln cap="flat" cmpd="sng" w="38100">
            <a:solidFill>
              <a:schemeClr val="dk2"/>
            </a:solidFill>
            <a:prstDash val="solid"/>
            <a:round/>
            <a:headEnd len="med" w="med" type="none"/>
            <a:tailEnd len="med" w="med" type="triangle"/>
          </a:ln>
        </p:spPr>
      </p:cxnSp>
      <p:cxnSp>
        <p:nvCxnSpPr>
          <p:cNvPr id="141" name="Google Shape;141;p23"/>
          <p:cNvCxnSpPr/>
          <p:nvPr/>
        </p:nvCxnSpPr>
        <p:spPr>
          <a:xfrm flipH="1">
            <a:off x="4890075" y="3686625"/>
            <a:ext cx="566700" cy="525900"/>
          </a:xfrm>
          <a:prstGeom prst="straightConnector1">
            <a:avLst/>
          </a:prstGeom>
          <a:noFill/>
          <a:ln cap="flat" cmpd="sng" w="38100">
            <a:solidFill>
              <a:schemeClr val="dk2"/>
            </a:solidFill>
            <a:prstDash val="solid"/>
            <a:round/>
            <a:headEnd len="med" w="med" type="none"/>
            <a:tailEnd len="med" w="med" type="triangle"/>
          </a:ln>
        </p:spPr>
      </p:cxnSp>
      <p:sp>
        <p:nvSpPr>
          <p:cNvPr id="142" name="Google Shape;142;p23"/>
          <p:cNvSpPr txBox="1"/>
          <p:nvPr>
            <p:ph type="title"/>
          </p:nvPr>
        </p:nvSpPr>
        <p:spPr>
          <a:xfrm>
            <a:off x="622450" y="2571749"/>
            <a:ext cx="3886200" cy="103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lang="en" sz="1550">
                <a:solidFill>
                  <a:schemeClr val="accent2"/>
                </a:solidFill>
                <a:highlight>
                  <a:srgbClr val="FFFFFF"/>
                </a:highlight>
                <a:latin typeface="Proxima Nova"/>
                <a:ea typeface="Proxima Nova"/>
                <a:cs typeface="Proxima Nova"/>
                <a:sym typeface="Proxima Nova"/>
              </a:rPr>
              <a:t>Evaluates the model’s ability to </a:t>
            </a:r>
            <a:r>
              <a:rPr b="1" lang="en" sz="1550">
                <a:solidFill>
                  <a:schemeClr val="accent2"/>
                </a:solidFill>
                <a:highlight>
                  <a:srgbClr val="FFFFFF"/>
                </a:highlight>
                <a:latin typeface="Proxima Nova"/>
                <a:ea typeface="Proxima Nova"/>
                <a:cs typeface="Proxima Nova"/>
                <a:sym typeface="Proxima Nova"/>
              </a:rPr>
              <a:t>detect fraudulent transactions</a:t>
            </a:r>
            <a:endParaRPr sz="1550">
              <a:solidFill>
                <a:schemeClr val="accent2"/>
              </a:solidFill>
              <a:highlight>
                <a:srgbClr val="FFFFFF"/>
              </a:highlight>
              <a:latin typeface="Proxima Nova"/>
              <a:ea typeface="Proxima Nova"/>
              <a:cs typeface="Proxima Nova"/>
              <a:sym typeface="Proxima Nova"/>
            </a:endParaRPr>
          </a:p>
        </p:txBody>
      </p:sp>
      <p:sp>
        <p:nvSpPr>
          <p:cNvPr id="143" name="Google Shape;143;p23"/>
          <p:cNvSpPr txBox="1"/>
          <p:nvPr>
            <p:ph type="title"/>
          </p:nvPr>
        </p:nvSpPr>
        <p:spPr>
          <a:xfrm>
            <a:off x="4752725" y="2589755"/>
            <a:ext cx="3886200" cy="103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lang="en" sz="1550">
                <a:solidFill>
                  <a:schemeClr val="accent2"/>
                </a:solidFill>
                <a:highlight>
                  <a:srgbClr val="FFFFFF"/>
                </a:highlight>
                <a:latin typeface="Proxima Nova"/>
                <a:ea typeface="Proxima Nova"/>
                <a:cs typeface="Proxima Nova"/>
                <a:sym typeface="Proxima Nova"/>
              </a:rPr>
              <a:t>Evaluates the model’s ability to </a:t>
            </a:r>
            <a:r>
              <a:rPr b="1" lang="en" sz="1550">
                <a:solidFill>
                  <a:schemeClr val="accent2"/>
                </a:solidFill>
                <a:highlight>
                  <a:srgbClr val="FFFFFF"/>
                </a:highlight>
                <a:latin typeface="Proxima Nova"/>
                <a:ea typeface="Proxima Nova"/>
                <a:cs typeface="Proxima Nova"/>
                <a:sym typeface="Proxima Nova"/>
              </a:rPr>
              <a:t>avoid false fraudulent transactions</a:t>
            </a:r>
            <a:endParaRPr b="1" sz="1550">
              <a:solidFill>
                <a:schemeClr val="accent2"/>
              </a:solidFill>
              <a:highlight>
                <a:srgbClr val="FFFFFF"/>
              </a:highlight>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9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622450" y="579450"/>
            <a:ext cx="3886200" cy="14763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457200" rtl="0" algn="l">
              <a:spcBef>
                <a:spcPts val="0"/>
              </a:spcBef>
              <a:spcAft>
                <a:spcPts val="0"/>
              </a:spcAft>
              <a:buNone/>
            </a:pPr>
            <a:r>
              <a:rPr lang="en" sz="3600">
                <a:solidFill>
                  <a:schemeClr val="lt1"/>
                </a:solidFill>
              </a:rPr>
              <a:t>MODEL RESULTS</a:t>
            </a:r>
            <a:endParaRPr>
              <a:solidFill>
                <a:schemeClr val="lt1"/>
              </a:solidFill>
            </a:endParaRPr>
          </a:p>
        </p:txBody>
      </p:sp>
      <p:graphicFrame>
        <p:nvGraphicFramePr>
          <p:cNvPr id="149" name="Google Shape;149;p24"/>
          <p:cNvGraphicFramePr/>
          <p:nvPr/>
        </p:nvGraphicFramePr>
        <p:xfrm>
          <a:off x="622450" y="2253800"/>
          <a:ext cx="3000000" cy="3000000"/>
        </p:xfrm>
        <a:graphic>
          <a:graphicData uri="http://schemas.openxmlformats.org/drawingml/2006/table">
            <a:tbl>
              <a:tblPr>
                <a:noFill/>
                <a:tableStyleId>{7112698B-A69E-46E3-994A-23F599C417F4}</a:tableStyleId>
              </a:tblPr>
              <a:tblGrid>
                <a:gridCol w="2763000"/>
                <a:gridCol w="2763000"/>
                <a:gridCol w="2763000"/>
              </a:tblGrid>
              <a:tr h="622525">
                <a:tc>
                  <a:txBody>
                    <a:bodyPr/>
                    <a:lstStyle/>
                    <a:p>
                      <a:pPr indent="0" lvl="0" marL="0" rtl="0" algn="ctr">
                        <a:spcBef>
                          <a:spcPts val="0"/>
                        </a:spcBef>
                        <a:spcAft>
                          <a:spcPts val="0"/>
                        </a:spcAft>
                        <a:buNone/>
                      </a:pPr>
                      <a:r>
                        <a:t/>
                      </a:r>
                      <a:endParaRPr>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700">
                          <a:solidFill>
                            <a:schemeClr val="accent1"/>
                          </a:solidFill>
                          <a:latin typeface="Proxima Nova"/>
                          <a:ea typeface="Proxima Nova"/>
                          <a:cs typeface="Proxima Nova"/>
                          <a:sym typeface="Proxima Nova"/>
                        </a:rPr>
                        <a:t>F1</a:t>
                      </a:r>
                      <a:endParaRPr b="1" sz="1700">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700">
                          <a:solidFill>
                            <a:schemeClr val="accent1"/>
                          </a:solidFill>
                          <a:latin typeface="Proxima Nova"/>
                          <a:ea typeface="Proxima Nova"/>
                          <a:cs typeface="Proxima Nova"/>
                          <a:sym typeface="Proxima Nova"/>
                        </a:rPr>
                        <a:t>Recall</a:t>
                      </a:r>
                      <a:endParaRPr b="1" sz="1700">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22525">
                <a:tc>
                  <a:txBody>
                    <a:bodyPr/>
                    <a:lstStyle/>
                    <a:p>
                      <a:pPr indent="0" lvl="0" marL="0" rtl="0" algn="l">
                        <a:spcBef>
                          <a:spcPts val="0"/>
                        </a:spcBef>
                        <a:spcAft>
                          <a:spcPts val="0"/>
                        </a:spcAft>
                        <a:buNone/>
                      </a:pPr>
                      <a:r>
                        <a:rPr b="1" lang="en" sz="1700">
                          <a:solidFill>
                            <a:schemeClr val="accent1"/>
                          </a:solidFill>
                          <a:latin typeface="Proxima Nova"/>
                          <a:ea typeface="Proxima Nova"/>
                          <a:cs typeface="Proxima Nova"/>
                          <a:sym typeface="Proxima Nova"/>
                        </a:rPr>
                        <a:t>Random Forest Classifier</a:t>
                      </a:r>
                      <a:endParaRPr b="1" sz="1700">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1"/>
                          </a:solidFill>
                          <a:latin typeface="Proxima Nova"/>
                          <a:ea typeface="Proxima Nova"/>
                          <a:cs typeface="Proxima Nova"/>
                          <a:sym typeface="Proxima Nova"/>
                        </a:rPr>
                        <a:t>51.3</a:t>
                      </a:r>
                      <a:endParaRPr>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1"/>
                          </a:solidFill>
                          <a:latin typeface="Proxima Nova"/>
                          <a:ea typeface="Proxima Nova"/>
                          <a:cs typeface="Proxima Nova"/>
                          <a:sym typeface="Proxima Nova"/>
                        </a:rPr>
                        <a:t>34.78</a:t>
                      </a:r>
                      <a:endParaRPr>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22525">
                <a:tc>
                  <a:txBody>
                    <a:bodyPr/>
                    <a:lstStyle/>
                    <a:p>
                      <a:pPr indent="0" lvl="0" marL="0" rtl="0" algn="l">
                        <a:spcBef>
                          <a:spcPts val="0"/>
                        </a:spcBef>
                        <a:spcAft>
                          <a:spcPts val="0"/>
                        </a:spcAft>
                        <a:buNone/>
                      </a:pPr>
                      <a:r>
                        <a:rPr b="1" lang="en" sz="1700">
                          <a:solidFill>
                            <a:schemeClr val="accent1"/>
                          </a:solidFill>
                          <a:latin typeface="Proxima Nova"/>
                          <a:ea typeface="Proxima Nova"/>
                          <a:cs typeface="Proxima Nova"/>
                          <a:sym typeface="Proxima Nova"/>
                        </a:rPr>
                        <a:t>XGBoost Classifier</a:t>
                      </a:r>
                      <a:endParaRPr b="1" sz="1700">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1"/>
                          </a:solidFill>
                          <a:latin typeface="Proxima Nova"/>
                          <a:ea typeface="Proxima Nova"/>
                          <a:cs typeface="Proxima Nova"/>
                          <a:sym typeface="Proxima Nova"/>
                        </a:rPr>
                        <a:t>39.97</a:t>
                      </a:r>
                      <a:endParaRPr>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1"/>
                          </a:solidFill>
                          <a:latin typeface="Proxima Nova"/>
                          <a:ea typeface="Proxima Nova"/>
                          <a:cs typeface="Proxima Nova"/>
                          <a:sym typeface="Proxima Nova"/>
                        </a:rPr>
                        <a:t>26.34</a:t>
                      </a:r>
                      <a:endParaRPr>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22525">
                <a:tc>
                  <a:txBody>
                    <a:bodyPr/>
                    <a:lstStyle/>
                    <a:p>
                      <a:pPr indent="0" lvl="0" marL="0" rtl="0" algn="l">
                        <a:spcBef>
                          <a:spcPts val="0"/>
                        </a:spcBef>
                        <a:spcAft>
                          <a:spcPts val="0"/>
                        </a:spcAft>
                        <a:buNone/>
                      </a:pPr>
                      <a:r>
                        <a:rPr b="1" lang="en" sz="1700">
                          <a:solidFill>
                            <a:schemeClr val="accent1"/>
                          </a:solidFill>
                          <a:latin typeface="Proxima Nova"/>
                          <a:ea typeface="Proxima Nova"/>
                          <a:cs typeface="Proxima Nova"/>
                          <a:sym typeface="Proxima Nova"/>
                        </a:rPr>
                        <a:t>LGBM Classifier</a:t>
                      </a:r>
                      <a:endParaRPr b="1" sz="1700">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1"/>
                          </a:solidFill>
                          <a:latin typeface="Proxima Nova"/>
                          <a:ea typeface="Proxima Nova"/>
                          <a:cs typeface="Proxima Nova"/>
                          <a:sym typeface="Proxima Nova"/>
                        </a:rPr>
                        <a:t>28.61</a:t>
                      </a:r>
                      <a:endParaRPr>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1"/>
                          </a:solidFill>
                          <a:latin typeface="Proxima Nova"/>
                          <a:ea typeface="Proxima Nova"/>
                          <a:cs typeface="Proxima Nova"/>
                          <a:sym typeface="Proxima Nova"/>
                        </a:rPr>
                        <a:t>17.68</a:t>
                      </a:r>
                      <a:endParaRPr>
                        <a:solidFill>
                          <a:schemeClr val="accent1"/>
                        </a:solidFill>
                        <a:latin typeface="Proxima Nova"/>
                        <a:ea typeface="Proxima Nova"/>
                        <a:cs typeface="Proxima Nova"/>
                        <a:sym typeface="Proxima Nov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50" name="Google Shape;150;p24"/>
          <p:cNvSpPr/>
          <p:nvPr/>
        </p:nvSpPr>
        <p:spPr>
          <a:xfrm>
            <a:off x="4463200" y="3051125"/>
            <a:ext cx="597900" cy="288600"/>
          </a:xfrm>
          <a:prstGeom prst="ellipse">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7233725" y="3051125"/>
            <a:ext cx="597900" cy="288600"/>
          </a:xfrm>
          <a:prstGeom prst="ellipse">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2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28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nvSpPr>
        <p:spPr>
          <a:xfrm>
            <a:off x="398850" y="4397975"/>
            <a:ext cx="8346300" cy="566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1600"/>
              </a:spcAft>
              <a:buNone/>
            </a:pPr>
            <a:r>
              <a:rPr lang="en" sz="1600">
                <a:solidFill>
                  <a:schemeClr val="accent1"/>
                </a:solidFill>
                <a:latin typeface="Proxima Nova"/>
                <a:ea typeface="Proxima Nova"/>
                <a:cs typeface="Proxima Nova"/>
                <a:sym typeface="Proxima Nova"/>
              </a:rPr>
              <a:t>T</a:t>
            </a:r>
            <a:r>
              <a:rPr lang="en" sz="1600">
                <a:solidFill>
                  <a:schemeClr val="accent1"/>
                </a:solidFill>
                <a:latin typeface="Proxima Nova"/>
                <a:ea typeface="Proxima Nova"/>
                <a:cs typeface="Proxima Nova"/>
                <a:sym typeface="Proxima Nova"/>
              </a:rPr>
              <a:t>he</a:t>
            </a:r>
            <a:r>
              <a:rPr b="1" lang="en" sz="1600">
                <a:solidFill>
                  <a:schemeClr val="accent1"/>
                </a:solidFill>
                <a:latin typeface="Proxima Nova"/>
                <a:ea typeface="Proxima Nova"/>
                <a:cs typeface="Proxima Nova"/>
                <a:sym typeface="Proxima Nova"/>
              </a:rPr>
              <a:t> trees protect each other from</a:t>
            </a:r>
            <a:r>
              <a:rPr lang="en" sz="1600">
                <a:solidFill>
                  <a:schemeClr val="accent1"/>
                </a:solidFill>
                <a:latin typeface="Proxima Nova"/>
                <a:ea typeface="Proxima Nova"/>
                <a:cs typeface="Proxima Nova"/>
                <a:sym typeface="Proxima Nova"/>
              </a:rPr>
              <a:t> their </a:t>
            </a:r>
            <a:r>
              <a:rPr b="1" lang="en" sz="1600">
                <a:solidFill>
                  <a:schemeClr val="accent1"/>
                </a:solidFill>
                <a:latin typeface="Proxima Nova"/>
                <a:ea typeface="Proxima Nova"/>
                <a:cs typeface="Proxima Nova"/>
                <a:sym typeface="Proxima Nova"/>
              </a:rPr>
              <a:t>individual errors </a:t>
            </a:r>
            <a:r>
              <a:rPr lang="en" sz="1600">
                <a:solidFill>
                  <a:schemeClr val="accent1"/>
                </a:solidFill>
                <a:latin typeface="Proxima Nova"/>
                <a:ea typeface="Proxima Nova"/>
                <a:cs typeface="Proxima Nova"/>
                <a:sym typeface="Proxima Nova"/>
              </a:rPr>
              <a:t>since</a:t>
            </a:r>
            <a:r>
              <a:rPr b="1" lang="en" sz="1600">
                <a:solidFill>
                  <a:schemeClr val="accent1"/>
                </a:solidFill>
                <a:latin typeface="Proxima Nova"/>
                <a:ea typeface="Proxima Nova"/>
                <a:cs typeface="Proxima Nova"/>
                <a:sym typeface="Proxima Nova"/>
              </a:rPr>
              <a:t> the majority voting counts</a:t>
            </a:r>
            <a:endParaRPr b="1">
              <a:solidFill>
                <a:schemeClr val="accent1"/>
              </a:solidFill>
              <a:latin typeface="Proxima Nova"/>
              <a:ea typeface="Proxima Nova"/>
              <a:cs typeface="Proxima Nova"/>
              <a:sym typeface="Proxima Nova"/>
            </a:endParaRPr>
          </a:p>
        </p:txBody>
      </p:sp>
      <p:sp>
        <p:nvSpPr>
          <p:cNvPr id="157" name="Google Shape;157;p25"/>
          <p:cNvSpPr txBox="1"/>
          <p:nvPr>
            <p:ph type="title"/>
          </p:nvPr>
        </p:nvSpPr>
        <p:spPr>
          <a:xfrm>
            <a:off x="622450" y="427050"/>
            <a:ext cx="3886200" cy="14763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457200" rtl="0" algn="l">
              <a:spcBef>
                <a:spcPts val="0"/>
              </a:spcBef>
              <a:spcAft>
                <a:spcPts val="0"/>
              </a:spcAft>
              <a:buNone/>
            </a:pPr>
            <a:r>
              <a:rPr lang="en" sz="3600">
                <a:solidFill>
                  <a:schemeClr val="lt1"/>
                </a:solidFill>
              </a:rPr>
              <a:t>RANDOM FOREST </a:t>
            </a:r>
            <a:r>
              <a:rPr lang="en" sz="3600">
                <a:solidFill>
                  <a:schemeClr val="lt1"/>
                </a:solidFill>
              </a:rPr>
              <a:t>CLASSIFIER</a:t>
            </a:r>
            <a:endParaRPr>
              <a:solidFill>
                <a:schemeClr val="lt1"/>
              </a:solidFill>
            </a:endParaRPr>
          </a:p>
        </p:txBody>
      </p:sp>
      <p:pic>
        <p:nvPicPr>
          <p:cNvPr id="158" name="Google Shape;158;p25"/>
          <p:cNvPicPr preferRelativeResize="0"/>
          <p:nvPr/>
        </p:nvPicPr>
        <p:blipFill rotWithShape="1">
          <a:blip r:embed="rId3">
            <a:alphaModFix/>
          </a:blip>
          <a:srcRect b="17539" l="0" r="5123" t="0"/>
          <a:stretch/>
        </p:blipFill>
        <p:spPr>
          <a:xfrm>
            <a:off x="990357" y="1995775"/>
            <a:ext cx="7163283" cy="2402200"/>
          </a:xfrm>
          <a:prstGeom prst="rect">
            <a:avLst/>
          </a:prstGeom>
          <a:noFill/>
          <a:ln>
            <a:noFill/>
          </a:ln>
        </p:spPr>
      </p:pic>
      <p:sp>
        <p:nvSpPr>
          <p:cNvPr id="159" name="Google Shape;159;p25"/>
          <p:cNvSpPr/>
          <p:nvPr/>
        </p:nvSpPr>
        <p:spPr>
          <a:xfrm>
            <a:off x="7462700" y="4024025"/>
            <a:ext cx="834900" cy="443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28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26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25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750450" y="356500"/>
            <a:ext cx="6963149" cy="4225977"/>
          </a:xfrm>
          <a:prstGeom prst="rect">
            <a:avLst/>
          </a:prstGeom>
          <a:noFill/>
          <a:ln>
            <a:noFill/>
          </a:ln>
        </p:spPr>
      </p:pic>
      <p:sp>
        <p:nvSpPr>
          <p:cNvPr id="165" name="Google Shape;165;p26"/>
          <p:cNvSpPr txBox="1"/>
          <p:nvPr>
            <p:ph type="title"/>
          </p:nvPr>
        </p:nvSpPr>
        <p:spPr>
          <a:xfrm>
            <a:off x="361425" y="3171500"/>
            <a:ext cx="3238500" cy="1785600"/>
          </a:xfrm>
          <a:prstGeom prst="rect">
            <a:avLst/>
          </a:prstGeom>
          <a:solidFill>
            <a:srgbClr val="009193"/>
          </a:solidFill>
        </p:spPr>
        <p:txBody>
          <a:bodyPr anchorCtr="0" anchor="ctr" bIns="34275" lIns="68575" spcFirstLastPara="1" rIns="68575" wrap="square" tIns="34275">
            <a:noAutofit/>
          </a:bodyPr>
          <a:lstStyle/>
          <a:p>
            <a:pPr indent="0" lvl="0" marL="0" rtl="0" algn="ctr">
              <a:spcBef>
                <a:spcPts val="0"/>
              </a:spcBef>
              <a:spcAft>
                <a:spcPts val="0"/>
              </a:spcAft>
              <a:buNone/>
            </a:pPr>
            <a:r>
              <a:rPr lang="en" sz="2900">
                <a:solidFill>
                  <a:schemeClr val="lt1"/>
                </a:solidFill>
              </a:rPr>
              <a:t>HEROKU APP</a:t>
            </a:r>
            <a:endParaRPr sz="2300">
              <a:solidFill>
                <a:schemeClr val="lt1"/>
              </a:solidFill>
            </a:endParaRPr>
          </a:p>
        </p:txBody>
      </p:sp>
      <p:sp>
        <p:nvSpPr>
          <p:cNvPr id="166" name="Google Shape;166;p26"/>
          <p:cNvSpPr txBox="1"/>
          <p:nvPr/>
        </p:nvSpPr>
        <p:spPr>
          <a:xfrm>
            <a:off x="646150" y="4295500"/>
            <a:ext cx="27525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FFFFFF"/>
                </a:solidFill>
              </a:rPr>
              <a:t>https://dash-fraud.herokuapp.com</a:t>
            </a:r>
            <a:endParaRPr sz="16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892850" y="1604925"/>
            <a:ext cx="5358300" cy="1476300"/>
          </a:xfrm>
          <a:prstGeom prst="rect">
            <a:avLst/>
          </a:prstGeom>
          <a:solidFill>
            <a:srgbClr val="009193"/>
          </a:solidFill>
        </p:spPr>
        <p:txBody>
          <a:bodyPr anchorCtr="0" anchor="ctr" bIns="34275" lIns="68575" spcFirstLastPara="1" rIns="68575" wrap="square" tIns="34275">
            <a:noAutofit/>
          </a:bodyPr>
          <a:lstStyle/>
          <a:p>
            <a:pPr indent="0" lvl="0" marL="0" rtl="0" algn="ctr">
              <a:spcBef>
                <a:spcPts val="0"/>
              </a:spcBef>
              <a:spcAft>
                <a:spcPts val="0"/>
              </a:spcAft>
              <a:buNone/>
            </a:pPr>
            <a:r>
              <a:rPr lang="en" sz="3600">
                <a:solidFill>
                  <a:schemeClr val="lt1"/>
                </a:solidFill>
              </a:rPr>
              <a:t>THANK YOU FOR       ATTENTION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idx="1" type="body"/>
          </p:nvPr>
        </p:nvSpPr>
        <p:spPr>
          <a:xfrm>
            <a:off x="699575" y="2024775"/>
            <a:ext cx="4736400" cy="1901100"/>
          </a:xfrm>
          <a:prstGeom prst="rect">
            <a:avLst/>
          </a:prstGeom>
          <a:solidFill>
            <a:schemeClr val="accent4"/>
          </a:solidFill>
          <a:ln>
            <a:noFill/>
          </a:ln>
        </p:spPr>
        <p:txBody>
          <a:bodyPr anchorCtr="0" anchor="ctr" bIns="34275" lIns="68575" spcFirstLastPara="1" rIns="68575" wrap="square" tIns="34275">
            <a:noAutofit/>
          </a:bodyPr>
          <a:lstStyle/>
          <a:p>
            <a:pPr indent="0" lvl="0" marL="0" rtl="0" algn="l">
              <a:lnSpc>
                <a:spcPct val="90000"/>
              </a:lnSpc>
              <a:spcBef>
                <a:spcPts val="0"/>
              </a:spcBef>
              <a:spcAft>
                <a:spcPts val="1600"/>
              </a:spcAft>
              <a:buClr>
                <a:srgbClr val="F7CAAC"/>
              </a:buClr>
              <a:buSzPts val="3000"/>
              <a:buNone/>
            </a:pPr>
            <a:r>
              <a:rPr lang="en" sz="2200">
                <a:solidFill>
                  <a:srgbClr val="FFFFFF"/>
                </a:solidFill>
              </a:rPr>
              <a:t>For the payment industry, the public health crisis triggered by the COVID-19 </a:t>
            </a:r>
            <a:r>
              <a:rPr lang="en" sz="2200">
                <a:solidFill>
                  <a:srgbClr val="FFFFFF"/>
                </a:solidFill>
              </a:rPr>
              <a:t>pandemic has accelerated the move from “physical” to “virtual” banking.</a:t>
            </a:r>
            <a:endParaRPr sz="2200">
              <a:solidFill>
                <a:srgbClr val="FFFFFF"/>
              </a:solidFill>
              <a:highlight>
                <a:srgbClr val="E06666"/>
              </a:highlight>
            </a:endParaRPr>
          </a:p>
        </p:txBody>
      </p:sp>
      <p:sp>
        <p:nvSpPr>
          <p:cNvPr id="70" name="Google Shape;70;p15"/>
          <p:cNvSpPr/>
          <p:nvPr/>
        </p:nvSpPr>
        <p:spPr>
          <a:xfrm>
            <a:off x="155276" y="4632722"/>
            <a:ext cx="9717600" cy="6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dk1"/>
                </a:solidFill>
                <a:latin typeface="Calibri"/>
                <a:ea typeface="Calibri"/>
                <a:cs typeface="Calibri"/>
                <a:sym typeface="Calibri"/>
              </a:rPr>
              <a:t>The 2020 McKinsey Global Payment Report </a:t>
            </a:r>
            <a:br>
              <a:rPr lang="en" sz="800">
                <a:solidFill>
                  <a:schemeClr val="dk1"/>
                </a:solidFill>
                <a:latin typeface="Calibri"/>
                <a:ea typeface="Calibri"/>
                <a:cs typeface="Calibri"/>
                <a:sym typeface="Calibri"/>
              </a:rPr>
            </a:br>
            <a:r>
              <a:rPr lang="en" sz="800">
                <a:solidFill>
                  <a:schemeClr val="dk1"/>
                </a:solidFill>
                <a:latin typeface="Calibri"/>
                <a:ea typeface="Calibri"/>
                <a:cs typeface="Calibri"/>
                <a:sym typeface="Calibri"/>
              </a:rPr>
              <a:t>https://www.mckinsey.com/~/media/mckinsey/industries/financial%20services/our%20insights/accelerating%20winds%20of%20change%20in%20global%20payments/2020-mckinsey-global-payments-report-vf.pdf</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p:txBody>
      </p:sp>
      <p:sp>
        <p:nvSpPr>
          <p:cNvPr id="71" name="Google Shape;71;p15"/>
          <p:cNvSpPr txBox="1"/>
          <p:nvPr/>
        </p:nvSpPr>
        <p:spPr>
          <a:xfrm>
            <a:off x="449375" y="316425"/>
            <a:ext cx="2753400" cy="767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4"/>
                </a:solidFill>
                <a:latin typeface="Alfa Slab One"/>
                <a:ea typeface="Alfa Slab One"/>
                <a:cs typeface="Alfa Slab One"/>
                <a:sym typeface="Alfa Slab One"/>
              </a:rPr>
              <a:t>CONCEPT </a:t>
            </a:r>
            <a:endParaRPr sz="3600">
              <a:solidFill>
                <a:schemeClr val="accent4"/>
              </a:solidFill>
              <a:latin typeface="Alfa Slab One"/>
              <a:ea typeface="Alfa Slab One"/>
              <a:cs typeface="Alfa Slab One"/>
              <a:sym typeface="Alfa Slab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1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25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75025" y="282000"/>
            <a:ext cx="4460700" cy="995700"/>
          </a:xfrm>
          <a:prstGeom prst="rect">
            <a:avLst/>
          </a:prstGeom>
          <a:solidFill>
            <a:srgbClr val="009193"/>
          </a:solidFill>
          <a:ln>
            <a:noFill/>
          </a:ln>
        </p:spPr>
        <p:txBody>
          <a:bodyPr anchorCtr="0" anchor="ctr" bIns="34275" lIns="68575" spcFirstLastPara="1" rIns="68575" wrap="square" tIns="34275">
            <a:noAutofit/>
          </a:bodyPr>
          <a:lstStyle/>
          <a:p>
            <a:pPr indent="0" lvl="0" marL="457200" rtl="0" algn="l">
              <a:lnSpc>
                <a:spcPct val="90000"/>
              </a:lnSpc>
              <a:spcBef>
                <a:spcPts val="0"/>
              </a:spcBef>
              <a:spcAft>
                <a:spcPts val="0"/>
              </a:spcAft>
              <a:buClr>
                <a:schemeClr val="lt1"/>
              </a:buClr>
              <a:buSzPts val="3300"/>
              <a:buFont typeface="Calibri"/>
              <a:buNone/>
            </a:pPr>
            <a:r>
              <a:rPr lang="en" sz="2200">
                <a:solidFill>
                  <a:schemeClr val="lt1"/>
                </a:solidFill>
              </a:rPr>
              <a:t>A BRIEF INTRODUCTION TO THE PROBLEM </a:t>
            </a:r>
            <a:endParaRPr sz="2200"/>
          </a:p>
        </p:txBody>
      </p:sp>
      <p:sp>
        <p:nvSpPr>
          <p:cNvPr id="77" name="Google Shape;77;p16"/>
          <p:cNvSpPr txBox="1"/>
          <p:nvPr/>
        </p:nvSpPr>
        <p:spPr>
          <a:xfrm>
            <a:off x="5717075" y="207450"/>
            <a:ext cx="3197100" cy="1144800"/>
          </a:xfrm>
          <a:prstGeom prst="rect">
            <a:avLst/>
          </a:prstGeom>
          <a:noFill/>
          <a:ln cap="flat" cmpd="sng" w="19050">
            <a:solidFill>
              <a:srgbClr val="0091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accent1"/>
                </a:solidFill>
                <a:latin typeface="Proxima Nova"/>
                <a:ea typeface="Proxima Nova"/>
                <a:cs typeface="Proxima Nova"/>
                <a:sym typeface="Proxima Nova"/>
              </a:rPr>
              <a:t>The amount of card fraud projected </a:t>
            </a:r>
            <a:r>
              <a:rPr lang="en" sz="1900">
                <a:solidFill>
                  <a:schemeClr val="accent1"/>
                </a:solidFill>
                <a:latin typeface="Proxima Nova"/>
                <a:ea typeface="Proxima Nova"/>
                <a:cs typeface="Proxima Nova"/>
                <a:sym typeface="Proxima Nova"/>
              </a:rPr>
              <a:t>worldwide</a:t>
            </a:r>
            <a:r>
              <a:rPr lang="en" sz="1900">
                <a:solidFill>
                  <a:schemeClr val="accent1"/>
                </a:solidFill>
                <a:latin typeface="Proxima Nova"/>
                <a:ea typeface="Proxima Nova"/>
                <a:cs typeface="Proxima Nova"/>
                <a:sym typeface="Proxima Nova"/>
              </a:rPr>
              <a:t> increases every year. </a:t>
            </a:r>
            <a:endParaRPr sz="1900">
              <a:solidFill>
                <a:schemeClr val="accent1"/>
              </a:solidFill>
              <a:latin typeface="Proxima Nova"/>
              <a:ea typeface="Proxima Nova"/>
              <a:cs typeface="Proxima Nova"/>
              <a:sym typeface="Proxima Nova"/>
            </a:endParaRPr>
          </a:p>
        </p:txBody>
      </p:sp>
      <p:sp>
        <p:nvSpPr>
          <p:cNvPr id="78" name="Google Shape;78;p16"/>
          <p:cNvSpPr/>
          <p:nvPr/>
        </p:nvSpPr>
        <p:spPr>
          <a:xfrm>
            <a:off x="4755650" y="315450"/>
            <a:ext cx="841500" cy="762000"/>
          </a:xfrm>
          <a:prstGeom prst="rightArrow">
            <a:avLst>
              <a:gd fmla="val 50000" name="adj1"/>
              <a:gd fmla="val 50000" name="adj2"/>
            </a:avLst>
          </a:prstGeom>
          <a:solidFill>
            <a:schemeClr val="lt2"/>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6"/>
          <p:cNvPicPr preferRelativeResize="0"/>
          <p:nvPr/>
        </p:nvPicPr>
        <p:blipFill rotWithShape="1">
          <a:blip r:embed="rId3">
            <a:alphaModFix/>
          </a:blip>
          <a:srcRect b="12693" l="8407" r="36319" t="39044"/>
          <a:stretch/>
        </p:blipFill>
        <p:spPr>
          <a:xfrm>
            <a:off x="767925" y="1484300"/>
            <a:ext cx="7133875" cy="38908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26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27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2500"/>
                                        <p:tgtEl>
                                          <p:spTgt spid="77"/>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26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622450" y="579450"/>
            <a:ext cx="3886200" cy="1476300"/>
          </a:xfrm>
          <a:prstGeom prst="rect">
            <a:avLst/>
          </a:prstGeom>
          <a:solidFill>
            <a:schemeClr val="accent4"/>
          </a:solidFill>
        </p:spPr>
        <p:txBody>
          <a:bodyPr anchorCtr="0" anchor="ctr" bIns="34275" lIns="68575" spcFirstLastPara="1" rIns="68575" wrap="square" tIns="34275">
            <a:noAutofit/>
          </a:bodyPr>
          <a:lstStyle/>
          <a:p>
            <a:pPr indent="0" lvl="0" marL="457200" rtl="0" algn="l">
              <a:spcBef>
                <a:spcPts val="0"/>
              </a:spcBef>
              <a:spcAft>
                <a:spcPts val="0"/>
              </a:spcAft>
              <a:buNone/>
            </a:pPr>
            <a:r>
              <a:rPr lang="en" sz="3600">
                <a:solidFill>
                  <a:schemeClr val="lt1"/>
                </a:solidFill>
              </a:rPr>
              <a:t>MAIN QUESTION </a:t>
            </a:r>
            <a:r>
              <a:rPr lang="en">
                <a:solidFill>
                  <a:schemeClr val="lt1"/>
                </a:solidFill>
              </a:rPr>
              <a:t> </a:t>
            </a:r>
            <a:endParaRPr>
              <a:solidFill>
                <a:schemeClr val="lt1"/>
              </a:solidFill>
            </a:endParaRPr>
          </a:p>
        </p:txBody>
      </p:sp>
      <p:sp>
        <p:nvSpPr>
          <p:cNvPr id="85" name="Google Shape;85;p17"/>
          <p:cNvSpPr txBox="1"/>
          <p:nvPr>
            <p:ph idx="1" type="body"/>
          </p:nvPr>
        </p:nvSpPr>
        <p:spPr>
          <a:xfrm>
            <a:off x="1797200" y="2417500"/>
            <a:ext cx="5529000" cy="1137000"/>
          </a:xfrm>
          <a:prstGeom prst="rect">
            <a:avLst/>
          </a:prstGeom>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457200" rtl="0" algn="l">
              <a:spcBef>
                <a:spcPts val="800"/>
              </a:spcBef>
              <a:spcAft>
                <a:spcPts val="1600"/>
              </a:spcAft>
              <a:buNone/>
            </a:pPr>
            <a:r>
              <a:rPr lang="en" sz="2400">
                <a:solidFill>
                  <a:schemeClr val="accent1"/>
                </a:solidFill>
              </a:rPr>
              <a:t>How can we </a:t>
            </a:r>
            <a:r>
              <a:rPr b="1" lang="en" sz="2400">
                <a:solidFill>
                  <a:schemeClr val="accent1"/>
                </a:solidFill>
              </a:rPr>
              <a:t>define</a:t>
            </a:r>
            <a:r>
              <a:rPr lang="en" sz="2400">
                <a:solidFill>
                  <a:schemeClr val="accent1"/>
                </a:solidFill>
              </a:rPr>
              <a:t> whether a </a:t>
            </a:r>
            <a:r>
              <a:rPr b="1" lang="en" sz="2400">
                <a:solidFill>
                  <a:schemeClr val="accent1"/>
                </a:solidFill>
              </a:rPr>
              <a:t>transaction is fraudulent </a:t>
            </a:r>
            <a:r>
              <a:rPr lang="en" sz="2400">
                <a:solidFill>
                  <a:schemeClr val="accent1"/>
                </a:solidFill>
              </a:rPr>
              <a:t>or </a:t>
            </a:r>
            <a:r>
              <a:rPr b="1" lang="en" sz="2400">
                <a:solidFill>
                  <a:schemeClr val="accent1"/>
                </a:solidFill>
              </a:rPr>
              <a:t>not</a:t>
            </a:r>
            <a:r>
              <a:rPr lang="en" sz="2400">
                <a:solidFill>
                  <a:schemeClr val="accent1"/>
                </a:solidFill>
              </a:rPr>
              <a:t>?</a:t>
            </a:r>
            <a:endParaRPr sz="2400">
              <a:solidFill>
                <a:schemeClr val="accent1"/>
              </a:solidFill>
            </a:endParaRPr>
          </a:p>
        </p:txBody>
      </p:sp>
      <p:sp>
        <p:nvSpPr>
          <p:cNvPr id="86" name="Google Shape;86;p17"/>
          <p:cNvSpPr/>
          <p:nvPr/>
        </p:nvSpPr>
        <p:spPr>
          <a:xfrm>
            <a:off x="809625" y="2605000"/>
            <a:ext cx="841500" cy="76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26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26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25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622450" y="579450"/>
            <a:ext cx="3886200" cy="1476300"/>
          </a:xfrm>
          <a:prstGeom prst="rect">
            <a:avLst/>
          </a:prstGeom>
          <a:solidFill>
            <a:schemeClr val="accent4"/>
          </a:solidFill>
        </p:spPr>
        <p:txBody>
          <a:bodyPr anchorCtr="0" anchor="ctr" bIns="34275" lIns="68575" spcFirstLastPara="1" rIns="68575" wrap="square" tIns="34275">
            <a:noAutofit/>
          </a:bodyPr>
          <a:lstStyle/>
          <a:p>
            <a:pPr indent="0" lvl="0" marL="457200" rtl="0" algn="l">
              <a:spcBef>
                <a:spcPts val="0"/>
              </a:spcBef>
              <a:spcAft>
                <a:spcPts val="0"/>
              </a:spcAft>
              <a:buNone/>
            </a:pPr>
            <a:r>
              <a:rPr lang="en" sz="3600">
                <a:solidFill>
                  <a:schemeClr val="lt1"/>
                </a:solidFill>
              </a:rPr>
              <a:t>SOLUTION</a:t>
            </a:r>
            <a:endParaRPr>
              <a:solidFill>
                <a:schemeClr val="lt1"/>
              </a:solidFill>
            </a:endParaRPr>
          </a:p>
        </p:txBody>
      </p:sp>
      <p:sp>
        <p:nvSpPr>
          <p:cNvPr id="92" name="Google Shape;92;p18"/>
          <p:cNvSpPr txBox="1"/>
          <p:nvPr>
            <p:ph idx="1" type="body"/>
          </p:nvPr>
        </p:nvSpPr>
        <p:spPr>
          <a:xfrm>
            <a:off x="1765450" y="2204775"/>
            <a:ext cx="5354700" cy="906600"/>
          </a:xfrm>
          <a:prstGeom prst="rect">
            <a:avLst/>
          </a:prstGeom>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000000"/>
              </a:buClr>
              <a:buFont typeface="Arial"/>
              <a:buNone/>
            </a:pPr>
            <a:r>
              <a:rPr b="1" lang="en" sz="1900">
                <a:solidFill>
                  <a:schemeClr val="accent1"/>
                </a:solidFill>
              </a:rPr>
              <a:t>The prediction model </a:t>
            </a:r>
            <a:r>
              <a:rPr lang="en" sz="1900">
                <a:solidFill>
                  <a:schemeClr val="accent1"/>
                </a:solidFill>
              </a:rPr>
              <a:t>can be utilized in a credit card fraud detection system.</a:t>
            </a:r>
            <a:endParaRPr sz="2500">
              <a:solidFill>
                <a:schemeClr val="accent1"/>
              </a:solidFill>
            </a:endParaRPr>
          </a:p>
        </p:txBody>
      </p:sp>
      <p:sp>
        <p:nvSpPr>
          <p:cNvPr id="93" name="Google Shape;93;p18"/>
          <p:cNvSpPr txBox="1"/>
          <p:nvPr>
            <p:ph idx="1" type="body"/>
          </p:nvPr>
        </p:nvSpPr>
        <p:spPr>
          <a:xfrm>
            <a:off x="1765450" y="3260400"/>
            <a:ext cx="5354700" cy="1367400"/>
          </a:xfrm>
          <a:prstGeom prst="rect">
            <a:avLst/>
          </a:prstGeom>
          <a:ln cap="flat" cmpd="sng" w="1905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rtl="0" algn="l">
              <a:lnSpc>
                <a:spcPct val="80000"/>
              </a:lnSpc>
              <a:spcBef>
                <a:spcPts val="0"/>
              </a:spcBef>
              <a:spcAft>
                <a:spcPts val="0"/>
              </a:spcAft>
              <a:buNone/>
            </a:pPr>
            <a:r>
              <a:rPr lang="en" sz="1900">
                <a:solidFill>
                  <a:schemeClr val="accent1"/>
                </a:solidFill>
              </a:rPr>
              <a:t>The model can be applied to the transaction data set of the client. If the </a:t>
            </a:r>
            <a:r>
              <a:rPr b="1" lang="en" sz="1900">
                <a:solidFill>
                  <a:schemeClr val="accent1"/>
                </a:solidFill>
              </a:rPr>
              <a:t>model finds </a:t>
            </a:r>
            <a:r>
              <a:rPr lang="en" sz="1900">
                <a:solidFill>
                  <a:schemeClr val="accent1"/>
                </a:solidFill>
              </a:rPr>
              <a:t>a transaction that is below </a:t>
            </a:r>
            <a:r>
              <a:rPr b="1" lang="en" sz="1900">
                <a:solidFill>
                  <a:schemeClr val="accent1"/>
                </a:solidFill>
              </a:rPr>
              <a:t>a “fraudulent threshold”</a:t>
            </a:r>
            <a:r>
              <a:rPr lang="en" sz="1900">
                <a:solidFill>
                  <a:schemeClr val="accent1"/>
                </a:solidFill>
              </a:rPr>
              <a:t>, this </a:t>
            </a:r>
            <a:r>
              <a:rPr b="1" lang="en" sz="1900">
                <a:solidFill>
                  <a:schemeClr val="accent1"/>
                </a:solidFill>
              </a:rPr>
              <a:t>transaction</a:t>
            </a:r>
            <a:r>
              <a:rPr lang="en" sz="1900">
                <a:solidFill>
                  <a:schemeClr val="accent1"/>
                </a:solidFill>
              </a:rPr>
              <a:t> can be </a:t>
            </a:r>
            <a:r>
              <a:rPr b="1" lang="en" sz="1900">
                <a:solidFill>
                  <a:schemeClr val="accent1"/>
                </a:solidFill>
              </a:rPr>
              <a:t>put on hold </a:t>
            </a:r>
            <a:r>
              <a:rPr lang="en" sz="1900">
                <a:solidFill>
                  <a:schemeClr val="accent1"/>
                </a:solidFill>
              </a:rPr>
              <a:t>for manual review.</a:t>
            </a:r>
            <a:endParaRPr sz="2400">
              <a:solidFill>
                <a:schemeClr val="accent1"/>
              </a:solidFill>
            </a:endParaRPr>
          </a:p>
        </p:txBody>
      </p:sp>
      <p:sp>
        <p:nvSpPr>
          <p:cNvPr id="94" name="Google Shape;94;p18"/>
          <p:cNvSpPr/>
          <p:nvPr/>
        </p:nvSpPr>
        <p:spPr>
          <a:xfrm>
            <a:off x="817575" y="2277075"/>
            <a:ext cx="841500" cy="76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817575" y="3563100"/>
            <a:ext cx="841500" cy="76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26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26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2600"/>
                                        <p:tgtEl>
                                          <p:spTgt spid="92"/>
                                        </p:tgtEl>
                                      </p:cBhvr>
                                    </p:animEffec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27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27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622450" y="579450"/>
            <a:ext cx="3886200" cy="1476300"/>
          </a:xfrm>
          <a:prstGeom prst="rect">
            <a:avLst/>
          </a:prstGeom>
          <a:solidFill>
            <a:srgbClr val="009193"/>
          </a:solidFill>
        </p:spPr>
        <p:txBody>
          <a:bodyPr anchorCtr="0" anchor="ctr" bIns="34275" lIns="68575" spcFirstLastPara="1" rIns="68575" wrap="square" tIns="34275">
            <a:noAutofit/>
          </a:bodyPr>
          <a:lstStyle/>
          <a:p>
            <a:pPr indent="0" lvl="0" marL="457200" rtl="0" algn="l">
              <a:spcBef>
                <a:spcPts val="0"/>
              </a:spcBef>
              <a:spcAft>
                <a:spcPts val="0"/>
              </a:spcAft>
              <a:buNone/>
            </a:pPr>
            <a:r>
              <a:rPr lang="en" sz="3600">
                <a:solidFill>
                  <a:schemeClr val="lt1"/>
                </a:solidFill>
              </a:rPr>
              <a:t>ABOUT </a:t>
            </a:r>
            <a:br>
              <a:rPr lang="en" sz="3600">
                <a:solidFill>
                  <a:schemeClr val="lt1"/>
                </a:solidFill>
              </a:rPr>
            </a:br>
            <a:r>
              <a:rPr lang="en" sz="3600">
                <a:solidFill>
                  <a:schemeClr val="lt1"/>
                </a:solidFill>
              </a:rPr>
              <a:t>DATA </a:t>
            </a:r>
            <a:endParaRPr>
              <a:solidFill>
                <a:schemeClr val="lt1"/>
              </a:solidFill>
            </a:endParaRPr>
          </a:p>
        </p:txBody>
      </p:sp>
      <p:sp>
        <p:nvSpPr>
          <p:cNvPr id="101" name="Google Shape;101;p19"/>
          <p:cNvSpPr txBox="1"/>
          <p:nvPr>
            <p:ph idx="1" type="body"/>
          </p:nvPr>
        </p:nvSpPr>
        <p:spPr>
          <a:xfrm>
            <a:off x="1797200" y="2188900"/>
            <a:ext cx="5529000" cy="1509900"/>
          </a:xfrm>
          <a:prstGeom prst="rect">
            <a:avLst/>
          </a:prstGeom>
          <a:ln cap="flat" cmpd="sng" w="19050">
            <a:solidFill>
              <a:srgbClr val="009193"/>
            </a:solidFill>
            <a:prstDash val="solid"/>
            <a:round/>
            <a:headEnd len="sm" w="sm" type="none"/>
            <a:tailEnd len="sm" w="sm" type="none"/>
          </a:ln>
        </p:spPr>
        <p:txBody>
          <a:bodyPr anchorCtr="0" anchor="b" bIns="34275" lIns="68575" spcFirstLastPara="1" rIns="68575" wrap="square" tIns="34275">
            <a:noAutofit/>
          </a:bodyPr>
          <a:lstStyle/>
          <a:p>
            <a:pPr indent="0" lvl="0" marL="0" rtl="0" algn="l">
              <a:lnSpc>
                <a:spcPct val="80000"/>
              </a:lnSpc>
              <a:spcBef>
                <a:spcPts val="0"/>
              </a:spcBef>
              <a:spcAft>
                <a:spcPts val="1600"/>
              </a:spcAft>
              <a:buClr>
                <a:schemeClr val="dk1"/>
              </a:buClr>
              <a:buSzPts val="2200"/>
              <a:buFont typeface="Arial"/>
              <a:buNone/>
            </a:pPr>
            <a:r>
              <a:rPr lang="en" sz="2200">
                <a:solidFill>
                  <a:schemeClr val="accent1"/>
                </a:solidFill>
              </a:rPr>
              <a:t>The </a:t>
            </a:r>
            <a:r>
              <a:rPr b="1" lang="en" sz="2200">
                <a:solidFill>
                  <a:schemeClr val="accent1"/>
                </a:solidFill>
              </a:rPr>
              <a:t>data </a:t>
            </a:r>
            <a:r>
              <a:rPr lang="en" sz="2200">
                <a:solidFill>
                  <a:schemeClr val="accent1"/>
                </a:solidFill>
              </a:rPr>
              <a:t>comes </a:t>
            </a:r>
            <a:r>
              <a:rPr b="1" lang="en" sz="2200">
                <a:solidFill>
                  <a:schemeClr val="accent1"/>
                </a:solidFill>
              </a:rPr>
              <a:t>from Vesta's real-world e-commerce transactions</a:t>
            </a:r>
            <a:r>
              <a:rPr lang="en" sz="2200">
                <a:solidFill>
                  <a:schemeClr val="accent1"/>
                </a:solidFill>
              </a:rPr>
              <a:t> and contains a wide range of features, from device type to product features. </a:t>
            </a:r>
            <a:endParaRPr sz="2400">
              <a:solidFill>
                <a:schemeClr val="accent1"/>
              </a:solidFill>
            </a:endParaRPr>
          </a:p>
        </p:txBody>
      </p:sp>
      <p:sp>
        <p:nvSpPr>
          <p:cNvPr id="102" name="Google Shape;102;p19"/>
          <p:cNvSpPr/>
          <p:nvPr/>
        </p:nvSpPr>
        <p:spPr>
          <a:xfrm>
            <a:off x="817575" y="2562850"/>
            <a:ext cx="841500" cy="76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9"/>
          <p:cNvPicPr preferRelativeResize="0"/>
          <p:nvPr/>
        </p:nvPicPr>
        <p:blipFill rotWithShape="1">
          <a:blip r:embed="rId3">
            <a:alphaModFix/>
          </a:blip>
          <a:srcRect b="0" l="0" r="0" t="0"/>
          <a:stretch/>
        </p:blipFill>
        <p:spPr>
          <a:xfrm>
            <a:off x="5020098" y="1444626"/>
            <a:ext cx="2306100" cy="611125"/>
          </a:xfrm>
          <a:prstGeom prst="rect">
            <a:avLst/>
          </a:prstGeom>
          <a:noFill/>
          <a:ln>
            <a:noFill/>
          </a:ln>
        </p:spPr>
      </p:pic>
      <p:sp>
        <p:nvSpPr>
          <p:cNvPr id="104" name="Google Shape;104;p19"/>
          <p:cNvSpPr/>
          <p:nvPr/>
        </p:nvSpPr>
        <p:spPr>
          <a:xfrm>
            <a:off x="3481998" y="3831958"/>
            <a:ext cx="3844200" cy="276900"/>
          </a:xfrm>
          <a:prstGeom prst="rect">
            <a:avLst/>
          </a:prstGeom>
          <a:noFill/>
          <a:ln cap="flat" cmpd="sng" w="9525">
            <a:solidFill>
              <a:srgbClr val="00919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r">
              <a:spcBef>
                <a:spcPts val="0"/>
              </a:spcBef>
              <a:spcAft>
                <a:spcPts val="0"/>
              </a:spcAft>
              <a:buNone/>
            </a:pPr>
            <a:r>
              <a:rPr lang="en" sz="1400">
                <a:solidFill>
                  <a:schemeClr val="accent2"/>
                </a:solidFill>
                <a:latin typeface="Calibri"/>
                <a:ea typeface="Calibri"/>
                <a:cs typeface="Calibri"/>
                <a:sym typeface="Calibri"/>
              </a:rPr>
              <a:t>https://www.kaggle.com/c/ieee-fraud-detection</a:t>
            </a:r>
            <a:endParaRPr sz="1100">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27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26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27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27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26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588975" y="579450"/>
            <a:ext cx="3562500" cy="1476300"/>
          </a:xfrm>
          <a:prstGeom prst="rect">
            <a:avLst/>
          </a:prstGeom>
          <a:solidFill>
            <a:srgbClr val="009193"/>
          </a:solidFill>
        </p:spPr>
        <p:txBody>
          <a:bodyPr anchorCtr="0" anchor="ctr" bIns="34275" lIns="68575" spcFirstLastPara="1" rIns="68575" wrap="square" tIns="34275">
            <a:noAutofit/>
          </a:bodyPr>
          <a:lstStyle/>
          <a:p>
            <a:pPr indent="0" lvl="0" marL="457200" rtl="0" algn="l">
              <a:spcBef>
                <a:spcPts val="0"/>
              </a:spcBef>
              <a:spcAft>
                <a:spcPts val="0"/>
              </a:spcAft>
              <a:buNone/>
            </a:pPr>
            <a:r>
              <a:rPr lang="en" sz="2700">
                <a:solidFill>
                  <a:schemeClr val="lt1"/>
                </a:solidFill>
              </a:rPr>
              <a:t>FEATURE</a:t>
            </a:r>
            <a:endParaRPr sz="2700">
              <a:solidFill>
                <a:schemeClr val="lt1"/>
              </a:solidFill>
            </a:endParaRPr>
          </a:p>
          <a:p>
            <a:pPr indent="0" lvl="0" marL="457200" rtl="0" algn="l">
              <a:spcBef>
                <a:spcPts val="0"/>
              </a:spcBef>
              <a:spcAft>
                <a:spcPts val="0"/>
              </a:spcAft>
              <a:buNone/>
            </a:pPr>
            <a:r>
              <a:rPr lang="en" sz="2700">
                <a:solidFill>
                  <a:schemeClr val="lt1"/>
                </a:solidFill>
              </a:rPr>
              <a:t>ENGINEERING</a:t>
            </a:r>
            <a:endParaRPr sz="2700">
              <a:solidFill>
                <a:schemeClr val="lt1"/>
              </a:solidFill>
            </a:endParaRPr>
          </a:p>
        </p:txBody>
      </p:sp>
      <p:sp>
        <p:nvSpPr>
          <p:cNvPr id="110" name="Google Shape;110;p20"/>
          <p:cNvSpPr txBox="1"/>
          <p:nvPr>
            <p:ph idx="1" type="body"/>
          </p:nvPr>
        </p:nvSpPr>
        <p:spPr>
          <a:xfrm>
            <a:off x="1771650" y="2262075"/>
            <a:ext cx="4411800" cy="1651200"/>
          </a:xfrm>
          <a:prstGeom prst="rect">
            <a:avLst/>
          </a:prstGeom>
          <a:ln cap="flat" cmpd="sng" w="19050">
            <a:solidFill>
              <a:srgbClr val="009193"/>
            </a:solidFill>
            <a:prstDash val="solid"/>
            <a:round/>
            <a:headEnd len="sm" w="sm" type="none"/>
            <a:tailEnd len="sm" w="sm" type="none"/>
          </a:ln>
        </p:spPr>
        <p:txBody>
          <a:bodyPr anchorCtr="0" anchor="ctr" bIns="34275" lIns="68575" spcFirstLastPara="1" rIns="68575" wrap="square" tIns="34275">
            <a:noAutofit/>
          </a:bodyPr>
          <a:lstStyle/>
          <a:p>
            <a:pPr indent="0" lvl="0" marL="457200" rtl="0" algn="l">
              <a:spcBef>
                <a:spcPts val="800"/>
              </a:spcBef>
              <a:spcAft>
                <a:spcPts val="0"/>
              </a:spcAft>
              <a:buNone/>
            </a:pPr>
            <a:r>
              <a:rPr b="1" lang="en" sz="2000"/>
              <a:t>New Features:</a:t>
            </a:r>
            <a:endParaRPr b="1" sz="2000"/>
          </a:p>
          <a:p>
            <a:pPr indent="-355600" lvl="0" marL="914400" rtl="0" algn="l">
              <a:spcBef>
                <a:spcPts val="1600"/>
              </a:spcBef>
              <a:spcAft>
                <a:spcPts val="0"/>
              </a:spcAft>
              <a:buClr>
                <a:srgbClr val="009193"/>
              </a:buClr>
              <a:buSzPts val="2000"/>
              <a:buChar char="●"/>
            </a:pPr>
            <a:r>
              <a:rPr lang="en" sz="2000"/>
              <a:t>Weekday</a:t>
            </a:r>
            <a:endParaRPr sz="2000"/>
          </a:p>
          <a:p>
            <a:pPr indent="-355600" lvl="0" marL="914400" rtl="0" algn="l">
              <a:spcBef>
                <a:spcPts val="0"/>
              </a:spcBef>
              <a:spcAft>
                <a:spcPts val="0"/>
              </a:spcAft>
              <a:buClr>
                <a:srgbClr val="009193"/>
              </a:buClr>
              <a:buSzPts val="2000"/>
              <a:buChar char="●"/>
            </a:pPr>
            <a:r>
              <a:rPr lang="en" sz="2000"/>
              <a:t>Hour of the day 	</a:t>
            </a:r>
            <a:endParaRPr sz="2000"/>
          </a:p>
          <a:p>
            <a:pPr indent="-355600" lvl="0" marL="914400" rtl="0" algn="l">
              <a:spcBef>
                <a:spcPts val="0"/>
              </a:spcBef>
              <a:spcAft>
                <a:spcPts val="0"/>
              </a:spcAft>
              <a:buClr>
                <a:srgbClr val="009193"/>
              </a:buClr>
              <a:buSzPts val="2000"/>
              <a:buChar char="●"/>
            </a:pPr>
            <a:r>
              <a:rPr lang="en" sz="2000"/>
              <a:t>Credit-card specific features </a:t>
            </a:r>
            <a:endParaRPr sz="2000"/>
          </a:p>
        </p:txBody>
      </p:sp>
      <p:sp>
        <p:nvSpPr>
          <p:cNvPr id="111" name="Google Shape;111;p20"/>
          <p:cNvSpPr/>
          <p:nvPr/>
        </p:nvSpPr>
        <p:spPr>
          <a:xfrm>
            <a:off x="801700" y="2620275"/>
            <a:ext cx="841500" cy="76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27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26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26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588975" y="579450"/>
            <a:ext cx="3579900" cy="1476300"/>
          </a:xfrm>
          <a:prstGeom prst="rect">
            <a:avLst/>
          </a:prstGeom>
          <a:solidFill>
            <a:srgbClr val="009193"/>
          </a:solidFill>
        </p:spPr>
        <p:txBody>
          <a:bodyPr anchorCtr="0" anchor="ctr" bIns="34275" lIns="68575" spcFirstLastPara="1" rIns="68575" wrap="square" tIns="34275">
            <a:noAutofit/>
          </a:bodyPr>
          <a:lstStyle/>
          <a:p>
            <a:pPr indent="0" lvl="0" marL="457200" rtl="0" algn="l">
              <a:spcBef>
                <a:spcPts val="0"/>
              </a:spcBef>
              <a:spcAft>
                <a:spcPts val="0"/>
              </a:spcAft>
              <a:buNone/>
            </a:pPr>
            <a:r>
              <a:rPr lang="en" sz="2700">
                <a:solidFill>
                  <a:schemeClr val="lt1"/>
                </a:solidFill>
              </a:rPr>
              <a:t>FEATURE</a:t>
            </a:r>
            <a:endParaRPr sz="2700">
              <a:solidFill>
                <a:schemeClr val="lt1"/>
              </a:solidFill>
            </a:endParaRPr>
          </a:p>
          <a:p>
            <a:pPr indent="0" lvl="0" marL="457200" rtl="0" algn="l">
              <a:spcBef>
                <a:spcPts val="0"/>
              </a:spcBef>
              <a:spcAft>
                <a:spcPts val="0"/>
              </a:spcAft>
              <a:buNone/>
            </a:pPr>
            <a:r>
              <a:rPr lang="en" sz="2700">
                <a:solidFill>
                  <a:schemeClr val="lt1"/>
                </a:solidFill>
              </a:rPr>
              <a:t>ENGINEERING</a:t>
            </a:r>
            <a:endParaRPr sz="2700">
              <a:solidFill>
                <a:schemeClr val="lt1"/>
              </a:solidFill>
            </a:endParaRPr>
          </a:p>
        </p:txBody>
      </p:sp>
      <p:sp>
        <p:nvSpPr>
          <p:cNvPr id="117" name="Google Shape;117;p21"/>
          <p:cNvSpPr txBox="1"/>
          <p:nvPr/>
        </p:nvSpPr>
        <p:spPr>
          <a:xfrm>
            <a:off x="1707675" y="2492313"/>
            <a:ext cx="2461200" cy="1016100"/>
          </a:xfrm>
          <a:prstGeom prst="rect">
            <a:avLst/>
          </a:prstGeom>
          <a:noFill/>
          <a:ln cap="flat" cmpd="sng" w="19050">
            <a:solidFill>
              <a:srgbClr val="0091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roxima Nova"/>
                <a:ea typeface="Proxima Nova"/>
                <a:cs typeface="Proxima Nova"/>
                <a:sym typeface="Proxima Nova"/>
              </a:rPr>
              <a:t># of transactions vs. fraction of fraudulent transactions </a:t>
            </a:r>
            <a:endParaRPr sz="1600">
              <a:solidFill>
                <a:schemeClr val="accent1"/>
              </a:solidFill>
              <a:latin typeface="Proxima Nova"/>
              <a:ea typeface="Proxima Nova"/>
              <a:cs typeface="Proxima Nova"/>
              <a:sym typeface="Proxima Nova"/>
            </a:endParaRPr>
          </a:p>
        </p:txBody>
      </p:sp>
      <p:sp>
        <p:nvSpPr>
          <p:cNvPr id="118" name="Google Shape;118;p21"/>
          <p:cNvSpPr/>
          <p:nvPr/>
        </p:nvSpPr>
        <p:spPr>
          <a:xfrm>
            <a:off x="801700" y="2620275"/>
            <a:ext cx="841500" cy="76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1"/>
          <p:cNvPicPr preferRelativeResize="0"/>
          <p:nvPr/>
        </p:nvPicPr>
        <p:blipFill>
          <a:blip r:embed="rId3">
            <a:alphaModFix/>
          </a:blip>
          <a:stretch>
            <a:fillRect/>
          </a:stretch>
        </p:blipFill>
        <p:spPr>
          <a:xfrm>
            <a:off x="4347925" y="1923375"/>
            <a:ext cx="4628727" cy="27345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27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26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28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26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4552950" y="1130100"/>
            <a:ext cx="4262424" cy="3742349"/>
          </a:xfrm>
          <a:prstGeom prst="rect">
            <a:avLst/>
          </a:prstGeom>
          <a:noFill/>
          <a:ln>
            <a:noFill/>
          </a:ln>
        </p:spPr>
      </p:pic>
      <p:sp>
        <p:nvSpPr>
          <p:cNvPr id="125" name="Google Shape;125;p22"/>
          <p:cNvSpPr/>
          <p:nvPr/>
        </p:nvSpPr>
        <p:spPr>
          <a:xfrm>
            <a:off x="6732750" y="2571750"/>
            <a:ext cx="1555200" cy="1551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txBox="1"/>
          <p:nvPr>
            <p:ph type="title"/>
          </p:nvPr>
        </p:nvSpPr>
        <p:spPr>
          <a:xfrm>
            <a:off x="588975" y="579450"/>
            <a:ext cx="3579900" cy="1476300"/>
          </a:xfrm>
          <a:prstGeom prst="rect">
            <a:avLst/>
          </a:prstGeom>
          <a:solidFill>
            <a:srgbClr val="009193"/>
          </a:solidFill>
        </p:spPr>
        <p:txBody>
          <a:bodyPr anchorCtr="0" anchor="ctr" bIns="34275" lIns="68575" spcFirstLastPara="1" rIns="68575" wrap="square" tIns="34275">
            <a:noAutofit/>
          </a:bodyPr>
          <a:lstStyle/>
          <a:p>
            <a:pPr indent="0" lvl="0" marL="457200" rtl="0" algn="l">
              <a:spcBef>
                <a:spcPts val="0"/>
              </a:spcBef>
              <a:spcAft>
                <a:spcPts val="0"/>
              </a:spcAft>
              <a:buNone/>
            </a:pPr>
            <a:r>
              <a:rPr lang="en" sz="2700">
                <a:solidFill>
                  <a:schemeClr val="lt1"/>
                </a:solidFill>
              </a:rPr>
              <a:t>FEATURE</a:t>
            </a:r>
            <a:endParaRPr sz="2700">
              <a:solidFill>
                <a:schemeClr val="lt1"/>
              </a:solidFill>
            </a:endParaRPr>
          </a:p>
          <a:p>
            <a:pPr indent="0" lvl="0" marL="457200" rtl="0" algn="l">
              <a:spcBef>
                <a:spcPts val="0"/>
              </a:spcBef>
              <a:spcAft>
                <a:spcPts val="0"/>
              </a:spcAft>
              <a:buNone/>
            </a:pPr>
            <a:r>
              <a:rPr lang="en" sz="2700">
                <a:solidFill>
                  <a:schemeClr val="lt1"/>
                </a:solidFill>
              </a:rPr>
              <a:t>ENGINEERING</a:t>
            </a:r>
            <a:endParaRPr sz="2700">
              <a:solidFill>
                <a:schemeClr val="lt1"/>
              </a:solidFill>
            </a:endParaRPr>
          </a:p>
        </p:txBody>
      </p:sp>
      <p:sp>
        <p:nvSpPr>
          <p:cNvPr id="127" name="Google Shape;127;p22"/>
          <p:cNvSpPr txBox="1"/>
          <p:nvPr/>
        </p:nvSpPr>
        <p:spPr>
          <a:xfrm>
            <a:off x="1707675" y="2349500"/>
            <a:ext cx="2461200" cy="1293900"/>
          </a:xfrm>
          <a:prstGeom prst="rect">
            <a:avLst/>
          </a:prstGeom>
          <a:noFill/>
          <a:ln cap="flat" cmpd="sng" w="19050">
            <a:solidFill>
              <a:srgbClr val="0091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666666"/>
                </a:solidFill>
                <a:latin typeface="Proxima Nova"/>
                <a:ea typeface="Proxima Nova"/>
                <a:cs typeface="Proxima Nova"/>
                <a:sym typeface="Proxima Nova"/>
              </a:rPr>
              <a:t>Distance of current transaction from median value of transactions of one credit card vs. fraud</a:t>
            </a:r>
            <a:endParaRPr sz="1600">
              <a:solidFill>
                <a:srgbClr val="666666"/>
              </a:solidFill>
              <a:latin typeface="Proxima Nova"/>
              <a:ea typeface="Proxima Nova"/>
              <a:cs typeface="Proxima Nova"/>
              <a:sym typeface="Proxima Nova"/>
            </a:endParaRPr>
          </a:p>
        </p:txBody>
      </p:sp>
      <p:sp>
        <p:nvSpPr>
          <p:cNvPr id="128" name="Google Shape;128;p22"/>
          <p:cNvSpPr/>
          <p:nvPr/>
        </p:nvSpPr>
        <p:spPr>
          <a:xfrm>
            <a:off x="801700" y="2620275"/>
            <a:ext cx="841500" cy="76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2"/>
          <p:cNvPicPr preferRelativeResize="0"/>
          <p:nvPr/>
        </p:nvPicPr>
        <p:blipFill>
          <a:blip r:embed="rId4">
            <a:alphaModFix/>
          </a:blip>
          <a:stretch>
            <a:fillRect/>
          </a:stretch>
        </p:blipFill>
        <p:spPr>
          <a:xfrm>
            <a:off x="6873275" y="3049295"/>
            <a:ext cx="1265699" cy="673617"/>
          </a:xfrm>
          <a:prstGeom prst="rect">
            <a:avLst/>
          </a:prstGeom>
          <a:noFill/>
          <a:ln>
            <a:noFill/>
          </a:ln>
        </p:spPr>
      </p:pic>
      <p:sp>
        <p:nvSpPr>
          <p:cNvPr id="130" name="Google Shape;130;p22"/>
          <p:cNvSpPr/>
          <p:nvPr/>
        </p:nvSpPr>
        <p:spPr>
          <a:xfrm>
            <a:off x="7473875" y="4391425"/>
            <a:ext cx="407100" cy="4047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22"/>
          <p:cNvCxnSpPr>
            <a:stCxn id="125" idx="4"/>
            <a:endCxn id="130" idx="0"/>
          </p:cNvCxnSpPr>
          <p:nvPr/>
        </p:nvCxnSpPr>
        <p:spPr>
          <a:xfrm>
            <a:off x="7510350" y="4123050"/>
            <a:ext cx="167100" cy="268500"/>
          </a:xfrm>
          <a:prstGeom prst="straightConnector1">
            <a:avLst/>
          </a:prstGeom>
          <a:noFill/>
          <a:ln cap="flat" cmpd="sng" w="28575">
            <a:solidFill>
              <a:schemeClr val="accent4"/>
            </a:solidFill>
            <a:prstDash val="dot"/>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2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26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27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27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