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ru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4" pos="529" userDrawn="1">
          <p15:clr>
            <a:srgbClr val="A4A3A4"/>
          </p15:clr>
        </p15:guide>
        <p15:guide id="5" pos="7151" userDrawn="1">
          <p15:clr>
            <a:srgbClr val="A4A3A4"/>
          </p15:clr>
        </p15:guide>
        <p15:guide id="6" orient="horz" pos="958" userDrawn="1">
          <p15:clr>
            <a:srgbClr val="A4A3A4"/>
          </p15:clr>
        </p15:guide>
        <p15:guide id="7" orient="horz" pos="482" userDrawn="1">
          <p15:clr>
            <a:srgbClr val="A4A3A4"/>
          </p15:clr>
        </p15:guide>
        <p15:guide id="8" orient="horz" pos="2863" userDrawn="1">
          <p15:clr>
            <a:srgbClr val="A4A3A4"/>
          </p15:clr>
        </p15:guide>
        <p15:guide id="9" orient="horz" pos="19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5DD0"/>
    <a:srgbClr val="F69A31"/>
    <a:srgbClr val="D34169"/>
    <a:srgbClr val="D6373D"/>
    <a:srgbClr val="6CC8C6"/>
    <a:srgbClr val="473690"/>
    <a:srgbClr val="011893"/>
    <a:srgbClr val="CE5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582"/>
  </p:normalViewPr>
  <p:slideViewPr>
    <p:cSldViewPr snapToGrid="0" snapToObjects="1" showGuides="1">
      <p:cViewPr>
        <p:scale>
          <a:sx n="40" d="100"/>
          <a:sy n="40" d="100"/>
        </p:scale>
        <p:origin x="1816" y="1816"/>
      </p:cViewPr>
      <p:guideLst>
        <p:guide orient="horz" pos="2160"/>
        <p:guide pos="3840"/>
        <p:guide orient="horz" pos="3838"/>
        <p:guide pos="529"/>
        <p:guide pos="7151"/>
        <p:guide orient="horz" pos="958"/>
        <p:guide orient="horz" pos="482"/>
        <p:guide orient="horz" pos="2863"/>
        <p:guide orient="horz" pos="19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6:21:47.210"/>
    </inkml:context>
    <inkml:brush xml:id="br0">
      <inkml:brushProperty name="width" value="0.1" units="cm"/>
      <inkml:brushProperty name="height" value="0.1" units="cm"/>
      <inkml:brushProperty name="color" value="#435DD0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6:21:50.880"/>
    </inkml:context>
    <inkml:brush xml:id="br0">
      <inkml:brushProperty name="width" value="0.1" units="cm"/>
      <inkml:brushProperty name="height" value="0.1" units="cm"/>
      <inkml:brushProperty name="color" value="#435DD0"/>
    </inkml:brush>
  </inkml:definitions>
  <inkml:trace contextRef="#ctx0" brushRef="#br0">1 308 24575,'44'0'0,"-3"0"0,42 0 0,3 0-985,-31 0 0,1 0 985,-6 0 0,2 0 0,8 0 0,-2 0-59,30 0 59,-35 0 0,1 0 0,44 0 0,1 0 0,-3 0 0,-11 0 0,0 0 0,0 0 0,-10 0 0,8 0 358,-18 0-358,18 0 0,-18 0 0,8 0 0,0 0 0,-8 0 0,18 0 0,-18 0 0,8-7 0,-19 5 976,7-12-976,-16 13 555,7-6-555,-8 0 140,-1 5-140,0-4 0,-7 0 0,-2 5 0,0-12 0,-6 11 0,6-4 0,0 0 0,1 4 0,1-4 0,5-1 0,-12 5 0,12-4 0,-19 6 0,10 0 0,-18 0 0,4 0 0,-6 0 0,0 0 0,-1 0 0,1 0 0,-1 0 0,0 0 0,-5-5 0,-11 3 0,-17-10 0,-4 5 0,-15-1 0,-4-5 0,-1 5 0,-14-15 0,6 13 0,-9-11 0,0 12 0,0-7 0,0 7 0,-1-5 0,10 13 0,-7-14 0,16 14 0,0-6 0,3 7 0,14 0 0,0-6 0,10 5 0,6-4 0,0 5 0,6-5 0,11 4 0,2-4 0,17 5 0,-4 0 0,13 0 0,3 0 0,16 0 0,-6 0 0,14 0 0,-6 7 0,9 1 0,10 9 0,-16-2 0,13 1 0,-15 6 0,-1-5 0,-2 5 0,-9-8 0,-7 0 0,-2 0 0,0-7 0,-12 5 0,10-5 0,-19-1 0,6 0 0,-7-6 0,-1 6 0,1-5 0,0 4 0,-1-5 0,-5 5 0,-1 1 0,-5 5 0,-6 7 0,-1-5 0,-12 6 0,-1-1 0,-14 4 0,5 5 0,-12 1 0,12-1 0,-12 1 0,5 0 0,0 0 0,-6 0 0,6 0 0,-1 7 0,-5-11 0,13 9 0,-5-12 0,14-1 0,-5-1 0,11-7 0,1 0 0,2 0 0,5-5 0,-1-2 0,3-5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FI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0A424-A9C1-BD46-87D0-7763510650E1}" type="datetimeFigureOut">
              <a:rPr lang="ru-FI" smtClean="0"/>
              <a:t>22.09.2020</a:t>
            </a:fld>
            <a:endParaRPr lang="ru-FI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FI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FI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FI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D3C01-0374-314A-98E7-D2ED36653D60}" type="slidenum">
              <a:rPr lang="ru-FI" smtClean="0"/>
              <a:t>‹#›</a:t>
            </a:fld>
            <a:endParaRPr lang="ru-FI"/>
          </a:p>
        </p:txBody>
      </p:sp>
    </p:spTree>
    <p:extLst>
      <p:ext uri="{BB962C8B-B14F-4D97-AF65-F5344CB8AC3E}">
        <p14:creationId xmlns:p14="http://schemas.microsoft.com/office/powerpoint/2010/main" val="185309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FI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C01-0374-314A-98E7-D2ED36653D60}" type="slidenum">
              <a:rPr lang="ru-FI" smtClean="0"/>
              <a:t>2</a:t>
            </a:fld>
            <a:endParaRPr lang="ru-FI"/>
          </a:p>
        </p:txBody>
      </p:sp>
    </p:spTree>
    <p:extLst>
      <p:ext uri="{BB962C8B-B14F-4D97-AF65-F5344CB8AC3E}">
        <p14:creationId xmlns:p14="http://schemas.microsoft.com/office/powerpoint/2010/main" val="3455620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FI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C01-0374-314A-98E7-D2ED36653D60}" type="slidenum">
              <a:rPr lang="ru-FI" smtClean="0"/>
              <a:t>7</a:t>
            </a:fld>
            <a:endParaRPr lang="ru-FI"/>
          </a:p>
        </p:txBody>
      </p:sp>
    </p:spTree>
    <p:extLst>
      <p:ext uri="{BB962C8B-B14F-4D97-AF65-F5344CB8AC3E}">
        <p14:creationId xmlns:p14="http://schemas.microsoft.com/office/powerpoint/2010/main" val="44195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50281-9396-604B-BB10-AF9561FD7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FI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99A437-55B8-AC44-86EE-DA2637925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FI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DE054E-BA4E-AD49-A564-714C7D54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B0F6-A50F-F74B-8E5B-08628A88C3F5}" type="datetimeFigureOut">
              <a:rPr lang="ru-FI" smtClean="0"/>
              <a:t>22.09.2020</a:t>
            </a:fld>
            <a:endParaRPr lang="ru-FI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A74292-25DA-2E47-861E-9DDB8886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I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41EA3D-9B06-B04E-B856-5D6AEFA0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6FC8-775A-6949-9E01-1C7B1DF9F8F8}" type="slidenum">
              <a:rPr lang="ru-FI" smtClean="0"/>
              <a:t>‹#›</a:t>
            </a:fld>
            <a:endParaRPr lang="ru-FI"/>
          </a:p>
        </p:txBody>
      </p:sp>
    </p:spTree>
    <p:extLst>
      <p:ext uri="{BB962C8B-B14F-4D97-AF65-F5344CB8AC3E}">
        <p14:creationId xmlns:p14="http://schemas.microsoft.com/office/powerpoint/2010/main" val="311790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55D0C-9F13-5D47-B371-5C7D8015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FI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79E1C2-43CD-8546-9D7F-1E32B3195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FI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FEB6B8-1282-7949-9C38-79E8FCD8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B0F6-A50F-F74B-8E5B-08628A88C3F5}" type="datetimeFigureOut">
              <a:rPr lang="ru-FI" smtClean="0"/>
              <a:t>22.09.2020</a:t>
            </a:fld>
            <a:endParaRPr lang="ru-FI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C59566-9A3E-954F-8D6B-9FDB8000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I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1CED46-A0FB-9E48-8B7F-C5CF49E1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6FC8-775A-6949-9E01-1C7B1DF9F8F8}" type="slidenum">
              <a:rPr lang="ru-FI" smtClean="0"/>
              <a:t>‹#›</a:t>
            </a:fld>
            <a:endParaRPr lang="ru-FI"/>
          </a:p>
        </p:txBody>
      </p:sp>
    </p:spTree>
    <p:extLst>
      <p:ext uri="{BB962C8B-B14F-4D97-AF65-F5344CB8AC3E}">
        <p14:creationId xmlns:p14="http://schemas.microsoft.com/office/powerpoint/2010/main" val="96952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499A51C-358A-0246-AF38-EB5B387A6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FI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DCD579-1690-2744-8423-BCABA2C6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FI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4B7FC9-EDC4-E644-8C70-407D9B43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B0F6-A50F-F74B-8E5B-08628A88C3F5}" type="datetimeFigureOut">
              <a:rPr lang="ru-FI" smtClean="0"/>
              <a:t>22.09.2020</a:t>
            </a:fld>
            <a:endParaRPr lang="ru-FI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2C37E0-C0BD-E648-8A33-638E649A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I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5FEF23-F034-CD43-BE19-2C13D4DF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6FC8-775A-6949-9E01-1C7B1DF9F8F8}" type="slidenum">
              <a:rPr lang="ru-FI" smtClean="0"/>
              <a:t>‹#›</a:t>
            </a:fld>
            <a:endParaRPr lang="ru-FI"/>
          </a:p>
        </p:txBody>
      </p:sp>
    </p:spTree>
    <p:extLst>
      <p:ext uri="{BB962C8B-B14F-4D97-AF65-F5344CB8AC3E}">
        <p14:creationId xmlns:p14="http://schemas.microsoft.com/office/powerpoint/2010/main" val="180702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65BFE-F51F-FB49-8C15-882F3089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FI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149751-A01C-C942-A451-072C95876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FI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294B00-2532-444E-A7DD-68810F74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B0F6-A50F-F74B-8E5B-08628A88C3F5}" type="datetimeFigureOut">
              <a:rPr lang="ru-FI" smtClean="0"/>
              <a:t>22.09.2020</a:t>
            </a:fld>
            <a:endParaRPr lang="ru-FI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4B20F1-E339-BD40-B2C9-9D3F7D04E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I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57D0BD-F82B-8D44-9827-89342BB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6FC8-775A-6949-9E01-1C7B1DF9F8F8}" type="slidenum">
              <a:rPr lang="ru-FI" smtClean="0"/>
              <a:t>‹#›</a:t>
            </a:fld>
            <a:endParaRPr lang="ru-FI"/>
          </a:p>
        </p:txBody>
      </p:sp>
    </p:spTree>
    <p:extLst>
      <p:ext uri="{BB962C8B-B14F-4D97-AF65-F5344CB8AC3E}">
        <p14:creationId xmlns:p14="http://schemas.microsoft.com/office/powerpoint/2010/main" val="277665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A7D15-5EA0-854C-9BA7-19E3F885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FI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30366B-21A3-7446-AFA3-FD6853A3A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245FAC-70C4-174E-920A-47ADA7BC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B0F6-A50F-F74B-8E5B-08628A88C3F5}" type="datetimeFigureOut">
              <a:rPr lang="ru-FI" smtClean="0"/>
              <a:t>22.09.2020</a:t>
            </a:fld>
            <a:endParaRPr lang="ru-FI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3F5AE-B464-A548-BC65-A5F427E8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I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C556E4-493A-054C-87AE-81414A6B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6FC8-775A-6949-9E01-1C7B1DF9F8F8}" type="slidenum">
              <a:rPr lang="ru-FI" smtClean="0"/>
              <a:t>‹#›</a:t>
            </a:fld>
            <a:endParaRPr lang="ru-FI"/>
          </a:p>
        </p:txBody>
      </p:sp>
    </p:spTree>
    <p:extLst>
      <p:ext uri="{BB962C8B-B14F-4D97-AF65-F5344CB8AC3E}">
        <p14:creationId xmlns:p14="http://schemas.microsoft.com/office/powerpoint/2010/main" val="93477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B789B6-BD43-724D-8D0C-DB148966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FI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CA37F9-F2B7-7F48-9B0F-E76ADA6B8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FI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BD895A-722E-B14A-B80A-F11B8C4BC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FI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08C4E4-7DA9-4B4C-B1EF-17CC0D16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B0F6-A50F-F74B-8E5B-08628A88C3F5}" type="datetimeFigureOut">
              <a:rPr lang="ru-FI" smtClean="0"/>
              <a:t>22.09.2020</a:t>
            </a:fld>
            <a:endParaRPr lang="ru-FI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E2E225-B45A-8847-8162-E7509550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I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07EEA5-5692-4F47-9FDD-4E0B141B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6FC8-775A-6949-9E01-1C7B1DF9F8F8}" type="slidenum">
              <a:rPr lang="ru-FI" smtClean="0"/>
              <a:t>‹#›</a:t>
            </a:fld>
            <a:endParaRPr lang="ru-FI"/>
          </a:p>
        </p:txBody>
      </p:sp>
    </p:spTree>
    <p:extLst>
      <p:ext uri="{BB962C8B-B14F-4D97-AF65-F5344CB8AC3E}">
        <p14:creationId xmlns:p14="http://schemas.microsoft.com/office/powerpoint/2010/main" val="269418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897620-05AD-C745-AA27-AB4B0F9B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FI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F2842C-0187-5540-A587-CFD9B279D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10DF34-AF2D-6247-A26A-228FE8029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FI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57EFC9-479C-3D48-A44C-FAD2364B8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D540376-743C-EB41-9387-8B7247789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FI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A110595-664D-8245-A4A0-37E08347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B0F6-A50F-F74B-8E5B-08628A88C3F5}" type="datetimeFigureOut">
              <a:rPr lang="ru-FI" smtClean="0"/>
              <a:t>22.09.2020</a:t>
            </a:fld>
            <a:endParaRPr lang="ru-FI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AB6205-4D40-A74D-8822-EE9695860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I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0E0B54A-C526-FD49-AD2B-FDF6F2E7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6FC8-775A-6949-9E01-1C7B1DF9F8F8}" type="slidenum">
              <a:rPr lang="ru-FI" smtClean="0"/>
              <a:t>‹#›</a:t>
            </a:fld>
            <a:endParaRPr lang="ru-FI"/>
          </a:p>
        </p:txBody>
      </p:sp>
    </p:spTree>
    <p:extLst>
      <p:ext uri="{BB962C8B-B14F-4D97-AF65-F5344CB8AC3E}">
        <p14:creationId xmlns:p14="http://schemas.microsoft.com/office/powerpoint/2010/main" val="258044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C287D-527A-0C42-9F33-E1335FFB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FI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AAB40B-D44C-1A47-8E34-A8B76A65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B0F6-A50F-F74B-8E5B-08628A88C3F5}" type="datetimeFigureOut">
              <a:rPr lang="ru-FI" smtClean="0"/>
              <a:t>22.09.2020</a:t>
            </a:fld>
            <a:endParaRPr lang="ru-FI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CB1607-C927-E74B-BCAD-DEE77EA3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I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AA39F4-252A-7048-B7AA-83D2BF6F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6FC8-775A-6949-9E01-1C7B1DF9F8F8}" type="slidenum">
              <a:rPr lang="ru-FI" smtClean="0"/>
              <a:t>‹#›</a:t>
            </a:fld>
            <a:endParaRPr lang="ru-FI"/>
          </a:p>
        </p:txBody>
      </p:sp>
    </p:spTree>
    <p:extLst>
      <p:ext uri="{BB962C8B-B14F-4D97-AF65-F5344CB8AC3E}">
        <p14:creationId xmlns:p14="http://schemas.microsoft.com/office/powerpoint/2010/main" val="371286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7B169A-D637-9C44-9882-333F6D08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B0F6-A50F-F74B-8E5B-08628A88C3F5}" type="datetimeFigureOut">
              <a:rPr lang="ru-FI" smtClean="0"/>
              <a:t>22.09.2020</a:t>
            </a:fld>
            <a:endParaRPr lang="ru-FI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207961E-B234-D142-BB14-7AB7AC8D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I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A13C69-EA19-4841-8A3E-9E591832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6FC8-775A-6949-9E01-1C7B1DF9F8F8}" type="slidenum">
              <a:rPr lang="ru-FI" smtClean="0"/>
              <a:t>‹#›</a:t>
            </a:fld>
            <a:endParaRPr lang="ru-FI"/>
          </a:p>
        </p:txBody>
      </p:sp>
    </p:spTree>
    <p:extLst>
      <p:ext uri="{BB962C8B-B14F-4D97-AF65-F5344CB8AC3E}">
        <p14:creationId xmlns:p14="http://schemas.microsoft.com/office/powerpoint/2010/main" val="168048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F69B36-C049-AC4A-933C-32B22C94C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FI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5BDFC1-CF21-C740-B09B-806A4593A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FI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9889D2-235B-5A4F-8263-70D3CC37E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81099B-E310-8E43-A7BD-1B23786C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B0F6-A50F-F74B-8E5B-08628A88C3F5}" type="datetimeFigureOut">
              <a:rPr lang="ru-FI" smtClean="0"/>
              <a:t>22.09.2020</a:t>
            </a:fld>
            <a:endParaRPr lang="ru-FI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2C4A20-65C7-0441-8A28-C4842BC6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I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8B220B-6041-D64E-BAAA-B901AC90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6FC8-775A-6949-9E01-1C7B1DF9F8F8}" type="slidenum">
              <a:rPr lang="ru-FI" smtClean="0"/>
              <a:t>‹#›</a:t>
            </a:fld>
            <a:endParaRPr lang="ru-FI"/>
          </a:p>
        </p:txBody>
      </p:sp>
    </p:spTree>
    <p:extLst>
      <p:ext uri="{BB962C8B-B14F-4D97-AF65-F5344CB8AC3E}">
        <p14:creationId xmlns:p14="http://schemas.microsoft.com/office/powerpoint/2010/main" val="131520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9CFAA-7C1D-5A46-BC85-7F9F9E6A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FI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BD0C5A4-55CE-B445-9095-6990EF1A0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FI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15E9BF-EFB6-B944-B0E2-95D51EAA2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3DE2CB-F18F-1649-88BA-E20497DB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B0F6-A50F-F74B-8E5B-08628A88C3F5}" type="datetimeFigureOut">
              <a:rPr lang="ru-FI" smtClean="0"/>
              <a:t>22.09.2020</a:t>
            </a:fld>
            <a:endParaRPr lang="ru-FI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2002E8-2FA0-D140-A9B3-3663C9BE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I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A71445-E6B6-E746-A9D0-E7524FFB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6FC8-775A-6949-9E01-1C7B1DF9F8F8}" type="slidenum">
              <a:rPr lang="ru-FI" smtClean="0"/>
              <a:t>‹#›</a:t>
            </a:fld>
            <a:endParaRPr lang="ru-FI"/>
          </a:p>
        </p:txBody>
      </p:sp>
    </p:spTree>
    <p:extLst>
      <p:ext uri="{BB962C8B-B14F-4D97-AF65-F5344CB8AC3E}">
        <p14:creationId xmlns:p14="http://schemas.microsoft.com/office/powerpoint/2010/main" val="82661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837CD-2E32-604F-9B68-3D7FE406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FI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C33B63-01D5-4B4F-9028-55EF79B97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FI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9D8269-9B3C-6F41-8086-2A8144FE0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AB0F6-A50F-F74B-8E5B-08628A88C3F5}" type="datetimeFigureOut">
              <a:rPr lang="ru-FI" smtClean="0"/>
              <a:t>22.09.2020</a:t>
            </a:fld>
            <a:endParaRPr lang="ru-FI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5E39E5-A14B-724B-9D2E-C8ACE0D5F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FI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E9A6E4-09BD-424E-A703-89E30ACBD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16FC8-775A-6949-9E01-1C7B1DF9F8F8}" type="slidenum">
              <a:rPr lang="ru-FI" smtClean="0"/>
              <a:t>‹#›</a:t>
            </a:fld>
            <a:endParaRPr lang="ru-FI"/>
          </a:p>
        </p:txBody>
      </p:sp>
    </p:spTree>
    <p:extLst>
      <p:ext uri="{BB962C8B-B14F-4D97-AF65-F5344CB8AC3E}">
        <p14:creationId xmlns:p14="http://schemas.microsoft.com/office/powerpoint/2010/main" val="95242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человек, внутренний, сидит, ноутбук&#10;&#10;Автоматически созданное описание">
            <a:extLst>
              <a:ext uri="{FF2B5EF4-FFF2-40B4-BE49-F238E27FC236}">
                <a16:creationId xmlns:a16="http://schemas.microsoft.com/office/drawing/2014/main" id="{EDEBE036-AAEB-9047-80D0-D09E1597F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743" y="-14514"/>
            <a:ext cx="10461173" cy="697411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58EA9C9-5E4D-6247-A35B-0D0E7B4C92B0}"/>
              </a:ext>
            </a:extLst>
          </p:cNvPr>
          <p:cNvSpPr/>
          <p:nvPr/>
        </p:nvSpPr>
        <p:spPr>
          <a:xfrm>
            <a:off x="-515258" y="-518886"/>
            <a:ext cx="13222515" cy="7895771"/>
          </a:xfrm>
          <a:prstGeom prst="rect">
            <a:avLst/>
          </a:prstGeom>
          <a:solidFill>
            <a:srgbClr val="00206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AD82044C-5DC8-CB4A-8A81-DBA3A968D18E}"/>
              </a:ext>
            </a:extLst>
          </p:cNvPr>
          <p:cNvSpPr/>
          <p:nvPr/>
        </p:nvSpPr>
        <p:spPr>
          <a:xfrm>
            <a:off x="-3377777" y="-2034127"/>
            <a:ext cx="11026589" cy="11026589"/>
          </a:xfrm>
          <a:prstGeom prst="ellipse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47369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5F065F-6D72-C24B-8FBC-B5645A0B2856}"/>
              </a:ext>
            </a:extLst>
          </p:cNvPr>
          <p:cNvSpPr txBox="1"/>
          <p:nvPr/>
        </p:nvSpPr>
        <p:spPr>
          <a:xfrm>
            <a:off x="766763" y="2828593"/>
            <a:ext cx="73373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err="1">
                <a:solidFill>
                  <a:srgbClr val="6CC8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 err="1">
                <a:solidFill>
                  <a:srgbClr val="6CC8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DE" sz="5400" b="1" dirty="0">
                <a:solidFill>
                  <a:srgbClr val="6CC8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 err="1">
                <a:solidFill>
                  <a:srgbClr val="6CC8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  <a:endParaRPr lang="de-DE" sz="5400" b="1" dirty="0">
              <a:solidFill>
                <a:srgbClr val="6CC8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FI" sz="2000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03E1A913-06E2-8341-A1B0-396D68392866}"/>
              </a:ext>
            </a:extLst>
          </p:cNvPr>
          <p:cNvSpPr/>
          <p:nvPr/>
        </p:nvSpPr>
        <p:spPr>
          <a:xfrm>
            <a:off x="6641769" y="-4732608"/>
            <a:ext cx="6323293" cy="6323293"/>
          </a:xfrm>
          <a:prstGeom prst="ellipse">
            <a:avLst/>
          </a:prstGeom>
          <a:noFill/>
          <a:ln w="114300">
            <a:solidFill>
              <a:srgbClr val="6CC8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A4070E-D91E-7041-92D4-508DDC90CD1B}"/>
              </a:ext>
            </a:extLst>
          </p:cNvPr>
          <p:cNvSpPr txBox="1"/>
          <p:nvPr/>
        </p:nvSpPr>
        <p:spPr>
          <a:xfrm>
            <a:off x="8931966" y="503565"/>
            <a:ext cx="1698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BIT20K</a:t>
            </a:r>
            <a:endParaRPr lang="ru-FI" sz="2800" b="1" dirty="0">
              <a:solidFill>
                <a:schemeClr val="bg1">
                  <a:alpha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Дуга 13">
            <a:extLst>
              <a:ext uri="{FF2B5EF4-FFF2-40B4-BE49-F238E27FC236}">
                <a16:creationId xmlns:a16="http://schemas.microsoft.com/office/drawing/2014/main" id="{EF238718-340E-9D48-A160-7A59A9228C3B}"/>
              </a:ext>
            </a:extLst>
          </p:cNvPr>
          <p:cNvSpPr/>
          <p:nvPr/>
        </p:nvSpPr>
        <p:spPr>
          <a:xfrm rot="806031" flipH="1">
            <a:off x="8331510" y="3940421"/>
            <a:ext cx="2828314" cy="3419061"/>
          </a:xfrm>
          <a:prstGeom prst="arc">
            <a:avLst>
              <a:gd name="adj1" fmla="val 17428130"/>
              <a:gd name="adj2" fmla="val 4255876"/>
            </a:avLst>
          </a:prstGeom>
          <a:ln w="190500">
            <a:solidFill>
              <a:srgbClr val="435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2BE9B52-C90A-2542-A4A1-AE50FE6BA193}"/>
              </a:ext>
            </a:extLst>
          </p:cNvPr>
          <p:cNvSpPr/>
          <p:nvPr/>
        </p:nvSpPr>
        <p:spPr>
          <a:xfrm>
            <a:off x="9684450" y="3738167"/>
            <a:ext cx="397566" cy="3975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660C0F-B32F-5447-939F-ECE78858903A}"/>
              </a:ext>
            </a:extLst>
          </p:cNvPr>
          <p:cNvSpPr txBox="1"/>
          <p:nvPr/>
        </p:nvSpPr>
        <p:spPr>
          <a:xfrm>
            <a:off x="8931966" y="4481311"/>
            <a:ext cx="32600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Jah</a:t>
            </a:r>
            <a:r>
              <a:rPr lang="de-DE" sz="2400" b="1" dirty="0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Kodjo</a:t>
            </a:r>
          </a:p>
          <a:p>
            <a:r>
              <a:rPr lang="de-DE" sz="2400" b="1" dirty="0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Clarence </a:t>
            </a:r>
            <a:r>
              <a:rPr lang="de-DE" sz="2400" b="1" dirty="0" err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Magah</a:t>
            </a:r>
            <a:endParaRPr lang="de-DE" sz="2400" b="1" dirty="0">
              <a:solidFill>
                <a:schemeClr val="bg1">
                  <a:alpha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b="1" dirty="0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Mariia Markova</a:t>
            </a:r>
          </a:p>
          <a:p>
            <a:r>
              <a:rPr lang="de-DE" sz="2400" b="1" dirty="0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Mariia Nedelkina </a:t>
            </a:r>
          </a:p>
          <a:p>
            <a:r>
              <a:rPr lang="de-DE" sz="2400" b="1" dirty="0" err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de-DE" sz="2400" b="1" dirty="0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</a:t>
            </a:r>
            <a:endParaRPr lang="ru-FI" sz="2400" b="1" dirty="0">
              <a:solidFill>
                <a:schemeClr val="bg1">
                  <a:alpha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144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rgbClr val="00206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DD43B9-0F0A-4846-96D5-40F9155D9A0F}"/>
              </a:ext>
            </a:extLst>
          </p:cNvPr>
          <p:cNvSpPr txBox="1"/>
          <p:nvPr/>
        </p:nvSpPr>
        <p:spPr>
          <a:xfrm>
            <a:off x="714128" y="3013501"/>
            <a:ext cx="10037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listening!</a:t>
            </a:r>
            <a:endParaRPr lang="ru-FI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Дуга 2">
            <a:extLst>
              <a:ext uri="{FF2B5EF4-FFF2-40B4-BE49-F238E27FC236}">
                <a16:creationId xmlns:a16="http://schemas.microsoft.com/office/drawing/2014/main" id="{EEE88173-82DE-6F46-9E50-38BCF7B547A4}"/>
              </a:ext>
            </a:extLst>
          </p:cNvPr>
          <p:cNvSpPr/>
          <p:nvPr/>
        </p:nvSpPr>
        <p:spPr>
          <a:xfrm rot="16474380" flipH="1">
            <a:off x="10413246" y="-953853"/>
            <a:ext cx="2828314" cy="3419061"/>
          </a:xfrm>
          <a:prstGeom prst="arc">
            <a:avLst>
              <a:gd name="adj1" fmla="val 17428130"/>
              <a:gd name="adj2" fmla="val 4255876"/>
            </a:avLst>
          </a:prstGeom>
          <a:ln w="190500">
            <a:solidFill>
              <a:srgbClr val="6CC8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2A4EEE31-EC31-8347-9A51-265CFA51DFCE}"/>
              </a:ext>
            </a:extLst>
          </p:cNvPr>
          <p:cNvSpPr/>
          <p:nvPr/>
        </p:nvSpPr>
        <p:spPr>
          <a:xfrm rot="15668349">
            <a:off x="9898750" y="708590"/>
            <a:ext cx="397566" cy="3975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5" name="Дуга 4">
            <a:extLst>
              <a:ext uri="{FF2B5EF4-FFF2-40B4-BE49-F238E27FC236}">
                <a16:creationId xmlns:a16="http://schemas.microsoft.com/office/drawing/2014/main" id="{34967C0F-D954-3B41-822F-0378CE5A00EE}"/>
              </a:ext>
            </a:extLst>
          </p:cNvPr>
          <p:cNvSpPr/>
          <p:nvPr/>
        </p:nvSpPr>
        <p:spPr>
          <a:xfrm rot="1008544" flipH="1">
            <a:off x="-345769" y="5360165"/>
            <a:ext cx="2828314" cy="3419061"/>
          </a:xfrm>
          <a:prstGeom prst="arc">
            <a:avLst>
              <a:gd name="adj1" fmla="val 17428130"/>
              <a:gd name="adj2" fmla="val 4255876"/>
            </a:avLst>
          </a:prstGeom>
          <a:ln w="190500">
            <a:solidFill>
              <a:srgbClr val="F69A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1B493BC-0D51-CC49-961E-B6FC250D49A4}"/>
              </a:ext>
            </a:extLst>
          </p:cNvPr>
          <p:cNvSpPr/>
          <p:nvPr/>
        </p:nvSpPr>
        <p:spPr>
          <a:xfrm rot="876364">
            <a:off x="1112091" y="5160872"/>
            <a:ext cx="397566" cy="3975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</p:spTree>
    <p:extLst>
      <p:ext uri="{BB962C8B-B14F-4D97-AF65-F5344CB8AC3E}">
        <p14:creationId xmlns:p14="http://schemas.microsoft.com/office/powerpoint/2010/main" val="304567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100000">
              <a:srgbClr val="00206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40B25FA1-6ADD-6E46-B061-B62F3F0A10E6}"/>
              </a:ext>
            </a:extLst>
          </p:cNvPr>
          <p:cNvSpPr/>
          <p:nvPr/>
        </p:nvSpPr>
        <p:spPr>
          <a:xfrm>
            <a:off x="-3299788" y="576469"/>
            <a:ext cx="5705061" cy="5705061"/>
          </a:xfrm>
          <a:prstGeom prst="ellipse">
            <a:avLst/>
          </a:prstGeom>
          <a:solidFill>
            <a:srgbClr val="D6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52B0B940-666B-174D-A5BA-FF7EC218953F}"/>
              </a:ext>
            </a:extLst>
          </p:cNvPr>
          <p:cNvSpPr/>
          <p:nvPr/>
        </p:nvSpPr>
        <p:spPr>
          <a:xfrm>
            <a:off x="-3625915" y="-349732"/>
            <a:ext cx="7557463" cy="7557463"/>
          </a:xfrm>
          <a:prstGeom prst="ellipse">
            <a:avLst/>
          </a:prstGeom>
          <a:noFill/>
          <a:ln w="63500">
            <a:solidFill>
              <a:srgbClr val="435D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E4091BB-E7F9-AF4A-A232-691D4FFAAC58}"/>
              </a:ext>
            </a:extLst>
          </p:cNvPr>
          <p:cNvSpPr/>
          <p:nvPr/>
        </p:nvSpPr>
        <p:spPr>
          <a:xfrm>
            <a:off x="2896791" y="907373"/>
            <a:ext cx="435665" cy="4356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D856EB2-14E0-FA4B-BDE4-3E7841C7B895}"/>
              </a:ext>
            </a:extLst>
          </p:cNvPr>
          <p:cNvSpPr/>
          <p:nvPr/>
        </p:nvSpPr>
        <p:spPr>
          <a:xfrm>
            <a:off x="3713715" y="3484247"/>
            <a:ext cx="435665" cy="4356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795E7EBA-00AA-414F-BF3D-E458B3BDE697}"/>
              </a:ext>
            </a:extLst>
          </p:cNvPr>
          <p:cNvSpPr/>
          <p:nvPr/>
        </p:nvSpPr>
        <p:spPr>
          <a:xfrm>
            <a:off x="3484395" y="4545013"/>
            <a:ext cx="435665" cy="4356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843BC24A-5A2C-0044-ABF2-00B39B2FB2CE}"/>
              </a:ext>
            </a:extLst>
          </p:cNvPr>
          <p:cNvSpPr/>
          <p:nvPr/>
        </p:nvSpPr>
        <p:spPr>
          <a:xfrm>
            <a:off x="2841661" y="5589449"/>
            <a:ext cx="435665" cy="4356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588F9A7-CAE6-4943-8DE7-E9E09335E361}"/>
              </a:ext>
            </a:extLst>
          </p:cNvPr>
          <p:cNvGrpSpPr/>
          <p:nvPr/>
        </p:nvGrpSpPr>
        <p:grpSpPr>
          <a:xfrm>
            <a:off x="3804232" y="812050"/>
            <a:ext cx="7043059" cy="5287620"/>
            <a:chOff x="3804232" y="812050"/>
            <a:chExt cx="7043059" cy="52876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72531F-6E87-5E45-9F59-3658A3D6CCFA}"/>
                </a:ext>
              </a:extLst>
            </p:cNvPr>
            <p:cNvSpPr txBox="1"/>
            <p:nvPr/>
          </p:nvSpPr>
          <p:spPr>
            <a:xfrm>
              <a:off x="3804232" y="812050"/>
              <a:ext cx="31923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de-DE" sz="32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rototyping</a:t>
              </a:r>
              <a:endParaRPr lang="ru-FI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B71D6-8143-9448-AEC1-F19673F8CF82}"/>
                </a:ext>
              </a:extLst>
            </p:cNvPr>
            <p:cNvSpPr txBox="1"/>
            <p:nvPr/>
          </p:nvSpPr>
          <p:spPr>
            <a:xfrm>
              <a:off x="4466158" y="1864650"/>
              <a:ext cx="62018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Relation </a:t>
              </a:r>
              <a:r>
                <a:rPr lang="de-DE" sz="32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between</a:t>
              </a:r>
              <a:r>
                <a:rPr lang="de-DE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3200" b="1" dirty="0" err="1">
                  <a:solidFill>
                    <a:srgbClr val="D6373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prototyping</a:t>
              </a:r>
              <a:r>
                <a:rPr lang="de-DE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3200" b="1" dirty="0">
                  <a:solidFill>
                    <a:srgbClr val="D6373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agile </a:t>
              </a:r>
              <a:r>
                <a:rPr lang="de-DE" sz="3200" b="1" dirty="0" err="1">
                  <a:solidFill>
                    <a:srgbClr val="D6373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development</a:t>
              </a:r>
              <a:r>
                <a:rPr lang="de-DE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32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3200" b="1" dirty="0">
                  <a:solidFill>
                    <a:srgbClr val="D6373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MVP</a:t>
              </a:r>
              <a:r>
                <a:rPr lang="de-DE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endParaRPr lang="ru-FI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C95C23-0A32-1845-A2EB-8A3676871658}"/>
                </a:ext>
              </a:extLst>
            </p:cNvPr>
            <p:cNvSpPr txBox="1"/>
            <p:nvPr/>
          </p:nvSpPr>
          <p:spPr>
            <a:xfrm>
              <a:off x="4645448" y="3409693"/>
              <a:ext cx="62018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 </a:t>
              </a:r>
              <a:r>
                <a:rPr lang="de-DE" sz="32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Intelligence</a:t>
              </a:r>
              <a:endParaRPr lang="ru-FI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1AF656-F9CE-AC47-AB77-D0BE70420747}"/>
                </a:ext>
              </a:extLst>
            </p:cNvPr>
            <p:cNvSpPr txBox="1"/>
            <p:nvPr/>
          </p:nvSpPr>
          <p:spPr>
            <a:xfrm>
              <a:off x="4251003" y="4462293"/>
              <a:ext cx="62018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 </a:t>
              </a:r>
              <a:r>
                <a:rPr lang="de-DE" sz="32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Testing</a:t>
              </a:r>
              <a:endParaRPr lang="ru-FI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54E2DA-BAB0-C440-A42D-7AD5CB5162ED}"/>
                </a:ext>
              </a:extLst>
            </p:cNvPr>
            <p:cNvSpPr txBox="1"/>
            <p:nvPr/>
          </p:nvSpPr>
          <p:spPr>
            <a:xfrm>
              <a:off x="3895690" y="5514895"/>
              <a:ext cx="62018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Prototyping</a:t>
              </a:r>
              <a:r>
                <a:rPr lang="de-DE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3200" b="1" dirty="0">
                  <a:solidFill>
                    <a:srgbClr val="D6373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de-DE" sz="3200" b="1" dirty="0" err="1">
                  <a:solidFill>
                    <a:srgbClr val="D6373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practise</a:t>
              </a:r>
              <a:endParaRPr lang="ru-FI" sz="7200" b="1" dirty="0">
                <a:solidFill>
                  <a:srgbClr val="D6373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Дуга 18">
            <a:extLst>
              <a:ext uri="{FF2B5EF4-FFF2-40B4-BE49-F238E27FC236}">
                <a16:creationId xmlns:a16="http://schemas.microsoft.com/office/drawing/2014/main" id="{C6C2081D-E0CA-2949-A533-067CC3B82BA5}"/>
              </a:ext>
            </a:extLst>
          </p:cNvPr>
          <p:cNvSpPr/>
          <p:nvPr/>
        </p:nvSpPr>
        <p:spPr>
          <a:xfrm rot="16474380" flipH="1">
            <a:off x="10413246" y="-953853"/>
            <a:ext cx="2828314" cy="3419061"/>
          </a:xfrm>
          <a:prstGeom prst="arc">
            <a:avLst>
              <a:gd name="adj1" fmla="val 17428130"/>
              <a:gd name="adj2" fmla="val 4255876"/>
            </a:avLst>
          </a:prstGeom>
          <a:ln w="190500">
            <a:solidFill>
              <a:srgbClr val="6CC8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990F2F36-FA6F-A645-BDA6-990E3EF125E0}"/>
              </a:ext>
            </a:extLst>
          </p:cNvPr>
          <p:cNvSpPr/>
          <p:nvPr/>
        </p:nvSpPr>
        <p:spPr>
          <a:xfrm rot="15668349">
            <a:off x="9898750" y="708590"/>
            <a:ext cx="397566" cy="3975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01A3B0A3-61EC-234F-A6BC-55BA61D6028A}"/>
              </a:ext>
            </a:extLst>
          </p:cNvPr>
          <p:cNvSpPr/>
          <p:nvPr/>
        </p:nvSpPr>
        <p:spPr>
          <a:xfrm>
            <a:off x="3586399" y="2185426"/>
            <a:ext cx="435665" cy="4356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</p:spTree>
    <p:extLst>
      <p:ext uri="{BB962C8B-B14F-4D97-AF65-F5344CB8AC3E}">
        <p14:creationId xmlns:p14="http://schemas.microsoft.com/office/powerpoint/2010/main" val="400195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100000">
              <a:srgbClr val="00206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AF650F-9727-E64C-A88F-A85AF976F8F4}"/>
              </a:ext>
            </a:extLst>
          </p:cNvPr>
          <p:cNvSpPr txBox="1"/>
          <p:nvPr/>
        </p:nvSpPr>
        <p:spPr>
          <a:xfrm>
            <a:off x="717188" y="765175"/>
            <a:ext cx="8692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rototyping</a:t>
            </a:r>
            <a:r>
              <a:rPr lang="de-DE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>
                <a:solidFill>
                  <a:srgbClr val="435D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de-DE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>
                <a:solidFill>
                  <a:srgbClr val="F69A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Materialization</a:t>
            </a:r>
            <a:r>
              <a:rPr lang="de-DE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FI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99421-887B-E544-8B7B-2E865A65CEFA}"/>
              </a:ext>
            </a:extLst>
          </p:cNvPr>
          <p:cNvSpPr txBox="1"/>
          <p:nvPr/>
        </p:nvSpPr>
        <p:spPr>
          <a:xfrm>
            <a:off x="758133" y="2376445"/>
            <a:ext cx="826188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sample of a product in order to validate a concept</a:t>
            </a:r>
          </a:p>
          <a:p>
            <a:endParaRPr lang="en-GB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 stage of transforming the conceptualized design into a physical form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ru-FI" dirty="0">
              <a:solidFill>
                <a:schemeClr val="bg1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1D12574-EF63-7943-892A-B620A1D8004C}"/>
              </a:ext>
            </a:extLst>
          </p:cNvPr>
          <p:cNvSpPr/>
          <p:nvPr/>
        </p:nvSpPr>
        <p:spPr>
          <a:xfrm>
            <a:off x="11352213" y="2762572"/>
            <a:ext cx="1332855" cy="1332855"/>
          </a:xfrm>
          <a:prstGeom prst="ellipse">
            <a:avLst/>
          </a:prstGeom>
          <a:noFill/>
          <a:ln w="38100">
            <a:solidFill>
              <a:srgbClr val="F69A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A73F264F-E2D6-F047-A642-074F3742AAF9}"/>
              </a:ext>
            </a:extLst>
          </p:cNvPr>
          <p:cNvSpPr/>
          <p:nvPr/>
        </p:nvSpPr>
        <p:spPr>
          <a:xfrm>
            <a:off x="11001065" y="2411425"/>
            <a:ext cx="2035149" cy="2035149"/>
          </a:xfrm>
          <a:prstGeom prst="ellipse">
            <a:avLst/>
          </a:prstGeom>
          <a:noFill/>
          <a:ln w="38100">
            <a:solidFill>
              <a:srgbClr val="F69A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DFBDEC9A-AB8E-4C47-8BCF-C6E95361E1A9}"/>
              </a:ext>
            </a:extLst>
          </p:cNvPr>
          <p:cNvSpPr/>
          <p:nvPr/>
        </p:nvSpPr>
        <p:spPr>
          <a:xfrm>
            <a:off x="10678333" y="2092960"/>
            <a:ext cx="2672079" cy="2672079"/>
          </a:xfrm>
          <a:prstGeom prst="ellipse">
            <a:avLst/>
          </a:prstGeom>
          <a:noFill/>
          <a:ln w="38100">
            <a:solidFill>
              <a:srgbClr val="435DD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89DCFB8-8BAB-2440-9134-D91CD550BF1D}"/>
              </a:ext>
            </a:extLst>
          </p:cNvPr>
          <p:cNvSpPr/>
          <p:nvPr/>
        </p:nvSpPr>
        <p:spPr>
          <a:xfrm>
            <a:off x="10014447" y="1427895"/>
            <a:ext cx="4002209" cy="4002209"/>
          </a:xfrm>
          <a:prstGeom prst="ellipse">
            <a:avLst/>
          </a:prstGeom>
          <a:noFill/>
          <a:ln w="38100">
            <a:solidFill>
              <a:srgbClr val="F69A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3045EF-9215-9442-9EE6-3973F2736FF3}"/>
                  </a:ext>
                </a:extLst>
              </p:cNvPr>
              <p:cNvSpPr txBox="1"/>
              <p:nvPr/>
            </p:nvSpPr>
            <p:spPr>
              <a:xfrm>
                <a:off x="10011905" y="3958993"/>
                <a:ext cx="1332855" cy="20184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500" i="1" smtClean="0">
                          <a:latin typeface="Cambria Math" panose="02040503050406030204" pitchFamily="18" charset="0"/>
                        </a:rPr>
                        <m:t>🚀</m:t>
                      </m:r>
                    </m:oMath>
                  </m:oMathPara>
                </a14:m>
                <a:endParaRPr lang="ru-FI" sz="8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3045EF-9215-9442-9EE6-3973F2736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905" y="3958993"/>
                <a:ext cx="1332855" cy="2018438"/>
              </a:xfrm>
              <a:prstGeom prst="rect">
                <a:avLst/>
              </a:prstGeom>
              <a:blipFill>
                <a:blip r:embed="rId2"/>
                <a:stretch>
                  <a:fillRect l="-55238" t="-10063" r="-63810" b="-16981"/>
                </a:stretch>
              </a:blipFill>
            </p:spPr>
            <p:txBody>
              <a:bodyPr/>
              <a:lstStyle/>
              <a:p>
                <a:r>
                  <a:rPr lang="ru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11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rgbClr val="00206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49922A8-E3C5-DD47-907B-81E89E443B91}"/>
              </a:ext>
            </a:extLst>
          </p:cNvPr>
          <p:cNvSpPr txBox="1"/>
          <p:nvPr/>
        </p:nvSpPr>
        <p:spPr>
          <a:xfrm>
            <a:off x="822277" y="2050595"/>
            <a:ext cx="7914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 			MVP</a:t>
            </a:r>
          </a:p>
          <a:p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are the parts of </a:t>
            </a:r>
            <a:r>
              <a:rPr lang="en-US" sz="4800" b="1" dirty="0">
                <a:solidFill>
                  <a:srgbClr val="F69A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 methodology</a:t>
            </a:r>
            <a:endParaRPr lang="ru-FI" sz="4800" b="1" dirty="0">
              <a:solidFill>
                <a:srgbClr val="F69A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CA4AC49F-4459-124A-82CB-ADD2AECFBEDB}"/>
              </a:ext>
            </a:extLst>
          </p:cNvPr>
          <p:cNvSpPr/>
          <p:nvPr/>
        </p:nvSpPr>
        <p:spPr>
          <a:xfrm>
            <a:off x="9632150" y="-207421"/>
            <a:ext cx="5705061" cy="5705061"/>
          </a:xfrm>
          <a:prstGeom prst="ellipse">
            <a:avLst/>
          </a:prstGeom>
          <a:solidFill>
            <a:srgbClr val="F69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54E6E6B5-134D-6D40-90A4-75DD8A186E50}"/>
              </a:ext>
            </a:extLst>
          </p:cNvPr>
          <p:cNvSpPr/>
          <p:nvPr/>
        </p:nvSpPr>
        <p:spPr>
          <a:xfrm>
            <a:off x="8736567" y="-1302410"/>
            <a:ext cx="7557463" cy="7557463"/>
          </a:xfrm>
          <a:prstGeom prst="ellipse">
            <a:avLst/>
          </a:prstGeom>
          <a:noFill/>
          <a:ln w="63500">
            <a:solidFill>
              <a:srgbClr val="435D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A7E9DC0-B3DA-6A4E-B338-DAAB8EA5E0F6}"/>
              </a:ext>
            </a:extLst>
          </p:cNvPr>
          <p:cNvSpPr/>
          <p:nvPr/>
        </p:nvSpPr>
        <p:spPr>
          <a:xfrm rot="93969">
            <a:off x="8547576" y="1110951"/>
            <a:ext cx="689182" cy="689182"/>
          </a:xfrm>
          <a:prstGeom prst="ellipse">
            <a:avLst/>
          </a:prstGeom>
          <a:solidFill>
            <a:srgbClr val="435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>
              <a:solidFill>
                <a:srgbClr val="435DD0"/>
              </a:solidFill>
            </a:endParaRPr>
          </a:p>
        </p:txBody>
      </p:sp>
      <p:sp>
        <p:nvSpPr>
          <p:cNvPr id="37" name="Дуга 36">
            <a:extLst>
              <a:ext uri="{FF2B5EF4-FFF2-40B4-BE49-F238E27FC236}">
                <a16:creationId xmlns:a16="http://schemas.microsoft.com/office/drawing/2014/main" id="{4333A19C-9E81-6242-AE8C-0336E380A1CD}"/>
              </a:ext>
            </a:extLst>
          </p:cNvPr>
          <p:cNvSpPr/>
          <p:nvPr/>
        </p:nvSpPr>
        <p:spPr>
          <a:xfrm rot="1008544" flipH="1">
            <a:off x="-574369" y="5360165"/>
            <a:ext cx="2828314" cy="3419061"/>
          </a:xfrm>
          <a:prstGeom prst="arc">
            <a:avLst>
              <a:gd name="adj1" fmla="val 17428130"/>
              <a:gd name="adj2" fmla="val 4255876"/>
            </a:avLst>
          </a:prstGeom>
          <a:ln w="190500">
            <a:solidFill>
              <a:srgbClr val="F69A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A4578AA9-2876-7741-9614-5B8C47AC2E6E}"/>
              </a:ext>
            </a:extLst>
          </p:cNvPr>
          <p:cNvSpPr/>
          <p:nvPr/>
        </p:nvSpPr>
        <p:spPr>
          <a:xfrm rot="876364">
            <a:off x="883491" y="5160872"/>
            <a:ext cx="397566" cy="3975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A8098200-EF15-CF49-960C-3C9B39CDF7E4}"/>
                  </a:ext>
                </a:extLst>
              </p14:cNvPr>
              <p14:cNvContentPartPr/>
              <p14:nvPr/>
            </p14:nvContentPartPr>
            <p14:xfrm>
              <a:off x="5647680" y="-972327"/>
              <a:ext cx="360" cy="3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A8098200-EF15-CF49-960C-3C9B39CDF7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0040" y="-98996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26A8DA6C-7DE1-2B42-8C47-973C4A62DF5B}"/>
                  </a:ext>
                </a:extLst>
              </p14:cNvPr>
              <p14:cNvContentPartPr/>
              <p14:nvPr/>
            </p14:nvContentPartPr>
            <p14:xfrm>
              <a:off x="4745880" y="2464593"/>
              <a:ext cx="1121040" cy="27036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26A8DA6C-7DE1-2B42-8C47-973C4A62DF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8240" y="2446953"/>
                <a:ext cx="1156680" cy="30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960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rgbClr val="00206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1B3EA1A-69E6-6244-A794-FC6FF881974D}"/>
              </a:ext>
            </a:extLst>
          </p:cNvPr>
          <p:cNvSpPr txBox="1"/>
          <p:nvPr/>
        </p:nvSpPr>
        <p:spPr>
          <a:xfrm>
            <a:off x="3250034" y="628358"/>
            <a:ext cx="3740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D637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  <a:endParaRPr lang="ru-FI" sz="2800" b="1" dirty="0">
              <a:solidFill>
                <a:srgbClr val="D6373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F4BC5-5ECD-B547-A144-886854934FB8}"/>
              </a:ext>
            </a:extLst>
          </p:cNvPr>
          <p:cNvSpPr txBox="1"/>
          <p:nvPr/>
        </p:nvSpPr>
        <p:spPr>
          <a:xfrm>
            <a:off x="5969394" y="628357"/>
            <a:ext cx="555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D637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Viable Product</a:t>
            </a:r>
            <a:endParaRPr lang="ru-FI" sz="2800" b="1" dirty="0">
              <a:solidFill>
                <a:srgbClr val="D6373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0A2DB213-9398-9541-92CE-20648C8E1C30}"/>
              </a:ext>
            </a:extLst>
          </p:cNvPr>
          <p:cNvGrpSpPr/>
          <p:nvPr/>
        </p:nvGrpSpPr>
        <p:grpSpPr>
          <a:xfrm>
            <a:off x="748921" y="1406011"/>
            <a:ext cx="2655107" cy="4812498"/>
            <a:chOff x="748921" y="1406011"/>
            <a:chExt cx="2655107" cy="481249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BF1E53-C805-E54F-B24E-076382AEB615}"/>
                </a:ext>
              </a:extLst>
            </p:cNvPr>
            <p:cNvSpPr txBox="1"/>
            <p:nvPr/>
          </p:nvSpPr>
          <p:spPr>
            <a:xfrm>
              <a:off x="748922" y="1406011"/>
              <a:ext cx="26396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6CC8C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Status</a:t>
              </a:r>
              <a:endParaRPr lang="ru-FI" b="1" dirty="0">
                <a:solidFill>
                  <a:srgbClr val="6CC8C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04C076-7B3D-5742-8848-5C23452105D2}"/>
                </a:ext>
              </a:extLst>
            </p:cNvPr>
            <p:cNvSpPr txBox="1"/>
            <p:nvPr/>
          </p:nvSpPr>
          <p:spPr>
            <a:xfrm>
              <a:off x="762201" y="2262887"/>
              <a:ext cx="26396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6CC8C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Viability</a:t>
              </a:r>
              <a:endParaRPr lang="ru-FI" b="1" dirty="0">
                <a:solidFill>
                  <a:srgbClr val="6CC8C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03367A-D216-CA42-B0F5-08D5E7659D5A}"/>
                </a:ext>
              </a:extLst>
            </p:cNvPr>
            <p:cNvSpPr txBox="1"/>
            <p:nvPr/>
          </p:nvSpPr>
          <p:spPr>
            <a:xfrm>
              <a:off x="764345" y="3119763"/>
              <a:ext cx="26396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6CC8C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Auditory</a:t>
              </a:r>
              <a:endParaRPr lang="ru-FI" b="1" dirty="0">
                <a:solidFill>
                  <a:srgbClr val="6CC8C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5FA37D-FEAD-CF47-A7E2-07D0BA4CABDD}"/>
                </a:ext>
              </a:extLst>
            </p:cNvPr>
            <p:cNvSpPr txBox="1"/>
            <p:nvPr/>
          </p:nvSpPr>
          <p:spPr>
            <a:xfrm>
              <a:off x="748921" y="3976639"/>
              <a:ext cx="26396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6CC8C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Efforts and resources</a:t>
              </a:r>
              <a:endParaRPr lang="ru-FI" sz="2000" b="1" dirty="0">
                <a:solidFill>
                  <a:srgbClr val="6CC8C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FC8E5C-58C5-EE43-BE5B-1BF580FC1F20}"/>
                </a:ext>
              </a:extLst>
            </p:cNvPr>
            <p:cNvSpPr txBox="1"/>
            <p:nvPr/>
          </p:nvSpPr>
          <p:spPr>
            <a:xfrm>
              <a:off x="762201" y="5264402"/>
              <a:ext cx="26396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6CC8C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Commitment level</a:t>
              </a:r>
              <a:endParaRPr lang="ru-FI" sz="2000" b="1" dirty="0">
                <a:solidFill>
                  <a:srgbClr val="6CC8C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C81BE16-7406-554C-B3B6-E33859A32AC5}"/>
              </a:ext>
            </a:extLst>
          </p:cNvPr>
          <p:cNvSpPr txBox="1"/>
          <p:nvPr/>
        </p:nvSpPr>
        <p:spPr>
          <a:xfrm>
            <a:off x="3250034" y="1406010"/>
            <a:ext cx="3740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Draft</a:t>
            </a:r>
            <a:endParaRPr lang="ru-FI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F2DB94-F83A-FB47-ADE2-4C2A8026675B}"/>
              </a:ext>
            </a:extLst>
          </p:cNvPr>
          <p:cNvSpPr txBox="1"/>
          <p:nvPr/>
        </p:nvSpPr>
        <p:spPr>
          <a:xfrm>
            <a:off x="7927926" y="1400683"/>
            <a:ext cx="1592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ru-FI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86EA77-57CD-694E-A025-6A4DF90E4ECC}"/>
              </a:ext>
            </a:extLst>
          </p:cNvPr>
          <p:cNvSpPr txBox="1"/>
          <p:nvPr/>
        </p:nvSpPr>
        <p:spPr>
          <a:xfrm>
            <a:off x="3250034" y="2047443"/>
            <a:ext cx="28459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viable as a product</a:t>
            </a:r>
            <a:endParaRPr lang="ru-FI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5841C5-7FE2-E040-A41B-22AABF7BD787}"/>
              </a:ext>
            </a:extLst>
          </p:cNvPr>
          <p:cNvSpPr txBox="1"/>
          <p:nvPr/>
        </p:nvSpPr>
        <p:spPr>
          <a:xfrm>
            <a:off x="7927926" y="2262886"/>
            <a:ext cx="371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Viable</a:t>
            </a:r>
            <a:endParaRPr lang="ru-FI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FC7126-F2B2-F246-BB24-0EBDF5C2DE76}"/>
              </a:ext>
            </a:extLst>
          </p:cNvPr>
          <p:cNvSpPr txBox="1"/>
          <p:nvPr/>
        </p:nvSpPr>
        <p:spPr>
          <a:xfrm>
            <a:off x="3250034" y="3016070"/>
            <a:ext cx="3740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 and users</a:t>
            </a:r>
            <a:endParaRPr lang="ru-FI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6F2286-17FE-2444-9381-98C99EACB3C7}"/>
              </a:ext>
            </a:extLst>
          </p:cNvPr>
          <p:cNvSpPr txBox="1"/>
          <p:nvPr/>
        </p:nvSpPr>
        <p:spPr>
          <a:xfrm>
            <a:off x="7927926" y="3020437"/>
            <a:ext cx="37116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in a target market</a:t>
            </a:r>
            <a:endParaRPr lang="ru-FI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7B6F86-DC67-6347-B588-6805DF99914D}"/>
              </a:ext>
            </a:extLst>
          </p:cNvPr>
          <p:cNvSpPr txBox="1"/>
          <p:nvPr/>
        </p:nvSpPr>
        <p:spPr>
          <a:xfrm>
            <a:off x="3250034" y="3984415"/>
            <a:ext cx="37401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Doesn’t require much, might start from scratch </a:t>
            </a:r>
            <a:endParaRPr lang="ru-FI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96BABB-E661-9741-84AE-0D6E7390F8C2}"/>
              </a:ext>
            </a:extLst>
          </p:cNvPr>
          <p:cNvSpPr txBox="1"/>
          <p:nvPr/>
        </p:nvSpPr>
        <p:spPr>
          <a:xfrm>
            <a:off x="7927926" y="3984414"/>
            <a:ext cx="37401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scope, a lot of efforts and resources</a:t>
            </a:r>
            <a:endParaRPr lang="ru-FI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728E86-2966-B84B-826B-46CA7C20CBA9}"/>
              </a:ext>
            </a:extLst>
          </p:cNvPr>
          <p:cNvSpPr txBox="1"/>
          <p:nvPr/>
        </p:nvSpPr>
        <p:spPr>
          <a:xfrm>
            <a:off x="3250034" y="5479845"/>
            <a:ext cx="3740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endParaRPr lang="ru-FI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EEB529-F482-7143-90FE-0A472832C78A}"/>
              </a:ext>
            </a:extLst>
          </p:cNvPr>
          <p:cNvSpPr txBox="1"/>
          <p:nvPr/>
        </p:nvSpPr>
        <p:spPr>
          <a:xfrm>
            <a:off x="7927926" y="5479845"/>
            <a:ext cx="3740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endParaRPr lang="ru-FI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Дуга 30">
            <a:extLst>
              <a:ext uri="{FF2B5EF4-FFF2-40B4-BE49-F238E27FC236}">
                <a16:creationId xmlns:a16="http://schemas.microsoft.com/office/drawing/2014/main" id="{760CF9B8-B986-3C49-B80E-4E01CD599058}"/>
              </a:ext>
            </a:extLst>
          </p:cNvPr>
          <p:cNvSpPr/>
          <p:nvPr/>
        </p:nvSpPr>
        <p:spPr>
          <a:xfrm rot="900000" flipH="1">
            <a:off x="9698358" y="5474626"/>
            <a:ext cx="2828314" cy="3419061"/>
          </a:xfrm>
          <a:prstGeom prst="arc">
            <a:avLst>
              <a:gd name="adj1" fmla="val 17428130"/>
              <a:gd name="adj2" fmla="val 4255876"/>
            </a:avLst>
          </a:prstGeom>
          <a:ln w="190500">
            <a:solidFill>
              <a:srgbClr val="6CC8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47BA8F3-EE56-CE4D-A1EE-9363DB16C09B}"/>
              </a:ext>
            </a:extLst>
          </p:cNvPr>
          <p:cNvSpPr/>
          <p:nvPr/>
        </p:nvSpPr>
        <p:spPr>
          <a:xfrm rot="93969">
            <a:off x="11140278" y="5281062"/>
            <a:ext cx="397566" cy="3975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</p:spTree>
    <p:extLst>
      <p:ext uri="{BB962C8B-B14F-4D97-AF65-F5344CB8AC3E}">
        <p14:creationId xmlns:p14="http://schemas.microsoft.com/office/powerpoint/2010/main" val="296172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rgbClr val="00206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внутренний, человек, маленький, игрушка&#10;&#10;Автоматически созданное описание">
            <a:extLst>
              <a:ext uri="{FF2B5EF4-FFF2-40B4-BE49-F238E27FC236}">
                <a16:creationId xmlns:a16="http://schemas.microsoft.com/office/drawing/2014/main" id="{5734994D-7165-DF48-B0D3-414F8825F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05584" y="-62346"/>
            <a:ext cx="10474037" cy="6982691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15DD2A54-549A-794E-8125-2D090C2DD49A}"/>
              </a:ext>
            </a:extLst>
          </p:cNvPr>
          <p:cNvSpPr/>
          <p:nvPr/>
        </p:nvSpPr>
        <p:spPr>
          <a:xfrm>
            <a:off x="3964525" y="-1629626"/>
            <a:ext cx="10117252" cy="10117252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rgbClr val="00206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F35D2-E053-C64E-861B-08A0B863421C}"/>
              </a:ext>
            </a:extLst>
          </p:cNvPr>
          <p:cNvSpPr txBox="1"/>
          <p:nvPr/>
        </p:nvSpPr>
        <p:spPr>
          <a:xfrm>
            <a:off x="4771505" y="2397948"/>
            <a:ext cx="69464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D341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Intelligence</a:t>
            </a:r>
            <a:r>
              <a:rPr lang="en-GB" sz="3200" b="1" dirty="0">
                <a:solidFill>
                  <a:srgbClr val="D637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method of collecting and analysing details related to user data to be able to understand </a:t>
            </a:r>
            <a:r>
              <a:rPr lang="en-GB" sz="3200" b="1" dirty="0">
                <a:solidFill>
                  <a:srgbClr val="D341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 behaviour ​</a:t>
            </a:r>
            <a:endParaRPr lang="ru-FI" sz="3200" b="1" dirty="0">
              <a:solidFill>
                <a:srgbClr val="D341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100000">
              <a:srgbClr val="00206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40B25FA1-6ADD-6E46-B061-B62F3F0A10E6}"/>
              </a:ext>
            </a:extLst>
          </p:cNvPr>
          <p:cNvSpPr/>
          <p:nvPr/>
        </p:nvSpPr>
        <p:spPr>
          <a:xfrm>
            <a:off x="-3299788" y="576469"/>
            <a:ext cx="5705061" cy="5705061"/>
          </a:xfrm>
          <a:prstGeom prst="ellipse">
            <a:avLst/>
          </a:prstGeom>
          <a:solidFill>
            <a:srgbClr val="D6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52B0B940-666B-174D-A5BA-FF7EC218953F}"/>
              </a:ext>
            </a:extLst>
          </p:cNvPr>
          <p:cNvSpPr/>
          <p:nvPr/>
        </p:nvSpPr>
        <p:spPr>
          <a:xfrm>
            <a:off x="-3625915" y="-349732"/>
            <a:ext cx="7557463" cy="7557463"/>
          </a:xfrm>
          <a:prstGeom prst="ellipse">
            <a:avLst/>
          </a:prstGeom>
          <a:noFill/>
          <a:ln w="63500">
            <a:solidFill>
              <a:srgbClr val="435D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D856EB2-14E0-FA4B-BDE4-3E7841C7B895}"/>
              </a:ext>
            </a:extLst>
          </p:cNvPr>
          <p:cNvSpPr/>
          <p:nvPr/>
        </p:nvSpPr>
        <p:spPr>
          <a:xfrm>
            <a:off x="3658946" y="3748724"/>
            <a:ext cx="435665" cy="4356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843BC24A-5A2C-0044-ABF2-00B39B2FB2CE}"/>
              </a:ext>
            </a:extLst>
          </p:cNvPr>
          <p:cNvSpPr/>
          <p:nvPr/>
        </p:nvSpPr>
        <p:spPr>
          <a:xfrm>
            <a:off x="3042439" y="5312803"/>
            <a:ext cx="435665" cy="4356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588F9A7-CAE6-4943-8DE7-E9E09335E361}"/>
              </a:ext>
            </a:extLst>
          </p:cNvPr>
          <p:cNvGrpSpPr/>
          <p:nvPr/>
        </p:nvGrpSpPr>
        <p:grpSpPr>
          <a:xfrm>
            <a:off x="3804231" y="1709978"/>
            <a:ext cx="7198709" cy="4513156"/>
            <a:chOff x="3804231" y="1709978"/>
            <a:chExt cx="7198709" cy="451315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B71D6-8143-9448-AEC1-F19673F8CF82}"/>
                </a:ext>
              </a:extLst>
            </p:cNvPr>
            <p:cNvSpPr txBox="1"/>
            <p:nvPr/>
          </p:nvSpPr>
          <p:spPr>
            <a:xfrm>
              <a:off x="4257675" y="1709978"/>
              <a:ext cx="674526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b="1" dirty="0" err="1">
                  <a:solidFill>
                    <a:srgbClr val="6CC8C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Collect</a:t>
              </a:r>
              <a:r>
                <a:rPr lang="de-DE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all </a:t>
              </a:r>
              <a:r>
                <a:rPr lang="de-DE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  <a:r>
                <a:rPr lang="de-DE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info</a:t>
              </a:r>
              <a:r>
                <a:rPr lang="de-DE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form an </a:t>
              </a:r>
              <a:r>
                <a:rPr lang="de-DE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archive</a:t>
              </a:r>
              <a:r>
                <a:rPr lang="de-DE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lang="de-DE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that</a:t>
              </a:r>
              <a:r>
                <a:rPr lang="de-DE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will </a:t>
              </a:r>
              <a:r>
                <a:rPr lang="de-DE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help</a:t>
              </a:r>
              <a:r>
                <a:rPr lang="de-DE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</a:t>
              </a:r>
              <a:r>
                <a:rPr lang="de-DE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examine</a:t>
              </a:r>
              <a:r>
                <a:rPr lang="de-DE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analyse</a:t>
              </a:r>
              <a:r>
                <a:rPr lang="de-DE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</a:t>
              </a:r>
              <a:r>
                <a:rPr lang="de-DE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de-DE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effectively</a:t>
              </a:r>
              <a:r>
                <a:rPr lang="de-DE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 ​</a:t>
              </a:r>
              <a:endParaRPr lang="ru-FI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C95C23-0A32-1845-A2EB-8A3676871658}"/>
                </a:ext>
              </a:extLst>
            </p:cNvPr>
            <p:cNvSpPr txBox="1"/>
            <p:nvPr/>
          </p:nvSpPr>
          <p:spPr>
            <a:xfrm>
              <a:off x="4314922" y="3489503"/>
              <a:ext cx="620184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b="1" dirty="0">
                  <a:solidFill>
                    <a:srgbClr val="6CC8C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</a:t>
              </a:r>
              <a:r>
                <a:rPr lang="de-DE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 </a:t>
              </a:r>
              <a:r>
                <a:rPr lang="de-DE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infrastructure</a:t>
              </a:r>
              <a:r>
                <a:rPr lang="de-DE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needed</a:t>
              </a:r>
              <a:r>
                <a:rPr lang="de-DE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analyse</a:t>
              </a:r>
              <a:r>
                <a:rPr lang="de-DE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de-DE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ru-FI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54E2DA-BAB0-C440-A42D-7AD5CB5162ED}"/>
                </a:ext>
              </a:extLst>
            </p:cNvPr>
            <p:cNvSpPr txBox="1"/>
            <p:nvPr/>
          </p:nvSpPr>
          <p:spPr>
            <a:xfrm>
              <a:off x="3804231" y="4838139"/>
              <a:ext cx="620184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6CC8C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Deliver</a:t>
              </a:r>
              <a:r>
                <a:rPr lang="en-GB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meaningful insights that will help a user make informed decisions to suit user needs​</a:t>
              </a:r>
              <a:endParaRPr lang="ru-FI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Дуга 18">
            <a:extLst>
              <a:ext uri="{FF2B5EF4-FFF2-40B4-BE49-F238E27FC236}">
                <a16:creationId xmlns:a16="http://schemas.microsoft.com/office/drawing/2014/main" id="{C6C2081D-E0CA-2949-A533-067CC3B82BA5}"/>
              </a:ext>
            </a:extLst>
          </p:cNvPr>
          <p:cNvSpPr/>
          <p:nvPr/>
        </p:nvSpPr>
        <p:spPr>
          <a:xfrm rot="16474380" flipH="1">
            <a:off x="11277767" y="-953853"/>
            <a:ext cx="2828314" cy="3419061"/>
          </a:xfrm>
          <a:prstGeom prst="arc">
            <a:avLst>
              <a:gd name="adj1" fmla="val 17428130"/>
              <a:gd name="adj2" fmla="val 4255876"/>
            </a:avLst>
          </a:prstGeom>
          <a:ln w="190500">
            <a:solidFill>
              <a:srgbClr val="6CC8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990F2F36-FA6F-A645-BDA6-990E3EF125E0}"/>
              </a:ext>
            </a:extLst>
          </p:cNvPr>
          <p:cNvSpPr/>
          <p:nvPr/>
        </p:nvSpPr>
        <p:spPr>
          <a:xfrm rot="15668349">
            <a:off x="10763271" y="708590"/>
            <a:ext cx="397566" cy="3975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01A3B0A3-61EC-234F-A6BC-55BA61D6028A}"/>
              </a:ext>
            </a:extLst>
          </p:cNvPr>
          <p:cNvSpPr/>
          <p:nvPr/>
        </p:nvSpPr>
        <p:spPr>
          <a:xfrm>
            <a:off x="3586399" y="2185426"/>
            <a:ext cx="435665" cy="4356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1896EE-CE07-9A41-928C-82F9E31743BC}"/>
              </a:ext>
            </a:extLst>
          </p:cNvPr>
          <p:cNvSpPr txBox="1"/>
          <p:nvPr/>
        </p:nvSpPr>
        <p:spPr>
          <a:xfrm>
            <a:off x="3586399" y="654515"/>
            <a:ext cx="7129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User Intelligence</a:t>
            </a:r>
            <a:endParaRPr lang="ru-FI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EF014-00D2-9444-8885-8995FD742B90}"/>
              </a:ext>
            </a:extLst>
          </p:cNvPr>
          <p:cNvSpPr txBox="1"/>
          <p:nvPr/>
        </p:nvSpPr>
        <p:spPr>
          <a:xfrm>
            <a:off x="13534130" y="-96102"/>
            <a:ext cx="2561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the objectives of UT</a:t>
            </a:r>
            <a:endParaRPr lang="ru-FI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9737A1-37ED-3442-A803-00E20AA723C3}"/>
              </a:ext>
            </a:extLst>
          </p:cNvPr>
          <p:cNvSpPr txBox="1"/>
          <p:nvPr/>
        </p:nvSpPr>
        <p:spPr>
          <a:xfrm>
            <a:off x="18114500" y="2766227"/>
            <a:ext cx="2561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your prototypes on right people</a:t>
            </a:r>
            <a:endParaRPr lang="ru-FI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F780E9-7F28-9A42-B58E-9616E0B5C897}"/>
              </a:ext>
            </a:extLst>
          </p:cNvPr>
          <p:cNvSpPr txBox="1"/>
          <p:nvPr/>
        </p:nvSpPr>
        <p:spPr>
          <a:xfrm>
            <a:off x="21696740" y="7219532"/>
            <a:ext cx="2561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 right questions</a:t>
            </a:r>
            <a:endParaRPr lang="ru-FI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A6D334-09D1-0844-A71F-2CC429C66A20}"/>
              </a:ext>
            </a:extLst>
          </p:cNvPr>
          <p:cNvSpPr txBox="1"/>
          <p:nvPr/>
        </p:nvSpPr>
        <p:spPr>
          <a:xfrm>
            <a:off x="-9007327" y="10628958"/>
            <a:ext cx="3581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neutral when presenting your ideas</a:t>
            </a:r>
            <a:endParaRPr lang="ru-FI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39E6B0-FCD5-D546-AC12-CA7DEE641A78}"/>
              </a:ext>
            </a:extLst>
          </p:cNvPr>
          <p:cNvSpPr txBox="1"/>
          <p:nvPr/>
        </p:nvSpPr>
        <p:spPr>
          <a:xfrm>
            <a:off x="-16361574" y="5748468"/>
            <a:ext cx="2561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 while testing</a:t>
            </a:r>
            <a:endParaRPr lang="ru-FI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868D53-E9CE-F446-BC4B-94510C89BA76}"/>
              </a:ext>
            </a:extLst>
          </p:cNvPr>
          <p:cNvSpPr txBox="1"/>
          <p:nvPr/>
        </p:nvSpPr>
        <p:spPr>
          <a:xfrm>
            <a:off x="-23574587" y="2588670"/>
            <a:ext cx="2561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the user contribute to ideas</a:t>
            </a:r>
            <a:endParaRPr lang="ru-FI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E4E4C1-7670-1D41-A8EF-99D679A4716B}"/>
              </a:ext>
            </a:extLst>
          </p:cNvPr>
          <p:cNvSpPr txBox="1"/>
          <p:nvPr/>
        </p:nvSpPr>
        <p:spPr>
          <a:xfrm>
            <a:off x="-28006134" y="-1621275"/>
            <a:ext cx="2561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Solicit  for feedback</a:t>
            </a:r>
            <a:endParaRPr lang="ru-FI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01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100000">
              <a:srgbClr val="00206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2E626-831F-C24D-83B2-DF16E7D1DA8B}"/>
              </a:ext>
            </a:extLst>
          </p:cNvPr>
          <p:cNvSpPr txBox="1"/>
          <p:nvPr/>
        </p:nvSpPr>
        <p:spPr>
          <a:xfrm>
            <a:off x="4827195" y="2628780"/>
            <a:ext cx="25376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ru-FI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BF9A4565-501B-6848-9E3E-3A430FC2AA13}"/>
              </a:ext>
            </a:extLst>
          </p:cNvPr>
          <p:cNvSpPr/>
          <p:nvPr/>
        </p:nvSpPr>
        <p:spPr>
          <a:xfrm>
            <a:off x="3649176" y="982176"/>
            <a:ext cx="4893647" cy="4893647"/>
          </a:xfrm>
          <a:prstGeom prst="ellipse">
            <a:avLst/>
          </a:prstGeom>
          <a:noFill/>
          <a:ln w="127000">
            <a:gradFill>
              <a:gsLst>
                <a:gs pos="0">
                  <a:srgbClr val="435DD0"/>
                </a:gs>
                <a:gs pos="100000">
                  <a:srgbClr val="F69A31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A607F4-C1F6-214F-9309-ED91F086D408}"/>
              </a:ext>
            </a:extLst>
          </p:cNvPr>
          <p:cNvSpPr txBox="1"/>
          <p:nvPr/>
        </p:nvSpPr>
        <p:spPr>
          <a:xfrm>
            <a:off x="8126054" y="765175"/>
            <a:ext cx="2561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the objectives of UT</a:t>
            </a:r>
            <a:endParaRPr lang="ru-FI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AAE38-CA3E-E442-8BE0-FE98C2729507}"/>
              </a:ext>
            </a:extLst>
          </p:cNvPr>
          <p:cNvSpPr txBox="1"/>
          <p:nvPr/>
        </p:nvSpPr>
        <p:spPr>
          <a:xfrm>
            <a:off x="8791073" y="2628780"/>
            <a:ext cx="2561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your prototypes on right people</a:t>
            </a:r>
            <a:endParaRPr lang="ru-FI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62415B-0143-C34C-B00A-B433E02FFD1D}"/>
              </a:ext>
            </a:extLst>
          </p:cNvPr>
          <p:cNvSpPr txBox="1"/>
          <p:nvPr/>
        </p:nvSpPr>
        <p:spPr>
          <a:xfrm>
            <a:off x="8142679" y="4963047"/>
            <a:ext cx="2561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 right questions</a:t>
            </a:r>
            <a:endParaRPr lang="ru-FI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BA6EF7-A433-C94C-9573-4D6A21D3D641}"/>
              </a:ext>
            </a:extLst>
          </p:cNvPr>
          <p:cNvSpPr txBox="1"/>
          <p:nvPr/>
        </p:nvSpPr>
        <p:spPr>
          <a:xfrm>
            <a:off x="1567908" y="5261828"/>
            <a:ext cx="3581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neutral when presenting your ideas</a:t>
            </a:r>
            <a:endParaRPr lang="ru-FI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003D2F-2D8C-8941-A644-FD67F1457F51}"/>
              </a:ext>
            </a:extLst>
          </p:cNvPr>
          <p:cNvSpPr txBox="1"/>
          <p:nvPr/>
        </p:nvSpPr>
        <p:spPr>
          <a:xfrm>
            <a:off x="1488180" y="3755061"/>
            <a:ext cx="2561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 while testing</a:t>
            </a:r>
            <a:endParaRPr lang="ru-FI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F72726-DF78-0540-A9DE-7150B9AB35F4}"/>
              </a:ext>
            </a:extLst>
          </p:cNvPr>
          <p:cNvSpPr txBox="1"/>
          <p:nvPr/>
        </p:nvSpPr>
        <p:spPr>
          <a:xfrm>
            <a:off x="1112623" y="1921672"/>
            <a:ext cx="2561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the user contribute to ideas</a:t>
            </a:r>
            <a:endParaRPr lang="ru-FI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B003AB-B7D0-E041-AC8C-21B36524A9D3}"/>
              </a:ext>
            </a:extLst>
          </p:cNvPr>
          <p:cNvSpPr txBox="1"/>
          <p:nvPr/>
        </p:nvSpPr>
        <p:spPr>
          <a:xfrm>
            <a:off x="2137234" y="765174"/>
            <a:ext cx="2561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Solicit  for feedback</a:t>
            </a:r>
            <a:endParaRPr lang="ru-FI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44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100000">
              <a:srgbClr val="00206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91BA82-00EC-9C41-91DC-64B5901D5256}"/>
              </a:ext>
            </a:extLst>
          </p:cNvPr>
          <p:cNvSpPr txBox="1"/>
          <p:nvPr/>
        </p:nvSpPr>
        <p:spPr>
          <a:xfrm>
            <a:off x="745659" y="751384"/>
            <a:ext cx="10037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of prototype testing</a:t>
            </a:r>
            <a:endParaRPr lang="ru-FI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A187A872-6FD9-EC48-A09D-B98D7F866DB0}"/>
              </a:ext>
            </a:extLst>
          </p:cNvPr>
          <p:cNvSpPr/>
          <p:nvPr/>
        </p:nvSpPr>
        <p:spPr>
          <a:xfrm>
            <a:off x="9614647" y="-4523750"/>
            <a:ext cx="7557463" cy="7557463"/>
          </a:xfrm>
          <a:prstGeom prst="ellipse">
            <a:avLst/>
          </a:prstGeom>
          <a:noFill/>
          <a:ln w="63500">
            <a:solidFill>
              <a:srgbClr val="435D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10B7DC83-38F3-994B-AA9D-82F833E9690B}"/>
              </a:ext>
            </a:extLst>
          </p:cNvPr>
          <p:cNvSpPr/>
          <p:nvPr/>
        </p:nvSpPr>
        <p:spPr>
          <a:xfrm>
            <a:off x="413563" y="4545012"/>
            <a:ext cx="11364873" cy="11364873"/>
          </a:xfrm>
          <a:prstGeom prst="ellipse">
            <a:avLst/>
          </a:prstGeom>
          <a:solidFill>
            <a:srgbClr val="D6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335811D-2090-CF4E-A361-F0CA174F8826}"/>
              </a:ext>
            </a:extLst>
          </p:cNvPr>
          <p:cNvCxnSpPr/>
          <p:nvPr/>
        </p:nvCxnSpPr>
        <p:spPr>
          <a:xfrm>
            <a:off x="2053087" y="4813539"/>
            <a:ext cx="0" cy="2122098"/>
          </a:xfrm>
          <a:prstGeom prst="line">
            <a:avLst/>
          </a:prstGeom>
          <a:ln w="1238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>
            <a:extLst>
              <a:ext uri="{FF2B5EF4-FFF2-40B4-BE49-F238E27FC236}">
                <a16:creationId xmlns:a16="http://schemas.microsoft.com/office/drawing/2014/main" id="{AC2C0530-A00A-5B41-865D-912820C3B72E}"/>
              </a:ext>
            </a:extLst>
          </p:cNvPr>
          <p:cNvSpPr/>
          <p:nvPr/>
        </p:nvSpPr>
        <p:spPr>
          <a:xfrm>
            <a:off x="1479985" y="3971910"/>
            <a:ext cx="1146204" cy="1146204"/>
          </a:xfrm>
          <a:prstGeom prst="ellipse">
            <a:avLst/>
          </a:prstGeom>
          <a:solidFill>
            <a:srgbClr val="435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E4E0EB0-8184-DC42-9ABD-ABB2A4A632D1}"/>
              </a:ext>
            </a:extLst>
          </p:cNvPr>
          <p:cNvSpPr/>
          <p:nvPr/>
        </p:nvSpPr>
        <p:spPr>
          <a:xfrm>
            <a:off x="8096882" y="4545012"/>
            <a:ext cx="955532" cy="955532"/>
          </a:xfrm>
          <a:prstGeom prst="ellipse">
            <a:avLst/>
          </a:prstGeom>
          <a:solidFill>
            <a:srgbClr val="435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0FB373F-A585-5544-8BDE-678391EBA2DA}"/>
              </a:ext>
            </a:extLst>
          </p:cNvPr>
          <p:cNvSpPr/>
          <p:nvPr/>
        </p:nvSpPr>
        <p:spPr>
          <a:xfrm>
            <a:off x="5370860" y="4199373"/>
            <a:ext cx="769441" cy="7694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A255C-427B-D440-938C-81F52A198354}"/>
              </a:ext>
            </a:extLst>
          </p:cNvPr>
          <p:cNvSpPr txBox="1"/>
          <p:nvPr/>
        </p:nvSpPr>
        <p:spPr>
          <a:xfrm>
            <a:off x="745659" y="2931497"/>
            <a:ext cx="1103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 </a:t>
            </a:r>
            <a:r>
              <a:rPr lang="de-DE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sorting</a:t>
            </a:r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remote </a:t>
            </a:r>
            <a:r>
              <a:rPr lang="de-DE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usability</a:t>
            </a:r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A/B </a:t>
            </a:r>
            <a:r>
              <a:rPr lang="de-DE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de-DE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503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278</Words>
  <Application>Microsoft Macintosh PowerPoint</Application>
  <PresentationFormat>Широкоэкранный</PresentationFormat>
  <Paragraphs>63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Mariia Nedelkina</dc:creator>
  <cp:lastModifiedBy>Mariia Nedelkina</cp:lastModifiedBy>
  <cp:revision>83</cp:revision>
  <dcterms:created xsi:type="dcterms:W3CDTF">2020-09-16T07:07:52Z</dcterms:created>
  <dcterms:modified xsi:type="dcterms:W3CDTF">2020-09-22T12:10:45Z</dcterms:modified>
</cp:coreProperties>
</file>